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8" r:id="rId3"/>
    <p:sldId id="259" r:id="rId4"/>
    <p:sldId id="263" r:id="rId5"/>
    <p:sldId id="257" r:id="rId6"/>
    <p:sldId id="261" r:id="rId7"/>
    <p:sldId id="260"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5"/>
    <p:restoredTop sz="94231"/>
  </p:normalViewPr>
  <p:slideViewPr>
    <p:cSldViewPr snapToGrid="0" snapToObjects="1">
      <p:cViewPr varScale="1">
        <p:scale>
          <a:sx n="106" d="100"/>
          <a:sy n="106" d="100"/>
        </p:scale>
        <p:origin x="-63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157CC2-0FC8-4686-B024-99790E0F5162}" type="datetimeFigureOut">
              <a:rPr lang="en-US" smtClean="0"/>
              <a:t>10/11/2017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10/11/2017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10/11/2017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10/11/2017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10/11/2017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10/11/2017</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10/11/2017</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10/11/2017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a:t>
            </a:r>
            <a:r>
              <a:rPr lang="en-US" dirty="0" err="1"/>
              <a:t>dshea</a:t>
            </a:r>
            <a:r>
              <a:rPr lang="en-US" dirty="0"/>
              <a:t/>
            </a:r>
            <a:br>
              <a:rPr lang="en-US" dirty="0"/>
            </a:br>
            <a:r>
              <a:rPr lang="en-US" dirty="0"/>
              <a:t>ingredients</a:t>
            </a:r>
          </a:p>
        </p:txBody>
      </p:sp>
      <p:sp>
        <p:nvSpPr>
          <p:cNvPr id="3" name="Subtitle 2"/>
          <p:cNvSpPr>
            <a:spLocks noGrp="1"/>
          </p:cNvSpPr>
          <p:nvPr>
            <p:ph type="subTitle" idx="1"/>
          </p:nvPr>
        </p:nvSpPr>
        <p:spPr>
          <a:xfrm>
            <a:off x="1069848" y="4630662"/>
            <a:ext cx="7891272" cy="1069848"/>
          </a:xfrm>
        </p:spPr>
        <p:txBody>
          <a:bodyPr>
            <a:normAutofit fontScale="92500" lnSpcReduction="20000"/>
          </a:bodyPr>
          <a:lstStyle/>
          <a:p>
            <a:r>
              <a:rPr lang="en-US" dirty="0"/>
              <a:t>Pieter Cohen, MD</a:t>
            </a:r>
          </a:p>
          <a:p>
            <a:r>
              <a:rPr lang="en-US" dirty="0"/>
              <a:t>Associate Professor of Medicine</a:t>
            </a:r>
          </a:p>
          <a:p>
            <a:r>
              <a:rPr lang="en-US" dirty="0"/>
              <a:t>Harvard Medical School</a:t>
            </a:r>
          </a:p>
        </p:txBody>
      </p:sp>
    </p:spTree>
    <p:extLst>
      <p:ext uri="{BB962C8B-B14F-4D97-AF65-F5344CB8AC3E}">
        <p14:creationId xmlns:p14="http://schemas.microsoft.com/office/powerpoint/2010/main" val="1342927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context</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94044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 ingredient”</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97830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Ingredient </a:t>
            </a:r>
            <a:r>
              <a:rPr lang="en-US" sz="4400" dirty="0"/>
              <a:t>vs. </a:t>
            </a:r>
            <a:r>
              <a:rPr lang="en-US" dirty="0"/>
              <a:t>c0nstituent</a:t>
            </a:r>
          </a:p>
        </p:txBody>
      </p:sp>
      <p:sp>
        <p:nvSpPr>
          <p:cNvPr id="3" name="Content Placeholder 2"/>
          <p:cNvSpPr>
            <a:spLocks noGrp="1"/>
          </p:cNvSpPr>
          <p:nvPr>
            <p:ph idx="1"/>
          </p:nvPr>
        </p:nvSpPr>
        <p:spPr/>
        <p:txBody>
          <a:bodyPr>
            <a:normAutofit/>
          </a:bodyPr>
          <a:lstStyle/>
          <a:p>
            <a:r>
              <a:rPr lang="en-US" sz="2800" dirty="0"/>
              <a:t>geranium oil</a:t>
            </a:r>
            <a:r>
              <a:rPr lang="en-US" sz="2800" i="1" dirty="0"/>
              <a:t> </a:t>
            </a:r>
            <a:r>
              <a:rPr lang="en-US" sz="2800" dirty="0"/>
              <a:t>≠ DMAA (a pharmaceutical)</a:t>
            </a:r>
          </a:p>
          <a:p>
            <a:r>
              <a:rPr lang="en-US" sz="2800" dirty="0"/>
              <a:t>Pouchung tea ≠ DMBA (a DMAA-like stimulant)</a:t>
            </a:r>
          </a:p>
          <a:p>
            <a:r>
              <a:rPr lang="en-US" sz="2800" dirty="0"/>
              <a:t>dendrobium ≠ DEPEA (a methamphetamine analog)</a:t>
            </a:r>
          </a:p>
          <a:p>
            <a:r>
              <a:rPr lang="en-US" sz="2800" i="1" dirty="0"/>
              <a:t>Acacia rigidula </a:t>
            </a:r>
            <a:r>
              <a:rPr lang="en-US" sz="2800" dirty="0"/>
              <a:t>≠ BMPEA (an amphetamine analog)</a:t>
            </a:r>
          </a:p>
          <a:p>
            <a:r>
              <a:rPr lang="en-US" sz="2800" dirty="0"/>
              <a:t>bitter orange ≠ methylsynephrine (an ephedrine analog)</a:t>
            </a:r>
          </a:p>
          <a:p>
            <a:endParaRPr lang="en-US" dirty="0"/>
          </a:p>
          <a:p>
            <a:endParaRPr lang="en-US" dirty="0"/>
          </a:p>
        </p:txBody>
      </p:sp>
    </p:spTree>
    <p:extLst>
      <p:ext uri="{BB962C8B-B14F-4D97-AF65-F5344CB8AC3E}">
        <p14:creationId xmlns:p14="http://schemas.microsoft.com/office/powerpoint/2010/main" val="611583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yohimbe</a:t>
            </a:r>
          </a:p>
        </p:txBody>
      </p:sp>
      <p:sp>
        <p:nvSpPr>
          <p:cNvPr id="3" name="Content Placeholder 2"/>
          <p:cNvSpPr>
            <a:spLocks noGrp="1"/>
          </p:cNvSpPr>
          <p:nvPr>
            <p:ph idx="1"/>
          </p:nvPr>
        </p:nvSpPr>
        <p:spPr/>
        <p:txBody>
          <a:bodyPr>
            <a:normAutofit/>
          </a:bodyPr>
          <a:lstStyle/>
          <a:p>
            <a:r>
              <a:rPr lang="en-US" dirty="0"/>
              <a:t>An extract from the tree bark has been used as a traditional aphrodisiac.</a:t>
            </a:r>
          </a:p>
          <a:p>
            <a:r>
              <a:rPr lang="en-US" dirty="0"/>
              <a:t>Yohimb</a:t>
            </a:r>
            <a:r>
              <a:rPr lang="en-US" b="1" dirty="0"/>
              <a:t>ine</a:t>
            </a:r>
            <a:r>
              <a:rPr lang="en-US" dirty="0"/>
              <a:t> is the most active chemical in the extract made from the tree bark.  (It has also been introduced as a prescription drug in 5 mg and 10 mg pill formulations.)</a:t>
            </a:r>
          </a:p>
          <a:p>
            <a:r>
              <a:rPr lang="en-US" dirty="0"/>
              <a:t>Using traditional methods of preparation, the active chemical yohimb</a:t>
            </a:r>
            <a:r>
              <a:rPr lang="en-US" b="1" dirty="0"/>
              <a:t>ine </a:t>
            </a:r>
            <a:r>
              <a:rPr lang="en-US" dirty="0"/>
              <a:t>is found at levels &lt;1% of the tree bark extract.</a:t>
            </a:r>
          </a:p>
          <a:p>
            <a:r>
              <a:rPr lang="en-US" dirty="0"/>
              <a:t>In our recent study,* we found up to 12 mg of yohimb</a:t>
            </a:r>
            <a:r>
              <a:rPr lang="en-US" b="1" dirty="0"/>
              <a:t>ine</a:t>
            </a:r>
            <a:r>
              <a:rPr lang="en-US" dirty="0"/>
              <a:t> per supplement capsule labeled as containing the “yohimbe bark extract” or &gt; 480% more yohimb</a:t>
            </a:r>
            <a:r>
              <a:rPr lang="en-US" b="1" dirty="0"/>
              <a:t>ine</a:t>
            </a:r>
            <a:r>
              <a:rPr lang="en-US" dirty="0"/>
              <a:t> than what would be expected from 250 mg of traditionally prepared extract.  This change represents the difference between a fraction of a prescription dose, in the traditional extract, compared to greater-than-prescription dosages in supplements.</a:t>
            </a:r>
          </a:p>
        </p:txBody>
      </p:sp>
      <p:sp>
        <p:nvSpPr>
          <p:cNvPr id="4" name="TextBox 3"/>
          <p:cNvSpPr txBox="1"/>
          <p:nvPr/>
        </p:nvSpPr>
        <p:spPr>
          <a:xfrm>
            <a:off x="1311215" y="6147873"/>
            <a:ext cx="6964535" cy="523220"/>
          </a:xfrm>
          <a:prstGeom prst="rect">
            <a:avLst/>
          </a:prstGeom>
          <a:noFill/>
        </p:spPr>
        <p:txBody>
          <a:bodyPr wrap="none" rtlCol="0">
            <a:spAutoFit/>
          </a:bodyPr>
          <a:lstStyle/>
          <a:p>
            <a:r>
              <a:rPr lang="en-US" sz="1400" dirty="0"/>
              <a:t>*Pharmaceutical quantities of yohimbine found in dietary supplements in the USA</a:t>
            </a:r>
            <a:r>
              <a:rPr lang="en-US" sz="1400"/>
              <a:t>. </a:t>
            </a:r>
          </a:p>
          <a:p>
            <a:r>
              <a:rPr lang="en-US" sz="1400" dirty="0"/>
              <a:t>Drug Testing and Analysis 2016; 8(3-4):357-369</a:t>
            </a:r>
          </a:p>
        </p:txBody>
      </p:sp>
    </p:spTree>
    <p:extLst>
      <p:ext uri="{BB962C8B-B14F-4D97-AF65-F5344CB8AC3E}">
        <p14:creationId xmlns:p14="http://schemas.microsoft.com/office/powerpoint/2010/main" val="152872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 yeast rice</a:t>
            </a:r>
          </a:p>
        </p:txBody>
      </p:sp>
      <p:sp>
        <p:nvSpPr>
          <p:cNvPr id="3" name="Content Placeholder 2"/>
          <p:cNvSpPr>
            <a:spLocks noGrp="1"/>
          </p:cNvSpPr>
          <p:nvPr>
            <p:ph idx="1"/>
          </p:nvPr>
        </p:nvSpPr>
        <p:spPr/>
        <p:txBody>
          <a:bodyPr/>
          <a:lstStyle/>
          <a:p>
            <a:r>
              <a:rPr lang="en-US" dirty="0"/>
              <a:t>Red yeast rice may contain monacolin K, a “statin” drug identical to the active ingredient in prescription lovastatin. </a:t>
            </a:r>
          </a:p>
          <a:p>
            <a:r>
              <a:rPr lang="en-US" dirty="0"/>
              <a:t>Red yeast rice is produced by fermenting rice with various strains of </a:t>
            </a:r>
            <a:r>
              <a:rPr lang="en-US" i="1" dirty="0" err="1"/>
              <a:t>Monascus</a:t>
            </a:r>
            <a:r>
              <a:rPr lang="en-US" dirty="0"/>
              <a:t> spp. Similar to other fermented products, the quantity of monacolin K in red yeast rice supplements will vary depending on the strain of yeast selected and the specifications of the fermentation process, just as the quantity of alcohol varies in beer depending on the specifics of the fermentation process.</a:t>
            </a:r>
          </a:p>
          <a:p>
            <a:r>
              <a:rPr lang="en-US" dirty="0"/>
              <a:t>In our recent study,* the quantity of the active “statin” drug in red yeast rice supplements ranged from a none to prescription strength.  In supplements that contained the active “statin” drug, the quantity ranged 60-fold from one brand to another.</a:t>
            </a:r>
          </a:p>
          <a:p>
            <a:endParaRPr lang="en-US" dirty="0"/>
          </a:p>
        </p:txBody>
      </p:sp>
      <p:sp>
        <p:nvSpPr>
          <p:cNvPr id="4" name="TextBox 3"/>
          <p:cNvSpPr txBox="1"/>
          <p:nvPr/>
        </p:nvSpPr>
        <p:spPr>
          <a:xfrm>
            <a:off x="1328641" y="6159261"/>
            <a:ext cx="7686656" cy="523220"/>
          </a:xfrm>
          <a:prstGeom prst="rect">
            <a:avLst/>
          </a:prstGeom>
          <a:noFill/>
        </p:spPr>
        <p:txBody>
          <a:bodyPr wrap="none" rtlCol="0">
            <a:spAutoFit/>
          </a:bodyPr>
          <a:lstStyle/>
          <a:p>
            <a:r>
              <a:rPr lang="en-US" sz="1400" dirty="0"/>
              <a:t>*Variability in strength of red yeast rice supplements purchased from mainstream retailers. </a:t>
            </a:r>
          </a:p>
          <a:p>
            <a:r>
              <a:rPr lang="en-US" sz="1400" dirty="0" err="1"/>
              <a:t>Eur</a:t>
            </a:r>
            <a:r>
              <a:rPr lang="en-US" sz="1400" dirty="0"/>
              <a:t> J </a:t>
            </a:r>
            <a:r>
              <a:rPr lang="en-US" sz="1400" dirty="0" err="1"/>
              <a:t>Prev</a:t>
            </a:r>
            <a:r>
              <a:rPr lang="en-US" sz="1400" dirty="0"/>
              <a:t> </a:t>
            </a:r>
            <a:r>
              <a:rPr lang="en-US" sz="1400" dirty="0" err="1"/>
              <a:t>Cardiol</a:t>
            </a:r>
            <a:r>
              <a:rPr lang="en-US" sz="1400" dirty="0"/>
              <a:t>. 2017 Sep; 24(13):1431-1434</a:t>
            </a:r>
          </a:p>
        </p:txBody>
      </p:sp>
    </p:spTree>
    <p:extLst>
      <p:ext uri="{BB962C8B-B14F-4D97-AF65-F5344CB8AC3E}">
        <p14:creationId xmlns:p14="http://schemas.microsoft.com/office/powerpoint/2010/main" val="1714108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dirty="0"/>
              <a:t>“…was marketed before…”</a:t>
            </a:r>
          </a:p>
        </p:txBody>
      </p:sp>
      <p:sp>
        <p:nvSpPr>
          <p:cNvPr id="3" name="Subtitle 2"/>
          <p:cNvSpPr>
            <a:spLocks noGrp="1"/>
          </p:cNvSpPr>
          <p:nvPr>
            <p:ph type="subTitle" idx="1"/>
          </p:nvPr>
        </p:nvSpPr>
        <p:spPr>
          <a:xfrm>
            <a:off x="1069848" y="5165497"/>
            <a:ext cx="7891272" cy="1069848"/>
          </a:xfrm>
        </p:spPr>
        <p:txBody>
          <a:bodyPr/>
          <a:lstStyle/>
          <a:p>
            <a:r>
              <a:rPr lang="en-US" b="1" dirty="0" err="1"/>
              <a:t>mar</a:t>
            </a:r>
            <a:r>
              <a:rPr lang="en-US" b="1" baseline="30000" dirty="0" err="1"/>
              <a:t>.</a:t>
            </a:r>
            <a:r>
              <a:rPr lang="en-US" b="1" dirty="0" err="1"/>
              <a:t>ket</a:t>
            </a:r>
            <a:r>
              <a:rPr lang="en-US" dirty="0"/>
              <a:t>. </a:t>
            </a:r>
            <a:r>
              <a:rPr lang="en-US" i="1" dirty="0" err="1"/>
              <a:t>v.i</a:t>
            </a:r>
            <a:r>
              <a:rPr lang="en-US" i="1" dirty="0"/>
              <a:t> </a:t>
            </a:r>
            <a:r>
              <a:rPr lang="en-US" dirty="0"/>
              <a:t>to buy or sell in a market; deal (</a:t>
            </a:r>
            <a:r>
              <a:rPr lang="en-US" i="1" dirty="0"/>
              <a:t>Webster’s Encyclopedic Unabridged Dictionary</a:t>
            </a:r>
            <a:r>
              <a:rPr lang="en-US" dirty="0"/>
              <a:t>)</a:t>
            </a:r>
          </a:p>
        </p:txBody>
      </p:sp>
    </p:spTree>
    <p:extLst>
      <p:ext uri="{BB962C8B-B14F-4D97-AF65-F5344CB8AC3E}">
        <p14:creationId xmlns:p14="http://schemas.microsoft.com/office/powerpoint/2010/main" val="1214921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conclusions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695635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2906</TotalTime>
  <Words>416</Words>
  <Application>Microsoft Office PowerPoint</Application>
  <PresentationFormat>Custom</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Wood Type</vt:lpstr>
      <vt:lpstr>Pre-dshea ingredients</vt:lpstr>
      <vt:lpstr>The context</vt:lpstr>
      <vt:lpstr>“an ingredient”</vt:lpstr>
      <vt:lpstr>Ingredient vs. c0nstituent</vt:lpstr>
      <vt:lpstr>yohimbe</vt:lpstr>
      <vt:lpstr>Red yeast rice</vt:lpstr>
      <vt:lpstr>“…was marketed before…”</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Pre-dshea ingredients</dc:title>
  <dc:creator>Pieter Cohen</dc:creator>
  <cp:lastModifiedBy>Welch, Cara</cp:lastModifiedBy>
  <cp:revision>20</cp:revision>
  <cp:lastPrinted>2017-09-29T12:35:56Z</cp:lastPrinted>
  <dcterms:created xsi:type="dcterms:W3CDTF">2017-09-26T12:53:54Z</dcterms:created>
  <dcterms:modified xsi:type="dcterms:W3CDTF">2017-10-11T22:50:13Z</dcterms:modified>
</cp:coreProperties>
</file>