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20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69" r:id="rId18"/>
    <p:sldId id="271" r:id="rId19"/>
  </p:sldIdLst>
  <p:sldSz cx="9144000" cy="5143500" type="screen16x9"/>
  <p:notesSz cx="7026275" cy="9312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195"/>
    <a:srgbClr val="284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90" autoAdjust="0"/>
  </p:normalViewPr>
  <p:slideViewPr>
    <p:cSldViewPr snapToGrid="0" snapToObjects="1" showGuides="1">
      <p:cViewPr varScale="1">
        <p:scale>
          <a:sx n="93" d="100"/>
          <a:sy n="93" d="100"/>
        </p:scale>
        <p:origin x="96" y="322"/>
      </p:cViewPr>
      <p:guideLst>
        <p:guide orient="horz" pos="1620"/>
        <p:guide pos="28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7B97158E-6CEA-4E34-ADCD-8ED98F204DCC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EAFBAF5B-082D-429B-94C8-8F787818B7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7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4977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578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683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19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15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49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497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53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8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60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01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40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23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13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562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AF5B-082D-429B-94C8-8F787818B76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93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94689"/>
            <a:ext cx="8229600" cy="536394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rgbClr val="33619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979401"/>
            <a:ext cx="8229600" cy="25550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6195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336195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336195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336195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336195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87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1369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36195"/>
                </a:solidFill>
                <a:latin typeface="Arial"/>
                <a:cs typeface="Arial"/>
              </a:defRPr>
            </a:lvl1pPr>
            <a:lvl2pPr>
              <a:defRPr sz="2400">
                <a:solidFill>
                  <a:srgbClr val="336195"/>
                </a:solidFill>
                <a:latin typeface="Arial"/>
                <a:cs typeface="Arial"/>
              </a:defRPr>
            </a:lvl2pPr>
            <a:lvl3pPr>
              <a:defRPr sz="2000">
                <a:solidFill>
                  <a:srgbClr val="336195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33619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336195"/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71369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36195"/>
                </a:solidFill>
                <a:latin typeface="Arial"/>
                <a:cs typeface="Arial"/>
              </a:defRPr>
            </a:lvl1pPr>
            <a:lvl2pPr>
              <a:defRPr sz="2400">
                <a:solidFill>
                  <a:srgbClr val="336195"/>
                </a:solidFill>
                <a:latin typeface="Arial"/>
                <a:cs typeface="Arial"/>
              </a:defRPr>
            </a:lvl2pPr>
            <a:lvl3pPr>
              <a:defRPr sz="2000">
                <a:solidFill>
                  <a:srgbClr val="336195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33619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336195"/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94689"/>
            <a:ext cx="8229600" cy="536394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rgbClr val="33619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18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29554" y="3189264"/>
            <a:ext cx="8458005" cy="13806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solidFill>
                  <a:srgbClr val="33619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55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64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71" r:id="rId3"/>
  </p:sldLayoutIdLst>
  <p:txStyles>
    <p:titleStyle>
      <a:lvl1pPr algn="l" defTabSz="457200" rtl="0" eaLnBrk="1" latinLnBrk="0" hangingPunct="1">
        <a:lnSpc>
          <a:spcPts val="5400"/>
        </a:lnSpc>
        <a:spcBef>
          <a:spcPct val="0"/>
        </a:spcBef>
        <a:buNone/>
        <a:defRPr sz="6400" b="1" kern="700" spc="-250" baseline="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owerPoint-Template-16x92.png" title="Blue backgrou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967" y="2091078"/>
            <a:ext cx="7772400" cy="1295695"/>
          </a:xfrm>
          <a:prstGeom prst="rect">
            <a:avLst/>
          </a:prstGeom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FDA Public Meeting to Discuss the Development of a List of Pre-DSHEA Dietary Ingredients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October 3, 2017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Stephanie Scarmo, PhD, MPH </a:t>
            </a:r>
          </a:p>
        </p:txBody>
      </p:sp>
    </p:spTree>
    <p:extLst>
      <p:ext uri="{BB962C8B-B14F-4D97-AF65-F5344CB8AC3E}">
        <p14:creationId xmlns:p14="http://schemas.microsoft.com/office/powerpoint/2010/main" val="3832801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Accountability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Industry must be able to prove that an ingredient meets the criteria for marketing and identity to be a “pre-DSHEA” ingredient.</a:t>
            </a:r>
          </a:p>
        </p:txBody>
      </p:sp>
    </p:spTree>
    <p:extLst>
      <p:ext uri="{BB962C8B-B14F-4D97-AF65-F5344CB8AC3E}">
        <p14:creationId xmlns:p14="http://schemas.microsoft.com/office/powerpoint/2010/main" val="1331010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list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give FDA and industry certainty about the identity of ingredients that have been marketed before October 15, 1994 (e.g. details on sourcing, manufacturing).</a:t>
            </a:r>
          </a:p>
        </p:txBody>
      </p:sp>
    </p:spTree>
    <p:extLst>
      <p:ext uri="{BB962C8B-B14F-4D97-AF65-F5344CB8AC3E}">
        <p14:creationId xmlns:p14="http://schemas.microsoft.com/office/powerpoint/2010/main" val="3980970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way this could look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FDA opens a public docket</a:t>
            </a:r>
          </a:p>
          <a:p>
            <a:r>
              <a:rPr lang="en-US" dirty="0"/>
              <a:t>Stakeholders submit ingredients and supporting documentation</a:t>
            </a:r>
          </a:p>
          <a:p>
            <a:r>
              <a:rPr lang="en-US" dirty="0"/>
              <a:t>FDA compiles the list of nominations</a:t>
            </a:r>
          </a:p>
          <a:p>
            <a:r>
              <a:rPr lang="en-US" dirty="0"/>
              <a:t>FDA has the discretion to remove ingredients from the nomination list</a:t>
            </a:r>
          </a:p>
        </p:txBody>
      </p:sp>
    </p:spTree>
    <p:extLst>
      <p:ext uri="{BB962C8B-B14F-4D97-AF65-F5344CB8AC3E}">
        <p14:creationId xmlns:p14="http://schemas.microsoft.com/office/powerpoint/2010/main" val="655177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list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Industry should ensure that all of the ingredients in their supplements are </a:t>
            </a:r>
            <a:r>
              <a:rPr lang="en-US" sz="2800" i="1" dirty="0"/>
              <a:t>high quality</a:t>
            </a:r>
            <a:r>
              <a:rPr lang="en-US" sz="2800" dirty="0"/>
              <a:t>, whether or not they are on the list of pre-DSHEA ingredients.</a:t>
            </a:r>
          </a:p>
          <a:p>
            <a:endParaRPr lang="en-US" sz="1000" dirty="0"/>
          </a:p>
          <a:p>
            <a:r>
              <a:rPr lang="en-US" sz="2800" dirty="0"/>
              <a:t>If they are on the list, and FDA finds a safety concern later, industry is not protected from enforcement action.</a:t>
            </a:r>
          </a:p>
        </p:txBody>
      </p:sp>
    </p:spTree>
    <p:extLst>
      <p:ext uri="{BB962C8B-B14F-4D97-AF65-F5344CB8AC3E}">
        <p14:creationId xmlns:p14="http://schemas.microsoft.com/office/powerpoint/2010/main" val="3576884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Creating a list of pre-DSHEA ingredients </a:t>
            </a:r>
            <a:r>
              <a:rPr lang="en-US" sz="2800" i="1" dirty="0"/>
              <a:t>may</a:t>
            </a:r>
            <a:r>
              <a:rPr lang="en-US" sz="2800" dirty="0"/>
              <a:t> be a worthwhile exercise for FDA and industry</a:t>
            </a:r>
          </a:p>
          <a:p>
            <a:endParaRPr lang="en-US" sz="1000" dirty="0"/>
          </a:p>
          <a:p>
            <a:r>
              <a:rPr lang="en-US" sz="2800" dirty="0"/>
              <a:t>It will take cooperation on the part of all stakeholders.</a:t>
            </a:r>
          </a:p>
          <a:p>
            <a:endParaRPr lang="en-US" sz="1000" dirty="0"/>
          </a:p>
          <a:p>
            <a:r>
              <a:rPr lang="en-US" sz="2800" dirty="0"/>
              <a:t>The process shouldn’t divert FDA’s resources from important public health priorities.</a:t>
            </a:r>
          </a:p>
        </p:txBody>
      </p:sp>
    </p:spTree>
    <p:extLst>
      <p:ext uri="{BB962C8B-B14F-4D97-AF65-F5344CB8AC3E}">
        <p14:creationId xmlns:p14="http://schemas.microsoft.com/office/powerpoint/2010/main" val="1921513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owerPoint-Template-16x92.png" title="Blue backgrou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967" y="1482816"/>
            <a:ext cx="7772400" cy="2208762"/>
          </a:xfrm>
          <a:prstGeom prst="rect">
            <a:avLst/>
          </a:prstGeom>
        </p:spPr>
        <p:txBody>
          <a:bodyPr/>
          <a:lstStyle/>
          <a:p>
            <a:r>
              <a:rPr lang="en-US" sz="5400" dirty="0">
                <a:solidFill>
                  <a:schemeClr val="bg1"/>
                </a:solidFill>
              </a:rPr>
              <a:t>Thank you</a:t>
            </a:r>
            <a:br>
              <a:rPr lang="en-US" sz="5400" dirty="0">
                <a:solidFill>
                  <a:schemeClr val="bg1"/>
                </a:solidFill>
              </a:rPr>
            </a:b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www.pewtrusts.org/healthcareproducts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15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62629"/>
            <a:ext cx="8229600" cy="487631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10876"/>
            <a:ext cx="8229600" cy="2322765"/>
          </a:xfrm>
        </p:spPr>
        <p:txBody>
          <a:bodyPr/>
          <a:lstStyle/>
          <a:p>
            <a:r>
              <a:rPr lang="en-US" dirty="0"/>
              <a:t>Legislative background</a:t>
            </a:r>
          </a:p>
          <a:p>
            <a:r>
              <a:rPr lang="en-US" dirty="0"/>
              <a:t>Different models for creating the list</a:t>
            </a:r>
          </a:p>
          <a:p>
            <a:r>
              <a:rPr lang="en-US" dirty="0"/>
              <a:t>Principles</a:t>
            </a:r>
          </a:p>
          <a:p>
            <a:r>
              <a:rPr lang="en-US" dirty="0"/>
              <a:t>Final list</a:t>
            </a:r>
          </a:p>
        </p:txBody>
      </p:sp>
    </p:spTree>
    <p:extLst>
      <p:ext uri="{BB962C8B-B14F-4D97-AF65-F5344CB8AC3E}">
        <p14:creationId xmlns:p14="http://schemas.microsoft.com/office/powerpoint/2010/main" val="92203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background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Congress did not want to impose barriers to products currently on the market, and thereby legislated a presumption of safety.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Because the marketplace has exploded since DSHEA, the implications of using pre-DSHEA ingredients in supplements now are significant.</a:t>
            </a:r>
          </a:p>
          <a:p>
            <a:endParaRPr lang="en-US" sz="1000" dirty="0"/>
          </a:p>
          <a:p>
            <a:r>
              <a:rPr lang="en-US" sz="2000" dirty="0"/>
              <a:t>Thus, the approach should be conservative – if the proposed ingredient isn’t the </a:t>
            </a:r>
            <a:r>
              <a:rPr lang="en-US" sz="2000" u="sng" dirty="0"/>
              <a:t>same</a:t>
            </a:r>
            <a:r>
              <a:rPr lang="en-US" sz="2000" dirty="0"/>
              <a:t> as the pre-DSHEA ingredient in all relevant ways, industry should establish a reasonable expectation of safety through the NDI process.</a:t>
            </a:r>
          </a:p>
        </p:txBody>
      </p:sp>
    </p:spTree>
    <p:extLst>
      <p:ext uri="{BB962C8B-B14F-4D97-AF65-F5344CB8AC3E}">
        <p14:creationId xmlns:p14="http://schemas.microsoft.com/office/powerpoint/2010/main" val="108598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different models for creating the list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46091"/>
            <a:ext cx="8229600" cy="1883374"/>
          </a:xfrm>
        </p:spPr>
        <p:txBody>
          <a:bodyPr/>
          <a:lstStyle/>
          <a:p>
            <a:r>
              <a:rPr lang="en-US" dirty="0"/>
              <a:t>FDA alone through guidance, regulation</a:t>
            </a:r>
          </a:p>
          <a:p>
            <a:r>
              <a:rPr lang="en-US" dirty="0"/>
              <a:t>With or without an advisory committee</a:t>
            </a:r>
          </a:p>
        </p:txBody>
      </p:sp>
    </p:spTree>
    <p:extLst>
      <p:ext uri="{BB962C8B-B14F-4D97-AF65-F5344CB8AC3E}">
        <p14:creationId xmlns:p14="http://schemas.microsoft.com/office/powerpoint/2010/main" val="2574081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9554" y="3182230"/>
            <a:ext cx="8458005" cy="1380610"/>
          </a:xfrm>
        </p:spPr>
        <p:txBody>
          <a:bodyPr/>
          <a:lstStyle/>
          <a:p>
            <a:r>
              <a:rPr lang="en-US" dirty="0"/>
              <a:t>Principles</a:t>
            </a:r>
          </a:p>
        </p:txBody>
      </p:sp>
    </p:spTree>
    <p:extLst>
      <p:ext uri="{BB962C8B-B14F-4D97-AF65-F5344CB8AC3E}">
        <p14:creationId xmlns:p14="http://schemas.microsoft.com/office/powerpoint/2010/main" val="150036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Transparency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Public needs an understanding of how FDA makes decisions.</a:t>
            </a:r>
          </a:p>
          <a:p>
            <a:endParaRPr lang="en-US" sz="1000" dirty="0"/>
          </a:p>
          <a:p>
            <a:r>
              <a:rPr lang="en-US" sz="2800" dirty="0"/>
              <a:t>Stakeholders with a wide range of viewpoints need the ability to weigh in.</a:t>
            </a:r>
          </a:p>
          <a:p>
            <a:endParaRPr lang="en-US" sz="1000" dirty="0"/>
          </a:p>
          <a:p>
            <a:r>
              <a:rPr lang="en-US" sz="2800" dirty="0"/>
              <a:t>Consumers need to know that ingredients on the list have not necessarily been proven to be safe.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31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Expertise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Required to evaluate manufacturing processes and determine if an ingredient meets the identity standard for being pre-DSHEA. </a:t>
            </a:r>
          </a:p>
        </p:txBody>
      </p:sp>
    </p:spTree>
    <p:extLst>
      <p:ext uri="{BB962C8B-B14F-4D97-AF65-F5344CB8AC3E}">
        <p14:creationId xmlns:p14="http://schemas.microsoft.com/office/powerpoint/2010/main" val="2656746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Certainty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Industry and FDA need a clear picture of what is included on the list.</a:t>
            </a:r>
          </a:p>
        </p:txBody>
      </p:sp>
    </p:spTree>
    <p:extLst>
      <p:ext uri="{BB962C8B-B14F-4D97-AF65-F5344CB8AC3E}">
        <p14:creationId xmlns:p14="http://schemas.microsoft.com/office/powerpoint/2010/main" val="97229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Feasibility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Accomplished in a reasonable and fixed timeframe and on FDA’s budget.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Prioritization based on risk.</a:t>
            </a:r>
          </a:p>
        </p:txBody>
      </p:sp>
    </p:spTree>
    <p:extLst>
      <p:ext uri="{BB962C8B-B14F-4D97-AF65-F5344CB8AC3E}">
        <p14:creationId xmlns:p14="http://schemas.microsoft.com/office/powerpoint/2010/main" val="226584778"/>
      </p:ext>
    </p:extLst>
  </p:cSld>
  <p:clrMapOvr>
    <a:masterClrMapping/>
  </p:clrMapOvr>
</p:sld>
</file>

<file path=ppt/theme/theme1.xml><?xml version="1.0" encoding="utf-8"?>
<a:theme xmlns:a="http://schemas.openxmlformats.org/drawingml/2006/main" name="16x9 PowerPoint Template - Pew Brand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Sticky xmlns="c14bc02c-ab03-4cd3-9bf7-647cd42333bf">false</Sticky>
    <TaxCatchAll xmlns="6c145327-0e07-4932-bfc1-eda3178ebda0">
      <Value>1479</Value>
    </TaxCatchAll>
    <k5914dfc777744d1bb3628babe14bd0b xmlns="c14bc02c-ab03-4cd3-9bf7-647cd42333bf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f08bed90-1415-41f3-9c6a-0430b57737d5</TermId>
        </TermInfo>
      </Terms>
    </k5914dfc777744d1bb3628babe14bd0b>
    <ieec8f2ce9744b7cb96eadb3ff8e721c xmlns="c14bc02c-ab03-4cd3-9bf7-647cd42333b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082D4CB98C87429FDBA4135D796125" ma:contentTypeVersion="18" ma:contentTypeDescription="Create a new document." ma:contentTypeScope="" ma:versionID="6450e143320eb268ddf7eb557e483ba4">
  <xsd:schema xmlns:xsd="http://www.w3.org/2001/XMLSchema" xmlns:xs="http://www.w3.org/2001/XMLSchema" xmlns:p="http://schemas.microsoft.com/office/2006/metadata/properties" xmlns:ns2="6c145327-0e07-4932-bfc1-eda3178ebda0" xmlns:ns3="c14bc02c-ab03-4cd3-9bf7-647cd42333bf" xmlns:ns4="http://schemas.microsoft.com/sharepoint/v4" targetNamespace="http://schemas.microsoft.com/office/2006/metadata/properties" ma:root="true" ma:fieldsID="de5d0cc35d46dd0cce522941f89a1adb" ns2:_="" ns3:_="" ns4:_="">
    <xsd:import namespace="6c145327-0e07-4932-bfc1-eda3178ebda0"/>
    <xsd:import namespace="c14bc02c-ab03-4cd3-9bf7-647cd42333b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ieec8f2ce9744b7cb96eadb3ff8e721c" minOccurs="0"/>
                <xsd:element ref="ns3:k5914dfc777744d1bb3628babe14bd0b" minOccurs="0"/>
                <xsd:element ref="ns3:Sticky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45327-0e07-4932-bfc1-eda3178ebda0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132603ca-0194-47bc-bda3-f9e77e444968}" ma:internalName="TaxCatchAll" ma:showField="CatchAllData" ma:web="6c145327-0e07-4932-bfc1-eda3178ebd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bc02c-ab03-4cd3-9bf7-647cd42333bf" elementFormDefault="qualified">
    <xsd:import namespace="http://schemas.microsoft.com/office/2006/documentManagement/types"/>
    <xsd:import namespace="http://schemas.microsoft.com/office/infopath/2007/PartnerControls"/>
    <xsd:element name="ieec8f2ce9744b7cb96eadb3ff8e721c" ma:index="9" nillable="true" ma:displayName="PEW Department_0" ma:hidden="true" ma:internalName="ieec8f2ce9744b7cb96eadb3ff8e721c">
      <xsd:simpleType>
        <xsd:restriction base="dms:Note"/>
      </xsd:simpleType>
    </xsd:element>
    <xsd:element name="k5914dfc777744d1bb3628babe14bd0b" ma:index="11" ma:taxonomy="true" ma:internalName="k5914dfc777744d1bb3628babe14bd0b" ma:taxonomyFieldName="PEW_GS_Department" ma:displayName="PEW Department" ma:readOnly="false" ma:default="" ma:fieldId="{45914dfc-7777-44d1-bb36-28babe14bd0b}" ma:sspId="b4ee7a41-1163-4318-a8d7-b2d545b22ae3" ma:termSetId="c45be188-7f28-40ba-88bf-f6744982fce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ticky" ma:index="12" nillable="true" ma:displayName="Always Show on Front Page" ma:default="0" ma:description="" ma:internalName="Sticky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8248A3-7A9E-43ED-BE1D-379E82F44E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4AF352-9C41-4BDC-A3EC-2D8DA0F8208E}">
  <ds:schemaRefs>
    <ds:schemaRef ds:uri="c14bc02c-ab03-4cd3-9bf7-647cd42333bf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6c145327-0e07-4932-bfc1-eda3178ebda0"/>
    <ds:schemaRef ds:uri="http://schemas.openxmlformats.org/package/2006/metadata/core-properties"/>
    <ds:schemaRef ds:uri="http://schemas.microsoft.com/sharepoint/v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CB5ED77-F977-4777-9FBF-B2BBB88D1A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145327-0e07-4932-bfc1-eda3178ebda0"/>
    <ds:schemaRef ds:uri="c14bc02c-ab03-4cd3-9bf7-647cd42333b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16x9 PowerPoint Template - Pew Branded</Template>
  <TotalTime>658</TotalTime>
  <Words>431</Words>
  <Application>Microsoft Office PowerPoint</Application>
  <PresentationFormat>On-screen Show (16:9)</PresentationFormat>
  <Paragraphs>65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16x9 PowerPoint Template - Pew Branded</vt:lpstr>
      <vt:lpstr>FDA Public Meeting to Discuss the Development of a List of Pre-DSHEA Dietary Ingredients October 3, 2017 Stephanie Scarmo, PhD, MPH </vt:lpstr>
      <vt:lpstr>Outline</vt:lpstr>
      <vt:lpstr>Legislative background</vt:lpstr>
      <vt:lpstr>Potential different models for creating the list</vt:lpstr>
      <vt:lpstr>Principles</vt:lpstr>
      <vt:lpstr>1. Transparency</vt:lpstr>
      <vt:lpstr>2. Expertise</vt:lpstr>
      <vt:lpstr>3. Certainty</vt:lpstr>
      <vt:lpstr>4. Feasibility</vt:lpstr>
      <vt:lpstr>5. Accountability</vt:lpstr>
      <vt:lpstr>Final list</vt:lpstr>
      <vt:lpstr>One way this could look</vt:lpstr>
      <vt:lpstr>Using the list</vt:lpstr>
      <vt:lpstr>Conclusion</vt:lpstr>
      <vt:lpstr>Thank you  www.pewtrusts.org/healthcareproducts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FDA Public Meeting to Discuss the Development of a List of Pre-DSHEA Dietary Ingredients</dc:title>
  <dc:creator>Stephanie Scarmo</dc:creator>
  <cp:lastModifiedBy>Papadakis, Lori</cp:lastModifiedBy>
  <cp:revision>99</cp:revision>
  <cp:lastPrinted>2017-09-29T14:21:30Z</cp:lastPrinted>
  <dcterms:created xsi:type="dcterms:W3CDTF">2017-09-25T13:54:45Z</dcterms:created>
  <dcterms:modified xsi:type="dcterms:W3CDTF">2017-10-13T17:29:36Z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0x0101006C082D4CB98C87429FDBA4135D796125</vt:lpwstr>
  </property>
  <property fmtid="{D5CDD505-2E9C-101B-9397-08002B2CF9AE}" pid="3" name="PEW_GS_Department">
    <vt:lpwstr>1479;#Communications|f08bed90-1415-41f3-9c6a-0430b57737d5</vt:lpwstr>
  </property>
</Properties>
</file>