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57" r:id="rId2"/>
    <p:sldId id="483" r:id="rId3"/>
    <p:sldId id="466" r:id="rId4"/>
    <p:sldId id="484" r:id="rId5"/>
    <p:sldId id="488" r:id="rId6"/>
    <p:sldId id="486" r:id="rId7"/>
    <p:sldId id="489" r:id="rId8"/>
    <p:sldId id="491" r:id="rId9"/>
    <p:sldId id="490" r:id="rId10"/>
    <p:sldId id="482" r:id="rId11"/>
    <p:sldId id="401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6ABA"/>
    <a:srgbClr val="456A7E"/>
    <a:srgbClr val="A5BCC6"/>
    <a:srgbClr val="FFFFFF"/>
    <a:srgbClr val="EF41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2" autoAdjust="0"/>
    <p:restoredTop sz="86171" autoAdjust="0"/>
  </p:normalViewPr>
  <p:slideViewPr>
    <p:cSldViewPr snapToGrid="0">
      <p:cViewPr varScale="1">
        <p:scale>
          <a:sx n="72" d="100"/>
          <a:sy n="72" d="100"/>
        </p:scale>
        <p:origin x="129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fld id="{0B8D262E-FFF6-42ED-8D80-CABB087C8870}" type="datetime1">
              <a:rPr lang="en-US"/>
              <a:pPr>
                <a:defRPr/>
              </a:pPr>
              <a:t>10/20/2017</a:t>
            </a:fld>
            <a:endParaRPr lang="en-US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334E468-160A-40A2-9ED6-814EB3321F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3216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>
                <a:latin typeface="Calibri" pitchFamily="34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>
                <a:latin typeface="Calibri" pitchFamily="34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fld id="{0243E77B-01E5-4BAD-A65F-FEDDDF4FBD65}" type="datetime1">
              <a:rPr lang="en-US"/>
              <a:pPr>
                <a:defRPr/>
              </a:pPr>
              <a:t>10/20/2017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>
                <a:latin typeface="Calibri" pitchFamily="34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422BB12-475D-45B1-B1ED-DE128405F9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789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extLst/>
        </p:spPr>
        <p:txBody>
          <a:bodyPr>
            <a:normAutofit/>
          </a:bodyPr>
          <a:lstStyle/>
          <a:p>
            <a:pPr>
              <a:defRPr/>
            </a:pPr>
            <a:endParaRPr lang="en-US" altLang="en-US" dirty="0"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400" dirty="0">
              <a:latin typeface="Arial" charset="0"/>
            </a:endParaRPr>
          </a:p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titleB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2601913"/>
            <a:ext cx="9153525" cy="116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0" y="3971925"/>
            <a:ext cx="9140825" cy="288607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anchor="ctr"/>
          <a:lstStyle>
            <a:lvl1pPr algn="ctr">
              <a:spcBef>
                <a:spcPct val="20000"/>
              </a:spcBef>
              <a:defRPr sz="1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 algn="ctr">
              <a:spcBef>
                <a:spcPct val="20000"/>
              </a:spcBef>
              <a:defRPr sz="1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spcBef>
                <a:spcPct val="20000"/>
              </a:spcBef>
              <a:defRPr sz="1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spcBef>
                <a:spcPct val="20000"/>
              </a:spcBef>
              <a:defRPr sz="1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spcBef>
                <a:spcPct val="20000"/>
              </a:spcBef>
              <a:defRPr sz="1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  <a:defRPr/>
            </a:pPr>
            <a:endParaRPr lang="en-US" altLang="en-US" sz="1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0"/>
            <a:ext cx="9140825" cy="244792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anchor="ctr"/>
          <a:lstStyle>
            <a:lvl1pPr algn="ctr">
              <a:spcBef>
                <a:spcPct val="20000"/>
              </a:spcBef>
              <a:defRPr sz="1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 algn="ctr">
              <a:spcBef>
                <a:spcPct val="20000"/>
              </a:spcBef>
              <a:defRPr sz="1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spcBef>
                <a:spcPct val="20000"/>
              </a:spcBef>
              <a:defRPr sz="1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spcBef>
                <a:spcPct val="20000"/>
              </a:spcBef>
              <a:defRPr sz="1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spcBef>
                <a:spcPct val="20000"/>
              </a:spcBef>
              <a:defRPr sz="1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  <a:defRPr/>
            </a:pPr>
            <a:endParaRPr lang="en-US" altLang="en-US" sz="1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925" y="6310313"/>
            <a:ext cx="2530475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9" name="Title Placeholder 1"/>
          <p:cNvSpPr>
            <a:spLocks noGrp="1"/>
          </p:cNvSpPr>
          <p:nvPr>
            <p:ph type="ctrTitle"/>
          </p:nvPr>
        </p:nvSpPr>
        <p:spPr bwMode="white">
          <a:xfrm>
            <a:off x="371475" y="2644775"/>
            <a:ext cx="7772400" cy="598488"/>
          </a:xfrm>
        </p:spPr>
        <p:txBody>
          <a:bodyPr lIns="91440"/>
          <a:lstStyle>
            <a:lvl1pPr>
              <a:defRPr sz="3000" smtClean="0">
                <a:solidFill>
                  <a:schemeClr val="bg2"/>
                </a:solidFill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630" name="Text Placeholder 2"/>
          <p:cNvSpPr>
            <a:spLocks noGrp="1"/>
          </p:cNvSpPr>
          <p:nvPr>
            <p:ph type="subTitle" idx="1"/>
          </p:nvPr>
        </p:nvSpPr>
        <p:spPr bwMode="white">
          <a:xfrm>
            <a:off x="371475" y="3324225"/>
            <a:ext cx="6400800" cy="590550"/>
          </a:xfrm>
        </p:spPr>
        <p:txBody>
          <a:bodyPr/>
          <a:lstStyle>
            <a:lvl1pPr marL="0" indent="0">
              <a:buFont typeface="Arial" charset="0"/>
              <a:buNone/>
              <a:defRPr sz="2200" smtClean="0"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39864878"/>
      </p:ext>
    </p:extLst>
  </p:cSld>
  <p:clrMapOvr>
    <a:masterClrMapping/>
  </p:clrMapOvr>
  <p:transition/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3" descr="pageBa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638"/>
            <a:ext cx="91440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6400800"/>
            <a:ext cx="9140825" cy="238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>
              <a:solidFill>
                <a:srgbClr val="EEECEB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705600"/>
            <a:ext cx="9140825" cy="460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>
              <a:solidFill>
                <a:srgbClr val="EEECEB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163" y="6467475"/>
            <a:ext cx="1793875" cy="209550"/>
          </a:xfrm>
          <a:prstGeom prst="rect">
            <a:avLst/>
          </a:prstGeom>
          <a:blipFill dpi="0" rotWithShape="1">
            <a:blip r:embed="rId4">
              <a:alphaModFix amt="0"/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9141B-2E36-480D-8D27-67E3ECAA6F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4740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White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gray">
          <a:xfrm>
            <a:off x="0" y="17463"/>
            <a:ext cx="914082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432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8913" y="765175"/>
            <a:ext cx="8501062" cy="492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52400" y="63849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33722C28-F6C5-4E56-862C-FB615533AA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b="1" kern="1200">
          <a:solidFill>
            <a:schemeClr val="bg1"/>
          </a:solidFill>
          <a:latin typeface="+mj-lt"/>
          <a:ea typeface="ＭＳ Ｐゴシック" charset="-128"/>
          <a:cs typeface="ＭＳ Ｐゴシック" pitchFamily="-108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ＭＳ Ｐゴシック" charset="-128"/>
          <a:cs typeface="ＭＳ Ｐゴシック" pitchFamily="-10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ＭＳ Ｐゴシック" charset="-128"/>
          <a:cs typeface="ＭＳ Ｐゴシック" pitchFamily="-10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ＭＳ Ｐゴシック" charset="-128"/>
          <a:cs typeface="ＭＳ Ｐゴシック" pitchFamily="-10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ＭＳ Ｐゴシック" charset="-128"/>
          <a:cs typeface="ＭＳ Ｐゴシック" pitchFamily="-10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9pPr>
    </p:titleStyle>
    <p:bodyStyle>
      <a:lvl1pPr marL="174625" indent="-174625" algn="l" rtl="0" eaLnBrk="0" fontAlgn="base" hangingPunct="0">
        <a:spcBef>
          <a:spcPct val="100000"/>
        </a:spcBef>
        <a:spcAft>
          <a:spcPct val="0"/>
        </a:spcAft>
        <a:buClr>
          <a:schemeClr val="tx2"/>
        </a:buClr>
        <a:buSzPct val="130000"/>
        <a:buFont typeface="Arial" charset="0"/>
        <a:buChar char="•"/>
        <a:defRPr sz="1500" kern="1200">
          <a:solidFill>
            <a:schemeClr val="tx1"/>
          </a:solidFill>
          <a:latin typeface="Arial" pitchFamily="-108" charset="0"/>
          <a:ea typeface="ＭＳ Ｐゴシック" charset="-128"/>
          <a:cs typeface="ＭＳ Ｐゴシック" pitchFamily="-108" charset="-128"/>
        </a:defRPr>
      </a:lvl1pPr>
      <a:lvl2pPr marL="400050" indent="-219075" algn="l" rtl="0" eaLnBrk="0" fontAlgn="base" hangingPunct="0">
        <a:spcBef>
          <a:spcPct val="4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Arial" pitchFamily="-108" charset="0"/>
          <a:ea typeface="ＭＳ Ｐゴシック" charset="-128"/>
          <a:cs typeface="+mn-cs"/>
        </a:defRPr>
      </a:lvl2pPr>
      <a:lvl3pPr marL="579438" indent="-228600" algn="l" rtl="0" eaLnBrk="0" fontAlgn="base" hangingPunct="0">
        <a:spcBef>
          <a:spcPct val="40000"/>
        </a:spcBef>
        <a:spcAft>
          <a:spcPct val="0"/>
        </a:spcAft>
        <a:buClr>
          <a:srgbClr val="EF4135"/>
        </a:buClr>
        <a:buFont typeface="Arial" charset="0"/>
        <a:buChar char="•"/>
        <a:defRPr sz="1500" kern="1200">
          <a:solidFill>
            <a:schemeClr val="tx1"/>
          </a:solidFill>
          <a:latin typeface="Arial" pitchFamily="-108" charset="0"/>
          <a:ea typeface="ＭＳ Ｐゴシック" charset="-128"/>
          <a:cs typeface="+mn-cs"/>
        </a:defRPr>
      </a:lvl3pPr>
      <a:lvl4pPr marL="798513" indent="-228600" algn="l" rtl="0" eaLnBrk="0" fontAlgn="base" hangingPunct="0">
        <a:spcBef>
          <a:spcPct val="4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Arial" pitchFamily="-108" charset="0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Arial" pitchFamily="-108" charset="0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/>
          </p:cNvSpPr>
          <p:nvPr>
            <p:ph type="ctrTitle"/>
          </p:nvPr>
        </p:nvSpPr>
        <p:spPr>
          <a:xfrm>
            <a:off x="179388" y="2690813"/>
            <a:ext cx="8453437" cy="598487"/>
          </a:xfrm>
        </p:spPr>
        <p:txBody>
          <a:bodyPr/>
          <a:lstStyle/>
          <a:p>
            <a:pPr eaLnBrk="1" hangingPunct="1"/>
            <a:r>
              <a:rPr lang="en-US" altLang="en-US" sz="2000" i="1"/>
              <a:t>FDA Workshop on Pre-1994 Dietary Supplement Ingredients</a:t>
            </a:r>
            <a:endParaRPr lang="en-US" altLang="en-US" sz="2000">
              <a:solidFill>
                <a:schemeClr val="bg1"/>
              </a:solidFill>
            </a:endParaRPr>
          </a:p>
        </p:txBody>
      </p:sp>
      <p:sp>
        <p:nvSpPr>
          <p:cNvPr id="4099" name="Rectangle 5"/>
          <p:cNvSpPr>
            <a:spLocks noGrp="1"/>
          </p:cNvSpPr>
          <p:nvPr>
            <p:ph type="subTitle" idx="1"/>
          </p:nvPr>
        </p:nvSpPr>
        <p:spPr>
          <a:xfrm>
            <a:off x="222250" y="3371850"/>
            <a:ext cx="6400800" cy="590550"/>
          </a:xfrm>
        </p:spPr>
        <p:txBody>
          <a:bodyPr/>
          <a:lstStyle/>
          <a:p>
            <a:pPr eaLnBrk="1" hangingPunct="1"/>
            <a:r>
              <a:rPr lang="en-US" altLang="en-US" sz="2000"/>
              <a:t>October 3, 2017</a:t>
            </a:r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182563" y="4302125"/>
            <a:ext cx="8570912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000">
                <a:solidFill>
                  <a:schemeClr val="tx2"/>
                </a:solidFill>
                <a:latin typeface="Arial" charset="0"/>
              </a:rPr>
              <a:t>Charles Bell, Programs Director</a:t>
            </a:r>
          </a:p>
          <a:p>
            <a:pPr eaLnBrk="1" hangingPunct="1"/>
            <a:r>
              <a:rPr lang="en-US" altLang="en-US" sz="2000">
                <a:solidFill>
                  <a:schemeClr val="tx2"/>
                </a:solidFill>
                <a:latin typeface="Arial" charset="0"/>
              </a:rPr>
              <a:t>Consumers Union</a:t>
            </a:r>
          </a:p>
          <a:p>
            <a:pPr eaLnBrk="1" hangingPunct="1"/>
            <a:endParaRPr lang="en-US" altLang="en-US" sz="2000">
              <a:solidFill>
                <a:schemeClr val="tx2"/>
              </a:solidFill>
              <a:latin typeface="Arial" charset="0"/>
            </a:endParaRPr>
          </a:p>
          <a:p>
            <a:pPr eaLnBrk="1" hangingPunct="1"/>
            <a:endParaRPr lang="en-US" altLang="en-US" sz="2000">
              <a:solidFill>
                <a:schemeClr val="tx2"/>
              </a:solidFill>
              <a:latin typeface="Arial" charset="0"/>
            </a:endParaRPr>
          </a:p>
          <a:p>
            <a:pPr eaLnBrk="1" hangingPunct="1"/>
            <a:endParaRPr lang="en-US" altLang="en-US" sz="2000">
              <a:solidFill>
                <a:schemeClr val="tx2"/>
              </a:solidFill>
              <a:latin typeface="Arial" charset="0"/>
            </a:endParaRPr>
          </a:p>
          <a:p>
            <a:pPr eaLnBrk="1" hangingPunct="1"/>
            <a:endParaRPr lang="en-US" altLang="en-US" sz="2000">
              <a:solidFill>
                <a:schemeClr val="tx2"/>
              </a:solidFill>
              <a:latin typeface="Arial" charset="0"/>
            </a:endParaRPr>
          </a:p>
          <a:p>
            <a:pPr eaLnBrk="1" hangingPunct="1"/>
            <a:endParaRPr lang="en-US" altLang="en-US" sz="200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5" descr="missionB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9875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Rectangle 5"/>
          <p:cNvSpPr>
            <a:spLocks noGrp="1"/>
          </p:cNvSpPr>
          <p:nvPr>
            <p:ph type="body" idx="4294967295"/>
          </p:nvPr>
        </p:nvSpPr>
        <p:spPr>
          <a:xfrm>
            <a:off x="717550" y="1125538"/>
            <a:ext cx="8035925" cy="5324475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b="1" dirty="0">
                <a:latin typeface="Arial" charset="0"/>
              </a:rPr>
              <a:t>Need process to “de-list” UNSAFE pre-1994 supplement ingredients, either through FDA action, voluntary agreement with industry, and/or changes in the law</a:t>
            </a:r>
          </a:p>
          <a:p>
            <a:pPr>
              <a:lnSpc>
                <a:spcPct val="90000"/>
              </a:lnSpc>
            </a:pPr>
            <a:r>
              <a:rPr lang="en-US" altLang="en-US" sz="2400" b="1" dirty="0">
                <a:latin typeface="Arial" charset="0"/>
              </a:rPr>
              <a:t>Universal substantiation of safety for ALL supplement ingredients</a:t>
            </a:r>
          </a:p>
          <a:p>
            <a:pPr>
              <a:lnSpc>
                <a:spcPct val="90000"/>
              </a:lnSpc>
            </a:pPr>
            <a:r>
              <a:rPr lang="en-US" altLang="en-US" sz="2400" b="1" dirty="0">
                <a:latin typeface="Arial" charset="0"/>
              </a:rPr>
              <a:t>Prioritize use of regulatory resources to remove unsafe ingredients, and require declaration of undeclared NDIs, with binding deadlines</a:t>
            </a:r>
          </a:p>
          <a:p>
            <a:pPr>
              <a:lnSpc>
                <a:spcPct val="90000"/>
              </a:lnSpc>
            </a:pPr>
            <a:r>
              <a:rPr lang="en-US" altLang="en-US" sz="2400" b="1" dirty="0">
                <a:latin typeface="Arial" charset="0"/>
              </a:rPr>
              <a:t>Ensure transparency of information regarding safety and conditions of use, by avoiding excessive designation of submissions as trade secrets.  </a:t>
            </a:r>
            <a:endParaRPr lang="en-US" altLang="en-US" sz="2400" b="1" u="sng" dirty="0">
              <a:latin typeface="Arial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eaLnBrk="1" hangingPunct="1"/>
            <a:r>
              <a:rPr lang="en-US" altLang="en-US" sz="2400" dirty="0">
                <a:solidFill>
                  <a:srgbClr val="FFFFFF"/>
                </a:solidFill>
                <a:latin typeface="Arial" charset="0"/>
              </a:rPr>
              <a:t>Recommendations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5" descr="missionB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9875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3"/>
          <p:cNvSpPr>
            <a:spLocks noGrp="1"/>
          </p:cNvSpPr>
          <p:nvPr>
            <p:ph type="body" idx="4294967295"/>
          </p:nvPr>
        </p:nvSpPr>
        <p:spPr>
          <a:xfrm>
            <a:off x="571500" y="866775"/>
            <a:ext cx="7934325" cy="4926013"/>
          </a:xfrm>
        </p:spPr>
        <p:txBody>
          <a:bodyPr/>
          <a:lstStyle/>
          <a:p>
            <a:pPr>
              <a:buFont typeface="Arial" charset="0"/>
              <a:buNone/>
            </a:pPr>
            <a:br>
              <a:rPr lang="en-US" altLang="en-US" sz="2400" dirty="0">
                <a:latin typeface="Arial" charset="0"/>
              </a:rPr>
            </a:br>
            <a:r>
              <a:rPr lang="en-US" altLang="en-US" sz="2400" dirty="0">
                <a:latin typeface="Arial" charset="0"/>
              </a:rPr>
              <a:t>Charles Bell, Programs Director</a:t>
            </a:r>
            <a:br>
              <a:rPr lang="en-US" altLang="en-US" sz="2400" dirty="0">
                <a:latin typeface="Arial" charset="0"/>
              </a:rPr>
            </a:br>
            <a:r>
              <a:rPr lang="en-US" altLang="en-US" sz="2400" dirty="0">
                <a:latin typeface="Arial" charset="0"/>
              </a:rPr>
              <a:t>Consumers Union</a:t>
            </a:r>
            <a:br>
              <a:rPr lang="en-US" altLang="en-US" sz="2400" dirty="0">
                <a:latin typeface="Arial" charset="0"/>
              </a:rPr>
            </a:br>
            <a:br>
              <a:rPr lang="en-US" altLang="en-US" sz="2400" dirty="0">
                <a:latin typeface="Arial" charset="0"/>
              </a:rPr>
            </a:br>
            <a:r>
              <a:rPr lang="en-US" altLang="en-US" sz="2400" dirty="0">
                <a:latin typeface="Arial" charset="0"/>
              </a:rPr>
              <a:t>(914) 378-2507</a:t>
            </a:r>
            <a:br>
              <a:rPr lang="en-US" altLang="en-US" sz="2400" dirty="0">
                <a:latin typeface="Arial" charset="0"/>
              </a:rPr>
            </a:br>
            <a:r>
              <a:rPr lang="en-US" altLang="en-US" sz="2400" u="sng" dirty="0">
                <a:solidFill>
                  <a:srgbClr val="00B0F0"/>
                </a:solidFill>
                <a:latin typeface="Arial" charset="0"/>
              </a:rPr>
              <a:t>www.ConsumerReports.org</a:t>
            </a:r>
            <a:br>
              <a:rPr lang="en-US" altLang="en-US" sz="2400" dirty="0">
                <a:latin typeface="Arial" charset="0"/>
              </a:rPr>
            </a:br>
            <a:r>
              <a:rPr lang="en-US" altLang="en-US" sz="2400" u="sng" dirty="0">
                <a:solidFill>
                  <a:srgbClr val="00B0F0"/>
                </a:solidFill>
                <a:latin typeface="Arial" charset="0"/>
              </a:rPr>
              <a:t>www.ConsumersUnion.org</a:t>
            </a:r>
            <a:br>
              <a:rPr lang="en-US" altLang="en-US" sz="2400" dirty="0">
                <a:latin typeface="Arial" charset="0"/>
              </a:rPr>
            </a:br>
            <a:r>
              <a:rPr lang="en-US" altLang="en-US" sz="2400" dirty="0">
                <a:latin typeface="Arial" charset="0"/>
              </a:rPr>
              <a:t>cbell@consumer.org</a:t>
            </a:r>
          </a:p>
          <a:p>
            <a:pPr>
              <a:buFont typeface="Arial" charset="0"/>
              <a:buNone/>
            </a:pPr>
            <a:endParaRPr lang="en-US" altLang="en-US" sz="2400" dirty="0">
              <a:latin typeface="Arial" charset="0"/>
            </a:endParaRPr>
          </a:p>
          <a:p>
            <a:pPr>
              <a:buFont typeface="Arial" charset="0"/>
              <a:buNone/>
            </a:pPr>
            <a:endParaRPr lang="en-US" altLang="en-US" sz="2400" dirty="0">
              <a:latin typeface="Arial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1079" y="123954"/>
            <a:ext cx="5486400" cy="433831"/>
          </a:xfrm>
        </p:spPr>
        <p:txBody>
          <a:bodyPr anchor="b"/>
          <a:lstStyle>
            <a:lvl1pPr algn="l">
              <a:defRPr sz="2000" b="1"/>
            </a:lvl1pPr>
          </a:lstStyle>
          <a:p>
            <a:pPr eaLnBrk="1" hangingPunct="1"/>
            <a:r>
              <a:rPr lang="en-US" altLang="en-US" dirty="0">
                <a:solidFill>
                  <a:srgbClr val="FFFFFF"/>
                </a:solidFill>
                <a:latin typeface="Arial" charset="0"/>
              </a:rPr>
              <a:t>Contact Information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5" descr="missionB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9875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/>
          </p:cNvSpPr>
          <p:nvPr/>
        </p:nvSpPr>
        <p:spPr bwMode="gray">
          <a:xfrm>
            <a:off x="3175" y="185738"/>
            <a:ext cx="914082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0" anchor="ctr"/>
          <a:lstStyle>
            <a:lvl1pPr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FFFFFF"/>
                </a:solidFill>
                <a:latin typeface="Arial" charset="0"/>
              </a:rPr>
              <a:t>“Safe Harbor” </a:t>
            </a:r>
          </a:p>
        </p:txBody>
      </p:sp>
      <p:sp>
        <p:nvSpPr>
          <p:cNvPr id="5125" name="Rectangle 5"/>
          <p:cNvSpPr>
            <a:spLocks noGrp="1"/>
          </p:cNvSpPr>
          <p:nvPr>
            <p:ph type="body" idx="4294967295"/>
          </p:nvPr>
        </p:nvSpPr>
        <p:spPr>
          <a:xfrm>
            <a:off x="908050" y="1125538"/>
            <a:ext cx="7845425" cy="5324475"/>
          </a:xfrm>
          <a:noFill/>
        </p:spPr>
        <p:txBody>
          <a:bodyPr/>
          <a:lstStyle/>
          <a:p>
            <a:r>
              <a:rPr lang="en-US" altLang="en-US" sz="2400" i="1" dirty="0">
                <a:latin typeface="Arial" charset="0"/>
              </a:rPr>
              <a:t>“DSHEA grandfathered all dietary supplement ingredients marketed in the United States before October 15, 1994.  These are </a:t>
            </a:r>
            <a:r>
              <a:rPr lang="en-US" altLang="en-US" sz="2400" b="1" i="1" dirty="0">
                <a:latin typeface="Arial" charset="0"/>
              </a:rPr>
              <a:t>considered safe for continued consumer use</a:t>
            </a:r>
            <a:r>
              <a:rPr lang="en-US" altLang="en-US" sz="2400" i="1" dirty="0">
                <a:latin typeface="Arial" charset="0"/>
              </a:rPr>
              <a:t>.” </a:t>
            </a:r>
            <a:r>
              <a:rPr lang="en-US" altLang="en-US" sz="2400" dirty="0">
                <a:latin typeface="Arial" charset="0"/>
              </a:rPr>
              <a:t>(Trade Assn web site)</a:t>
            </a:r>
          </a:p>
          <a:p>
            <a:r>
              <a:rPr lang="en-US" altLang="en-US" sz="2400" i="1" dirty="0">
                <a:latin typeface="Arial" charset="0"/>
              </a:rPr>
              <a:t>“Old” dietary ingredients (ODIs) marketed in the U.S. before October 15, 1994 are “grandfathered” in under DSHEA, are </a:t>
            </a:r>
            <a:r>
              <a:rPr lang="en-US" altLang="en-US" sz="2400" b="1" i="1" dirty="0">
                <a:latin typeface="Arial" charset="0"/>
              </a:rPr>
              <a:t>considered to be safe for continued consumer use</a:t>
            </a:r>
            <a:r>
              <a:rPr lang="en-US" altLang="en-US" sz="2400" i="1" dirty="0">
                <a:latin typeface="Arial" charset="0"/>
              </a:rPr>
              <a:t>, and can be sold without prior notification to FDA.” </a:t>
            </a:r>
            <a:r>
              <a:rPr lang="en-US" altLang="en-US" sz="2400" dirty="0">
                <a:latin typeface="Arial" charset="0"/>
              </a:rPr>
              <a:t>(Law firm web site, 2012)</a:t>
            </a:r>
          </a:p>
          <a:p>
            <a:r>
              <a:rPr lang="en-US" altLang="en-US" sz="2400" b="1" dirty="0">
                <a:latin typeface="Arial" charset="0"/>
              </a:rPr>
              <a:t>BUT</a:t>
            </a:r>
            <a:r>
              <a:rPr lang="en-US" altLang="en-US" sz="2400" dirty="0">
                <a:latin typeface="Arial" charset="0"/>
              </a:rPr>
              <a:t> this proposed Safe Harbor… could allow unsafe ingredients to continue to be sold. </a:t>
            </a:r>
          </a:p>
          <a:p>
            <a:pPr>
              <a:buFont typeface="Arial" charset="0"/>
              <a:buNone/>
            </a:pPr>
            <a:endParaRPr lang="en-US" altLang="en-US" sz="2400" dirty="0">
              <a:latin typeface="Arial" charset="0"/>
            </a:endParaRPr>
          </a:p>
          <a:p>
            <a:endParaRPr lang="en-US" altLang="en-US" sz="2400" b="1" dirty="0">
              <a:latin typeface="Arial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5" descr="missionB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9875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Rectangle 5"/>
          <p:cNvSpPr>
            <a:spLocks noGrp="1"/>
          </p:cNvSpPr>
          <p:nvPr>
            <p:ph type="body" idx="4294967295"/>
          </p:nvPr>
        </p:nvSpPr>
        <p:spPr>
          <a:xfrm>
            <a:off x="3651250" y="1512888"/>
            <a:ext cx="5102225" cy="4937125"/>
          </a:xfrm>
          <a:noFill/>
        </p:spPr>
        <p:txBody>
          <a:bodyPr/>
          <a:lstStyle/>
          <a:p>
            <a:r>
              <a:rPr lang="en-US" altLang="en-US" sz="2400" b="1">
                <a:latin typeface="Arial" charset="0"/>
              </a:rPr>
              <a:t>Published lists of dangerous supplements in 1995, 2004, 2008, 2010 and 2016 </a:t>
            </a:r>
          </a:p>
          <a:p>
            <a:r>
              <a:rPr lang="en-US" altLang="en-US" sz="2400" b="1">
                <a:latin typeface="Arial" charset="0"/>
              </a:rPr>
              <a:t>Unsafe supplements can remain on the market a long time</a:t>
            </a:r>
          </a:p>
          <a:p>
            <a:r>
              <a:rPr lang="en-US" altLang="en-US" sz="2400" b="1">
                <a:latin typeface="Arial" charset="0"/>
              </a:rPr>
              <a:t>Inadequate safety system with rarely used procedures, and long delays in removing dangerous ingredients</a:t>
            </a:r>
          </a:p>
          <a:p>
            <a:pPr>
              <a:buFont typeface="Arial" charset="0"/>
              <a:buNone/>
            </a:pPr>
            <a:endParaRPr lang="en-US" altLang="en-US" sz="2400" b="1">
              <a:latin typeface="Arial" charset="0"/>
            </a:endParaRPr>
          </a:p>
        </p:txBody>
      </p:sp>
      <p:pic>
        <p:nvPicPr>
          <p:cNvPr id="6152" name="Picture 8" descr="Dangeroussupp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" y="1512888"/>
            <a:ext cx="3078163" cy="402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4406" y="5071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eaLnBrk="1" hangingPunct="1"/>
            <a:r>
              <a:rPr lang="en-US" altLang="en-US" sz="2400" dirty="0">
                <a:solidFill>
                  <a:srgbClr val="FFFFFF"/>
                </a:solidFill>
                <a:latin typeface="Arial" charset="0"/>
              </a:rPr>
              <a:t>Dietary Supplement Hazards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5" descr="missionB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75" y="-7642"/>
            <a:ext cx="9159875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TextBox 8"/>
          <p:cNvSpPr txBox="1">
            <a:spLocks noChangeArrowheads="1"/>
          </p:cNvSpPr>
          <p:nvPr/>
        </p:nvSpPr>
        <p:spPr bwMode="auto">
          <a:xfrm>
            <a:off x="673100" y="1104900"/>
            <a:ext cx="3632200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000"/>
              <a:t>Aconite</a:t>
            </a:r>
          </a:p>
          <a:p>
            <a:pPr>
              <a:spcBef>
                <a:spcPct val="20000"/>
              </a:spcBef>
            </a:pPr>
            <a:r>
              <a:rPr lang="en-US" altLang="en-US" sz="2000"/>
              <a:t>Aristolochia</a:t>
            </a:r>
          </a:p>
          <a:p>
            <a:pPr>
              <a:spcBef>
                <a:spcPct val="20000"/>
              </a:spcBef>
            </a:pPr>
            <a:r>
              <a:rPr lang="en-US" altLang="en-US" sz="2000"/>
              <a:t>Bitter orange</a:t>
            </a:r>
          </a:p>
          <a:p>
            <a:pPr>
              <a:spcBef>
                <a:spcPct val="20000"/>
              </a:spcBef>
            </a:pPr>
            <a:r>
              <a:rPr lang="en-US" altLang="en-US" sz="2000"/>
              <a:t>Caffeine powder</a:t>
            </a:r>
          </a:p>
          <a:p>
            <a:pPr>
              <a:spcBef>
                <a:spcPct val="20000"/>
              </a:spcBef>
            </a:pPr>
            <a:r>
              <a:rPr lang="en-US" altLang="en-US" sz="2000"/>
              <a:t>Cesium</a:t>
            </a:r>
          </a:p>
          <a:p>
            <a:pPr>
              <a:spcBef>
                <a:spcPct val="20000"/>
              </a:spcBef>
            </a:pPr>
            <a:r>
              <a:rPr lang="en-US" altLang="en-US" sz="2000"/>
              <a:t>Chapparal</a:t>
            </a:r>
          </a:p>
          <a:p>
            <a:pPr>
              <a:spcBef>
                <a:spcPct val="20000"/>
              </a:spcBef>
            </a:pPr>
            <a:r>
              <a:rPr lang="en-US" altLang="en-US" sz="2000"/>
              <a:t>Colloidal silver</a:t>
            </a:r>
          </a:p>
          <a:p>
            <a:pPr>
              <a:spcBef>
                <a:spcPct val="20000"/>
              </a:spcBef>
            </a:pPr>
            <a:r>
              <a:rPr lang="en-US" altLang="en-US" sz="2000"/>
              <a:t>Coltsfoot</a:t>
            </a:r>
          </a:p>
          <a:p>
            <a:pPr>
              <a:spcBef>
                <a:spcPct val="20000"/>
              </a:spcBef>
            </a:pPr>
            <a:r>
              <a:rPr lang="en-US" altLang="en-US" sz="2000"/>
              <a:t>Comfrey</a:t>
            </a:r>
          </a:p>
          <a:p>
            <a:pPr>
              <a:spcBef>
                <a:spcPct val="20000"/>
              </a:spcBef>
            </a:pPr>
            <a:r>
              <a:rPr lang="en-US" altLang="en-US" sz="2000"/>
              <a:t>Country Mallow/Sida Cordofolia</a:t>
            </a:r>
          </a:p>
          <a:p>
            <a:pPr>
              <a:spcBef>
                <a:spcPct val="20000"/>
              </a:spcBef>
            </a:pPr>
            <a:r>
              <a:rPr lang="en-US" altLang="en-US" sz="2000"/>
              <a:t>Ephedra</a:t>
            </a:r>
          </a:p>
          <a:p>
            <a:pPr>
              <a:spcBef>
                <a:spcPct val="20000"/>
              </a:spcBef>
            </a:pPr>
            <a:r>
              <a:rPr lang="en-US" altLang="en-US" sz="2000"/>
              <a:t>Germander</a:t>
            </a:r>
          </a:p>
          <a:p>
            <a:pPr>
              <a:spcBef>
                <a:spcPct val="20000"/>
              </a:spcBef>
            </a:pPr>
            <a:r>
              <a:rPr lang="en-US" altLang="en-US" sz="2000"/>
              <a:t>Germanium</a:t>
            </a:r>
          </a:p>
          <a:p>
            <a:pPr>
              <a:spcBef>
                <a:spcPct val="20000"/>
              </a:spcBef>
            </a:pPr>
            <a:endParaRPr lang="en-US" altLang="en-US" sz="1800"/>
          </a:p>
        </p:txBody>
      </p:sp>
      <p:sp>
        <p:nvSpPr>
          <p:cNvPr id="7177" name="TextBox 9"/>
          <p:cNvSpPr txBox="1">
            <a:spLocks noChangeArrowheads="1"/>
          </p:cNvSpPr>
          <p:nvPr/>
        </p:nvSpPr>
        <p:spPr bwMode="auto">
          <a:xfrm>
            <a:off x="4978400" y="1117600"/>
            <a:ext cx="32512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000" dirty="0" err="1"/>
              <a:t>Graviola</a:t>
            </a:r>
            <a:endParaRPr lang="en-US" altLang="en-US" sz="2000" dirty="0"/>
          </a:p>
          <a:p>
            <a:pPr>
              <a:spcBef>
                <a:spcPct val="20000"/>
              </a:spcBef>
            </a:pPr>
            <a:r>
              <a:rPr lang="en-US" altLang="en-US" sz="2000" dirty="0"/>
              <a:t>Greater Celandine</a:t>
            </a:r>
          </a:p>
          <a:p>
            <a:pPr>
              <a:spcBef>
                <a:spcPct val="20000"/>
              </a:spcBef>
            </a:pPr>
            <a:r>
              <a:rPr lang="en-US" altLang="en-US" sz="2000" dirty="0"/>
              <a:t>Green Tea Extract Powder</a:t>
            </a:r>
          </a:p>
          <a:p>
            <a:pPr>
              <a:spcBef>
                <a:spcPct val="20000"/>
              </a:spcBef>
            </a:pPr>
            <a:r>
              <a:rPr lang="en-US" altLang="en-US" sz="2000" dirty="0"/>
              <a:t>Kava</a:t>
            </a:r>
          </a:p>
          <a:p>
            <a:pPr>
              <a:spcBef>
                <a:spcPct val="20000"/>
              </a:spcBef>
            </a:pPr>
            <a:r>
              <a:rPr lang="en-US" altLang="en-US" sz="2000" dirty="0"/>
              <a:t>Lobelia</a:t>
            </a:r>
          </a:p>
          <a:p>
            <a:pPr>
              <a:spcBef>
                <a:spcPct val="20000"/>
              </a:spcBef>
            </a:pPr>
            <a:r>
              <a:rPr lang="en-US" altLang="en-US" sz="2000" dirty="0" err="1"/>
              <a:t>Methylsynephrine</a:t>
            </a:r>
            <a:endParaRPr lang="en-US" altLang="en-US" sz="2000" dirty="0"/>
          </a:p>
          <a:p>
            <a:pPr>
              <a:spcBef>
                <a:spcPct val="20000"/>
              </a:spcBef>
            </a:pPr>
            <a:r>
              <a:rPr lang="en-US" altLang="en-US" sz="2000" dirty="0"/>
              <a:t>Organ/glandular extracts</a:t>
            </a:r>
          </a:p>
          <a:p>
            <a:pPr>
              <a:spcBef>
                <a:spcPct val="20000"/>
              </a:spcBef>
            </a:pPr>
            <a:r>
              <a:rPr lang="en-US" altLang="en-US" sz="2000" dirty="0"/>
              <a:t>Pennyroyal Oil</a:t>
            </a:r>
          </a:p>
          <a:p>
            <a:pPr>
              <a:spcBef>
                <a:spcPct val="20000"/>
              </a:spcBef>
            </a:pPr>
            <a:r>
              <a:rPr lang="en-US" altLang="en-US" sz="2000" dirty="0"/>
              <a:t>Red Yeast Rice</a:t>
            </a:r>
          </a:p>
          <a:p>
            <a:pPr>
              <a:spcBef>
                <a:spcPct val="20000"/>
              </a:spcBef>
            </a:pPr>
            <a:r>
              <a:rPr lang="en-US" altLang="en-US" sz="2000" dirty="0"/>
              <a:t>Skullcap</a:t>
            </a:r>
          </a:p>
          <a:p>
            <a:pPr>
              <a:spcBef>
                <a:spcPct val="20000"/>
              </a:spcBef>
            </a:pPr>
            <a:r>
              <a:rPr lang="en-US" altLang="en-US" sz="2000" dirty="0" err="1"/>
              <a:t>Usnic</a:t>
            </a:r>
            <a:r>
              <a:rPr lang="en-US" altLang="en-US" sz="2000" dirty="0"/>
              <a:t> Acid</a:t>
            </a:r>
          </a:p>
          <a:p>
            <a:pPr>
              <a:spcBef>
                <a:spcPct val="20000"/>
              </a:spcBef>
            </a:pPr>
            <a:r>
              <a:rPr lang="en-US" altLang="en-US" sz="2000" dirty="0"/>
              <a:t>Yohimbe</a:t>
            </a:r>
          </a:p>
          <a:p>
            <a:pPr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-63801" y="106327"/>
            <a:ext cx="7687340" cy="425302"/>
          </a:xfrm>
        </p:spPr>
        <p:txBody>
          <a:bodyPr anchor="b"/>
          <a:lstStyle>
            <a:lvl1pPr algn="l">
              <a:defRPr sz="2000" b="1"/>
            </a:lvl1pPr>
          </a:lstStyle>
          <a:p>
            <a:pPr lvl="0" eaLnBrk="1" hangingPunct="1"/>
            <a:r>
              <a:rPr lang="en-US" altLang="en-US" sz="2400" dirty="0">
                <a:solidFill>
                  <a:srgbClr val="FFFFFF"/>
                </a:solidFill>
                <a:latin typeface="Arial" charset="0"/>
                <a:cs typeface="+mn-cs"/>
              </a:rPr>
              <a:t>Risky Ingredients that have been on CR’s Lists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5" descr="missionB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9875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8" descr="Title page of Hepatology, Vol 65, No 1, 2017: Liver Injury From Herbal and Dietary Supplements" title="Title page of Hepatology, Vol 65, No 1, 20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" y="939800"/>
            <a:ext cx="6191250" cy="474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8" descr="pie chart from Hepatology, Vol 65, No 1, 2017. Shows distribution of herbal dietary supplement types implicated in liver injury in the Drug Induced Liver Injury Network (DILIN): Bodybuilding, Weight Loss, Depression, Sexual Performance, GI Upset, Immune Support, Joint Support, Chinese Herbs, Miscellaneous" title="pie chart from Hepatology, Vol 65, No 1, 20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0900" y="3930650"/>
            <a:ext cx="3213100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-110946" y="2467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en-US" sz="2400" dirty="0">
                <a:solidFill>
                  <a:srgbClr val="FFFFFF"/>
                </a:solidFill>
                <a:latin typeface="Arial" charset="0"/>
              </a:rPr>
              <a:t>Supplement-related Liver Injuries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5" descr="missionB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9875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13" descr="Green Tea webpage from NIDDK, LiverTox" title="Green Tea webpage from NIDDK, LiverTox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7388"/>
            <a:ext cx="7302500" cy="580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5" name="TextBox 10"/>
          <p:cNvSpPr txBox="1">
            <a:spLocks noChangeArrowheads="1"/>
          </p:cNvSpPr>
          <p:nvPr/>
        </p:nvSpPr>
        <p:spPr bwMode="auto">
          <a:xfrm>
            <a:off x="4430713" y="3271838"/>
            <a:ext cx="4713287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r>
              <a:rPr lang="en-US" altLang="en-US" sz="1600" b="1">
                <a:solidFill>
                  <a:srgbClr val="002060"/>
                </a:solidFill>
              </a:rPr>
              <a:t>“Green tea extract and concentrated infusions of green tea have been implicated in many cases of clinically apparent acute liver injury, including instances of acute liver failure and death…”</a:t>
            </a:r>
            <a:endParaRPr lang="en-US" altLang="en-US" sz="1600">
              <a:solidFill>
                <a:srgbClr val="002060"/>
              </a:solidFill>
            </a:endParaRPr>
          </a:p>
          <a:p>
            <a:endParaRPr lang="en-US" alt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-42532" y="127589"/>
            <a:ext cx="6283842" cy="454560"/>
          </a:xfrm>
        </p:spPr>
        <p:txBody>
          <a:bodyPr anchor="b"/>
          <a:lstStyle>
            <a:lvl1pPr algn="l">
              <a:defRPr sz="2000" b="1"/>
            </a:lvl1pPr>
          </a:lstStyle>
          <a:p>
            <a:pPr eaLnBrk="1" hangingPunct="1"/>
            <a:r>
              <a:rPr lang="en-US" altLang="en-US" sz="2400" dirty="0">
                <a:solidFill>
                  <a:srgbClr val="FFFFFF"/>
                </a:solidFill>
                <a:latin typeface="Arial" charset="0"/>
              </a:rPr>
              <a:t>Green Tea (National Library of Medicine)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5" descr="missionB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9875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Table 7" descr="Dietary Supplemnt and Alerts and Safety Information" title="Tabl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221430"/>
              </p:ext>
            </p:extLst>
          </p:nvPr>
        </p:nvGraphicFramePr>
        <p:xfrm>
          <a:off x="3579813" y="1879600"/>
          <a:ext cx="5332412" cy="4479926"/>
        </p:xfrm>
        <a:graphic>
          <a:graphicData uri="http://schemas.openxmlformats.org/drawingml/2006/table">
            <a:tbl>
              <a:tblPr firstRow="1"/>
              <a:tblGrid>
                <a:gridCol w="25520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93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333333"/>
                          </a:solidFill>
                          <a:latin typeface="Arial"/>
                        </a:rPr>
                        <a:t>Dietary Supplement</a:t>
                      </a:r>
                    </a:p>
                  </a:txBody>
                  <a:tcPr marL="7404" marR="7404" marT="7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333333"/>
                          </a:solidFill>
                          <a:latin typeface="Arial"/>
                        </a:rPr>
                        <a:t>Alerts and Safety Information</a:t>
                      </a:r>
                    </a:p>
                  </a:txBody>
                  <a:tcPr marL="7404" marR="7404" marT="7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0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Picamilon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in Dietary Supplements</a:t>
                      </a:r>
                    </a:p>
                  </a:txBody>
                  <a:tcPr marL="7404" marR="7404" marT="7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Consumer Advisory: Dietary Supplements Containing Silver May Cause Permanent Discoloration of Skin and Mucous Membranes (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Argyria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) [ARCHIVED] September 1994</a:t>
                      </a:r>
                    </a:p>
                  </a:txBody>
                  <a:tcPr marL="7404" marR="7404" marT="7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5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DMAA in Dietary Supplements</a:t>
                      </a:r>
                    </a:p>
                  </a:txBody>
                  <a:tcPr marL="7404" marR="7404" marT="7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Letter to Health Professionals regarding safety concerns related to the use of botanical products containing aristolochic acid [ARCHIVED] April 4, 2001</a:t>
                      </a:r>
                    </a:p>
                  </a:txBody>
                  <a:tcPr marL="7404" marR="7404" marT="7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5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DMBA in Dietary Supplements</a:t>
                      </a:r>
                    </a:p>
                  </a:txBody>
                  <a:tcPr marL="7404" marR="7404" marT="7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FDA Advises Dietary Supplement Manufacturers to Remove Comfrey Products From the Market [ARCHIVED] July 6, 2001</a:t>
                      </a:r>
                    </a:p>
                  </a:txBody>
                  <a:tcPr marL="7404" marR="7404" marT="7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5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BMPEA in Dietary Supplements</a:t>
                      </a:r>
                    </a:p>
                  </a:txBody>
                  <a:tcPr marL="7404" marR="7404" marT="7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Letter to Health Care Professionals: FDA Consumer Advisory Regarding Dietary Supplements that Contain Silver [ARCHIVED] October 6, 2009</a:t>
                      </a:r>
                    </a:p>
                  </a:txBody>
                  <a:tcPr marL="7404" marR="7404" marT="7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5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Pure Powdered Caffeine</a:t>
                      </a:r>
                    </a:p>
                  </a:txBody>
                  <a:tcPr marL="7404" marR="7404" marT="7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Hepatic Toxicity Possibly Associated with Kava-Containing Products (CDC MMWR Report) November 29, 2002</a:t>
                      </a:r>
                    </a:p>
                  </a:txBody>
                  <a:tcPr marL="7404" marR="7404" marT="7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5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Energy "Drinks" and Supplements: Investigations of Adverse Event Reports [ARCHIVED]  </a:t>
                      </a:r>
                    </a:p>
                  </a:txBody>
                  <a:tcPr marL="7404" marR="7404" marT="7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Consumer Advisory: Kava-Containing Dietary Supplements May be Associated With Severe Liver Injury [ARCHIVED] March 25, 2002</a:t>
                      </a:r>
                    </a:p>
                  </a:txBody>
                  <a:tcPr marL="7404" marR="7404" marT="7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15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Concerns About Botanicals and Other Novel Ingredients in Conventional Foods [ARCHIVED]</a:t>
                      </a:r>
                    </a:p>
                  </a:txBody>
                  <a:tcPr marL="7404" marR="7404" marT="7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Risk of Drug Interactions with St. John's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Wort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and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Indinavir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and other Drugs [ARCHIVED] </a:t>
                      </a:r>
                    </a:p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February 10, 2000</a:t>
                      </a:r>
                    </a:p>
                  </a:txBody>
                  <a:tcPr marL="7404" marR="7404" marT="7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15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FDA Advises Dietary Supplement Manufacturers to Remove Comfrey Products From the Market [ARCHIVED] July 6, 2001</a:t>
                      </a:r>
                    </a:p>
                  </a:txBody>
                  <a:tcPr marL="7404" marR="7404" marT="7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Adverse Events with </a:t>
                      </a:r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Ephedra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and Other Botanical Dietary Supplements [ARCHIVED] September 1994</a:t>
                      </a:r>
                    </a:p>
                  </a:txBody>
                  <a:tcPr marL="7404" marR="7404" marT="7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39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FDA Concerned About Botanical Products, Including Dietary Supplements, Containing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Aristolochic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Acid [ARCHIVED] April 11, 2001</a:t>
                      </a:r>
                    </a:p>
                  </a:txBody>
                  <a:tcPr marL="7404" marR="7404" marT="7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Source: </a:t>
                      </a:r>
                      <a:r>
                        <a:rPr lang="en-US" sz="900" b="1" i="0" u="sng" strike="noStrike" dirty="0">
                          <a:solidFill>
                            <a:srgbClr val="456ABA"/>
                          </a:solidFill>
                          <a:latin typeface="Arial"/>
                        </a:rPr>
                        <a:t>www.FDA.gov </a:t>
                      </a:r>
                    </a:p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Safety Alerts &amp; Advisories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04" marR="7404" marT="7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0281" name="TextBox 8"/>
          <p:cNvSpPr txBox="1">
            <a:spLocks noChangeArrowheads="1"/>
          </p:cNvSpPr>
          <p:nvPr/>
        </p:nvSpPr>
        <p:spPr bwMode="auto">
          <a:xfrm>
            <a:off x="631825" y="965200"/>
            <a:ext cx="74945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r>
              <a:rPr lang="en-US" altLang="en-US" sz="2800" b="1"/>
              <a:t>EPHEDRA (Removed, 2004</a:t>
            </a:r>
            <a:r>
              <a:rPr lang="en-US" altLang="en-US" sz="1800" b="1"/>
              <a:t>)</a:t>
            </a:r>
          </a:p>
        </p:txBody>
      </p:sp>
      <p:pic>
        <p:nvPicPr>
          <p:cNvPr id="10282" name="Picture 9" descr="picture of Tom and Karen Schlendorf whose son, Peter, died after taking an ephedra product" title="picture of older coupl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73538"/>
            <a:ext cx="3554413" cy="216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3" name="Picture 10" descr="Peter Schelendorf" title="Peter Schelendor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488" y="1887538"/>
            <a:ext cx="1585912" cy="226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628" y="103187"/>
            <a:ext cx="7810317" cy="4635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en-US" dirty="0">
                <a:solidFill>
                  <a:srgbClr val="FFFFFF"/>
                </a:solidFill>
                <a:latin typeface="Arial" charset="0"/>
              </a:rPr>
              <a:t>FDA Has Removed Only 1 Unsafe Old Dietary Ingredient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5" descr="missionB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898"/>
            <a:ext cx="9159875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Rectangle 5"/>
          <p:cNvSpPr>
            <a:spLocks noGrp="1"/>
          </p:cNvSpPr>
          <p:nvPr>
            <p:ph type="body" idx="4294967295"/>
          </p:nvPr>
        </p:nvSpPr>
        <p:spPr>
          <a:xfrm>
            <a:off x="908050" y="1246188"/>
            <a:ext cx="7845425" cy="5203825"/>
          </a:xfrm>
          <a:noFill/>
        </p:spPr>
        <p:txBody>
          <a:bodyPr/>
          <a:lstStyle/>
          <a:p>
            <a:r>
              <a:rPr lang="en-US" altLang="en-US" sz="2400" b="1" dirty="0">
                <a:latin typeface="Arial" charset="0"/>
              </a:rPr>
              <a:t>Over half (57%) of Americans believe that supplements have been tested to be safe by the manufacturer.  38% believe supplements have been tested for safety </a:t>
            </a:r>
            <a:r>
              <a:rPr lang="en-US" altLang="en-US" sz="2400" b="1" u="sng" dirty="0">
                <a:latin typeface="Arial" charset="0"/>
              </a:rPr>
              <a:t>by the FDA</a:t>
            </a:r>
            <a:r>
              <a:rPr lang="en-US" altLang="en-US" sz="2400" b="1" dirty="0">
                <a:latin typeface="Arial" charset="0"/>
              </a:rPr>
              <a:t>.</a:t>
            </a:r>
          </a:p>
          <a:p>
            <a:r>
              <a:rPr lang="en-US" altLang="en-US" sz="2400" b="1" dirty="0">
                <a:latin typeface="Arial" charset="0"/>
              </a:rPr>
              <a:t>Nearly half (46%) of Americans believe that federal law requires dietary supplements to be proven safe before they are marketed.</a:t>
            </a:r>
          </a:p>
          <a:p>
            <a:r>
              <a:rPr lang="en-US" altLang="en-US" sz="2400" b="1" dirty="0">
                <a:latin typeface="Arial" charset="0"/>
              </a:rPr>
              <a:t>64% agree that supplements need to be better regulated for safety. </a:t>
            </a:r>
            <a:endParaRPr lang="en-US" altLang="en-US" sz="2400" dirty="0">
              <a:latin typeface="Arial" charset="0"/>
            </a:endParaRPr>
          </a:p>
          <a:p>
            <a:pPr marL="180975" lvl="1" indent="0">
              <a:buFont typeface="Arial" charset="0"/>
              <a:buNone/>
            </a:pPr>
            <a:r>
              <a:rPr lang="en-US" altLang="en-US" sz="2400" dirty="0">
                <a:latin typeface="Arial" charset="0"/>
              </a:rPr>
              <a:t>			                </a:t>
            </a:r>
          </a:p>
          <a:p>
            <a:pPr marL="180975" lvl="1" indent="0">
              <a:buFont typeface="Arial" charset="0"/>
              <a:buNone/>
            </a:pPr>
            <a:r>
              <a:rPr lang="en-US" altLang="en-US" sz="2400" dirty="0">
                <a:latin typeface="Arial" charset="0"/>
              </a:rPr>
              <a:t>				</a:t>
            </a:r>
            <a:r>
              <a:rPr lang="en-US" altLang="en-US" sz="1800" dirty="0">
                <a:latin typeface="Arial" charset="0"/>
              </a:rPr>
              <a:t>Source: 2015 CR National Survey</a:t>
            </a:r>
          </a:p>
          <a:p>
            <a:endParaRPr lang="en-US" altLang="en-US" sz="2400" dirty="0">
              <a:latin typeface="Arial" charset="0"/>
            </a:endParaRPr>
          </a:p>
          <a:p>
            <a:pPr>
              <a:buFont typeface="Arial" charset="0"/>
              <a:buNone/>
            </a:pPr>
            <a:endParaRPr lang="en-US" altLang="en-US" sz="2400" dirty="0">
              <a:latin typeface="Arial" charset="0"/>
            </a:endParaRPr>
          </a:p>
          <a:p>
            <a:endParaRPr lang="en-US" altLang="en-US" sz="2400" b="1" dirty="0">
              <a:latin typeface="Arial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5251" y="135028"/>
            <a:ext cx="7234754" cy="348771"/>
          </a:xfrm>
        </p:spPr>
        <p:txBody>
          <a:bodyPr anchor="b"/>
          <a:lstStyle>
            <a:lvl1pPr algn="l">
              <a:defRPr sz="2000" b="1"/>
            </a:lvl1pPr>
          </a:lstStyle>
          <a:p>
            <a:pPr eaLnBrk="1" hangingPunct="1"/>
            <a:r>
              <a:rPr lang="en-US" altLang="en-US" dirty="0">
                <a:solidFill>
                  <a:srgbClr val="FFFFFF"/>
                </a:solidFill>
                <a:latin typeface="Arial" charset="0"/>
              </a:rPr>
              <a:t>Consumers Presume Supplements Will Be Safe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5" descr="missionB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9875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7" descr="picture of Gretchen Fitzgerald and text of her adverse event associated with Xenadrine EFX" title="picture of Gretchen Fitzgerald and text of her adverse event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2625"/>
            <a:ext cx="5216525" cy="380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6" name="Picture 8" descr="Picture of Beverly Hames and text of her adverse event associated with a selection of Chinese herbal products (one of which was found to contain Aristolochic acid)" title="Picture of Beverly Hames and text of her adverse event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2794000"/>
            <a:ext cx="4716462" cy="367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7" name="TextBox 9"/>
          <p:cNvSpPr txBox="1">
            <a:spLocks noChangeArrowheads="1"/>
          </p:cNvSpPr>
          <p:nvPr/>
        </p:nvSpPr>
        <p:spPr bwMode="auto">
          <a:xfrm>
            <a:off x="373063" y="5872163"/>
            <a:ext cx="3606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algn="r"/>
            <a:r>
              <a:rPr lang="en-US" altLang="en-US" b="1"/>
              <a:t>Source: “Dangerous Supplements Still At Large,”</a:t>
            </a:r>
          </a:p>
          <a:p>
            <a:pPr algn="r"/>
            <a:r>
              <a:rPr lang="en-US" altLang="en-US" b="1"/>
              <a:t>Consumer Reports, May 2004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-27505" y="0"/>
            <a:ext cx="759788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eaLnBrk="1" hangingPunct="1"/>
            <a:r>
              <a:rPr lang="en-US" altLang="en-US" sz="2400" dirty="0">
                <a:solidFill>
                  <a:srgbClr val="FFFFFF"/>
                </a:solidFill>
                <a:latin typeface="Arial" charset="0"/>
              </a:rPr>
              <a:t>Consumers Presume Supplements Will Be Safe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0_Office Theme">
  <a:themeElements>
    <a:clrScheme name="9_Office Theme 2">
      <a:dk1>
        <a:srgbClr val="000000"/>
      </a:dk1>
      <a:lt1>
        <a:srgbClr val="EEECEB"/>
      </a:lt1>
      <a:dk2>
        <a:srgbClr val="EF4135"/>
      </a:dk2>
      <a:lt2>
        <a:srgbClr val="FFFFFF"/>
      </a:lt2>
      <a:accent1>
        <a:srgbClr val="C4BD97"/>
      </a:accent1>
      <a:accent2>
        <a:srgbClr val="135193"/>
      </a:accent2>
      <a:accent3>
        <a:srgbClr val="F5F4F3"/>
      </a:accent3>
      <a:accent4>
        <a:srgbClr val="000000"/>
      </a:accent4>
      <a:accent5>
        <a:srgbClr val="DEDBC9"/>
      </a:accent5>
      <a:accent6>
        <a:srgbClr val="104985"/>
      </a:accent6>
      <a:hlink>
        <a:srgbClr val="9933FF"/>
      </a:hlink>
      <a:folHlink>
        <a:srgbClr val="800080"/>
      </a:folHlink>
    </a:clrScheme>
    <a:fontScheme name="10_Office Theme">
      <a:majorFont>
        <a:latin typeface="Arial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9_Office Theme 1">
        <a:dk1>
          <a:srgbClr val="000000"/>
        </a:dk1>
        <a:lt1>
          <a:srgbClr val="EEECEB"/>
        </a:lt1>
        <a:dk2>
          <a:srgbClr val="EF4135"/>
        </a:dk2>
        <a:lt2>
          <a:srgbClr val="FFFFFF"/>
        </a:lt2>
        <a:accent1>
          <a:srgbClr val="C4BD97"/>
        </a:accent1>
        <a:accent2>
          <a:srgbClr val="BF5193"/>
        </a:accent2>
        <a:accent3>
          <a:srgbClr val="F5F4F3"/>
        </a:accent3>
        <a:accent4>
          <a:srgbClr val="000000"/>
        </a:accent4>
        <a:accent5>
          <a:srgbClr val="DEDBC9"/>
        </a:accent5>
        <a:accent6>
          <a:srgbClr val="AD498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Office Theme 2">
        <a:dk1>
          <a:srgbClr val="000000"/>
        </a:dk1>
        <a:lt1>
          <a:srgbClr val="EEECEB"/>
        </a:lt1>
        <a:dk2>
          <a:srgbClr val="EF4135"/>
        </a:dk2>
        <a:lt2>
          <a:srgbClr val="FFFFFF"/>
        </a:lt2>
        <a:accent1>
          <a:srgbClr val="C4BD97"/>
        </a:accent1>
        <a:accent2>
          <a:srgbClr val="135193"/>
        </a:accent2>
        <a:accent3>
          <a:srgbClr val="F5F4F3"/>
        </a:accent3>
        <a:accent4>
          <a:srgbClr val="000000"/>
        </a:accent4>
        <a:accent5>
          <a:srgbClr val="DEDBC9"/>
        </a:accent5>
        <a:accent6>
          <a:srgbClr val="104985"/>
        </a:accent6>
        <a:hlink>
          <a:srgbClr val="9933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5655</TotalTime>
  <Words>577</Words>
  <Application>Microsoft Office PowerPoint</Application>
  <PresentationFormat>On-screen Show (4:3)</PresentationFormat>
  <Paragraphs>86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ＭＳ Ｐゴシック</vt:lpstr>
      <vt:lpstr>ＭＳ Ｐゴシック</vt:lpstr>
      <vt:lpstr>Arial</vt:lpstr>
      <vt:lpstr>Calibri</vt:lpstr>
      <vt:lpstr>Tahoma</vt:lpstr>
      <vt:lpstr>10_Office Theme</vt:lpstr>
      <vt:lpstr>FDA Workshop on Pre-1994 Dietary Supplement Ingredients</vt:lpstr>
      <vt:lpstr>Click to edit Master title style</vt:lpstr>
      <vt:lpstr>Dietary Supplement Hazards</vt:lpstr>
      <vt:lpstr>Risky Ingredients that have been on CR’s Lists</vt:lpstr>
      <vt:lpstr>Supplement-related Liver Injuries</vt:lpstr>
      <vt:lpstr>Green Tea (National Library of Medicine)</vt:lpstr>
      <vt:lpstr>FDA Has Removed Only 1 Unsafe Old Dietary Ingredient</vt:lpstr>
      <vt:lpstr>Consumers Presume Supplements Will Be Safe  </vt:lpstr>
      <vt:lpstr>Consumers Presume Supplements Will Be Safe </vt:lpstr>
      <vt:lpstr>Recommendations</vt:lpstr>
      <vt:lpstr>Contact Information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Cathie Bartels</dc:creator>
  <cp:lastModifiedBy>Papadakis, Lori</cp:lastModifiedBy>
  <cp:revision>176</cp:revision>
  <dcterms:created xsi:type="dcterms:W3CDTF">2009-01-15T02:17:38Z</dcterms:created>
  <dcterms:modified xsi:type="dcterms:W3CDTF">2017-10-20T17:09:27Z</dcterms:modified>
</cp:coreProperties>
</file>