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4760" r:id="rId2"/>
    <p:sldMasterId id="2147484896" r:id="rId3"/>
    <p:sldMasterId id="2147485705" r:id="rId4"/>
    <p:sldMasterId id="2147485718" r:id="rId5"/>
  </p:sldMasterIdLst>
  <p:notesMasterIdLst>
    <p:notesMasterId r:id="rId33"/>
  </p:notesMasterIdLst>
  <p:handoutMasterIdLst>
    <p:handoutMasterId r:id="rId34"/>
  </p:handoutMasterIdLst>
  <p:sldIdLst>
    <p:sldId id="339" r:id="rId6"/>
    <p:sldId id="516" r:id="rId7"/>
    <p:sldId id="666" r:id="rId8"/>
    <p:sldId id="667" r:id="rId9"/>
    <p:sldId id="684" r:id="rId10"/>
    <p:sldId id="582" r:id="rId11"/>
    <p:sldId id="588" r:id="rId12"/>
    <p:sldId id="611" r:id="rId13"/>
    <p:sldId id="612" r:id="rId14"/>
    <p:sldId id="393" r:id="rId15"/>
    <p:sldId id="709" r:id="rId16"/>
    <p:sldId id="710" r:id="rId17"/>
    <p:sldId id="688" r:id="rId18"/>
    <p:sldId id="703" r:id="rId19"/>
    <p:sldId id="704" r:id="rId20"/>
    <p:sldId id="706" r:id="rId21"/>
    <p:sldId id="707" r:id="rId22"/>
    <p:sldId id="705" r:id="rId23"/>
    <p:sldId id="655" r:id="rId24"/>
    <p:sldId id="687" r:id="rId25"/>
    <p:sldId id="701" r:id="rId26"/>
    <p:sldId id="702" r:id="rId27"/>
    <p:sldId id="690" r:id="rId28"/>
    <p:sldId id="689" r:id="rId29"/>
    <p:sldId id="692" r:id="rId30"/>
    <p:sldId id="670" r:id="rId31"/>
    <p:sldId id="476" r:id="rId32"/>
  </p:sldIdLst>
  <p:sldSz cx="9144000" cy="6858000" type="screen4x3"/>
  <p:notesSz cx="6934200" cy="9372600"/>
  <p:defaultTextStyle>
    <a:defPPr>
      <a:defRPr lang="en-US"/>
    </a:defPPr>
    <a:lvl1pPr algn="l" rtl="0" eaLnBrk="0" fontAlgn="base" hangingPunct="0">
      <a:spcBef>
        <a:spcPct val="0"/>
      </a:spcBef>
      <a:spcAft>
        <a:spcPct val="0"/>
      </a:spcAft>
      <a:defRPr sz="4400" kern="1200">
        <a:solidFill>
          <a:schemeClr val="tx1"/>
        </a:solidFill>
        <a:latin typeface="Arial" charset="0"/>
        <a:ea typeface="+mn-ea"/>
        <a:cs typeface="+mn-cs"/>
      </a:defRPr>
    </a:lvl1pPr>
    <a:lvl2pPr marL="457200" algn="l" rtl="0" eaLnBrk="0" fontAlgn="base" hangingPunct="0">
      <a:spcBef>
        <a:spcPct val="0"/>
      </a:spcBef>
      <a:spcAft>
        <a:spcPct val="0"/>
      </a:spcAft>
      <a:defRPr sz="4400" kern="1200">
        <a:solidFill>
          <a:schemeClr val="tx1"/>
        </a:solidFill>
        <a:latin typeface="Arial" charset="0"/>
        <a:ea typeface="+mn-ea"/>
        <a:cs typeface="+mn-cs"/>
      </a:defRPr>
    </a:lvl2pPr>
    <a:lvl3pPr marL="914400" algn="l" rtl="0" eaLnBrk="0" fontAlgn="base" hangingPunct="0">
      <a:spcBef>
        <a:spcPct val="0"/>
      </a:spcBef>
      <a:spcAft>
        <a:spcPct val="0"/>
      </a:spcAft>
      <a:defRPr sz="4400" kern="1200">
        <a:solidFill>
          <a:schemeClr val="tx1"/>
        </a:solidFill>
        <a:latin typeface="Arial" charset="0"/>
        <a:ea typeface="+mn-ea"/>
        <a:cs typeface="+mn-cs"/>
      </a:defRPr>
    </a:lvl3pPr>
    <a:lvl4pPr marL="1371600" algn="l" rtl="0" eaLnBrk="0" fontAlgn="base" hangingPunct="0">
      <a:spcBef>
        <a:spcPct val="0"/>
      </a:spcBef>
      <a:spcAft>
        <a:spcPct val="0"/>
      </a:spcAft>
      <a:defRPr sz="4400" kern="1200">
        <a:solidFill>
          <a:schemeClr val="tx1"/>
        </a:solidFill>
        <a:latin typeface="Arial" charset="0"/>
        <a:ea typeface="+mn-ea"/>
        <a:cs typeface="+mn-cs"/>
      </a:defRPr>
    </a:lvl4pPr>
    <a:lvl5pPr marL="1828800" algn="l" rtl="0" eaLnBrk="0" fontAlgn="base" hangingPunct="0">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88">
          <p15:clr>
            <a:srgbClr val="A4A3A4"/>
          </p15:clr>
        </p15:guide>
        <p15:guide id="2" orient="horz" pos="3120">
          <p15:clr>
            <a:srgbClr val="A4A3A4"/>
          </p15:clr>
        </p15:guide>
        <p15:guide id="3" orient="horz" pos="960">
          <p15:clr>
            <a:srgbClr val="A4A3A4"/>
          </p15:clr>
        </p15:guide>
        <p15:guide id="4" orient="horz" pos="4032">
          <p15:clr>
            <a:srgbClr val="A4A3A4"/>
          </p15:clr>
        </p15:guide>
        <p15:guide id="5" orient="horz" pos="1680">
          <p15:clr>
            <a:srgbClr val="A4A3A4"/>
          </p15:clr>
        </p15:guide>
        <p15:guide id="6" pos="864">
          <p15:clr>
            <a:srgbClr val="A4A3A4"/>
          </p15:clr>
        </p15:guide>
        <p15:guide id="7" pos="4560">
          <p15:clr>
            <a:srgbClr val="A4A3A4"/>
          </p15:clr>
        </p15:guide>
        <p15:guide id="8" pos="5472">
          <p15:clr>
            <a:srgbClr val="A4A3A4"/>
          </p15:clr>
        </p15:guide>
        <p15:guide id="9" pos="480">
          <p15:clr>
            <a:srgbClr val="A4A3A4"/>
          </p15:clr>
        </p15:guide>
        <p15:guide id="10" pos="42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 Irene Z." initials="CIZ"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70CD7"/>
    <a:srgbClr val="33CC33"/>
    <a:srgbClr val="FFFFCC"/>
    <a:srgbClr val="FFFF99"/>
    <a:srgbClr val="060BCC"/>
    <a:srgbClr val="070CE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629" autoAdjust="0"/>
    <p:restoredTop sz="86323" autoAdjust="0"/>
  </p:normalViewPr>
  <p:slideViewPr>
    <p:cSldViewPr>
      <p:cViewPr varScale="1">
        <p:scale>
          <a:sx n="70" d="100"/>
          <a:sy n="70" d="100"/>
        </p:scale>
        <p:origin x="-1149" y="-60"/>
      </p:cViewPr>
      <p:guideLst>
        <p:guide orient="horz" pos="1488"/>
        <p:guide orient="horz" pos="3120"/>
        <p:guide orient="horz" pos="960"/>
        <p:guide orient="horz" pos="4032"/>
        <p:guide orient="horz" pos="1680"/>
        <p:guide pos="864"/>
        <p:guide pos="4560"/>
        <p:guide pos="5472"/>
        <p:guide pos="480"/>
        <p:guide pos="4224"/>
      </p:guideLst>
    </p:cSldViewPr>
  </p:slideViewPr>
  <p:outlineViewPr>
    <p:cViewPr>
      <p:scale>
        <a:sx n="33" d="100"/>
        <a:sy n="33" d="100"/>
      </p:scale>
      <p:origin x="0" y="2218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29T17:39:54.408" idx="1">
    <p:pos x="10" y="10"/>
    <p:text>Could we change the title of the slide deck to better reflect the contents of the presentation?  Perhaps something along the lines of improving medication adherence through packaging or something like that?</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006725" cy="468313"/>
          </a:xfrm>
          <a:prstGeom prst="rect">
            <a:avLst/>
          </a:prstGeom>
          <a:noFill/>
          <a:ln w="9525">
            <a:noFill/>
            <a:miter lim="800000"/>
            <a:headEnd/>
            <a:tailEnd/>
          </a:ln>
          <a:effectLst/>
        </p:spPr>
        <p:txBody>
          <a:bodyPr vert="horz" wrap="square" lIns="92264" tIns="46132" rIns="92264" bIns="46132" numCol="1" anchor="t"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3925888" y="0"/>
            <a:ext cx="3006725" cy="468313"/>
          </a:xfrm>
          <a:prstGeom prst="rect">
            <a:avLst/>
          </a:prstGeom>
          <a:noFill/>
          <a:ln w="9525">
            <a:noFill/>
            <a:miter lim="800000"/>
            <a:headEnd/>
            <a:tailEnd/>
          </a:ln>
          <a:effectLst/>
        </p:spPr>
        <p:txBody>
          <a:bodyPr vert="horz" wrap="square" lIns="92264" tIns="46132" rIns="92264" bIns="46132" numCol="1" anchor="t" anchorCtr="0" compatLnSpc="1">
            <a:prstTxWarp prst="textNoShape">
              <a:avLst/>
            </a:prstTxWarp>
          </a:bodyPr>
          <a:lstStyle>
            <a:lvl1pPr algn="r" defTabSz="922338" eaLnBrk="1" hangingPunct="1">
              <a:defRPr sz="120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8902700"/>
            <a:ext cx="3006725" cy="468313"/>
          </a:xfrm>
          <a:prstGeom prst="rect">
            <a:avLst/>
          </a:prstGeom>
          <a:noFill/>
          <a:ln w="9525">
            <a:noFill/>
            <a:miter lim="800000"/>
            <a:headEnd/>
            <a:tailEnd/>
          </a:ln>
          <a:effectLst/>
        </p:spPr>
        <p:txBody>
          <a:bodyPr vert="horz" wrap="square" lIns="92264" tIns="46132" rIns="92264" bIns="46132" numCol="1" anchor="b"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3925888" y="8902700"/>
            <a:ext cx="3006725" cy="468313"/>
          </a:xfrm>
          <a:prstGeom prst="rect">
            <a:avLst/>
          </a:prstGeom>
          <a:noFill/>
          <a:ln w="9525">
            <a:noFill/>
            <a:miter lim="800000"/>
            <a:headEnd/>
            <a:tailEnd/>
          </a:ln>
          <a:effectLst/>
        </p:spPr>
        <p:txBody>
          <a:bodyPr vert="horz" wrap="square" lIns="92264" tIns="46132" rIns="92264" bIns="46132" numCol="1" anchor="b" anchorCtr="0" compatLnSpc="1">
            <a:prstTxWarp prst="textNoShape">
              <a:avLst/>
            </a:prstTxWarp>
          </a:bodyPr>
          <a:lstStyle>
            <a:lvl1pPr algn="r" defTabSz="922338" eaLnBrk="1" hangingPunct="1">
              <a:defRPr sz="1200">
                <a:latin typeface="Arial" charset="0"/>
              </a:defRPr>
            </a:lvl1pPr>
          </a:lstStyle>
          <a:p>
            <a:pPr>
              <a:defRPr/>
            </a:pPr>
            <a:fld id="{02AD86E4-4F5E-4730-8A5E-D22CFF2F39BB}" type="slidenum">
              <a:rPr lang="en-US"/>
              <a:pPr>
                <a:defRPr/>
              </a:pPr>
              <a:t>‹#›</a:t>
            </a:fld>
            <a:endParaRPr lang="en-US" dirty="0"/>
          </a:p>
        </p:txBody>
      </p:sp>
    </p:spTree>
    <p:extLst>
      <p:ext uri="{BB962C8B-B14F-4D97-AF65-F5344CB8AC3E}">
        <p14:creationId xmlns:p14="http://schemas.microsoft.com/office/powerpoint/2010/main" val="53712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06725" cy="468313"/>
          </a:xfrm>
          <a:prstGeom prst="rect">
            <a:avLst/>
          </a:prstGeom>
          <a:noFill/>
          <a:ln w="9525">
            <a:noFill/>
            <a:miter lim="800000"/>
            <a:headEnd/>
            <a:tailEnd/>
          </a:ln>
          <a:effectLst/>
        </p:spPr>
        <p:txBody>
          <a:bodyPr vert="horz" wrap="square" lIns="92264" tIns="46132" rIns="92264" bIns="46132" numCol="1" anchor="t"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33795" name="Rectangle 3"/>
          <p:cNvSpPr>
            <a:spLocks noGrp="1" noChangeArrowheads="1"/>
          </p:cNvSpPr>
          <p:nvPr>
            <p:ph type="dt" idx="1"/>
          </p:nvPr>
        </p:nvSpPr>
        <p:spPr bwMode="auto">
          <a:xfrm>
            <a:off x="3925888" y="0"/>
            <a:ext cx="3006725" cy="468313"/>
          </a:xfrm>
          <a:prstGeom prst="rect">
            <a:avLst/>
          </a:prstGeom>
          <a:noFill/>
          <a:ln w="9525">
            <a:noFill/>
            <a:miter lim="800000"/>
            <a:headEnd/>
            <a:tailEnd/>
          </a:ln>
          <a:effectLst/>
        </p:spPr>
        <p:txBody>
          <a:bodyPr vert="horz" wrap="square" lIns="92264" tIns="46132" rIns="92264" bIns="46132" numCol="1" anchor="t" anchorCtr="0" compatLnSpc="1">
            <a:prstTxWarp prst="textNoShape">
              <a:avLst/>
            </a:prstTxWarp>
          </a:bodyPr>
          <a:lstStyle>
            <a:lvl1pPr algn="r" defTabSz="922338" eaLnBrk="1" hangingPunct="1">
              <a:defRPr sz="1200">
                <a:latin typeface="Arial" charset="0"/>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25538" y="703263"/>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93738" y="4452938"/>
            <a:ext cx="5546725" cy="4216400"/>
          </a:xfrm>
          <a:prstGeom prst="rect">
            <a:avLst/>
          </a:prstGeom>
          <a:noFill/>
          <a:ln w="9525">
            <a:noFill/>
            <a:miter lim="800000"/>
            <a:headEnd/>
            <a:tailEnd/>
          </a:ln>
          <a:effectLst/>
        </p:spPr>
        <p:txBody>
          <a:bodyPr vert="horz" wrap="square" lIns="92264" tIns="46132" rIns="92264" bIns="461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902700"/>
            <a:ext cx="3006725" cy="468313"/>
          </a:xfrm>
          <a:prstGeom prst="rect">
            <a:avLst/>
          </a:prstGeom>
          <a:noFill/>
          <a:ln w="9525">
            <a:noFill/>
            <a:miter lim="800000"/>
            <a:headEnd/>
            <a:tailEnd/>
          </a:ln>
          <a:effectLst/>
        </p:spPr>
        <p:txBody>
          <a:bodyPr vert="horz" wrap="square" lIns="92264" tIns="46132" rIns="92264" bIns="46132" numCol="1" anchor="b"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925888" y="8902700"/>
            <a:ext cx="3006725" cy="468313"/>
          </a:xfrm>
          <a:prstGeom prst="rect">
            <a:avLst/>
          </a:prstGeom>
          <a:noFill/>
          <a:ln w="9525">
            <a:noFill/>
            <a:miter lim="800000"/>
            <a:headEnd/>
            <a:tailEnd/>
          </a:ln>
          <a:effectLst/>
        </p:spPr>
        <p:txBody>
          <a:bodyPr vert="horz" wrap="square" lIns="92264" tIns="46132" rIns="92264" bIns="46132" numCol="1" anchor="b" anchorCtr="0" compatLnSpc="1">
            <a:prstTxWarp prst="textNoShape">
              <a:avLst/>
            </a:prstTxWarp>
          </a:bodyPr>
          <a:lstStyle>
            <a:lvl1pPr algn="r" defTabSz="922338" eaLnBrk="1" hangingPunct="1">
              <a:defRPr sz="1200">
                <a:latin typeface="Arial" charset="0"/>
              </a:defRPr>
            </a:lvl1pPr>
          </a:lstStyle>
          <a:p>
            <a:pPr>
              <a:defRPr/>
            </a:pPr>
            <a:fld id="{9F5AC9C5-C62D-4C12-AE1C-7A484CFD908B}" type="slidenum">
              <a:rPr lang="en-US"/>
              <a:pPr>
                <a:defRPr/>
              </a:pPr>
              <a:t>‹#›</a:t>
            </a:fld>
            <a:endParaRPr lang="en-US" dirty="0"/>
          </a:p>
        </p:txBody>
      </p:sp>
    </p:spTree>
    <p:extLst>
      <p:ext uri="{BB962C8B-B14F-4D97-AF65-F5344CB8AC3E}">
        <p14:creationId xmlns:p14="http://schemas.microsoft.com/office/powerpoint/2010/main" val="2230968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4400">
                <a:solidFill>
                  <a:schemeClr val="tx1"/>
                </a:solidFill>
                <a:latin typeface="Arial" charset="0"/>
              </a:defRPr>
            </a:lvl1pPr>
            <a:lvl2pPr marL="742950" indent="-285750" defTabSz="922338">
              <a:defRPr sz="4400">
                <a:solidFill>
                  <a:schemeClr val="tx1"/>
                </a:solidFill>
                <a:latin typeface="Arial" charset="0"/>
              </a:defRPr>
            </a:lvl2pPr>
            <a:lvl3pPr marL="1143000" indent="-228600" defTabSz="922338">
              <a:defRPr sz="4400">
                <a:solidFill>
                  <a:schemeClr val="tx1"/>
                </a:solidFill>
                <a:latin typeface="Arial" charset="0"/>
              </a:defRPr>
            </a:lvl3pPr>
            <a:lvl4pPr marL="1600200" indent="-228600" defTabSz="922338">
              <a:defRPr sz="4400">
                <a:solidFill>
                  <a:schemeClr val="tx1"/>
                </a:solidFill>
                <a:latin typeface="Arial" charset="0"/>
              </a:defRPr>
            </a:lvl4pPr>
            <a:lvl5pPr marL="2057400" indent="-228600" defTabSz="922338">
              <a:defRPr sz="4400">
                <a:solidFill>
                  <a:schemeClr val="tx1"/>
                </a:solidFill>
                <a:latin typeface="Arial" charset="0"/>
              </a:defRPr>
            </a:lvl5pPr>
            <a:lvl6pPr marL="2514600" indent="-228600" defTabSz="922338" eaLnBrk="0" fontAlgn="base" hangingPunct="0">
              <a:spcBef>
                <a:spcPct val="0"/>
              </a:spcBef>
              <a:spcAft>
                <a:spcPct val="0"/>
              </a:spcAft>
              <a:defRPr sz="4400">
                <a:solidFill>
                  <a:schemeClr val="tx1"/>
                </a:solidFill>
                <a:latin typeface="Arial" charset="0"/>
              </a:defRPr>
            </a:lvl6pPr>
            <a:lvl7pPr marL="2971800" indent="-228600" defTabSz="922338" eaLnBrk="0" fontAlgn="base" hangingPunct="0">
              <a:spcBef>
                <a:spcPct val="0"/>
              </a:spcBef>
              <a:spcAft>
                <a:spcPct val="0"/>
              </a:spcAft>
              <a:defRPr sz="4400">
                <a:solidFill>
                  <a:schemeClr val="tx1"/>
                </a:solidFill>
                <a:latin typeface="Arial" charset="0"/>
              </a:defRPr>
            </a:lvl7pPr>
            <a:lvl8pPr marL="3429000" indent="-228600" defTabSz="922338" eaLnBrk="0" fontAlgn="base" hangingPunct="0">
              <a:spcBef>
                <a:spcPct val="0"/>
              </a:spcBef>
              <a:spcAft>
                <a:spcPct val="0"/>
              </a:spcAft>
              <a:defRPr sz="4400">
                <a:solidFill>
                  <a:schemeClr val="tx1"/>
                </a:solidFill>
                <a:latin typeface="Arial" charset="0"/>
              </a:defRPr>
            </a:lvl8pPr>
            <a:lvl9pPr marL="3886200" indent="-228600" defTabSz="922338" eaLnBrk="0" fontAlgn="base" hangingPunct="0">
              <a:spcBef>
                <a:spcPct val="0"/>
              </a:spcBef>
              <a:spcAft>
                <a:spcPct val="0"/>
              </a:spcAft>
              <a:defRPr sz="4400">
                <a:solidFill>
                  <a:schemeClr val="tx1"/>
                </a:solidFill>
                <a:latin typeface="Arial" charset="0"/>
              </a:defRPr>
            </a:lvl9pPr>
          </a:lstStyle>
          <a:p>
            <a:fld id="{19FDD4CD-0BDA-4930-BD65-B26A4C24ED9F}" type="slidenum">
              <a:rPr lang="en-US" altLang="en-US" sz="1200" smtClean="0"/>
              <a:pPr/>
              <a:t>1</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4400">
                <a:solidFill>
                  <a:schemeClr val="tx1"/>
                </a:solidFill>
                <a:latin typeface="Arial" charset="0"/>
              </a:defRPr>
            </a:lvl1pPr>
            <a:lvl2pPr marL="742950" indent="-285750" defTabSz="922338">
              <a:defRPr sz="4400">
                <a:solidFill>
                  <a:schemeClr val="tx1"/>
                </a:solidFill>
                <a:latin typeface="Arial" charset="0"/>
              </a:defRPr>
            </a:lvl2pPr>
            <a:lvl3pPr marL="1143000" indent="-228600" defTabSz="922338">
              <a:defRPr sz="4400">
                <a:solidFill>
                  <a:schemeClr val="tx1"/>
                </a:solidFill>
                <a:latin typeface="Arial" charset="0"/>
              </a:defRPr>
            </a:lvl3pPr>
            <a:lvl4pPr marL="1600200" indent="-228600" defTabSz="922338">
              <a:defRPr sz="4400">
                <a:solidFill>
                  <a:schemeClr val="tx1"/>
                </a:solidFill>
                <a:latin typeface="Arial" charset="0"/>
              </a:defRPr>
            </a:lvl4pPr>
            <a:lvl5pPr marL="2057400" indent="-228600" defTabSz="922338">
              <a:defRPr sz="4400">
                <a:solidFill>
                  <a:schemeClr val="tx1"/>
                </a:solidFill>
                <a:latin typeface="Arial" charset="0"/>
              </a:defRPr>
            </a:lvl5pPr>
            <a:lvl6pPr marL="2514600" indent="-228600" defTabSz="922338" eaLnBrk="0" fontAlgn="base" hangingPunct="0">
              <a:spcBef>
                <a:spcPct val="0"/>
              </a:spcBef>
              <a:spcAft>
                <a:spcPct val="0"/>
              </a:spcAft>
              <a:defRPr sz="4400">
                <a:solidFill>
                  <a:schemeClr val="tx1"/>
                </a:solidFill>
                <a:latin typeface="Arial" charset="0"/>
              </a:defRPr>
            </a:lvl6pPr>
            <a:lvl7pPr marL="2971800" indent="-228600" defTabSz="922338" eaLnBrk="0" fontAlgn="base" hangingPunct="0">
              <a:spcBef>
                <a:spcPct val="0"/>
              </a:spcBef>
              <a:spcAft>
                <a:spcPct val="0"/>
              </a:spcAft>
              <a:defRPr sz="4400">
                <a:solidFill>
                  <a:schemeClr val="tx1"/>
                </a:solidFill>
                <a:latin typeface="Arial" charset="0"/>
              </a:defRPr>
            </a:lvl7pPr>
            <a:lvl8pPr marL="3429000" indent="-228600" defTabSz="922338" eaLnBrk="0" fontAlgn="base" hangingPunct="0">
              <a:spcBef>
                <a:spcPct val="0"/>
              </a:spcBef>
              <a:spcAft>
                <a:spcPct val="0"/>
              </a:spcAft>
              <a:defRPr sz="4400">
                <a:solidFill>
                  <a:schemeClr val="tx1"/>
                </a:solidFill>
                <a:latin typeface="Arial" charset="0"/>
              </a:defRPr>
            </a:lvl8pPr>
            <a:lvl9pPr marL="3886200" indent="-228600" defTabSz="922338" eaLnBrk="0" fontAlgn="base" hangingPunct="0">
              <a:spcBef>
                <a:spcPct val="0"/>
              </a:spcBef>
              <a:spcAft>
                <a:spcPct val="0"/>
              </a:spcAft>
              <a:defRPr sz="4400">
                <a:solidFill>
                  <a:schemeClr val="tx1"/>
                </a:solidFill>
                <a:latin typeface="Arial" charset="0"/>
              </a:defRPr>
            </a:lvl9pPr>
          </a:lstStyle>
          <a:p>
            <a:fld id="{645379C3-630C-4C35-9D95-D181717D6945}" type="slidenum">
              <a:rPr lang="en-US" altLang="en-US" sz="1200" smtClean="0"/>
              <a:pPr/>
              <a:t>10</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11</a:t>
            </a:fld>
            <a:endParaRPr lang="en-US" dirty="0"/>
          </a:p>
        </p:txBody>
      </p:sp>
    </p:spTree>
    <p:extLst>
      <p:ext uri="{BB962C8B-B14F-4D97-AF65-F5344CB8AC3E}">
        <p14:creationId xmlns:p14="http://schemas.microsoft.com/office/powerpoint/2010/main" val="102911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2654A-7549-4B6A-B0AA-50BF2E31613E}" type="slidenum">
              <a:rPr lang="en-US" altLang="en-US">
                <a:solidFill>
                  <a:prstClr val="black"/>
                </a:solidFill>
              </a:rPr>
              <a:pPr/>
              <a:t>12</a:t>
            </a:fld>
            <a:endParaRPr lang="en-US" altLang="en-US">
              <a:solidFill>
                <a:prstClr val="black"/>
              </a:solidFill>
            </a:endParaRPr>
          </a:p>
        </p:txBody>
      </p:sp>
      <p:sp>
        <p:nvSpPr>
          <p:cNvPr id="236546" name="Rectangle 2"/>
          <p:cNvSpPr>
            <a:spLocks noGrp="1" noRot="1" noChangeAspect="1" noChangeArrowheads="1" noTextEdit="1"/>
          </p:cNvSpPr>
          <p:nvPr>
            <p:ph type="sldImg"/>
          </p:nvPr>
        </p:nvSpPr>
        <p:spPr>
          <a:xfrm>
            <a:off x="1123950" y="703263"/>
            <a:ext cx="4686300" cy="3514725"/>
          </a:xfrm>
          <a:ln/>
        </p:spPr>
      </p:sp>
      <p:sp>
        <p:nvSpPr>
          <p:cNvPr id="236547" name="Rectangle 3"/>
          <p:cNvSpPr>
            <a:spLocks noGrp="1" noChangeArrowheads="1"/>
          </p:cNvSpPr>
          <p:nvPr>
            <p:ph type="body" idx="1"/>
          </p:nvPr>
        </p:nvSpPr>
        <p:spPr>
          <a:xfrm>
            <a:off x="693739" y="4451350"/>
            <a:ext cx="5546725" cy="4217988"/>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13</a:t>
            </a:fld>
            <a:endParaRPr lang="en-US" dirty="0"/>
          </a:p>
        </p:txBody>
      </p:sp>
    </p:spTree>
    <p:extLst>
      <p:ext uri="{BB962C8B-B14F-4D97-AF65-F5344CB8AC3E}">
        <p14:creationId xmlns:p14="http://schemas.microsoft.com/office/powerpoint/2010/main" val="43161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14</a:t>
            </a:fld>
            <a:endParaRPr lang="en-US" dirty="0"/>
          </a:p>
        </p:txBody>
      </p:sp>
    </p:spTree>
    <p:extLst>
      <p:ext uri="{BB962C8B-B14F-4D97-AF65-F5344CB8AC3E}">
        <p14:creationId xmlns:p14="http://schemas.microsoft.com/office/powerpoint/2010/main" val="918550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15</a:t>
            </a:fld>
            <a:endParaRPr lang="en-US" dirty="0"/>
          </a:p>
        </p:txBody>
      </p:sp>
    </p:spTree>
    <p:extLst>
      <p:ext uri="{BB962C8B-B14F-4D97-AF65-F5344CB8AC3E}">
        <p14:creationId xmlns:p14="http://schemas.microsoft.com/office/powerpoint/2010/main" val="781523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16</a:t>
            </a:fld>
            <a:endParaRPr lang="en-US" dirty="0"/>
          </a:p>
        </p:txBody>
      </p:sp>
    </p:spTree>
    <p:extLst>
      <p:ext uri="{BB962C8B-B14F-4D97-AF65-F5344CB8AC3E}">
        <p14:creationId xmlns:p14="http://schemas.microsoft.com/office/powerpoint/2010/main" val="394110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17</a:t>
            </a:fld>
            <a:endParaRPr lang="en-US" dirty="0"/>
          </a:p>
        </p:txBody>
      </p:sp>
    </p:spTree>
    <p:extLst>
      <p:ext uri="{BB962C8B-B14F-4D97-AF65-F5344CB8AC3E}">
        <p14:creationId xmlns:p14="http://schemas.microsoft.com/office/powerpoint/2010/main" val="203463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18</a:t>
            </a:fld>
            <a:endParaRPr lang="en-US" dirty="0"/>
          </a:p>
        </p:txBody>
      </p:sp>
    </p:spTree>
    <p:extLst>
      <p:ext uri="{BB962C8B-B14F-4D97-AF65-F5344CB8AC3E}">
        <p14:creationId xmlns:p14="http://schemas.microsoft.com/office/powerpoint/2010/main" val="392784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19</a:t>
            </a:fld>
            <a:endParaRPr lang="en-US" dirty="0"/>
          </a:p>
        </p:txBody>
      </p:sp>
    </p:spTree>
    <p:extLst>
      <p:ext uri="{BB962C8B-B14F-4D97-AF65-F5344CB8AC3E}">
        <p14:creationId xmlns:p14="http://schemas.microsoft.com/office/powerpoint/2010/main" val="416262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2</a:t>
            </a:fld>
            <a:endParaRPr lang="en-US" dirty="0"/>
          </a:p>
        </p:txBody>
      </p:sp>
    </p:spTree>
    <p:extLst>
      <p:ext uri="{BB962C8B-B14F-4D97-AF65-F5344CB8AC3E}">
        <p14:creationId xmlns:p14="http://schemas.microsoft.com/office/powerpoint/2010/main" val="284883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20</a:t>
            </a:fld>
            <a:endParaRPr lang="en-US" dirty="0"/>
          </a:p>
        </p:txBody>
      </p:sp>
    </p:spTree>
    <p:extLst>
      <p:ext uri="{BB962C8B-B14F-4D97-AF65-F5344CB8AC3E}">
        <p14:creationId xmlns:p14="http://schemas.microsoft.com/office/powerpoint/2010/main" val="905429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21</a:t>
            </a:fld>
            <a:endParaRPr lang="en-US" dirty="0"/>
          </a:p>
        </p:txBody>
      </p:sp>
    </p:spTree>
    <p:extLst>
      <p:ext uri="{BB962C8B-B14F-4D97-AF65-F5344CB8AC3E}">
        <p14:creationId xmlns:p14="http://schemas.microsoft.com/office/powerpoint/2010/main" val="3307261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22</a:t>
            </a:fld>
            <a:endParaRPr lang="en-US" dirty="0"/>
          </a:p>
        </p:txBody>
      </p:sp>
    </p:spTree>
    <p:extLst>
      <p:ext uri="{BB962C8B-B14F-4D97-AF65-F5344CB8AC3E}">
        <p14:creationId xmlns:p14="http://schemas.microsoft.com/office/powerpoint/2010/main" val="3662814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23</a:t>
            </a:fld>
            <a:endParaRPr lang="en-US" dirty="0"/>
          </a:p>
        </p:txBody>
      </p:sp>
    </p:spTree>
    <p:extLst>
      <p:ext uri="{BB962C8B-B14F-4D97-AF65-F5344CB8AC3E}">
        <p14:creationId xmlns:p14="http://schemas.microsoft.com/office/powerpoint/2010/main" val="3311108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24</a:t>
            </a:fld>
            <a:endParaRPr lang="en-US" dirty="0"/>
          </a:p>
        </p:txBody>
      </p:sp>
    </p:spTree>
    <p:extLst>
      <p:ext uri="{BB962C8B-B14F-4D97-AF65-F5344CB8AC3E}">
        <p14:creationId xmlns:p14="http://schemas.microsoft.com/office/powerpoint/2010/main" val="1644356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25</a:t>
            </a:fld>
            <a:endParaRPr lang="en-US" dirty="0"/>
          </a:p>
        </p:txBody>
      </p:sp>
    </p:spTree>
    <p:extLst>
      <p:ext uri="{BB962C8B-B14F-4D97-AF65-F5344CB8AC3E}">
        <p14:creationId xmlns:p14="http://schemas.microsoft.com/office/powerpoint/2010/main" val="1268060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4400">
                <a:solidFill>
                  <a:schemeClr val="tx1"/>
                </a:solidFill>
                <a:latin typeface="Arial" charset="0"/>
              </a:defRPr>
            </a:lvl1pPr>
            <a:lvl2pPr marL="742950" indent="-285750" defTabSz="922338">
              <a:defRPr sz="4400">
                <a:solidFill>
                  <a:schemeClr val="tx1"/>
                </a:solidFill>
                <a:latin typeface="Arial" charset="0"/>
              </a:defRPr>
            </a:lvl2pPr>
            <a:lvl3pPr marL="1143000" indent="-228600" defTabSz="922338">
              <a:defRPr sz="4400">
                <a:solidFill>
                  <a:schemeClr val="tx1"/>
                </a:solidFill>
                <a:latin typeface="Arial" charset="0"/>
              </a:defRPr>
            </a:lvl3pPr>
            <a:lvl4pPr marL="1600200" indent="-228600" defTabSz="922338">
              <a:defRPr sz="4400">
                <a:solidFill>
                  <a:schemeClr val="tx1"/>
                </a:solidFill>
                <a:latin typeface="Arial" charset="0"/>
              </a:defRPr>
            </a:lvl4pPr>
            <a:lvl5pPr marL="2057400" indent="-228600" defTabSz="922338">
              <a:defRPr sz="4400">
                <a:solidFill>
                  <a:schemeClr val="tx1"/>
                </a:solidFill>
                <a:latin typeface="Arial" charset="0"/>
              </a:defRPr>
            </a:lvl5pPr>
            <a:lvl6pPr marL="2514600" indent="-228600" defTabSz="922338" eaLnBrk="0" fontAlgn="base" hangingPunct="0">
              <a:spcBef>
                <a:spcPct val="0"/>
              </a:spcBef>
              <a:spcAft>
                <a:spcPct val="0"/>
              </a:spcAft>
              <a:defRPr sz="4400">
                <a:solidFill>
                  <a:schemeClr val="tx1"/>
                </a:solidFill>
                <a:latin typeface="Arial" charset="0"/>
              </a:defRPr>
            </a:lvl6pPr>
            <a:lvl7pPr marL="2971800" indent="-228600" defTabSz="922338" eaLnBrk="0" fontAlgn="base" hangingPunct="0">
              <a:spcBef>
                <a:spcPct val="0"/>
              </a:spcBef>
              <a:spcAft>
                <a:spcPct val="0"/>
              </a:spcAft>
              <a:defRPr sz="4400">
                <a:solidFill>
                  <a:schemeClr val="tx1"/>
                </a:solidFill>
                <a:latin typeface="Arial" charset="0"/>
              </a:defRPr>
            </a:lvl7pPr>
            <a:lvl8pPr marL="3429000" indent="-228600" defTabSz="922338" eaLnBrk="0" fontAlgn="base" hangingPunct="0">
              <a:spcBef>
                <a:spcPct val="0"/>
              </a:spcBef>
              <a:spcAft>
                <a:spcPct val="0"/>
              </a:spcAft>
              <a:defRPr sz="4400">
                <a:solidFill>
                  <a:schemeClr val="tx1"/>
                </a:solidFill>
                <a:latin typeface="Arial" charset="0"/>
              </a:defRPr>
            </a:lvl8pPr>
            <a:lvl9pPr marL="3886200" indent="-228600" defTabSz="922338" eaLnBrk="0" fontAlgn="base" hangingPunct="0">
              <a:spcBef>
                <a:spcPct val="0"/>
              </a:spcBef>
              <a:spcAft>
                <a:spcPct val="0"/>
              </a:spcAft>
              <a:defRPr sz="4400">
                <a:solidFill>
                  <a:schemeClr val="tx1"/>
                </a:solidFill>
                <a:latin typeface="Arial" charset="0"/>
              </a:defRPr>
            </a:lvl9pPr>
          </a:lstStyle>
          <a:p>
            <a:fld id="{853BB212-8062-4A6B-9981-2CE68EAA438A}" type="slidenum">
              <a:rPr lang="en-US" altLang="en-US" sz="1200">
                <a:solidFill>
                  <a:prstClr val="black"/>
                </a:solidFill>
              </a:rPr>
              <a:pPr/>
              <a:t>26</a:t>
            </a:fld>
            <a:endParaRPr lang="en-US" altLang="en-US" sz="120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27</a:t>
            </a:fld>
            <a:endParaRPr lang="en-US" dirty="0"/>
          </a:p>
        </p:txBody>
      </p:sp>
    </p:spTree>
    <p:extLst>
      <p:ext uri="{BB962C8B-B14F-4D97-AF65-F5344CB8AC3E}">
        <p14:creationId xmlns:p14="http://schemas.microsoft.com/office/powerpoint/2010/main" val="149109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4400">
                <a:solidFill>
                  <a:schemeClr val="tx1"/>
                </a:solidFill>
                <a:latin typeface="Arial" charset="0"/>
              </a:defRPr>
            </a:lvl1pPr>
            <a:lvl2pPr marL="742950" indent="-285750" defTabSz="922338">
              <a:defRPr sz="4400">
                <a:solidFill>
                  <a:schemeClr val="tx1"/>
                </a:solidFill>
                <a:latin typeface="Arial" charset="0"/>
              </a:defRPr>
            </a:lvl2pPr>
            <a:lvl3pPr marL="1143000" indent="-228600" defTabSz="922338">
              <a:defRPr sz="4400">
                <a:solidFill>
                  <a:schemeClr val="tx1"/>
                </a:solidFill>
                <a:latin typeface="Arial" charset="0"/>
              </a:defRPr>
            </a:lvl3pPr>
            <a:lvl4pPr marL="1600200" indent="-228600" defTabSz="922338">
              <a:defRPr sz="4400">
                <a:solidFill>
                  <a:schemeClr val="tx1"/>
                </a:solidFill>
                <a:latin typeface="Arial" charset="0"/>
              </a:defRPr>
            </a:lvl4pPr>
            <a:lvl5pPr marL="2057400" indent="-228600" defTabSz="922338">
              <a:defRPr sz="4400">
                <a:solidFill>
                  <a:schemeClr val="tx1"/>
                </a:solidFill>
                <a:latin typeface="Arial" charset="0"/>
              </a:defRPr>
            </a:lvl5pPr>
            <a:lvl6pPr marL="2514600" indent="-228600" defTabSz="922338" eaLnBrk="0" fontAlgn="base" hangingPunct="0">
              <a:spcBef>
                <a:spcPct val="0"/>
              </a:spcBef>
              <a:spcAft>
                <a:spcPct val="0"/>
              </a:spcAft>
              <a:defRPr sz="4400">
                <a:solidFill>
                  <a:schemeClr val="tx1"/>
                </a:solidFill>
                <a:latin typeface="Arial" charset="0"/>
              </a:defRPr>
            </a:lvl6pPr>
            <a:lvl7pPr marL="2971800" indent="-228600" defTabSz="922338" eaLnBrk="0" fontAlgn="base" hangingPunct="0">
              <a:spcBef>
                <a:spcPct val="0"/>
              </a:spcBef>
              <a:spcAft>
                <a:spcPct val="0"/>
              </a:spcAft>
              <a:defRPr sz="4400">
                <a:solidFill>
                  <a:schemeClr val="tx1"/>
                </a:solidFill>
                <a:latin typeface="Arial" charset="0"/>
              </a:defRPr>
            </a:lvl7pPr>
            <a:lvl8pPr marL="3429000" indent="-228600" defTabSz="922338" eaLnBrk="0" fontAlgn="base" hangingPunct="0">
              <a:spcBef>
                <a:spcPct val="0"/>
              </a:spcBef>
              <a:spcAft>
                <a:spcPct val="0"/>
              </a:spcAft>
              <a:defRPr sz="4400">
                <a:solidFill>
                  <a:schemeClr val="tx1"/>
                </a:solidFill>
                <a:latin typeface="Arial" charset="0"/>
              </a:defRPr>
            </a:lvl8pPr>
            <a:lvl9pPr marL="3886200" indent="-228600" defTabSz="922338" eaLnBrk="0" fontAlgn="base" hangingPunct="0">
              <a:spcBef>
                <a:spcPct val="0"/>
              </a:spcBef>
              <a:spcAft>
                <a:spcPct val="0"/>
              </a:spcAft>
              <a:defRPr sz="4400">
                <a:solidFill>
                  <a:schemeClr val="tx1"/>
                </a:solidFill>
                <a:latin typeface="Arial" charset="0"/>
              </a:defRPr>
            </a:lvl9pPr>
          </a:lstStyle>
          <a:p>
            <a:fld id="{884576AD-DC48-4901-90A0-B75C1BC5B0E1}" type="slidenum">
              <a:rPr lang="en-US" altLang="en-US" sz="1200">
                <a:solidFill>
                  <a:srgbClr val="000000"/>
                </a:solidFill>
              </a:rPr>
              <a:pPr/>
              <a:t>3</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4400">
                <a:solidFill>
                  <a:schemeClr val="tx1"/>
                </a:solidFill>
                <a:latin typeface="Arial" charset="0"/>
              </a:defRPr>
            </a:lvl1pPr>
            <a:lvl2pPr marL="742950" indent="-285750" defTabSz="922338">
              <a:defRPr sz="4400">
                <a:solidFill>
                  <a:schemeClr val="tx1"/>
                </a:solidFill>
                <a:latin typeface="Arial" charset="0"/>
              </a:defRPr>
            </a:lvl2pPr>
            <a:lvl3pPr marL="1143000" indent="-228600" defTabSz="922338">
              <a:defRPr sz="4400">
                <a:solidFill>
                  <a:schemeClr val="tx1"/>
                </a:solidFill>
                <a:latin typeface="Arial" charset="0"/>
              </a:defRPr>
            </a:lvl3pPr>
            <a:lvl4pPr marL="1600200" indent="-228600" defTabSz="922338">
              <a:defRPr sz="4400">
                <a:solidFill>
                  <a:schemeClr val="tx1"/>
                </a:solidFill>
                <a:latin typeface="Arial" charset="0"/>
              </a:defRPr>
            </a:lvl4pPr>
            <a:lvl5pPr marL="2057400" indent="-228600" defTabSz="922338">
              <a:defRPr sz="4400">
                <a:solidFill>
                  <a:schemeClr val="tx1"/>
                </a:solidFill>
                <a:latin typeface="Arial" charset="0"/>
              </a:defRPr>
            </a:lvl5pPr>
            <a:lvl6pPr marL="2514600" indent="-228600" defTabSz="922338" eaLnBrk="0" fontAlgn="base" hangingPunct="0">
              <a:spcBef>
                <a:spcPct val="0"/>
              </a:spcBef>
              <a:spcAft>
                <a:spcPct val="0"/>
              </a:spcAft>
              <a:defRPr sz="4400">
                <a:solidFill>
                  <a:schemeClr val="tx1"/>
                </a:solidFill>
                <a:latin typeface="Arial" charset="0"/>
              </a:defRPr>
            </a:lvl6pPr>
            <a:lvl7pPr marL="2971800" indent="-228600" defTabSz="922338" eaLnBrk="0" fontAlgn="base" hangingPunct="0">
              <a:spcBef>
                <a:spcPct val="0"/>
              </a:spcBef>
              <a:spcAft>
                <a:spcPct val="0"/>
              </a:spcAft>
              <a:defRPr sz="4400">
                <a:solidFill>
                  <a:schemeClr val="tx1"/>
                </a:solidFill>
                <a:latin typeface="Arial" charset="0"/>
              </a:defRPr>
            </a:lvl7pPr>
            <a:lvl8pPr marL="3429000" indent="-228600" defTabSz="922338" eaLnBrk="0" fontAlgn="base" hangingPunct="0">
              <a:spcBef>
                <a:spcPct val="0"/>
              </a:spcBef>
              <a:spcAft>
                <a:spcPct val="0"/>
              </a:spcAft>
              <a:defRPr sz="4400">
                <a:solidFill>
                  <a:schemeClr val="tx1"/>
                </a:solidFill>
                <a:latin typeface="Arial" charset="0"/>
              </a:defRPr>
            </a:lvl8pPr>
            <a:lvl9pPr marL="3886200" indent="-228600" defTabSz="922338" eaLnBrk="0" fontAlgn="base" hangingPunct="0">
              <a:spcBef>
                <a:spcPct val="0"/>
              </a:spcBef>
              <a:spcAft>
                <a:spcPct val="0"/>
              </a:spcAft>
              <a:defRPr sz="4400">
                <a:solidFill>
                  <a:schemeClr val="tx1"/>
                </a:solidFill>
                <a:latin typeface="Arial" charset="0"/>
              </a:defRPr>
            </a:lvl9pPr>
          </a:lstStyle>
          <a:p>
            <a:fld id="{082447A4-CEED-438A-A047-280BCB9CF546}" type="slidenum">
              <a:rPr lang="en-US" altLang="en-US" sz="1200">
                <a:solidFill>
                  <a:srgbClr val="000000"/>
                </a:solidFill>
              </a:rPr>
              <a:pPr/>
              <a:t>4</a:t>
            </a:fld>
            <a:endParaRPr lang="en-US"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5</a:t>
            </a:fld>
            <a:endParaRPr lang="en-US" dirty="0"/>
          </a:p>
        </p:txBody>
      </p:sp>
    </p:spTree>
    <p:extLst>
      <p:ext uri="{BB962C8B-B14F-4D97-AF65-F5344CB8AC3E}">
        <p14:creationId xmlns:p14="http://schemas.microsoft.com/office/powerpoint/2010/main" val="143286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4400">
                <a:solidFill>
                  <a:schemeClr val="tx1"/>
                </a:solidFill>
                <a:latin typeface="Arial" charset="0"/>
              </a:defRPr>
            </a:lvl1pPr>
            <a:lvl2pPr marL="742950" indent="-285750" defTabSz="922338">
              <a:defRPr sz="4400">
                <a:solidFill>
                  <a:schemeClr val="tx1"/>
                </a:solidFill>
                <a:latin typeface="Arial" charset="0"/>
              </a:defRPr>
            </a:lvl2pPr>
            <a:lvl3pPr marL="1143000" indent="-228600" defTabSz="922338">
              <a:defRPr sz="4400">
                <a:solidFill>
                  <a:schemeClr val="tx1"/>
                </a:solidFill>
                <a:latin typeface="Arial" charset="0"/>
              </a:defRPr>
            </a:lvl3pPr>
            <a:lvl4pPr marL="1600200" indent="-228600" defTabSz="922338">
              <a:defRPr sz="4400">
                <a:solidFill>
                  <a:schemeClr val="tx1"/>
                </a:solidFill>
                <a:latin typeface="Arial" charset="0"/>
              </a:defRPr>
            </a:lvl4pPr>
            <a:lvl5pPr marL="2057400" indent="-228600" defTabSz="922338">
              <a:defRPr sz="4400">
                <a:solidFill>
                  <a:schemeClr val="tx1"/>
                </a:solidFill>
                <a:latin typeface="Arial" charset="0"/>
              </a:defRPr>
            </a:lvl5pPr>
            <a:lvl6pPr marL="2514600" indent="-228600" defTabSz="922338" eaLnBrk="0" fontAlgn="base" hangingPunct="0">
              <a:spcBef>
                <a:spcPct val="0"/>
              </a:spcBef>
              <a:spcAft>
                <a:spcPct val="0"/>
              </a:spcAft>
              <a:defRPr sz="4400">
                <a:solidFill>
                  <a:schemeClr val="tx1"/>
                </a:solidFill>
                <a:latin typeface="Arial" charset="0"/>
              </a:defRPr>
            </a:lvl6pPr>
            <a:lvl7pPr marL="2971800" indent="-228600" defTabSz="922338" eaLnBrk="0" fontAlgn="base" hangingPunct="0">
              <a:spcBef>
                <a:spcPct val="0"/>
              </a:spcBef>
              <a:spcAft>
                <a:spcPct val="0"/>
              </a:spcAft>
              <a:defRPr sz="4400">
                <a:solidFill>
                  <a:schemeClr val="tx1"/>
                </a:solidFill>
                <a:latin typeface="Arial" charset="0"/>
              </a:defRPr>
            </a:lvl7pPr>
            <a:lvl8pPr marL="3429000" indent="-228600" defTabSz="922338" eaLnBrk="0" fontAlgn="base" hangingPunct="0">
              <a:spcBef>
                <a:spcPct val="0"/>
              </a:spcBef>
              <a:spcAft>
                <a:spcPct val="0"/>
              </a:spcAft>
              <a:defRPr sz="4400">
                <a:solidFill>
                  <a:schemeClr val="tx1"/>
                </a:solidFill>
                <a:latin typeface="Arial" charset="0"/>
              </a:defRPr>
            </a:lvl8pPr>
            <a:lvl9pPr marL="3886200" indent="-228600" defTabSz="922338" eaLnBrk="0" fontAlgn="base" hangingPunct="0">
              <a:spcBef>
                <a:spcPct val="0"/>
              </a:spcBef>
              <a:spcAft>
                <a:spcPct val="0"/>
              </a:spcAft>
              <a:defRPr sz="4400">
                <a:solidFill>
                  <a:schemeClr val="tx1"/>
                </a:solidFill>
                <a:latin typeface="Arial" charset="0"/>
              </a:defRPr>
            </a:lvl9pPr>
          </a:lstStyle>
          <a:p>
            <a:fld id="{CD52FE47-988E-4015-8E26-5159C0A0A46A}"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7</a:t>
            </a:fld>
            <a:endParaRPr lang="en-US" dirty="0"/>
          </a:p>
        </p:txBody>
      </p:sp>
    </p:spTree>
    <p:extLst>
      <p:ext uri="{BB962C8B-B14F-4D97-AF65-F5344CB8AC3E}">
        <p14:creationId xmlns:p14="http://schemas.microsoft.com/office/powerpoint/2010/main" val="222660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8</a:t>
            </a:fld>
            <a:endParaRPr lang="en-US" dirty="0"/>
          </a:p>
        </p:txBody>
      </p:sp>
    </p:spTree>
    <p:extLst>
      <p:ext uri="{BB962C8B-B14F-4D97-AF65-F5344CB8AC3E}">
        <p14:creationId xmlns:p14="http://schemas.microsoft.com/office/powerpoint/2010/main" val="66683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5AC9C5-C62D-4C12-AE1C-7A484CFD908B}" type="slidenum">
              <a:rPr lang="en-US" smtClean="0"/>
              <a:pPr>
                <a:defRPr/>
              </a:pPr>
              <a:t>9</a:t>
            </a:fld>
            <a:endParaRPr lang="en-US" dirty="0"/>
          </a:p>
        </p:txBody>
      </p:sp>
    </p:spTree>
    <p:extLst>
      <p:ext uri="{BB962C8B-B14F-4D97-AF65-F5344CB8AC3E}">
        <p14:creationId xmlns:p14="http://schemas.microsoft.com/office/powerpoint/2010/main" val="3995007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8F191F17-8855-41B6-934D-022B8B1A0150}" type="datetimeFigureOut">
              <a:rPr lang="en-US"/>
              <a:pPr>
                <a:defRPr/>
              </a:pPr>
              <a:t>12/9/2017</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522CA96-9870-4D77-8529-893319BF115E}" type="slidenum">
              <a:rPr lang="en-US"/>
              <a:pPr>
                <a:defRPr/>
              </a:pPr>
              <a:t>‹#›</a:t>
            </a:fld>
            <a:endParaRPr lang="en-US" dirty="0"/>
          </a:p>
        </p:txBody>
      </p:sp>
    </p:spTree>
    <p:extLst>
      <p:ext uri="{BB962C8B-B14F-4D97-AF65-F5344CB8AC3E}">
        <p14:creationId xmlns:p14="http://schemas.microsoft.com/office/powerpoint/2010/main" val="4212897867"/>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A512EB3-7C4A-4996-BA38-400190619D89}"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ECF7A48-B816-440A-8806-55125B4542B9}" type="slidenum">
              <a:rPr lang="en-US"/>
              <a:pPr>
                <a:defRPr/>
              </a:pPr>
              <a:t>‹#›</a:t>
            </a:fld>
            <a:endParaRPr lang="en-US" dirty="0"/>
          </a:p>
        </p:txBody>
      </p:sp>
    </p:spTree>
    <p:extLst>
      <p:ext uri="{BB962C8B-B14F-4D97-AF65-F5344CB8AC3E}">
        <p14:creationId xmlns:p14="http://schemas.microsoft.com/office/powerpoint/2010/main" val="1312344117"/>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AE89A7F-855F-4AD3-A75F-323577285AD9}"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E5C40BD-E7A4-4450-A4AB-3F4ECB98B082}" type="slidenum">
              <a:rPr lang="en-US"/>
              <a:pPr>
                <a:defRPr/>
              </a:pPr>
              <a:t>‹#›</a:t>
            </a:fld>
            <a:endParaRPr lang="en-US" dirty="0"/>
          </a:p>
        </p:txBody>
      </p:sp>
    </p:spTree>
    <p:extLst>
      <p:ext uri="{BB962C8B-B14F-4D97-AF65-F5344CB8AC3E}">
        <p14:creationId xmlns:p14="http://schemas.microsoft.com/office/powerpoint/2010/main" val="2966331959"/>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417513"/>
            <a:ext cx="7391400" cy="877887"/>
          </a:xfrm>
        </p:spPr>
        <p:txBody>
          <a:bodyPr/>
          <a:lstStyle/>
          <a:p>
            <a:r>
              <a:rPr lang="en-US"/>
              <a:t>Click to edit Master title style</a:t>
            </a:r>
          </a:p>
        </p:txBody>
      </p:sp>
      <p:sp>
        <p:nvSpPr>
          <p:cNvPr id="3" name="SmartArt Placeholder 2"/>
          <p:cNvSpPr>
            <a:spLocks noGrp="1"/>
          </p:cNvSpPr>
          <p:nvPr>
            <p:ph type="dgm" idx="1"/>
          </p:nvPr>
        </p:nvSpPr>
        <p:spPr>
          <a:xfrm>
            <a:off x="457200" y="1447800"/>
            <a:ext cx="8229600" cy="4876800"/>
          </a:xfrm>
        </p:spPr>
        <p:txBody>
          <a:bodyPr/>
          <a:lstStyle/>
          <a:p>
            <a:endParaRPr lang="en-US"/>
          </a:p>
        </p:txBody>
      </p:sp>
    </p:spTree>
    <p:extLst>
      <p:ext uri="{BB962C8B-B14F-4D97-AF65-F5344CB8AC3E}">
        <p14:creationId xmlns:p14="http://schemas.microsoft.com/office/powerpoint/2010/main" val="4274046546"/>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81" y="2130426"/>
            <a:ext cx="7772638" cy="1470025"/>
          </a:xfrm>
        </p:spPr>
        <p:txBody>
          <a:bodyPr/>
          <a:lstStyle/>
          <a:p>
            <a:r>
              <a:rPr lang="en-US"/>
              <a:t>Click to edit Master title style</a:t>
            </a:r>
          </a:p>
        </p:txBody>
      </p:sp>
      <p:sp>
        <p:nvSpPr>
          <p:cNvPr id="3" name="Subtitle 2"/>
          <p:cNvSpPr>
            <a:spLocks noGrp="1"/>
          </p:cNvSpPr>
          <p:nvPr>
            <p:ph type="subTitle" idx="1"/>
          </p:nvPr>
        </p:nvSpPr>
        <p:spPr>
          <a:xfrm>
            <a:off x="1371362" y="3886200"/>
            <a:ext cx="640127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142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20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8" y="4406901"/>
            <a:ext cx="7772637"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188" y="2906713"/>
            <a:ext cx="77726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5952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549" y="1752600"/>
            <a:ext cx="3317299"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7221" y="1752600"/>
            <a:ext cx="3317299"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75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4638"/>
            <a:ext cx="822975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21" y="1535113"/>
            <a:ext cx="40394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21" y="2174875"/>
            <a:ext cx="40394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807" y="1535113"/>
            <a:ext cx="40410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807" y="2174875"/>
            <a:ext cx="40410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48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665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1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1C47D97-76DD-447F-8801-56FD27E874D3}"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5A0D22A-42B1-41E1-8A53-9F6CDDA560DD}" type="slidenum">
              <a:rPr lang="en-US"/>
              <a:pPr>
                <a:defRPr/>
              </a:pPr>
              <a:t>‹#›</a:t>
            </a:fld>
            <a:endParaRPr lang="en-US" dirty="0"/>
          </a:p>
        </p:txBody>
      </p:sp>
    </p:spTree>
    <p:extLst>
      <p:ext uri="{BB962C8B-B14F-4D97-AF65-F5344CB8AC3E}">
        <p14:creationId xmlns:p14="http://schemas.microsoft.com/office/powerpoint/2010/main" val="40438430"/>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21" y="273050"/>
            <a:ext cx="300779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429" y="273051"/>
            <a:ext cx="51124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21" y="1435101"/>
            <a:ext cx="3007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659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77" y="4800600"/>
            <a:ext cx="5487034"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977" y="612775"/>
            <a:ext cx="548703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1977" y="5367338"/>
            <a:ext cx="548703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6018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459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557" y="857250"/>
            <a:ext cx="1718963" cy="516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57078" y="857250"/>
            <a:ext cx="5006106" cy="516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992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57077" y="857251"/>
            <a:ext cx="6786971" cy="714375"/>
          </a:xfrm>
        </p:spPr>
        <p:txBody>
          <a:bodyPr/>
          <a:lstStyle/>
          <a:p>
            <a:r>
              <a:rPr lang="en-US"/>
              <a:t>Click to edit Master title style</a:t>
            </a:r>
          </a:p>
        </p:txBody>
      </p:sp>
      <p:sp>
        <p:nvSpPr>
          <p:cNvPr id="3" name="Text Placeholder 2"/>
          <p:cNvSpPr>
            <a:spLocks noGrp="1"/>
          </p:cNvSpPr>
          <p:nvPr>
            <p:ph type="body" sz="half" idx="1"/>
          </p:nvPr>
        </p:nvSpPr>
        <p:spPr>
          <a:xfrm>
            <a:off x="1447549" y="1752600"/>
            <a:ext cx="3317299"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7221" y="1752600"/>
            <a:ext cx="3317299"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7221" y="3962400"/>
            <a:ext cx="3317299"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975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7077" y="857251"/>
            <a:ext cx="6786971" cy="714375"/>
          </a:xfrm>
        </p:spPr>
        <p:txBody>
          <a:bodyPr/>
          <a:lstStyle/>
          <a:p>
            <a:r>
              <a:rPr lang="en-US"/>
              <a:t>Click to edit Master title style</a:t>
            </a:r>
          </a:p>
        </p:txBody>
      </p:sp>
      <p:sp>
        <p:nvSpPr>
          <p:cNvPr id="3" name="Text Placeholder 2"/>
          <p:cNvSpPr>
            <a:spLocks noGrp="1"/>
          </p:cNvSpPr>
          <p:nvPr>
            <p:ph type="body" sz="half" idx="1"/>
          </p:nvPr>
        </p:nvSpPr>
        <p:spPr>
          <a:xfrm>
            <a:off x="1447549" y="1752600"/>
            <a:ext cx="3317299"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7221" y="1752600"/>
            <a:ext cx="3317299"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16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E02596A0-62CB-4824-A7BC-15D93E81FE74}" type="datetimeFigureOut">
              <a:rPr lang="en-US"/>
              <a:pPr>
                <a:defRPr/>
              </a:pPr>
              <a:t>12/9/2017</a:t>
            </a:fld>
            <a:endParaRPr lang="en-US" dirty="0"/>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44306B68-2FAF-4A3C-979C-1D6A48D0A158}" type="slidenum">
              <a:rPr lang="en-US"/>
              <a:pPr>
                <a:defRPr/>
              </a:pPr>
              <a:t>‹#›</a:t>
            </a:fld>
            <a:endParaRPr lang="en-US" dirty="0"/>
          </a:p>
        </p:txBody>
      </p:sp>
    </p:spTree>
    <p:extLst>
      <p:ext uri="{BB962C8B-B14F-4D97-AF65-F5344CB8AC3E}">
        <p14:creationId xmlns:p14="http://schemas.microsoft.com/office/powerpoint/2010/main" val="822089345"/>
      </p:ext>
    </p:extLst>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6FBD6C8-F905-481F-AB47-7DAE55112E82}"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85ED00-999D-44B7-82AD-511A7C52D3A8}" type="slidenum">
              <a:rPr lang="en-US"/>
              <a:pPr>
                <a:defRPr/>
              </a:pPr>
              <a:t>‹#›</a:t>
            </a:fld>
            <a:endParaRPr lang="en-US" dirty="0"/>
          </a:p>
        </p:txBody>
      </p:sp>
    </p:spTree>
    <p:extLst>
      <p:ext uri="{BB962C8B-B14F-4D97-AF65-F5344CB8AC3E}">
        <p14:creationId xmlns:p14="http://schemas.microsoft.com/office/powerpoint/2010/main" val="3710421382"/>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90A28E57-922E-44C5-900A-F034F7A674FD}" type="datetimeFigureOut">
              <a:rPr lang="en-US"/>
              <a:pPr>
                <a:defRPr/>
              </a:pPr>
              <a:t>12/9/2017</a:t>
            </a:fld>
            <a:endParaRPr lang="en-US" dirty="0"/>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9F37E7B4-2C5F-431B-A52E-65D195605D6D}" type="slidenum">
              <a:rPr lang="en-US"/>
              <a:pPr>
                <a:defRPr/>
              </a:pPr>
              <a:t>‹#›</a:t>
            </a:fld>
            <a:endParaRPr lang="en-US" dirty="0"/>
          </a:p>
        </p:txBody>
      </p:sp>
    </p:spTree>
    <p:extLst>
      <p:ext uri="{BB962C8B-B14F-4D97-AF65-F5344CB8AC3E}">
        <p14:creationId xmlns:p14="http://schemas.microsoft.com/office/powerpoint/2010/main" val="3245957848"/>
      </p:ext>
    </p:extLst>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E31F280-2929-4ADC-873B-D6E2187E9BC6}" type="datetimeFigureOut">
              <a:rPr lang="en-US"/>
              <a:pPr>
                <a:defRPr/>
              </a:pPr>
              <a:t>12/9/2017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9BADB21-72A0-4699-B88A-B8B1AD2B17D5}" type="slidenum">
              <a:rPr lang="en-US"/>
              <a:pPr>
                <a:defRPr/>
              </a:pPr>
              <a:t>‹#›</a:t>
            </a:fld>
            <a:endParaRPr lang="en-US" dirty="0"/>
          </a:p>
        </p:txBody>
      </p:sp>
    </p:spTree>
    <p:extLst>
      <p:ext uri="{BB962C8B-B14F-4D97-AF65-F5344CB8AC3E}">
        <p14:creationId xmlns:p14="http://schemas.microsoft.com/office/powerpoint/2010/main" val="2407451636"/>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9CEAEB5-3A22-48D4-A0F4-F116E38963C6}" type="datetimeFigureOut">
              <a:rPr lang="en-US"/>
              <a:pPr>
                <a:defRPr/>
              </a:pPr>
              <a:t>12/9/2017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5EAFA3-7251-4BFF-A7B7-87676EA917F0}" type="slidenum">
              <a:rPr lang="en-US"/>
              <a:pPr>
                <a:defRPr/>
              </a:pPr>
              <a:t>‹#›</a:t>
            </a:fld>
            <a:endParaRPr lang="en-US" dirty="0"/>
          </a:p>
        </p:txBody>
      </p:sp>
    </p:spTree>
    <p:extLst>
      <p:ext uri="{BB962C8B-B14F-4D97-AF65-F5344CB8AC3E}">
        <p14:creationId xmlns:p14="http://schemas.microsoft.com/office/powerpoint/2010/main" val="2686357609"/>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0D965926-BA17-4FA1-BF1F-B9B90B6C1927}" type="datetimeFigureOut">
              <a:rPr lang="en-US"/>
              <a:pPr>
                <a:defRPr/>
              </a:pPr>
              <a:t>12/9/2017</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B4982D7-2590-423E-A88F-B3AA5A38AE20}" type="slidenum">
              <a:rPr lang="en-US"/>
              <a:pPr>
                <a:defRPr/>
              </a:pPr>
              <a:t>‹#›</a:t>
            </a:fld>
            <a:endParaRPr lang="en-US" dirty="0"/>
          </a:p>
        </p:txBody>
      </p:sp>
    </p:spTree>
    <p:extLst>
      <p:ext uri="{BB962C8B-B14F-4D97-AF65-F5344CB8AC3E}">
        <p14:creationId xmlns:p14="http://schemas.microsoft.com/office/powerpoint/2010/main" val="3889124994"/>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658C8468-1CA1-41FB-9E8F-55CB1216371B}" type="datetimeFigureOut">
              <a:rPr lang="en-US"/>
              <a:pPr>
                <a:defRPr/>
              </a:pPr>
              <a:t>12/9/2017</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6DA0510-75F3-4964-8E7D-BC38A02E5B10}" type="slidenum">
              <a:rPr lang="en-US"/>
              <a:pPr>
                <a:defRPr/>
              </a:pPr>
              <a:t>‹#›</a:t>
            </a:fld>
            <a:endParaRPr lang="en-US" dirty="0"/>
          </a:p>
        </p:txBody>
      </p:sp>
    </p:spTree>
    <p:extLst>
      <p:ext uri="{BB962C8B-B14F-4D97-AF65-F5344CB8AC3E}">
        <p14:creationId xmlns:p14="http://schemas.microsoft.com/office/powerpoint/2010/main" val="3601605405"/>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52DFF48-F3EC-4C28-BFFF-A2C62596CA9B}" type="datetimeFigureOut">
              <a:rPr lang="en-US"/>
              <a:pPr>
                <a:defRPr/>
              </a:pPr>
              <a:t>12/9/2017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FEB0108-DA09-4F81-83AF-33FE0B92E90F}" type="slidenum">
              <a:rPr lang="en-US"/>
              <a:pPr>
                <a:defRPr/>
              </a:pPr>
              <a:t>‹#›</a:t>
            </a:fld>
            <a:endParaRPr lang="en-US" dirty="0"/>
          </a:p>
        </p:txBody>
      </p:sp>
    </p:spTree>
    <p:extLst>
      <p:ext uri="{BB962C8B-B14F-4D97-AF65-F5344CB8AC3E}">
        <p14:creationId xmlns:p14="http://schemas.microsoft.com/office/powerpoint/2010/main" val="63209418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7A7D571-2605-47DA-8223-0FBC0561E5F1}" type="datetimeFigureOut">
              <a:rPr lang="en-US"/>
              <a:pPr>
                <a:defRPr/>
              </a:pPr>
              <a:t>12/9/2017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C698301-EDFD-4990-8FD6-0C63F6D87FE0}" type="slidenum">
              <a:rPr lang="en-US"/>
              <a:pPr>
                <a:defRPr/>
              </a:pPr>
              <a:t>‹#›</a:t>
            </a:fld>
            <a:endParaRPr lang="en-US" dirty="0"/>
          </a:p>
        </p:txBody>
      </p:sp>
    </p:spTree>
    <p:extLst>
      <p:ext uri="{BB962C8B-B14F-4D97-AF65-F5344CB8AC3E}">
        <p14:creationId xmlns:p14="http://schemas.microsoft.com/office/powerpoint/2010/main" val="3407688409"/>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1D2897D8-94BD-4923-8C28-B173C15A1490}" type="datetimeFigureOut">
              <a:rPr lang="en-US"/>
              <a:pPr>
                <a:defRPr/>
              </a:pPr>
              <a:t>12/9/2017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F2D4989-8E46-4477-85CB-3F937DC80398}" type="slidenum">
              <a:rPr lang="en-US"/>
              <a:pPr>
                <a:defRPr/>
              </a:pPr>
              <a:t>‹#›</a:t>
            </a:fld>
            <a:endParaRPr lang="en-US" dirty="0"/>
          </a:p>
        </p:txBody>
      </p:sp>
    </p:spTree>
    <p:extLst>
      <p:ext uri="{BB962C8B-B14F-4D97-AF65-F5344CB8AC3E}">
        <p14:creationId xmlns:p14="http://schemas.microsoft.com/office/powerpoint/2010/main" val="2962572199"/>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016F537-53B5-482D-9242-E274D5EABD00}"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B733B2F-DBCB-4588-AA05-D04F10287804}" type="slidenum">
              <a:rPr lang="en-US"/>
              <a:pPr>
                <a:defRPr/>
              </a:pPr>
              <a:t>‹#›</a:t>
            </a:fld>
            <a:endParaRPr lang="en-US" dirty="0"/>
          </a:p>
        </p:txBody>
      </p:sp>
    </p:spTree>
    <p:extLst>
      <p:ext uri="{BB962C8B-B14F-4D97-AF65-F5344CB8AC3E}">
        <p14:creationId xmlns:p14="http://schemas.microsoft.com/office/powerpoint/2010/main" val="118194132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988783F-6713-4143-A98B-638AAF7F72C6}"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A14A00-A73B-475C-9045-3EA5F7FF6976}" type="slidenum">
              <a:rPr lang="en-US"/>
              <a:pPr>
                <a:defRPr/>
              </a:pPr>
              <a:t>‹#›</a:t>
            </a:fld>
            <a:endParaRPr lang="en-US" dirty="0"/>
          </a:p>
        </p:txBody>
      </p:sp>
    </p:spTree>
    <p:extLst>
      <p:ext uri="{BB962C8B-B14F-4D97-AF65-F5344CB8AC3E}">
        <p14:creationId xmlns:p14="http://schemas.microsoft.com/office/powerpoint/2010/main" val="1610495924"/>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417513"/>
            <a:ext cx="7391400" cy="877887"/>
          </a:xfrm>
        </p:spPr>
        <p:txBody>
          <a:bodyPr/>
          <a:lstStyle/>
          <a:p>
            <a:r>
              <a:rPr lang="en-US"/>
              <a:t>Click to edit Master title style</a:t>
            </a:r>
          </a:p>
        </p:txBody>
      </p:sp>
      <p:sp>
        <p:nvSpPr>
          <p:cNvPr id="3" name="SmartArt Placeholder 2"/>
          <p:cNvSpPr>
            <a:spLocks noGrp="1"/>
          </p:cNvSpPr>
          <p:nvPr>
            <p:ph type="dgm" idx="1"/>
          </p:nvPr>
        </p:nvSpPr>
        <p:spPr>
          <a:xfrm>
            <a:off x="457200" y="1447800"/>
            <a:ext cx="8229600" cy="4876800"/>
          </a:xfrm>
        </p:spPr>
        <p:txBody>
          <a:bodyPr>
            <a:normAutofit/>
          </a:bodyPr>
          <a:lstStyle/>
          <a:p>
            <a:pPr lvl="0"/>
            <a:endParaRPr lang="en-US" noProof="0" dirty="0"/>
          </a:p>
        </p:txBody>
      </p:sp>
    </p:spTree>
    <p:extLst>
      <p:ext uri="{BB962C8B-B14F-4D97-AF65-F5344CB8AC3E}">
        <p14:creationId xmlns:p14="http://schemas.microsoft.com/office/powerpoint/2010/main" val="3332752650"/>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CE13B25D-C20B-4297-91AC-BEFCD4E37E29}" type="datetimeFigureOut">
              <a:rPr lang="en-US"/>
              <a:pPr>
                <a:defRPr/>
              </a:pPr>
              <a:t>12/9/2017</a:t>
            </a:fld>
            <a:endParaRPr lang="en-US" dirty="0"/>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2069AF6C-78FE-4F67-A576-3A72CA63D3C8}" type="slidenum">
              <a:rPr lang="en-US"/>
              <a:pPr>
                <a:defRPr/>
              </a:pPr>
              <a:t>‹#›</a:t>
            </a:fld>
            <a:endParaRPr lang="en-US" dirty="0"/>
          </a:p>
        </p:txBody>
      </p:sp>
    </p:spTree>
    <p:extLst>
      <p:ext uri="{BB962C8B-B14F-4D97-AF65-F5344CB8AC3E}">
        <p14:creationId xmlns:p14="http://schemas.microsoft.com/office/powerpoint/2010/main" val="3558434727"/>
      </p:ext>
    </p:extLst>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C3CD895-42D1-4B75-838A-65A6B2519AA6}"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22E9038-91AE-4FE6-8E93-0240C2E7CFD8}" type="slidenum">
              <a:rPr lang="en-US"/>
              <a:pPr>
                <a:defRPr/>
              </a:pPr>
              <a:t>‹#›</a:t>
            </a:fld>
            <a:endParaRPr lang="en-US" dirty="0"/>
          </a:p>
        </p:txBody>
      </p:sp>
    </p:spTree>
    <p:extLst>
      <p:ext uri="{BB962C8B-B14F-4D97-AF65-F5344CB8AC3E}">
        <p14:creationId xmlns:p14="http://schemas.microsoft.com/office/powerpoint/2010/main" val="819319927"/>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998D4348-5286-4DBB-B82F-B029A0823530}" type="datetimeFigureOut">
              <a:rPr lang="en-US"/>
              <a:pPr>
                <a:defRPr/>
              </a:pPr>
              <a:t>12/9/2017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E8C657A-32CE-44A8-B2FD-B5AB8429CFCD}" type="slidenum">
              <a:rPr lang="en-US"/>
              <a:pPr>
                <a:defRPr/>
              </a:pPr>
              <a:t>‹#›</a:t>
            </a:fld>
            <a:endParaRPr lang="en-US" dirty="0"/>
          </a:p>
        </p:txBody>
      </p:sp>
    </p:spTree>
    <p:extLst>
      <p:ext uri="{BB962C8B-B14F-4D97-AF65-F5344CB8AC3E}">
        <p14:creationId xmlns:p14="http://schemas.microsoft.com/office/powerpoint/2010/main" val="1094266237"/>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B9FB7F84-CF69-4C41-A0DD-80B2129257CC}" type="datetimeFigureOut">
              <a:rPr lang="en-US"/>
              <a:pPr>
                <a:defRPr/>
              </a:pPr>
              <a:t>12/9/2017</a:t>
            </a:fld>
            <a:endParaRPr lang="en-US" dirty="0"/>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87BF8E58-8E82-4E1E-A668-40D097BB3D25}" type="slidenum">
              <a:rPr lang="en-US"/>
              <a:pPr>
                <a:defRPr/>
              </a:pPr>
              <a:t>‹#›</a:t>
            </a:fld>
            <a:endParaRPr lang="en-US" dirty="0"/>
          </a:p>
        </p:txBody>
      </p:sp>
    </p:spTree>
    <p:extLst>
      <p:ext uri="{BB962C8B-B14F-4D97-AF65-F5344CB8AC3E}">
        <p14:creationId xmlns:p14="http://schemas.microsoft.com/office/powerpoint/2010/main" val="2364166940"/>
      </p:ext>
    </p:extLst>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920AF31D-0EF9-4F1B-B424-59A03A7C45A5}" type="datetimeFigureOut">
              <a:rPr lang="en-US"/>
              <a:pPr>
                <a:defRPr/>
              </a:pPr>
              <a:t>12/9/2017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C5F0FFC-A28E-45A0-911B-B6C814A97CAF}" type="slidenum">
              <a:rPr lang="en-US"/>
              <a:pPr>
                <a:defRPr/>
              </a:pPr>
              <a:t>‹#›</a:t>
            </a:fld>
            <a:endParaRPr lang="en-US" dirty="0"/>
          </a:p>
        </p:txBody>
      </p:sp>
    </p:spTree>
    <p:extLst>
      <p:ext uri="{BB962C8B-B14F-4D97-AF65-F5344CB8AC3E}">
        <p14:creationId xmlns:p14="http://schemas.microsoft.com/office/powerpoint/2010/main" val="1241357526"/>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E3CDAFB1-EF5A-4B29-9D19-8BFFBD538306}" type="datetimeFigureOut">
              <a:rPr lang="en-US"/>
              <a:pPr>
                <a:defRPr/>
              </a:pPr>
              <a:t>12/9/2017</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70D8F89-6C74-4725-91D7-40330F534B7E}" type="slidenum">
              <a:rPr lang="en-US"/>
              <a:pPr>
                <a:defRPr/>
              </a:pPr>
              <a:t>‹#›</a:t>
            </a:fld>
            <a:endParaRPr lang="en-US" dirty="0"/>
          </a:p>
        </p:txBody>
      </p:sp>
    </p:spTree>
    <p:extLst>
      <p:ext uri="{BB962C8B-B14F-4D97-AF65-F5344CB8AC3E}">
        <p14:creationId xmlns:p14="http://schemas.microsoft.com/office/powerpoint/2010/main" val="3775175161"/>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95F62DCF-0B5A-4095-AB60-01D3537BD6FC}" type="datetimeFigureOut">
              <a:rPr lang="en-US"/>
              <a:pPr>
                <a:defRPr/>
              </a:pPr>
              <a:t>12/9/2017</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CDBF04B-6EB9-4218-B2CA-2CD209115159}" type="slidenum">
              <a:rPr lang="en-US"/>
              <a:pPr>
                <a:defRPr/>
              </a:pPr>
              <a:t>‹#›</a:t>
            </a:fld>
            <a:endParaRPr lang="en-US" dirty="0"/>
          </a:p>
        </p:txBody>
      </p:sp>
    </p:spTree>
    <p:extLst>
      <p:ext uri="{BB962C8B-B14F-4D97-AF65-F5344CB8AC3E}">
        <p14:creationId xmlns:p14="http://schemas.microsoft.com/office/powerpoint/2010/main" val="2501021340"/>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E9C3C3C-CFD0-46ED-8589-F7EDECD0CD3E}" type="datetimeFigureOut">
              <a:rPr lang="en-US"/>
              <a:pPr>
                <a:defRPr/>
              </a:pPr>
              <a:t>12/9/2017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61DEEA0-35E0-460C-9F15-5BCD757C4135}" type="slidenum">
              <a:rPr lang="en-US"/>
              <a:pPr>
                <a:defRPr/>
              </a:pPr>
              <a:t>‹#›</a:t>
            </a:fld>
            <a:endParaRPr lang="en-US" dirty="0"/>
          </a:p>
        </p:txBody>
      </p:sp>
    </p:spTree>
    <p:extLst>
      <p:ext uri="{BB962C8B-B14F-4D97-AF65-F5344CB8AC3E}">
        <p14:creationId xmlns:p14="http://schemas.microsoft.com/office/powerpoint/2010/main" val="172204438"/>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73359D1D-3140-4DB5-9306-AB42C975CE6C}" type="datetimeFigureOut">
              <a:rPr lang="en-US"/>
              <a:pPr>
                <a:defRPr/>
              </a:pPr>
              <a:t>12/9/2017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AE3F8BA-9BE0-4180-A1F3-87DC491D78F3}" type="slidenum">
              <a:rPr lang="en-US"/>
              <a:pPr>
                <a:defRPr/>
              </a:pPr>
              <a:t>‹#›</a:t>
            </a:fld>
            <a:endParaRPr lang="en-US" dirty="0"/>
          </a:p>
        </p:txBody>
      </p:sp>
    </p:spTree>
    <p:extLst>
      <p:ext uri="{BB962C8B-B14F-4D97-AF65-F5344CB8AC3E}">
        <p14:creationId xmlns:p14="http://schemas.microsoft.com/office/powerpoint/2010/main" val="231226905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94354EB6-92E6-46A0-94E7-E71869CB4533}" type="datetimeFigureOut">
              <a:rPr lang="en-US"/>
              <a:pPr>
                <a:defRPr/>
              </a:pPr>
              <a:t>12/9/2017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BF1BAA9-7E5B-44E3-B764-4DA6607D0D7C}" type="slidenum">
              <a:rPr lang="en-US"/>
              <a:pPr>
                <a:defRPr/>
              </a:pPr>
              <a:t>‹#›</a:t>
            </a:fld>
            <a:endParaRPr lang="en-US" dirty="0"/>
          </a:p>
        </p:txBody>
      </p:sp>
    </p:spTree>
    <p:extLst>
      <p:ext uri="{BB962C8B-B14F-4D97-AF65-F5344CB8AC3E}">
        <p14:creationId xmlns:p14="http://schemas.microsoft.com/office/powerpoint/2010/main" val="3629924278"/>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987B0A8-4717-4C26-9740-8C1A236BB2A9}"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1FB79F8-9A98-4725-9F47-C0D3E4288BDE}" type="slidenum">
              <a:rPr lang="en-US"/>
              <a:pPr>
                <a:defRPr/>
              </a:pPr>
              <a:t>‹#›</a:t>
            </a:fld>
            <a:endParaRPr lang="en-US" dirty="0"/>
          </a:p>
        </p:txBody>
      </p:sp>
    </p:spTree>
    <p:extLst>
      <p:ext uri="{BB962C8B-B14F-4D97-AF65-F5344CB8AC3E}">
        <p14:creationId xmlns:p14="http://schemas.microsoft.com/office/powerpoint/2010/main" val="366169269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C080365-A88A-49DB-9BEE-38E3A27FD33E}" type="datetimeFigureOut">
              <a:rPr lang="en-US"/>
              <a:pPr>
                <a:defRPr/>
              </a:pPr>
              <a:t>12/9/2017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0C5A48B-4C11-4E0C-B1AD-F827A66FB724}" type="slidenum">
              <a:rPr lang="en-US"/>
              <a:pPr>
                <a:defRPr/>
              </a:pPr>
              <a:t>‹#›</a:t>
            </a:fld>
            <a:endParaRPr lang="en-US" dirty="0"/>
          </a:p>
        </p:txBody>
      </p:sp>
    </p:spTree>
    <p:extLst>
      <p:ext uri="{BB962C8B-B14F-4D97-AF65-F5344CB8AC3E}">
        <p14:creationId xmlns:p14="http://schemas.microsoft.com/office/powerpoint/2010/main" val="1389593464"/>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417513"/>
            <a:ext cx="7391400" cy="877887"/>
          </a:xfrm>
        </p:spPr>
        <p:txBody>
          <a:bodyPr/>
          <a:lstStyle/>
          <a:p>
            <a:r>
              <a:rPr lang="en-US"/>
              <a:t>Click to edit Master title style</a:t>
            </a:r>
          </a:p>
        </p:txBody>
      </p:sp>
      <p:sp>
        <p:nvSpPr>
          <p:cNvPr id="3" name="SmartArt Placeholder 2"/>
          <p:cNvSpPr>
            <a:spLocks noGrp="1"/>
          </p:cNvSpPr>
          <p:nvPr>
            <p:ph type="dgm" idx="1"/>
          </p:nvPr>
        </p:nvSpPr>
        <p:spPr>
          <a:xfrm>
            <a:off x="457200" y="1447800"/>
            <a:ext cx="8229600" cy="4876800"/>
          </a:xfrm>
        </p:spPr>
        <p:txBody>
          <a:bodyPr>
            <a:normAutofit/>
          </a:bodyPr>
          <a:lstStyle/>
          <a:p>
            <a:pPr lvl="0"/>
            <a:endParaRPr lang="en-US" noProof="0" dirty="0"/>
          </a:p>
        </p:txBody>
      </p:sp>
    </p:spTree>
    <p:extLst>
      <p:ext uri="{BB962C8B-B14F-4D97-AF65-F5344CB8AC3E}">
        <p14:creationId xmlns:p14="http://schemas.microsoft.com/office/powerpoint/2010/main" val="3434155168"/>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B4C2C1D5-93C2-4FF4-AC94-9DF7852A13BA}" type="datetimeFigureOut">
              <a:rPr lang="en-US"/>
              <a:pPr>
                <a:defRPr/>
              </a:pPr>
              <a:t>12/9/2017</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92087D8-D035-45AD-BD09-4E35F411BE19}" type="slidenum">
              <a:rPr lang="en-US"/>
              <a:pPr>
                <a:defRPr/>
              </a:pPr>
              <a:t>‹#›</a:t>
            </a:fld>
            <a:endParaRPr lang="en-US" dirty="0"/>
          </a:p>
        </p:txBody>
      </p:sp>
    </p:spTree>
    <p:extLst>
      <p:ext uri="{BB962C8B-B14F-4D97-AF65-F5344CB8AC3E}">
        <p14:creationId xmlns:p14="http://schemas.microsoft.com/office/powerpoint/2010/main" val="1629391487"/>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27E70C8A-A24F-4B82-8950-D8C0C77242A9}" type="datetimeFigureOut">
              <a:rPr lang="en-US">
                <a:solidFill>
                  <a:srgbClr val="DBF5F9">
                    <a:shade val="90000"/>
                  </a:srgbClr>
                </a:solidFill>
              </a:rPr>
              <a:pPr>
                <a:defRPr/>
              </a:pPr>
              <a:t>12/9/2017</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999EE5F2-3FBA-417B-BEFB-6DC4B5FEE3E4}"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699168032"/>
      </p:ext>
    </p:extLst>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3480428-4A73-418F-82D2-DB6FD303EF24}"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2748FFB-BA78-4CA8-B3EB-4ED1CBA70185}"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19781507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00E9194-11B7-4712-A798-3BC40458C365}" type="datetimeFigureOut">
              <a:rPr lang="en-US">
                <a:solidFill>
                  <a:srgbClr val="DBF5F9">
                    <a:shade val="90000"/>
                  </a:srgbClr>
                </a:solidFill>
              </a:rPr>
              <a:pPr>
                <a:defRPr/>
              </a:pPr>
              <a:t>12/9/2017</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96FA211-50DA-4462-A9A3-2970EAFD05B2}"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496011403"/>
      </p:ext>
    </p:extLst>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668FF86-8AB5-410F-A2A6-90644838C95F}"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8D3BB9B-9EC6-4703-B3C4-18BBC4F7CDC1}"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993410804"/>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E35DE236-0CAE-4CFC-8CF2-BAE5EFEB98E1}"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3C3D169-29F8-45D7-8C0C-15B13A5FBC32}"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911765983"/>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62825613-D77E-4DA6-81AC-7263811C73CA}"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A9DF46D-8F0B-4E5B-A6DC-765B79048C98}"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46439867"/>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DD39054-9A93-452A-A030-85B3E5805378}"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7E5016E6-B74D-429A-AFE9-22BB1455E61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08878171"/>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29BE1BE-0DC1-46D2-9606-97589D297917}"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92B029E9-3F6E-4194-BEF4-4680AAA9FB7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599549339"/>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D6E701F5-96B5-42AF-822B-8C6E328A0950}"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C68D592-C930-40DF-93FD-C36A841C0D9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320528572"/>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1A8F9ED-78D9-48F4-B79E-15A7DD520B44}"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4E8972E-B107-4E49-A349-C5FE94A28CE1}"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944676183"/>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C1D2B1EF-756E-4123-9AB9-4745FE55847F}" type="datetimeFigureOut">
              <a:rPr lang="en-US"/>
              <a:pPr>
                <a:defRPr/>
              </a:pPr>
              <a:t>12/9/2017</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FDEA54A-40F6-4C74-AD8C-07C67AA34E6F}" type="slidenum">
              <a:rPr lang="en-US"/>
              <a:pPr>
                <a:defRPr/>
              </a:pPr>
              <a:t>‹#›</a:t>
            </a:fld>
            <a:endParaRPr lang="en-US" dirty="0"/>
          </a:p>
        </p:txBody>
      </p:sp>
    </p:spTree>
    <p:extLst>
      <p:ext uri="{BB962C8B-B14F-4D97-AF65-F5344CB8AC3E}">
        <p14:creationId xmlns:p14="http://schemas.microsoft.com/office/powerpoint/2010/main" val="2098221043"/>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04A3A83-209C-40FD-8AA1-054A9233A705}"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D73C750-A9A5-47EB-9B68-64AEDDB0C9D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783732808"/>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417513"/>
            <a:ext cx="7391400" cy="877887"/>
          </a:xfrm>
        </p:spPr>
        <p:txBody>
          <a:bodyPr/>
          <a:lstStyle/>
          <a:p>
            <a:r>
              <a:rPr lang="en-US"/>
              <a:t>Click to edit Master title style</a:t>
            </a:r>
          </a:p>
        </p:txBody>
      </p:sp>
      <p:sp>
        <p:nvSpPr>
          <p:cNvPr id="3" name="SmartArt Placeholder 2"/>
          <p:cNvSpPr>
            <a:spLocks noGrp="1"/>
          </p:cNvSpPr>
          <p:nvPr>
            <p:ph type="dgm" idx="1"/>
          </p:nvPr>
        </p:nvSpPr>
        <p:spPr>
          <a:xfrm>
            <a:off x="457200" y="1447800"/>
            <a:ext cx="8229600" cy="4876800"/>
          </a:xfrm>
        </p:spPr>
        <p:txBody>
          <a:bodyPr>
            <a:normAutofit/>
          </a:bodyPr>
          <a:lstStyle/>
          <a:p>
            <a:pPr lvl="0"/>
            <a:endParaRPr lang="en-US" noProof="0" dirty="0"/>
          </a:p>
        </p:txBody>
      </p:sp>
    </p:spTree>
    <p:extLst>
      <p:ext uri="{BB962C8B-B14F-4D97-AF65-F5344CB8AC3E}">
        <p14:creationId xmlns:p14="http://schemas.microsoft.com/office/powerpoint/2010/main" val="298305632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D2C1927-FAF5-4272-930A-B13B5F13238E}" type="datetimeFigureOut">
              <a:rPr lang="en-US"/>
              <a:pPr>
                <a:defRPr/>
              </a:pPr>
              <a:t>12/9/2017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D4526F5-1BD1-4CB1-89C9-30E1FCDE6588}" type="slidenum">
              <a:rPr lang="en-US"/>
              <a:pPr>
                <a:defRPr/>
              </a:pPr>
              <a:t>‹#›</a:t>
            </a:fld>
            <a:endParaRPr lang="en-US" dirty="0"/>
          </a:p>
        </p:txBody>
      </p:sp>
    </p:spTree>
    <p:extLst>
      <p:ext uri="{BB962C8B-B14F-4D97-AF65-F5344CB8AC3E}">
        <p14:creationId xmlns:p14="http://schemas.microsoft.com/office/powerpoint/2010/main" val="2195158702"/>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40FB018-992C-4DBA-8A04-937E000EB166}" type="datetimeFigureOut">
              <a:rPr lang="en-US"/>
              <a:pPr>
                <a:defRPr/>
              </a:pPr>
              <a:t>12/9/2017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A6E3235-BFCC-4639-89C7-FCCA5AAD7944}" type="slidenum">
              <a:rPr lang="en-US"/>
              <a:pPr>
                <a:defRPr/>
              </a:pPr>
              <a:t>‹#›</a:t>
            </a:fld>
            <a:endParaRPr lang="en-US" dirty="0"/>
          </a:p>
        </p:txBody>
      </p:sp>
    </p:spTree>
    <p:extLst>
      <p:ext uri="{BB962C8B-B14F-4D97-AF65-F5344CB8AC3E}">
        <p14:creationId xmlns:p14="http://schemas.microsoft.com/office/powerpoint/2010/main" val="2411395928"/>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DEB9C39A-7EAB-4EC1-8467-A6062273F3C7}" type="datetimeFigureOut">
              <a:rPr lang="en-US"/>
              <a:pPr>
                <a:defRPr/>
              </a:pPr>
              <a:t>12/9/2017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BCBEE06-A547-4641-9987-17C1CA9EE374}" type="slidenum">
              <a:rPr lang="en-US"/>
              <a:pPr>
                <a:defRPr/>
              </a:pPr>
              <a:t>‹#›</a:t>
            </a:fld>
            <a:endParaRPr lang="en-US" dirty="0"/>
          </a:p>
        </p:txBody>
      </p:sp>
    </p:spTree>
    <p:extLst>
      <p:ext uri="{BB962C8B-B14F-4D97-AF65-F5344CB8AC3E}">
        <p14:creationId xmlns:p14="http://schemas.microsoft.com/office/powerpoint/2010/main" val="2657202669"/>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20E99447-BD62-4E13-929D-EA33E677809E}" type="datetimeFigureOut">
              <a:rPr lang="en-US"/>
              <a:pPr>
                <a:defRPr/>
              </a:pPr>
              <a:t>12/9/2017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4AE183E7-9037-46AC-9C6E-00308ECC43B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663" r:id="rId1"/>
    <p:sldLayoutId id="2147485618" r:id="rId2"/>
    <p:sldLayoutId id="2147485664" r:id="rId3"/>
    <p:sldLayoutId id="2147485619" r:id="rId4"/>
    <p:sldLayoutId id="2147485620" r:id="rId5"/>
    <p:sldLayoutId id="2147485621" r:id="rId6"/>
    <p:sldLayoutId id="2147485622" r:id="rId7"/>
    <p:sldLayoutId id="2147485623" r:id="rId8"/>
    <p:sldLayoutId id="2147485665" r:id="rId9"/>
    <p:sldLayoutId id="2147485624" r:id="rId10"/>
    <p:sldLayoutId id="2147485625" r:id="rId11"/>
    <p:sldLayoutId id="2147485731" r:id="rId12"/>
  </p:sldLayoutIdLst>
  <p:transition spd="med">
    <p:zoom/>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liennummernplatzhalter 5"/>
          <p:cNvSpPr txBox="1">
            <a:spLocks/>
          </p:cNvSpPr>
          <p:nvPr/>
        </p:nvSpPr>
        <p:spPr>
          <a:xfrm>
            <a:off x="3505200" y="6569075"/>
            <a:ext cx="2133600" cy="365125"/>
          </a:xfrm>
          <a:prstGeom prst="rect">
            <a:avLst/>
          </a:prstGeom>
        </p:spPr>
        <p:txBody>
          <a:bodyPr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defRPr/>
            </a:pPr>
            <a:fld id="{599ABA30-EFF1-41E4-A572-9B93BD224403}" type="slidenum">
              <a:rPr lang="de-DE" altLang="en-US" sz="900" smtClean="0">
                <a:solidFill>
                  <a:srgbClr val="000000"/>
                </a:solidFill>
                <a:latin typeface="Humanist 777 Light BT" charset="0"/>
                <a:cs typeface="Arial" charset="0"/>
              </a:rPr>
              <a:pPr algn="ctr" eaLnBrk="1" hangingPunct="1">
                <a:defRPr/>
              </a:pPr>
              <a:t>‹#›</a:t>
            </a:fld>
            <a:endParaRPr lang="de-DE" altLang="en-US" sz="900">
              <a:solidFill>
                <a:srgbClr val="000000"/>
              </a:solidFill>
              <a:latin typeface="Humanist 777 Light BT" charset="0"/>
              <a:cs typeface="Arial" charset="0"/>
            </a:endParaRPr>
          </a:p>
        </p:txBody>
      </p:sp>
      <p:sp>
        <p:nvSpPr>
          <p:cNvPr id="7" name="Rectangle 9"/>
          <p:cNvSpPr>
            <a:spLocks noChangeArrowheads="1"/>
          </p:cNvSpPr>
          <p:nvPr/>
        </p:nvSpPr>
        <p:spPr bwMode="auto">
          <a:xfrm>
            <a:off x="0" y="6705600"/>
            <a:ext cx="9144000" cy="152400"/>
          </a:xfrm>
          <a:prstGeom prst="rect">
            <a:avLst/>
          </a:prstGeom>
          <a:solidFill>
            <a:srgbClr val="ED891A"/>
          </a:solidFill>
          <a:ln w="9525">
            <a:noFill/>
            <a:miter lim="800000"/>
            <a:headEnd/>
            <a:tailEnd/>
          </a:ln>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defRPr/>
            </a:pPr>
            <a:endParaRPr lang="de-DE" altLang="en-US" sz="2400">
              <a:solidFill>
                <a:srgbClr val="000000"/>
              </a:solidFill>
              <a:cs typeface="Arial" charset="0"/>
            </a:endParaRPr>
          </a:p>
        </p:txBody>
      </p:sp>
      <p:sp>
        <p:nvSpPr>
          <p:cNvPr id="8" name="TextBox 7"/>
          <p:cNvSpPr txBox="1"/>
          <p:nvPr/>
        </p:nvSpPr>
        <p:spPr>
          <a:xfrm>
            <a:off x="0" y="6657975"/>
            <a:ext cx="3324225" cy="200025"/>
          </a:xfrm>
          <a:prstGeom prst="rect">
            <a:avLst/>
          </a:prstGeom>
          <a:noFill/>
        </p:spPr>
        <p:txBody>
          <a:bodyPr anchor="ct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defRPr/>
            </a:pPr>
            <a:r>
              <a:rPr lang="en-US" altLang="en-US" sz="700">
                <a:solidFill>
                  <a:srgbClr val="262626"/>
                </a:solidFill>
                <a:latin typeface="Tahoma" pitchFamily="34" charset="0"/>
                <a:cs typeface="Arial" charset="0"/>
              </a:rPr>
              <a:t>Speed | Innovation | Happiness</a:t>
            </a:r>
          </a:p>
        </p:txBody>
      </p:sp>
      <p:sp>
        <p:nvSpPr>
          <p:cNvPr id="9" name="Foliennummernplatzhalter 5"/>
          <p:cNvSpPr txBox="1">
            <a:spLocks/>
          </p:cNvSpPr>
          <p:nvPr/>
        </p:nvSpPr>
        <p:spPr>
          <a:xfrm>
            <a:off x="3505200" y="6588125"/>
            <a:ext cx="2133600" cy="365125"/>
          </a:xfrm>
          <a:prstGeom prst="rect">
            <a:avLst/>
          </a:prstGeom>
        </p:spPr>
        <p:txBody>
          <a:bodyPr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defRPr/>
            </a:pPr>
            <a:fld id="{E4103F11-4696-4CBC-A071-69811E935B55}" type="slidenum">
              <a:rPr lang="de-DE" altLang="en-US" sz="800" smtClean="0">
                <a:solidFill>
                  <a:srgbClr val="000000"/>
                </a:solidFill>
                <a:latin typeface="Humanist 777 Light BT" charset="0"/>
                <a:cs typeface="Arial" charset="0"/>
              </a:rPr>
              <a:pPr algn="ctr" eaLnBrk="1" hangingPunct="1">
                <a:defRPr/>
              </a:pPr>
              <a:t>‹#›</a:t>
            </a:fld>
            <a:endParaRPr lang="de-DE" altLang="en-US" sz="800">
              <a:solidFill>
                <a:srgbClr val="000000"/>
              </a:solidFill>
              <a:latin typeface="Humanist 777 Light BT" charset="0"/>
              <a:cs typeface="Arial" charset="0"/>
            </a:endParaRPr>
          </a:p>
        </p:txBody>
      </p:sp>
      <p:sp>
        <p:nvSpPr>
          <p:cNvPr id="10" name="Text Box 9"/>
          <p:cNvSpPr txBox="1">
            <a:spLocks noChangeArrowheads="1"/>
          </p:cNvSpPr>
          <p:nvPr/>
        </p:nvSpPr>
        <p:spPr bwMode="auto">
          <a:xfrm>
            <a:off x="7391400" y="6657975"/>
            <a:ext cx="1487488" cy="20002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defRPr/>
            </a:pPr>
            <a:r>
              <a:rPr lang="en-US" altLang="en-US" sz="700">
                <a:solidFill>
                  <a:srgbClr val="000000"/>
                </a:solidFill>
                <a:latin typeface="Tahoma" pitchFamily="34" charset="0"/>
                <a:cs typeface="Arial" charset="0"/>
              </a:rPr>
              <a:t>Pharma Packaging Innovations</a:t>
            </a:r>
          </a:p>
        </p:txBody>
      </p:sp>
      <p:sp>
        <p:nvSpPr>
          <p:cNvPr id="11" name="Rectangle 7"/>
          <p:cNvSpPr>
            <a:spLocks noChangeArrowheads="1"/>
          </p:cNvSpPr>
          <p:nvPr/>
        </p:nvSpPr>
        <p:spPr bwMode="auto">
          <a:xfrm>
            <a:off x="0" y="0"/>
            <a:ext cx="7391400" cy="76200"/>
          </a:xfrm>
          <a:prstGeom prst="rect">
            <a:avLst/>
          </a:prstGeom>
          <a:solidFill>
            <a:srgbClr val="0167AC"/>
          </a:solidFill>
          <a:ln w="9525">
            <a:noFill/>
            <a:miter lim="800000"/>
            <a:headEnd/>
            <a:tailEnd/>
          </a:ln>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defRPr/>
            </a:pPr>
            <a:endParaRPr lang="de-DE" altLang="en-US" sz="2400">
              <a:solidFill>
                <a:srgbClr val="000000"/>
              </a:solidFill>
              <a:cs typeface="Arial" charset="0"/>
            </a:endParaRPr>
          </a:p>
        </p:txBody>
      </p:sp>
      <p:sp>
        <p:nvSpPr>
          <p:cNvPr id="12" name="Rectangle 8"/>
          <p:cNvSpPr>
            <a:spLocks noChangeArrowheads="1"/>
          </p:cNvSpPr>
          <p:nvPr/>
        </p:nvSpPr>
        <p:spPr bwMode="auto">
          <a:xfrm>
            <a:off x="7391400" y="0"/>
            <a:ext cx="1752600" cy="76200"/>
          </a:xfrm>
          <a:prstGeom prst="rect">
            <a:avLst/>
          </a:prstGeom>
          <a:solidFill>
            <a:srgbClr val="ED891A"/>
          </a:solidFill>
          <a:ln w="9525">
            <a:noFill/>
            <a:miter lim="800000"/>
            <a:headEnd/>
            <a:tailEnd/>
          </a:ln>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defRPr/>
            </a:pPr>
            <a:endParaRPr lang="de-DE" altLang="en-US" sz="2400">
              <a:solidFill>
                <a:srgbClr val="000000"/>
              </a:solidFill>
              <a:cs typeface="Arial" charset="0"/>
            </a:endParaRPr>
          </a:p>
        </p:txBody>
      </p:sp>
      <p:pic>
        <p:nvPicPr>
          <p:cNvPr id="4105" name="Picture 3" descr="Bilcare-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1400" y="293688"/>
            <a:ext cx="14478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Placeholder 2"/>
          <p:cNvSpPr>
            <a:spLocks noGrp="1"/>
          </p:cNvSpPr>
          <p:nvPr>
            <p:ph type="body" idx="1"/>
          </p:nvPr>
        </p:nvSpPr>
        <p:spPr bwMode="auto">
          <a:xfrm>
            <a:off x="1447800" y="1752600"/>
            <a:ext cx="67865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Textmasterformate durch Klicken bearbeiten</a:t>
            </a:r>
          </a:p>
          <a:p>
            <a:pPr lvl="1"/>
            <a:r>
              <a:rPr lang="en-US" altLang="en-US"/>
              <a:t>Zweite Ebene</a:t>
            </a:r>
          </a:p>
          <a:p>
            <a:pPr lvl="2"/>
            <a:r>
              <a:rPr lang="en-US" altLang="en-US"/>
              <a:t>Dritte Ebene</a:t>
            </a:r>
          </a:p>
          <a:p>
            <a:pPr lvl="3"/>
            <a:r>
              <a:rPr lang="en-US" altLang="en-US"/>
              <a:t>Vierte Ebene</a:t>
            </a:r>
          </a:p>
          <a:p>
            <a:pPr lvl="4"/>
            <a:r>
              <a:rPr lang="en-US" altLang="en-US"/>
              <a:t>Fünfte Ebene</a:t>
            </a:r>
          </a:p>
        </p:txBody>
      </p:sp>
      <p:sp>
        <p:nvSpPr>
          <p:cNvPr id="4107" name="Title Placeholder 1"/>
          <p:cNvSpPr>
            <a:spLocks noGrp="1"/>
          </p:cNvSpPr>
          <p:nvPr>
            <p:ph type="title"/>
          </p:nvPr>
        </p:nvSpPr>
        <p:spPr bwMode="auto">
          <a:xfrm>
            <a:off x="1357313" y="857250"/>
            <a:ext cx="6786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Titelmasterformat durch Klicken bearbeiten</a:t>
            </a:r>
          </a:p>
        </p:txBody>
      </p:sp>
    </p:spTree>
  </p:cSld>
  <p:clrMap bg1="lt1" tx1="dk1" bg2="lt2" tx2="dk2" accent1="accent1" accent2="accent2" accent3="accent3" accent4="accent4" accent5="accent5" accent6="accent6" hlink="hlink" folHlink="folHlink"/>
  <p:sldLayoutIdLst>
    <p:sldLayoutId id="2147485642" r:id="rId1"/>
    <p:sldLayoutId id="2147485643" r:id="rId2"/>
    <p:sldLayoutId id="2147485644" r:id="rId3"/>
    <p:sldLayoutId id="2147485645" r:id="rId4"/>
    <p:sldLayoutId id="2147485646" r:id="rId5"/>
    <p:sldLayoutId id="2147485647" r:id="rId6"/>
    <p:sldLayoutId id="2147485648" r:id="rId7"/>
    <p:sldLayoutId id="2147485649" r:id="rId8"/>
    <p:sldLayoutId id="2147485650" r:id="rId9"/>
    <p:sldLayoutId id="2147485651" r:id="rId10"/>
    <p:sldLayoutId id="2147485652" r:id="rId11"/>
    <p:sldLayoutId id="2147485653" r:id="rId12"/>
    <p:sldLayoutId id="2147485654" r:id="rId13"/>
  </p:sldLayoutIdLst>
  <p:hf hdr="0" dt="0"/>
  <p:txStyles>
    <p:titleStyle>
      <a:lvl1pPr algn="l" rtl="0" eaLnBrk="0" fontAlgn="base" hangingPunct="0">
        <a:spcBef>
          <a:spcPct val="0"/>
        </a:spcBef>
        <a:spcAft>
          <a:spcPct val="0"/>
        </a:spcAft>
        <a:defRPr sz="2800">
          <a:solidFill>
            <a:srgbClr val="0067AC"/>
          </a:solidFill>
          <a:latin typeface="+mj-lt"/>
          <a:ea typeface="+mj-ea"/>
          <a:cs typeface="+mj-cs"/>
        </a:defRPr>
      </a:lvl1pPr>
      <a:lvl2pPr algn="l" rtl="0" eaLnBrk="0" fontAlgn="base" hangingPunct="0">
        <a:spcBef>
          <a:spcPct val="0"/>
        </a:spcBef>
        <a:spcAft>
          <a:spcPct val="0"/>
        </a:spcAft>
        <a:defRPr sz="2800">
          <a:solidFill>
            <a:srgbClr val="0067AC"/>
          </a:solidFill>
          <a:latin typeface="Tahoma" pitchFamily="34" charset="0"/>
          <a:ea typeface="ヒラギノ角ゴ Pro W3" charset="-128"/>
        </a:defRPr>
      </a:lvl2pPr>
      <a:lvl3pPr algn="l" rtl="0" eaLnBrk="0" fontAlgn="base" hangingPunct="0">
        <a:spcBef>
          <a:spcPct val="0"/>
        </a:spcBef>
        <a:spcAft>
          <a:spcPct val="0"/>
        </a:spcAft>
        <a:defRPr sz="2800">
          <a:solidFill>
            <a:srgbClr val="0067AC"/>
          </a:solidFill>
          <a:latin typeface="Tahoma" pitchFamily="34" charset="0"/>
          <a:ea typeface="ヒラギノ角ゴ Pro W3" charset="-128"/>
        </a:defRPr>
      </a:lvl3pPr>
      <a:lvl4pPr algn="l" rtl="0" eaLnBrk="0" fontAlgn="base" hangingPunct="0">
        <a:spcBef>
          <a:spcPct val="0"/>
        </a:spcBef>
        <a:spcAft>
          <a:spcPct val="0"/>
        </a:spcAft>
        <a:defRPr sz="2800">
          <a:solidFill>
            <a:srgbClr val="0067AC"/>
          </a:solidFill>
          <a:latin typeface="Tahoma" pitchFamily="34" charset="0"/>
          <a:ea typeface="ヒラギノ角ゴ Pro W3" charset="-128"/>
        </a:defRPr>
      </a:lvl4pPr>
      <a:lvl5pPr algn="l" rtl="0" eaLnBrk="0" fontAlgn="base" hangingPunct="0">
        <a:spcBef>
          <a:spcPct val="0"/>
        </a:spcBef>
        <a:spcAft>
          <a:spcPct val="0"/>
        </a:spcAft>
        <a:defRPr sz="2800">
          <a:solidFill>
            <a:srgbClr val="0067AC"/>
          </a:solidFill>
          <a:latin typeface="Tahoma" pitchFamily="34" charset="0"/>
          <a:ea typeface="ヒラギノ角ゴ Pro W3" charset="-128"/>
        </a:defRPr>
      </a:lvl5pPr>
      <a:lvl6pPr marL="457200" algn="l" rtl="0" eaLnBrk="0" fontAlgn="base" hangingPunct="0">
        <a:spcBef>
          <a:spcPct val="0"/>
        </a:spcBef>
        <a:spcAft>
          <a:spcPct val="0"/>
        </a:spcAft>
        <a:defRPr sz="2800">
          <a:solidFill>
            <a:srgbClr val="0067AC"/>
          </a:solidFill>
          <a:latin typeface="Tahoma" pitchFamily="34" charset="0"/>
          <a:ea typeface="ヒラギノ角ゴ Pro W3" charset="-128"/>
        </a:defRPr>
      </a:lvl6pPr>
      <a:lvl7pPr marL="914400" algn="l" rtl="0" eaLnBrk="0" fontAlgn="base" hangingPunct="0">
        <a:spcBef>
          <a:spcPct val="0"/>
        </a:spcBef>
        <a:spcAft>
          <a:spcPct val="0"/>
        </a:spcAft>
        <a:defRPr sz="2800">
          <a:solidFill>
            <a:srgbClr val="0067AC"/>
          </a:solidFill>
          <a:latin typeface="Tahoma" pitchFamily="34" charset="0"/>
          <a:ea typeface="ヒラギノ角ゴ Pro W3" charset="-128"/>
        </a:defRPr>
      </a:lvl7pPr>
      <a:lvl8pPr marL="1371600" algn="l" rtl="0" eaLnBrk="0" fontAlgn="base" hangingPunct="0">
        <a:spcBef>
          <a:spcPct val="0"/>
        </a:spcBef>
        <a:spcAft>
          <a:spcPct val="0"/>
        </a:spcAft>
        <a:defRPr sz="2800">
          <a:solidFill>
            <a:srgbClr val="0067AC"/>
          </a:solidFill>
          <a:latin typeface="Tahoma" pitchFamily="34" charset="0"/>
          <a:ea typeface="ヒラギノ角ゴ Pro W3" charset="-128"/>
        </a:defRPr>
      </a:lvl8pPr>
      <a:lvl9pPr marL="1828800" algn="l" rtl="0" eaLnBrk="0" fontAlgn="base" hangingPunct="0">
        <a:spcBef>
          <a:spcPct val="0"/>
        </a:spcBef>
        <a:spcAft>
          <a:spcPct val="0"/>
        </a:spcAft>
        <a:defRPr sz="2800">
          <a:solidFill>
            <a:srgbClr val="0067AC"/>
          </a:solidFill>
          <a:latin typeface="Tahoma" pitchFamily="34" charset="0"/>
          <a:ea typeface="ヒラギノ角ゴ Pro W3" charset="-128"/>
        </a:defRPr>
      </a:lvl9pPr>
    </p:titleStyle>
    <p:bodyStyle>
      <a:lvl1pPr marL="342900" indent="-342900"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512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fld id="{0033BFA4-6A54-4900-B10F-C5D666277B31}" type="datetimeFigureOut">
              <a:rPr lang="en-US"/>
              <a:pPr>
                <a:defRPr/>
              </a:pPr>
              <a:t>12/9/2017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defRPr>
            </a:lvl1pPr>
          </a:lstStyle>
          <a:p>
            <a:pPr>
              <a:defRPr/>
            </a:pPr>
            <a:fld id="{3F122BDB-C87C-4B71-8584-0B0A442FDEA8}" type="slidenum">
              <a:rPr lang="en-US"/>
              <a:pPr>
                <a:defRPr/>
              </a:pPr>
              <a:t>‹#›</a:t>
            </a:fld>
            <a:endParaRPr lang="en-US" dirty="0"/>
          </a:p>
        </p:txBody>
      </p:sp>
      <p:grpSp>
        <p:nvGrpSpPr>
          <p:cNvPr id="51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5675" r:id="rId1"/>
    <p:sldLayoutId id="2147485655" r:id="rId2"/>
    <p:sldLayoutId id="2147485676" r:id="rId3"/>
    <p:sldLayoutId id="2147485656" r:id="rId4"/>
    <p:sldLayoutId id="2147485657" r:id="rId5"/>
    <p:sldLayoutId id="2147485658" r:id="rId6"/>
    <p:sldLayoutId id="2147485659" r:id="rId7"/>
    <p:sldLayoutId id="2147485660" r:id="rId8"/>
    <p:sldLayoutId id="2147485677" r:id="rId9"/>
    <p:sldLayoutId id="2147485661" r:id="rId10"/>
    <p:sldLayoutId id="2147485662" r:id="rId11"/>
    <p:sldLayoutId id="2147485678" r:id="rId12"/>
  </p:sldLayoutIdLst>
  <p:transition spd="med">
    <p:zoom/>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fld id="{D806A19F-12F2-4208-951F-080935B7A819}" type="datetimeFigureOut">
              <a:rPr lang="en-US"/>
              <a:pPr>
                <a:defRPr/>
              </a:pPr>
              <a:t>12/9/2017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defRPr>
            </a:lvl1pPr>
          </a:lstStyle>
          <a:p>
            <a:pPr>
              <a:defRPr/>
            </a:pPr>
            <a:fld id="{202D0B3F-9C75-47DE-9CB4-7675CE3B6A91}" type="slidenum">
              <a:rPr lang="en-US"/>
              <a:pPr>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862119870"/>
      </p:ext>
    </p:extLst>
  </p:cSld>
  <p:clrMap bg1="lt1" tx1="dk1" bg2="lt2" tx2="dk2" accent1="accent1" accent2="accent2" accent3="accent3" accent4="accent4" accent5="accent5" accent6="accent6" hlink="hlink" folHlink="folHlink"/>
  <p:sldLayoutIdLst>
    <p:sldLayoutId id="2147485706" r:id="rId1"/>
    <p:sldLayoutId id="2147485707" r:id="rId2"/>
    <p:sldLayoutId id="2147485708" r:id="rId3"/>
    <p:sldLayoutId id="2147485709" r:id="rId4"/>
    <p:sldLayoutId id="2147485710" r:id="rId5"/>
    <p:sldLayoutId id="2147485711" r:id="rId6"/>
    <p:sldLayoutId id="2147485712" r:id="rId7"/>
    <p:sldLayoutId id="2147485713" r:id="rId8"/>
    <p:sldLayoutId id="2147485714" r:id="rId9"/>
    <p:sldLayoutId id="2147485715" r:id="rId10"/>
    <p:sldLayoutId id="2147485716" r:id="rId11"/>
    <p:sldLayoutId id="2147485717" r:id="rId12"/>
  </p:sldLayoutIdLst>
  <p:transition spd="med">
    <p:zoom/>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91724977-79C2-40E6-9252-DCCDC8C33F31}" type="datetimeFigureOut">
              <a:rPr lang="en-US">
                <a:solidFill>
                  <a:srgbClr val="04617B">
                    <a:shade val="90000"/>
                  </a:srgbClr>
                </a:solidFill>
              </a:rPr>
              <a:pPr>
                <a:defRPr/>
              </a:pPr>
              <a:t>12/9/2017</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2AA1C6BB-1F67-463C-9CC0-1D195A569FB7}"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3034695940"/>
      </p:ext>
    </p:extLst>
  </p:cSld>
  <p:clrMap bg1="lt1" tx1="dk1" bg2="lt2" tx2="dk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 id="2147485730" r:id="rId12"/>
  </p:sldLayoutIdLst>
  <p:transition spd="med">
    <p:zoom/>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www.speyerlaw.com/images/ncllogo.jpg&amp;imgrefurl=http://www.speyerlaw.com/links.html&amp;usg=__DsUiWYB85Jskd1jhxeKCZbcN25k=&amp;h=200&amp;w=200&amp;sz=27&amp;hl=en&amp;start=8&amp;zoom=1&amp;itbs=1&amp;tbnid=BgHpSmgrSADOYM:&amp;tbnh=104&amp;tbnw=104&amp;prev=/images?q%3Dnational%2Bconsumers%2Bleague%2Blogo%26hl%3Den%26safe%3Doff%26sa%3DX%26gbv%3D2%26tbs%3Disch: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63.gif"/><Relationship Id="rId3" Type="http://schemas.openxmlformats.org/officeDocument/2006/relationships/image" Target="../media/image59.jpeg"/><Relationship Id="rId7" Type="http://schemas.openxmlformats.org/officeDocument/2006/relationships/image" Target="../media/image62.gif"/><Relationship Id="rId2" Type="http://schemas.openxmlformats.org/officeDocument/2006/relationships/notesSlide" Target="../notesSlides/notesSlide26.xml"/><Relationship Id="rId1" Type="http://schemas.openxmlformats.org/officeDocument/2006/relationships/slideLayout" Target="../slideLayouts/slideLayout5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11.jpe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5.pn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5.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16.jpeg"/><Relationship Id="rId11" Type="http://schemas.openxmlformats.org/officeDocument/2006/relationships/image" Target="../media/image19.jpeg"/><Relationship Id="rId5" Type="http://schemas.openxmlformats.org/officeDocument/2006/relationships/image" Target="../media/image15.jpeg"/><Relationship Id="rId10" Type="http://schemas.openxmlformats.org/officeDocument/2006/relationships/hyperlink" Target="https://www.google.com/url?sa=i&amp;rct=j&amp;q=&amp;esrc=s&amp;source=images&amp;cd=&amp;cad=rja&amp;uact=8&amp;ved=0ahUKEwjn3ujXurTXAhUI6SYKHQlcCbIQjRwIBw&amp;url=https://www.slashgear.com/waze-android-auto-hands-on-the-reason-for-android-in-the-car-26492776/&amp;psig=AOvVaw1Q545LGQubO3CLSRq4t4ut&amp;ust=1510418600149329" TargetMode="External"/><Relationship Id="rId4" Type="http://schemas.openxmlformats.org/officeDocument/2006/relationships/image" Target="../media/image14.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2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hyperlink" Target="https://www.google.com/url?sa=i&amp;rct=j&amp;q=&amp;esrc=s&amp;source=images&amp;cd=&amp;cad=rja&amp;uact=8&amp;ved=0ahUKEwiwrr-R377XAhVGQCYKHZ-nDAwQjRwIBw&amp;url=https://www.mooremedical.com/index.cfm?/Epinephrine-Injection,-USP-Auto-Injector/%26PG%3DCTL%26CS%3DHOM%26FN%3DProductDetail%26PID%3D35058%26sku%3D32663%26spx%3D1%26sview%3D1&amp;psig=AOvVaw2RFzIM3PaoO1uV--uv2-bv&amp;ust=1510772119979538" TargetMode="Externa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8" descr="data:image/jpg;base64,/9j/4AAQSkZJRgABAQAAAQABAAD/2wCEAAkGBhQRERQQEhQWFRUWFxYZGRQXGBsaHBQbHB0WFhgdHB4eHSYfHB4kGhkeIC8gJCgqMC0sHSE3NTA2NScuLCkBCQoKDgwOGg8PGCwcHyQsLSwpLCwpLCwpKSksLCwsLCwsKSkpKTQsKSwpLCwsKSksKSkpKSkpLCkpKSwsKSwsKf/AABEIAGgAaAMBIgACEQEDEQH/xAAbAAABBQEBAAAAAAAAAAAAAAAAAwQFBgcBAv/EAEEQAAEDAgMDBwoEAwkBAAAAAAECAxEABAUSIQYTMSI0QVFhgbIUFzJTcXJzkaLSI0LB0QczoRZSVJKjsbPC8HT/xAAYAQEBAQEBAAAAAAAAAAAAAAAAAQMCBP/EAB4RAQEBAAEFAQEAAAAAAAAAAAABETEDEiFBUQJh/9oADAMBAAIRAxEAPwDbLq4DaFOGSEpUogdgJ/Sqj50rf1Tv0fdVnxnm73w3PCaoX8PrRtxm6S6BlVu0yY0zZkiD0GSO+o4/Vu5Et50rf1Tv0fdR50rf1Tv0fdUBtdhht7W0aUBmSXgSB6UEQe8a99SDd2mwsbRxDaVF5QLpIBK0kFRAJ7NB7O2jju/Wn/nRY9U79H3UedG39U79H3VT7N5t3EW1NIyNqfbIQY0kpkaaRM6dVe9uEBN86AAByNAIHoIonfc1quE4km4ZQ+kEBYkAxI1I1j2U7qD2J5ix7p8SqaKSRi6RnUQbdSgknRPKCeSOj0Z9tVrviLPRRVB20eKrh4SRuLUONwSMqy4nladMaUW3F+opGzdzNoUeKkpPzANV3bE53bS3VO7dcXnAJGbKmQDHRJnuFC3ItFFQexN0pyxZUskqgiTxOVSkj+gooS6kMZ5u98Jzwmsgw3HA1bXDEEl7JCgQMuUzWwYqspYdUDBDayD1EJMVjw2mufXK+n9qlZ9Tk72j2r8sbYSpMLbBzKkQskJBIHRwnvpzhm17SWWmbhku7hQU2pK4iJygjpif9tKjP7S3PrlfT+1H9prn1yvp/aoz7vOhWPZrwXigP5iV5AehJEAH2ACaf4/tFbXOdYt1JeVl/ELkgRA9Hh6Iio87TXPrlfT+1A2mufXK+n9qJrUNieYMe6fEquO4G8b4XYdQEhOTJkM5OKhObjM6xSuyNwpyzZWs5lFJknp1NIMvPHEFslZ3SUh0DT8w3YRw4ZkqV8q6b+on6rm0OyqrhzOhwIC2906CmSUZgvk66K0ilLy4cOINtBTm73WcpQU5ZzESuRJHRydeFJ7bYqphpsoXkJckn+8lKVKKe8gCi3M8rC2gJASOAAA7qitoMFU/ultrCHGlFSVKEjUFKgRPV/tSO1t4tthKm1LSS60mURmKSYITOkkcJot7t5WHB3OnfKZzBwkASRKSTwB4dk0LfR/gmFi2YbYBnImJ6zqSfmTXabbMXRcYBUpalBS0neABaCCQUKjQlPDN00UWcHWM83e+G54TWGCtzxnm73w3PCawwVKy6rtWDZzZ5DqF3Vyoot2+JHFZ6h8wNNZMDsrxNW7bJW5YtLJOgS2HF9qjpPzznvqM59cXto00cttZtJSOCliVHtMa/wBTUFjWMG6cDqkIQcoTCBAMEmfbrTCihf1a2LYnmLHunxKp8HGQ64uU7xKEhwzqlAlQnqGpNMdieYse6fEqnK8FnygFZyvgjLA5EpCFGengNK6eicR5fTauLauFFBUYDa546zA111PClL4W7pWl3IotoVnBPoJWnlT2FIpqrZlKkMoUsktOFzNEZlFec6ToJJEdRpd3BcyrglZh9GQgAcnklM9pg8eoAGYEDy7eXNsUI3ikZM2ZBJ0lszI90ivYaYShVrCciW+U2eAQZGvZxqPvNkkustNKcP4ZUcwA1KjJ0nQSeFSDmFy465m/mNhBEcIzQZmPzHSO+h5KYQhkNDyfLu9SCkyCZMmeJM8ZrldwnDgw0GgcwBVqeJklWvz40UWDGebvfDc8JrDBW54zzd74bnhNYYKlZdVacFwO1VaC4uFOJKnt2CiCB1SIPbrU/tVsqu6u0rSpCkgNpW2FALQmSSddOBJ/es/ZuFgJTmVkzg5ZOXNprHCYq2fxCYU1dC5Q4EqUEgBKiHEwDrA/KeFHMszhW8fsUsXLrKJyoVAkyeAP60wqUusNWu28uW5mK3Sgg8ZgmSe7h7Ki6jiti2J5ix7p8SqHXLjPeQFZd2Nzw9IIM5faqONGxXMGPdPiVS6ipSyE3SRKlJCAlBII1KeMkgcemunpnENGvKSzbenm3sOTGbdyqCrtyhM+2l21P+Uv+lu8nImMuaEZY7Zzz3Uuq0eAk3MDrLaK8hh3MUeVDMACU5ESAZAJHGDB+VAx3lwLVkpDpc3iSvME5soJUsHogxA6YIp+0XDdOBWfd5Bl4ZPy9PHPObu49FevIXv8R/ppo8he/wAR/ppoO4EHNwnfElzWZ0PEgaewCu0tYKlJlwO8ojMABBGhGmkgg0UWPGMc3e+G54TWJkJTInMpK9CIKVJE9faAe0E1tmM83e+G54TWGCpWXUKOvkhQGiSoqyjgDrEewGKtP8RBmeYd6FsJ164JP/YVU6tuN/j4ZavjUsktL7B6In/Kn/NUcTikLrk4Q0D+e4UoewBY/SqzU/ZbbPstJZQGsiBAlEnv141AkyZolbDsVzBj3T4lVXMNbUnE835Fv3RjqUhBB+aVD5VY9iuYse6fEqpG2xFpxxbaFArR6QA4cR1a6iDHTpVb5sijKxddxZ3uZ1SkpDSkzkkBROYGEwOHo9HXUxiWJrbN0ppWcotGloXCSSSXOVIGugnq6hVq3Y4QNeOnGuhI6qp2/wBUa7xt4WwKHlfz7hCXQEkuIQ26tJnLB1TxA6KdP4855VaNhwjMlnOk5QFZ0uEkCMxMp4ggDTr0t27HCBHVFGQcYFRe2/UPsp/Kc/8Aouf+VdFTIFFVYaYzzd74bnhNYYK3PGebvfDc8JrDBUrLqu1ZdjcSR+JZPn8K4ET/AHV8AeydNesJqtUVGUuH2M4O5aulpwajgroWOgj/ANpTGrNYbYgthi8aFw2OCvzp7+n2yD21EY15PvAbXPuykSF8QqTI9kR10Wyemp7FcxY90+JVNFYE9lfbhspKypJkhTgU8XlJUY5IynJGvEmnexPMWPdPiVUlh1/vklURC3ERM+gtSJ74munok2RAM7OvBxhZIO7ZShRzqBnJcJMGJiVo146T0V4t9nn0ptU8kbtairlnRO8ZcHRClQgzAAk9tTWCYx5S1vcoSJIACwrQdccD2V4w3H0u2xuikoCQslJ1ICJP9QJ76iZEHa7KvpU4qUgrbfSFBR0K5ynh7KeWWzqxu8w9Bl5IG8PJWtUp1SkCAkkSBp0DSpK1xkqt1vqaUgoCzkJ4hIzCDGoI6fbXLLHQ4y49kI3ebSeMISv9YoZHrZ6yWzbpbcgKGbgZ0kkTwExxgATwFFK4PiO/ZS9lCcwkAKC9PaOnrHRRVdTg4urcOIU2ZAUkpMcYII/Wqn5r7f1j3zR9lFFCyXkea+39Y980fZR5r7f1j3zR9lFFE7J8Hmvt/WPfNH2Uea+39Y980fZRRQ7J8WbCsNTbsoZQSUoEAqieJOsAddecNw3c5wFqUlS1LCVBMIKlKWqIAOpV0zRRRcJ2GDbpgsBxakkKAJCQUAiNIAmOMma82OANtMrtxmLa80gngFJCSAe6e+iihgsMBS0ytjMpQczZlHKCcyQk+iAOA6qLDAktMLYzKVnzZlGJ1SEdAA0AHRRRQw5wyx3LaWs6lhIgFQSDA0A5IA0FFFFFf//Z">
            <a:hlinkClick r:id="rId3"/>
          </p:cNvPr>
          <p:cNvSpPr>
            <a:spLocks noChangeAspect="1" noChangeArrowheads="1"/>
          </p:cNvSpPr>
          <p:nvPr/>
        </p:nvSpPr>
        <p:spPr bwMode="auto">
          <a:xfrm>
            <a:off x="155575" y="-471488"/>
            <a:ext cx="9906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Arial" charset="0"/>
              </a:defRPr>
            </a:lvl1pPr>
            <a:lvl2pPr marL="742950" indent="-285750">
              <a:defRPr sz="4400">
                <a:solidFill>
                  <a:schemeClr val="tx1"/>
                </a:solidFill>
                <a:latin typeface="Arial" charset="0"/>
              </a:defRPr>
            </a:lvl2pPr>
            <a:lvl3pPr marL="1143000" indent="-228600">
              <a:defRPr sz="4400">
                <a:solidFill>
                  <a:schemeClr val="tx1"/>
                </a:solidFill>
                <a:latin typeface="Arial" charset="0"/>
              </a:defRPr>
            </a:lvl3pPr>
            <a:lvl4pPr marL="1600200" indent="-228600">
              <a:defRPr sz="4400">
                <a:solidFill>
                  <a:schemeClr val="tx1"/>
                </a:solidFill>
                <a:latin typeface="Arial" charset="0"/>
              </a:defRPr>
            </a:lvl4pPr>
            <a:lvl5pPr marL="2057400" indent="-22860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endParaRPr lang="en-US" altLang="en-US"/>
          </a:p>
        </p:txBody>
      </p:sp>
      <p:sp>
        <p:nvSpPr>
          <p:cNvPr id="22532" name="TextBox 5"/>
          <p:cNvSpPr txBox="1">
            <a:spLocks noChangeArrowheads="1"/>
          </p:cNvSpPr>
          <p:nvPr/>
        </p:nvSpPr>
        <p:spPr bwMode="auto">
          <a:xfrm>
            <a:off x="648796" y="5257800"/>
            <a:ext cx="79226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Arial" charset="0"/>
              </a:defRPr>
            </a:lvl1pPr>
            <a:lvl2pPr marL="742950" indent="-285750">
              <a:defRPr sz="4400">
                <a:solidFill>
                  <a:schemeClr val="tx1"/>
                </a:solidFill>
                <a:latin typeface="Arial" charset="0"/>
              </a:defRPr>
            </a:lvl2pPr>
            <a:lvl3pPr marL="1143000" indent="-228600">
              <a:defRPr sz="4400">
                <a:solidFill>
                  <a:schemeClr val="tx1"/>
                </a:solidFill>
                <a:latin typeface="Arial" charset="0"/>
              </a:defRPr>
            </a:lvl3pPr>
            <a:lvl4pPr marL="1600200" indent="-228600">
              <a:defRPr sz="4400">
                <a:solidFill>
                  <a:schemeClr val="tx1"/>
                </a:solidFill>
                <a:latin typeface="Arial" charset="0"/>
              </a:defRPr>
            </a:lvl4pPr>
            <a:lvl5pPr marL="2057400" indent="-22860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a:r>
              <a:rPr lang="en-US" altLang="en-US" sz="2000" dirty="0"/>
              <a:t>Walt </a:t>
            </a:r>
            <a:r>
              <a:rPr lang="en-US" altLang="en-US" sz="2000" dirty="0" err="1"/>
              <a:t>Berghahn</a:t>
            </a:r>
            <a:endParaRPr lang="en-US" altLang="en-US" sz="2000" dirty="0"/>
          </a:p>
          <a:p>
            <a:pPr algn="ctr"/>
            <a:r>
              <a:rPr lang="en-US" altLang="en-US" sz="2000" dirty="0"/>
              <a:t>Executive Director</a:t>
            </a:r>
          </a:p>
          <a:p>
            <a:pPr algn="ctr"/>
            <a:r>
              <a:rPr lang="en-US" altLang="en-US" sz="2000" dirty="0"/>
              <a:t>The Healthcare Compliance Packaging Council</a:t>
            </a:r>
          </a:p>
          <a:p>
            <a:pPr algn="ctr"/>
            <a:r>
              <a:rPr lang="en-US" altLang="en-US" sz="2000" dirty="0"/>
              <a:t>Adjunct Professor, Pharmaceutical Packaging, Rutgers Engineering</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733800"/>
            <a:ext cx="3223937" cy="1469136"/>
          </a:xfrm>
          <a:prstGeom prst="rect">
            <a:avLst/>
          </a:prstGeom>
        </p:spPr>
      </p:pic>
      <p:sp>
        <p:nvSpPr>
          <p:cNvPr id="2" name="TextBox 1"/>
          <p:cNvSpPr txBox="1"/>
          <p:nvPr/>
        </p:nvSpPr>
        <p:spPr>
          <a:xfrm>
            <a:off x="762000" y="1143000"/>
            <a:ext cx="7924800" cy="2062103"/>
          </a:xfrm>
          <a:prstGeom prst="rect">
            <a:avLst/>
          </a:prstGeom>
          <a:noFill/>
        </p:spPr>
        <p:txBody>
          <a:bodyPr wrap="square" rtlCol="0">
            <a:spAutoFit/>
          </a:bodyPr>
          <a:lstStyle/>
          <a:p>
            <a:pPr algn="ctr"/>
            <a:r>
              <a:rPr lang="en-US" sz="3200" b="1" dirty="0"/>
              <a:t>Improving Medication Adherence through Innovative Packaging:</a:t>
            </a:r>
          </a:p>
          <a:p>
            <a:pPr algn="ctr"/>
            <a:r>
              <a:rPr lang="en-US" sz="3200" b="1" dirty="0"/>
              <a:t>A History of Success</a:t>
            </a:r>
          </a:p>
          <a:p>
            <a:pPr algn="ctr"/>
            <a:endParaRPr lang="en-US" sz="3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02252"/>
            <a:ext cx="3524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609600"/>
            <a:ext cx="10210800" cy="762000"/>
          </a:xfrm>
        </p:spPr>
        <p:txBody>
          <a:bodyPr/>
          <a:lstStyle/>
          <a:p>
            <a:r>
              <a:rPr lang="en-US" altLang="en-US" sz="3600" b="1" dirty="0">
                <a:latin typeface="Arial" panose="020B0604020202020204" pitchFamily="34" charset="0"/>
                <a:cs typeface="Arial" panose="020B0604020202020204" pitchFamily="34" charset="0"/>
              </a:rPr>
              <a:t>Functional pharmaceutical packaging:</a:t>
            </a: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Solid dose</a:t>
            </a:r>
          </a:p>
        </p:txBody>
      </p:sp>
      <p:sp>
        <p:nvSpPr>
          <p:cNvPr id="52226" name="Rectangle 3"/>
          <p:cNvSpPr>
            <a:spLocks noGrp="1" noChangeArrowheads="1"/>
          </p:cNvSpPr>
          <p:nvPr>
            <p:ph idx="1"/>
          </p:nvPr>
        </p:nvSpPr>
        <p:spPr>
          <a:xfrm>
            <a:off x="304800" y="1676400"/>
            <a:ext cx="8229600" cy="3200400"/>
          </a:xfrm>
        </p:spPr>
        <p:txBody>
          <a:bodyPr/>
          <a:lstStyle/>
          <a:p>
            <a:pPr eaLnBrk="1" hangingPunct="1"/>
            <a:r>
              <a:rPr lang="en-US" altLang="en-US" sz="2400" dirty="0">
                <a:latin typeface="Arial" panose="020B0604020202020204" pitchFamily="34" charset="0"/>
                <a:cs typeface="Arial" panose="020B0604020202020204" pitchFamily="34" charset="0"/>
              </a:rPr>
              <a:t>Compliance Prompting Packaging can offer </a:t>
            </a:r>
            <a:r>
              <a:rPr lang="en-US" altLang="en-US" sz="2400" b="1" dirty="0">
                <a:latin typeface="Arial" panose="020B0604020202020204" pitchFamily="34" charset="0"/>
                <a:cs typeface="Arial" panose="020B0604020202020204" pitchFamily="34" charset="0"/>
              </a:rPr>
              <a:t>visual confirmation of daily doses taken </a:t>
            </a:r>
          </a:p>
          <a:p>
            <a:pPr lvl="1" eaLnBrk="1" hangingPunct="1"/>
            <a:r>
              <a:rPr lang="en-US" altLang="en-US" sz="2000" b="1" dirty="0">
                <a:latin typeface="Arial" panose="020B0604020202020204" pitchFamily="34" charset="0"/>
                <a:cs typeface="Arial" panose="020B0604020202020204" pitchFamily="34" charset="0"/>
              </a:rPr>
              <a:t>For the patient and the caregiver</a:t>
            </a:r>
          </a:p>
          <a:p>
            <a:pPr eaLnBrk="1" hangingPunct="1"/>
            <a:r>
              <a:rPr lang="en-US" altLang="en-US" sz="2400" b="1" dirty="0">
                <a:latin typeface="Arial" panose="020B0604020202020204" pitchFamily="34" charset="0"/>
                <a:cs typeface="Arial" panose="020B0604020202020204" pitchFamily="34" charset="0"/>
              </a:rPr>
              <a:t>Reminder of disease being treated</a:t>
            </a:r>
          </a:p>
          <a:p>
            <a:pPr eaLnBrk="1" hangingPunct="1"/>
            <a:r>
              <a:rPr lang="en-US" altLang="en-US" sz="2400" b="1" dirty="0">
                <a:latin typeface="Arial" panose="020B0604020202020204" pitchFamily="34" charset="0"/>
                <a:cs typeface="Arial" panose="020B0604020202020204" pitchFamily="34" charset="0"/>
              </a:rPr>
              <a:t>Reminder of why this drug is important</a:t>
            </a:r>
          </a:p>
          <a:p>
            <a:pPr eaLnBrk="1" hangingPunct="1"/>
            <a:r>
              <a:rPr lang="en-US" altLang="en-US" sz="2400" b="1" dirty="0">
                <a:latin typeface="Arial" panose="020B0604020202020204" pitchFamily="34" charset="0"/>
                <a:cs typeface="Arial" panose="020B0604020202020204" pitchFamily="34" charset="0"/>
              </a:rPr>
              <a:t>All </a:t>
            </a:r>
            <a:r>
              <a:rPr lang="en-US" altLang="en-US" sz="2400" b="1" u="sng" dirty="0">
                <a:latin typeface="Arial" panose="020B0604020202020204" pitchFamily="34" charset="0"/>
                <a:cs typeface="Arial" panose="020B0604020202020204" pitchFamily="34" charset="0"/>
              </a:rPr>
              <a:t>passive</a:t>
            </a:r>
            <a:r>
              <a:rPr lang="en-US" altLang="en-US" sz="2400" b="1" dirty="0">
                <a:latin typeface="Arial" panose="020B0604020202020204" pitchFamily="34" charset="0"/>
                <a:cs typeface="Arial" panose="020B0604020202020204" pitchFamily="34" charset="0"/>
              </a:rPr>
              <a:t> features but critical communication</a:t>
            </a:r>
          </a:p>
          <a:p>
            <a:pPr eaLnBrk="1" hangingPunct="1"/>
            <a:endParaRPr lang="en-US" alt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98" t="20833" r="4310" b="18923"/>
          <a:stretch/>
        </p:blipFill>
        <p:spPr>
          <a:xfrm>
            <a:off x="3810000" y="4267201"/>
            <a:ext cx="5123793" cy="2203450"/>
          </a:xfrm>
          <a:prstGeom prst="rect">
            <a:avLst/>
          </a:prstGeom>
        </p:spPr>
      </p:pic>
      <p:pic>
        <p:nvPicPr>
          <p:cNvPr id="4099" name="Picture 3" descr="C:\Users\Vicki\AppData\Local\Microsoft\Windows\Temporary Internet Files\Content.Outlook\GOJAZTF2\Depomed_Gralise_Closed_Open_HiRes_FINAL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267200"/>
            <a:ext cx="3397106" cy="21614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417239"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fontAlgn="auto">
              <a:spcAft>
                <a:spcPts val="0"/>
              </a:spcAft>
              <a:defRPr/>
            </a:pPr>
            <a:r>
              <a:rPr lang="en-US" altLang="en-US" sz="3600" b="1" dirty="0"/>
              <a:t>U.S. Institutes of Medicine (IoM), </a:t>
            </a:r>
            <a:br>
              <a:rPr lang="en-US" altLang="en-US" sz="3600" b="1" dirty="0"/>
            </a:br>
            <a:r>
              <a:rPr lang="en-US" altLang="en-US" sz="3600" b="1" dirty="0"/>
              <a:t>National Academy of Sciences, </a:t>
            </a:r>
            <a:br>
              <a:rPr lang="en-US" altLang="en-US" sz="3600" b="1" dirty="0"/>
            </a:br>
            <a:r>
              <a:rPr lang="en-US" altLang="en-US" sz="3600" b="1" dirty="0"/>
              <a:t>Preventing Medication Errors, August 2006</a:t>
            </a:r>
            <a:endParaRPr lang="en-US" sz="3600" b="1" dirty="0"/>
          </a:p>
        </p:txBody>
      </p:sp>
      <p:sp>
        <p:nvSpPr>
          <p:cNvPr id="7" name="Rectangle 3"/>
          <p:cNvSpPr txBox="1">
            <a:spLocks noChangeArrowheads="1"/>
          </p:cNvSpPr>
          <p:nvPr/>
        </p:nvSpPr>
        <p:spPr bwMode="auto">
          <a:xfrm>
            <a:off x="533400" y="2133600"/>
            <a:ext cx="822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indent="-274320" fontAlgn="auto">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Page 250: “ </a:t>
            </a:r>
            <a:r>
              <a:rPr lang="en-US" b="1" u="sng" dirty="0">
                <a:solidFill>
                  <a:srgbClr val="FF0000"/>
                </a:solidFill>
                <a:latin typeface="Arial" panose="020B0604020202020204" pitchFamily="34" charset="0"/>
                <a:cs typeface="Arial" panose="020B0604020202020204" pitchFamily="34" charset="0"/>
              </a:rPr>
              <a:t>The strategy of</a:t>
            </a:r>
            <a:r>
              <a:rPr lang="en-US" dirty="0">
                <a:solidFill>
                  <a:srgbClr val="FF0000"/>
                </a:solidFill>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using calendar blister packs</a:t>
            </a:r>
            <a:r>
              <a:rPr lang="en-US" dirty="0">
                <a:solidFill>
                  <a:srgbClr val="FF0000"/>
                </a:solidFill>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could help large numbers of patients</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(including seniors, children, and those challenged by cognitive, physical or functional impairment) </a:t>
            </a:r>
            <a:r>
              <a:rPr lang="en-US" b="1" u="sng" dirty="0">
                <a:solidFill>
                  <a:srgbClr val="FF0000"/>
                </a:solidFill>
                <a:latin typeface="Arial" panose="020B0604020202020204" pitchFamily="34" charset="0"/>
                <a:cs typeface="Arial" panose="020B0604020202020204" pitchFamily="34" charset="0"/>
              </a:rPr>
              <a:t>take their medication more reliably and safely, and enhance their treatment outcomes.”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46" y="5255732"/>
            <a:ext cx="4648200" cy="87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132513"/>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title"/>
          </p:nvPr>
        </p:nvSpPr>
        <p:spPr>
          <a:xfrm>
            <a:off x="838200" y="533400"/>
            <a:ext cx="7696200" cy="1066800"/>
          </a:xfrm>
          <a:noFill/>
          <a:ln/>
        </p:spPr>
        <p:txBody>
          <a:bodyPr lIns="92075" tIns="46038" rIns="92075" bIns="46038"/>
          <a:lstStyle/>
          <a:p>
            <a:r>
              <a:rPr lang="en-US" altLang="en-US" sz="3600" b="1" dirty="0">
                <a:solidFill>
                  <a:schemeClr val="accent3">
                    <a:lumMod val="50000"/>
                  </a:schemeClr>
                </a:solidFill>
              </a:rPr>
              <a:t>Must be some great new idea, these calendar packs, right ? </a:t>
            </a:r>
          </a:p>
        </p:txBody>
      </p:sp>
      <p:sp>
        <p:nvSpPr>
          <p:cNvPr id="235536" name="Rectangle 16"/>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85000"/>
              </a:lnSpc>
              <a:spcBef>
                <a:spcPct val="10000"/>
              </a:spcBef>
              <a:spcAft>
                <a:spcPct val="15000"/>
              </a:spcAft>
              <a:buClr>
                <a:srgbClr val="BEDFEE"/>
              </a:buClr>
              <a:buChar char="•"/>
              <a:defRPr sz="3200">
                <a:solidFill>
                  <a:schemeClr val="tx1"/>
                </a:solidFill>
                <a:latin typeface="Arial" charset="0"/>
              </a:defRPr>
            </a:lvl1pPr>
            <a:lvl2pPr marL="742950" indent="-285750">
              <a:lnSpc>
                <a:spcPct val="85000"/>
              </a:lnSpc>
              <a:spcBef>
                <a:spcPct val="10000"/>
              </a:spcBef>
              <a:spcAft>
                <a:spcPct val="15000"/>
              </a:spcAft>
              <a:buClr>
                <a:srgbClr val="BEDFEE"/>
              </a:buClr>
              <a:buChar char="•"/>
              <a:defRPr sz="2800">
                <a:solidFill>
                  <a:schemeClr val="tx1"/>
                </a:solidFill>
                <a:latin typeface="Arial" charset="0"/>
              </a:defRPr>
            </a:lvl2pPr>
            <a:lvl3pPr marL="1143000" indent="-228600">
              <a:lnSpc>
                <a:spcPct val="85000"/>
              </a:lnSpc>
              <a:spcBef>
                <a:spcPct val="10000"/>
              </a:spcBef>
              <a:spcAft>
                <a:spcPct val="15000"/>
              </a:spcAft>
              <a:buClr>
                <a:srgbClr val="BEDFEE"/>
              </a:buClr>
              <a:buChar char="•"/>
              <a:defRPr sz="2400">
                <a:solidFill>
                  <a:schemeClr val="tx1"/>
                </a:solidFill>
                <a:latin typeface="Arial" charset="0"/>
              </a:defRPr>
            </a:lvl3pPr>
            <a:lvl4pPr marL="1600200" indent="-228600">
              <a:lnSpc>
                <a:spcPct val="85000"/>
              </a:lnSpc>
              <a:spcBef>
                <a:spcPct val="10000"/>
              </a:spcBef>
              <a:spcAft>
                <a:spcPct val="15000"/>
              </a:spcAft>
              <a:buClr>
                <a:srgbClr val="BEDFEE"/>
              </a:buClr>
              <a:buChar char="•"/>
              <a:defRPr sz="2000">
                <a:solidFill>
                  <a:schemeClr val="tx1"/>
                </a:solidFill>
                <a:latin typeface="Arial" charset="0"/>
              </a:defRPr>
            </a:lvl4pPr>
            <a:lvl5pPr marL="2057400" indent="-228600">
              <a:lnSpc>
                <a:spcPct val="85000"/>
              </a:lnSpc>
              <a:spcBef>
                <a:spcPct val="10000"/>
              </a:spcBef>
              <a:spcAft>
                <a:spcPct val="15000"/>
              </a:spcAft>
              <a:buClr>
                <a:srgbClr val="BEDFEE"/>
              </a:buClr>
              <a:buChar char="•"/>
              <a:defRPr sz="2000">
                <a:solidFill>
                  <a:schemeClr val="tx1"/>
                </a:solidFill>
                <a:latin typeface="Arial" charset="0"/>
              </a:defRPr>
            </a:lvl5pPr>
            <a:lvl6pPr marL="2514600" indent="-228600" fontAlgn="base">
              <a:lnSpc>
                <a:spcPct val="85000"/>
              </a:lnSpc>
              <a:spcBef>
                <a:spcPct val="10000"/>
              </a:spcBef>
              <a:spcAft>
                <a:spcPct val="15000"/>
              </a:spcAft>
              <a:buClr>
                <a:srgbClr val="BEDFEE"/>
              </a:buClr>
              <a:buChar char="•"/>
              <a:defRPr sz="2000">
                <a:solidFill>
                  <a:schemeClr val="tx1"/>
                </a:solidFill>
                <a:latin typeface="Arial" charset="0"/>
              </a:defRPr>
            </a:lvl6pPr>
            <a:lvl7pPr marL="2971800" indent="-228600" fontAlgn="base">
              <a:lnSpc>
                <a:spcPct val="85000"/>
              </a:lnSpc>
              <a:spcBef>
                <a:spcPct val="10000"/>
              </a:spcBef>
              <a:spcAft>
                <a:spcPct val="15000"/>
              </a:spcAft>
              <a:buClr>
                <a:srgbClr val="BEDFEE"/>
              </a:buClr>
              <a:buChar char="•"/>
              <a:defRPr sz="2000">
                <a:solidFill>
                  <a:schemeClr val="tx1"/>
                </a:solidFill>
                <a:latin typeface="Arial" charset="0"/>
              </a:defRPr>
            </a:lvl7pPr>
            <a:lvl8pPr marL="3429000" indent="-228600" fontAlgn="base">
              <a:lnSpc>
                <a:spcPct val="85000"/>
              </a:lnSpc>
              <a:spcBef>
                <a:spcPct val="10000"/>
              </a:spcBef>
              <a:spcAft>
                <a:spcPct val="15000"/>
              </a:spcAft>
              <a:buClr>
                <a:srgbClr val="BEDFEE"/>
              </a:buClr>
              <a:buChar char="•"/>
              <a:defRPr sz="2000">
                <a:solidFill>
                  <a:schemeClr val="tx1"/>
                </a:solidFill>
                <a:latin typeface="Arial" charset="0"/>
              </a:defRPr>
            </a:lvl8pPr>
            <a:lvl9pPr marL="3886200" indent="-228600" fontAlgn="base">
              <a:lnSpc>
                <a:spcPct val="85000"/>
              </a:lnSpc>
              <a:spcBef>
                <a:spcPct val="10000"/>
              </a:spcBef>
              <a:spcAft>
                <a:spcPct val="15000"/>
              </a:spcAft>
              <a:buClr>
                <a:srgbClr val="BEDFEE"/>
              </a:buClr>
              <a:buChar char="•"/>
              <a:defRPr sz="2000">
                <a:solidFill>
                  <a:schemeClr val="tx1"/>
                </a:solidFill>
                <a:latin typeface="Arial" charset="0"/>
              </a:defRPr>
            </a:lvl9pPr>
          </a:lstStyle>
          <a:p>
            <a:pPr fontAlgn="base"/>
            <a:r>
              <a:rPr lang="en-US" altLang="en-US" dirty="0"/>
              <a:t>Original CPP Birth control compact    (circa 1960)</a:t>
            </a:r>
          </a:p>
          <a:p>
            <a:pPr fontAlgn="base"/>
            <a:r>
              <a:rPr lang="en-US" altLang="en-US" dirty="0"/>
              <a:t>Over </a:t>
            </a:r>
            <a:r>
              <a:rPr lang="en-US" altLang="en-US" b="1" dirty="0">
                <a:solidFill>
                  <a:srgbClr val="FF0000"/>
                </a:solidFill>
              </a:rPr>
              <a:t>95% compliance</a:t>
            </a:r>
          </a:p>
        </p:txBody>
      </p:sp>
      <p:pic>
        <p:nvPicPr>
          <p:cNvPr id="235543" name="Picture 23" descr="birth control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275272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235545" name="Picture 25" descr="50th Annivers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00400"/>
            <a:ext cx="2674938"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69321" y="4225092"/>
            <a:ext cx="1173719" cy="769441"/>
          </a:xfrm>
          <a:prstGeom prst="rect">
            <a:avLst/>
          </a:prstGeom>
          <a:noFill/>
        </p:spPr>
        <p:txBody>
          <a:bodyPr wrap="none" rtlCol="0">
            <a:spAutoFit/>
            <a:scene3d>
              <a:camera prst="orthographicFront"/>
              <a:lightRig rig="threePt" dir="t"/>
            </a:scene3d>
            <a:sp3d extrusionH="57150">
              <a:bevelT w="38100" h="38100"/>
            </a:sp3d>
          </a:bodyPr>
          <a:lstStyle/>
          <a:p>
            <a:r>
              <a:rPr lang="en-US" b="1" dirty="0">
                <a:solidFill>
                  <a:srgbClr val="FF0000"/>
                </a:solidFill>
              </a:rPr>
              <a:t>+ 7!</a:t>
            </a:r>
          </a:p>
        </p:txBody>
      </p:sp>
    </p:spTree>
    <p:extLst>
      <p:ext uri="{BB962C8B-B14F-4D97-AF65-F5344CB8AC3E}">
        <p14:creationId xmlns:p14="http://schemas.microsoft.com/office/powerpoint/2010/main" val="319263423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6"/>
                                        </p:tgtEl>
                                        <p:attrNameLst>
                                          <p:attrName>style.visibility</p:attrName>
                                        </p:attrNameLst>
                                      </p:cBhvr>
                                      <p:to>
                                        <p:strVal val="visible"/>
                                      </p:to>
                                    </p:set>
                                    <p:animEffect transition="in" filter="blinds(horizontal)">
                                      <p:cBhvr>
                                        <p:cTn id="7" dur="500"/>
                                        <p:tgtEl>
                                          <p:spTgt spid="235536"/>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35543"/>
                                        </p:tgtEl>
                                        <p:attrNameLst>
                                          <p:attrName>style.visibility</p:attrName>
                                        </p:attrNameLst>
                                      </p:cBhvr>
                                      <p:to>
                                        <p:strVal val="visible"/>
                                      </p:to>
                                    </p:set>
                                    <p:animEffect transition="in" filter="blinds(horizontal)">
                                      <p:cBhvr>
                                        <p:cTn id="11" dur="500"/>
                                        <p:tgtEl>
                                          <p:spTgt spid="235543"/>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235545"/>
                                        </p:tgtEl>
                                        <p:attrNameLst>
                                          <p:attrName>style.visibility</p:attrName>
                                        </p:attrNameLst>
                                      </p:cBhvr>
                                      <p:to>
                                        <p:strVal val="visible"/>
                                      </p:to>
                                    </p:set>
                                    <p:animEffect transition="in" filter="blinds(horizontal)">
                                      <p:cBhvr>
                                        <p:cTn id="15" dur="500"/>
                                        <p:tgtEl>
                                          <p:spTgt spid="235545"/>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9756648" cy="664464"/>
          </a:xfrm>
        </p:spPr>
        <p:txBody>
          <a:bodyPr/>
          <a:lstStyle/>
          <a:p>
            <a:r>
              <a:rPr lang="en-US" sz="4800" b="0" dirty="0">
                <a:solidFill>
                  <a:schemeClr val="tx2"/>
                </a:solidFill>
                <a:latin typeface="Arial" panose="020B0604020202020204" pitchFamily="34" charset="0"/>
                <a:cs typeface="Arial" panose="020B0604020202020204" pitchFamily="34" charset="0"/>
              </a:rPr>
              <a:t>Recent Published Reviews of </a:t>
            </a:r>
            <a:br>
              <a:rPr lang="en-US" sz="4800" b="0" dirty="0">
                <a:solidFill>
                  <a:schemeClr val="tx2"/>
                </a:solidFill>
                <a:latin typeface="Arial" panose="020B0604020202020204" pitchFamily="34" charset="0"/>
                <a:cs typeface="Arial" panose="020B0604020202020204" pitchFamily="34" charset="0"/>
              </a:rPr>
            </a:br>
            <a:r>
              <a:rPr lang="en-US" sz="4800" b="0" dirty="0">
                <a:solidFill>
                  <a:schemeClr val="tx2"/>
                </a:solidFill>
                <a:latin typeface="Arial" panose="020B0604020202020204" pitchFamily="34" charset="0"/>
                <a:cs typeface="Arial" panose="020B0604020202020204" pitchFamily="34" charset="0"/>
              </a:rPr>
              <a:t>Packaging Adherence Studies</a:t>
            </a:r>
          </a:p>
        </p:txBody>
      </p:sp>
      <p:sp>
        <p:nvSpPr>
          <p:cNvPr id="3" name="Text Placeholder 2"/>
          <p:cNvSpPr>
            <a:spLocks noGrp="1"/>
          </p:cNvSpPr>
          <p:nvPr>
            <p:ph type="body" idx="1"/>
          </p:nvPr>
        </p:nvSpPr>
        <p:spPr>
          <a:xfrm>
            <a:off x="457200" y="2224088"/>
            <a:ext cx="7772400" cy="1509712"/>
          </a:xfrm>
        </p:spPr>
        <p:txBody>
          <a:bodyPr/>
          <a:lstStyle/>
          <a:p>
            <a:r>
              <a:rPr lang="en-US" sz="1800" b="1" dirty="0">
                <a:latin typeface="Arial" panose="020B0604020202020204" pitchFamily="34" charset="0"/>
                <a:cs typeface="Arial" panose="020B0604020202020204" pitchFamily="34" charset="0"/>
              </a:rPr>
              <a:t>Interventional tools to improve medication adherence: review of literature</a:t>
            </a:r>
            <a:r>
              <a:rPr lang="en-US" sz="1800" b="1" baseline="30000" dirty="0">
                <a:latin typeface="Arial" panose="020B0604020202020204" pitchFamily="34" charset="0"/>
                <a:cs typeface="Arial" panose="020B0604020202020204" pitchFamily="34" charset="0"/>
              </a:rPr>
              <a:t>1</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All 17 studies showed that reminder in any variation and reminder packaging have a positive impact on medication adherence and often also on clinical result.</a:t>
            </a:r>
          </a:p>
          <a:p>
            <a:r>
              <a:rPr lang="en-US" sz="1800" b="1" dirty="0">
                <a:latin typeface="Arial" panose="020B0604020202020204" pitchFamily="34" charset="0"/>
                <a:cs typeface="Arial" panose="020B0604020202020204" pitchFamily="34" charset="0"/>
              </a:rPr>
              <a:t>Packaging interventions to increase medication adherence: systematic review and meta-analysis</a:t>
            </a:r>
            <a:r>
              <a:rPr lang="en-US" sz="1800" b="1" baseline="30000" dirty="0">
                <a:latin typeface="Arial" panose="020B0604020202020204" pitchFamily="34" charset="0"/>
                <a:cs typeface="Arial" panose="020B0604020202020204" pitchFamily="34" charset="0"/>
              </a:rPr>
              <a:t>2</a:t>
            </a:r>
            <a:endParaRPr lang="en-US" sz="1800" baseline="30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Data were synthesized across 22,858 subjects from 52 reports. </a:t>
            </a:r>
            <a:r>
              <a:rPr lang="en-US" sz="1800" b="1" dirty="0">
                <a:solidFill>
                  <a:srgbClr val="00CC00"/>
                </a:solidFill>
                <a:latin typeface="Arial" panose="020B0604020202020204" pitchFamily="34" charset="0"/>
                <a:cs typeface="Arial" panose="020B0604020202020204" pitchFamily="34" charset="0"/>
              </a:rPr>
              <a:t>Reviewers found that interventions were most effective when blister packs were used and delivered in pharmacies.</a:t>
            </a:r>
          </a:p>
        </p:txBody>
      </p:sp>
      <p:sp>
        <p:nvSpPr>
          <p:cNvPr id="5" name="TextBox 4"/>
          <p:cNvSpPr txBox="1"/>
          <p:nvPr/>
        </p:nvSpPr>
        <p:spPr>
          <a:xfrm>
            <a:off x="457200" y="6393359"/>
            <a:ext cx="6917278" cy="769441"/>
          </a:xfrm>
          <a:prstGeom prst="rect">
            <a:avLst/>
          </a:prstGeom>
          <a:noFill/>
        </p:spPr>
        <p:txBody>
          <a:bodyPr wrap="none" rtlCol="0">
            <a:spAutoFit/>
          </a:bodyPr>
          <a:lstStyle/>
          <a:p>
            <a:r>
              <a:rPr lang="en-US" sz="1200" b="1" baseline="30000" dirty="0"/>
              <a:t>1</a:t>
            </a:r>
            <a:r>
              <a:rPr lang="en-US" sz="1200" dirty="0"/>
              <a:t>Dovepress </a:t>
            </a:r>
            <a:r>
              <a:rPr lang="fr-FR" sz="1200" dirty="0"/>
              <a:t>14 </a:t>
            </a:r>
            <a:r>
              <a:rPr lang="fr-FR" sz="1200" dirty="0" err="1"/>
              <a:t>September</a:t>
            </a:r>
            <a:r>
              <a:rPr lang="fr-FR" sz="1200" dirty="0"/>
              <a:t> 2015 Volume 2015:9 Pages 1303—1314 </a:t>
            </a:r>
            <a:endParaRPr lang="en-US" sz="1200" dirty="0"/>
          </a:p>
          <a:p>
            <a:r>
              <a:rPr lang="en-US" sz="1200" b="1" baseline="30000" dirty="0"/>
              <a:t>2</a:t>
            </a:r>
            <a:r>
              <a:rPr lang="en-US" sz="1200" dirty="0"/>
              <a:t>Journal </a:t>
            </a:r>
            <a:r>
              <a:rPr lang="en-US" sz="1200" b="1" dirty="0"/>
              <a:t>Current Medical Research and Opinion, </a:t>
            </a:r>
            <a:r>
              <a:rPr lang="en-US" sz="1200" dirty="0"/>
              <a:t>Pages 145-160, Published online: 04 Nov 2014</a:t>
            </a:r>
            <a:endParaRPr lang="en-US" sz="1200" b="1" dirty="0"/>
          </a:p>
          <a:p>
            <a:endParaRPr lang="en-US" sz="1200" baseline="30000" dirty="0"/>
          </a:p>
          <a:p>
            <a:endParaRPr lang="en-US" sz="12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163270"/>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9372600" cy="1143000"/>
          </a:xfrm>
        </p:spPr>
        <p:txBody>
          <a:bodyPr/>
          <a:lstStyle/>
          <a:p>
            <a:r>
              <a:rPr lang="en-US" sz="4000" dirty="0">
                <a:latin typeface="Arial" panose="020B0604020202020204" pitchFamily="34" charset="0"/>
                <a:cs typeface="Arial" panose="020B0604020202020204" pitchFamily="34" charset="0"/>
              </a:rPr>
              <a:t>Modulus, Inc.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Hormone Replacement Therapy*(HRT)</a:t>
            </a:r>
          </a:p>
        </p:txBody>
      </p:sp>
      <p:sp>
        <p:nvSpPr>
          <p:cNvPr id="3" name="Content Placeholder 2"/>
          <p:cNvSpPr>
            <a:spLocks noGrp="1"/>
          </p:cNvSpPr>
          <p:nvPr>
            <p:ph idx="1"/>
          </p:nvPr>
        </p:nvSpPr>
        <p:spPr>
          <a:xfrm>
            <a:off x="457200" y="2011363"/>
            <a:ext cx="8229600" cy="4389437"/>
          </a:xfrm>
        </p:spPr>
        <p:txBody>
          <a:bodyPr/>
          <a:lstStyle/>
          <a:p>
            <a:pPr lvl="1">
              <a:lnSpc>
                <a:spcPct val="90000"/>
              </a:lnSpc>
            </a:pPr>
            <a:r>
              <a:rPr lang="en-US" altLang="en-US" dirty="0">
                <a:latin typeface="Arial" panose="020B0604020202020204" pitchFamily="34" charset="0"/>
                <a:cs typeface="Arial" panose="020B0604020202020204" pitchFamily="34" charset="0"/>
              </a:rPr>
              <a:t>Two groups of 50 women</a:t>
            </a:r>
          </a:p>
          <a:p>
            <a:pPr lvl="1">
              <a:lnSpc>
                <a:spcPct val="90000"/>
              </a:lnSpc>
            </a:pPr>
            <a:r>
              <a:rPr lang="en-US" altLang="en-US" dirty="0">
                <a:latin typeface="Arial" panose="020B0604020202020204" pitchFamily="34" charset="0"/>
                <a:cs typeface="Arial" panose="020B0604020202020204" pitchFamily="34" charset="0"/>
              </a:rPr>
              <a:t>Each given two prescriptions</a:t>
            </a:r>
          </a:p>
          <a:p>
            <a:pPr lvl="2">
              <a:lnSpc>
                <a:spcPct val="90000"/>
              </a:lnSpc>
            </a:pPr>
            <a:r>
              <a:rPr lang="en-US" altLang="en-US" sz="2400" dirty="0">
                <a:latin typeface="Arial" panose="020B0604020202020204" pitchFamily="34" charset="0"/>
                <a:cs typeface="Arial" panose="020B0604020202020204" pitchFamily="34" charset="0"/>
              </a:rPr>
              <a:t>Estrogen &amp; Progesterone</a:t>
            </a:r>
          </a:p>
          <a:p>
            <a:pPr lvl="1">
              <a:lnSpc>
                <a:spcPct val="90000"/>
              </a:lnSpc>
            </a:pPr>
            <a:r>
              <a:rPr lang="en-US" altLang="en-US" dirty="0">
                <a:latin typeface="Arial" panose="020B0604020202020204" pitchFamily="34" charset="0"/>
                <a:cs typeface="Arial" panose="020B0604020202020204" pitchFamily="34" charset="0"/>
              </a:rPr>
              <a:t>Control group = amber vials, one for each Rx</a:t>
            </a:r>
          </a:p>
          <a:p>
            <a:pPr lvl="1">
              <a:lnSpc>
                <a:spcPct val="90000"/>
              </a:lnSpc>
            </a:pPr>
            <a:r>
              <a:rPr lang="en-US" altLang="en-US" dirty="0">
                <a:latin typeface="Arial" panose="020B0604020202020204" pitchFamily="34" charset="0"/>
                <a:cs typeface="Arial" panose="020B0604020202020204" pitchFamily="34" charset="0"/>
              </a:rPr>
              <a:t>Research group = compliance prompting blister card housing both medications</a:t>
            </a:r>
          </a:p>
          <a:p>
            <a:pPr lvl="1">
              <a:lnSpc>
                <a:spcPct val="90000"/>
              </a:lnSpc>
            </a:pPr>
            <a:r>
              <a:rPr lang="en-US" altLang="en-US" dirty="0">
                <a:latin typeface="Arial" panose="020B0604020202020204" pitchFamily="34" charset="0"/>
                <a:cs typeface="Arial" panose="020B0604020202020204" pitchFamily="34" charset="0"/>
              </a:rPr>
              <a:t>Results:</a:t>
            </a:r>
          </a:p>
          <a:p>
            <a:pPr lvl="2">
              <a:lnSpc>
                <a:spcPct val="90000"/>
              </a:lnSpc>
            </a:pPr>
            <a:r>
              <a:rPr lang="en-US" altLang="en-US" sz="2400" b="1" dirty="0">
                <a:latin typeface="Arial" panose="020B0604020202020204" pitchFamily="34" charset="0"/>
                <a:cs typeface="Arial" panose="020B0604020202020204" pitchFamily="34" charset="0"/>
              </a:rPr>
              <a:t>Control group compliance = 30%</a:t>
            </a:r>
          </a:p>
          <a:p>
            <a:pPr lvl="2">
              <a:lnSpc>
                <a:spcPct val="90000"/>
              </a:lnSpc>
            </a:pPr>
            <a:r>
              <a:rPr lang="en-US" altLang="en-US" sz="2400" b="1" dirty="0">
                <a:latin typeface="Arial" panose="020B0604020202020204" pitchFamily="34" charset="0"/>
                <a:cs typeface="Arial" panose="020B0604020202020204" pitchFamily="34" charset="0"/>
              </a:rPr>
              <a:t>Research group compliance = 82%</a:t>
            </a:r>
          </a:p>
          <a:p>
            <a:pPr>
              <a:lnSpc>
                <a:spcPct val="90000"/>
              </a:lnSpc>
              <a:buFont typeface="Wingdings" pitchFamily="2" charset="2"/>
              <a:buNone/>
            </a:pPr>
            <a:endParaRPr lang="en-US" altLang="en-US" sz="1800" dirty="0">
              <a:latin typeface="Arial" panose="020B0604020202020204" pitchFamily="34" charset="0"/>
              <a:cs typeface="Arial" panose="020B0604020202020204" pitchFamily="34" charset="0"/>
            </a:endParaRPr>
          </a:p>
          <a:p>
            <a:pPr>
              <a:lnSpc>
                <a:spcPct val="90000"/>
              </a:lnSpc>
              <a:buFont typeface="Wingdings" pitchFamily="2" charset="2"/>
              <a:buNone/>
            </a:pP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MATURITAS,September</a:t>
            </a:r>
            <a:r>
              <a:rPr lang="en-US" altLang="en-US" sz="1800" dirty="0">
                <a:latin typeface="Arial" panose="020B0604020202020204" pitchFamily="34" charset="0"/>
                <a:cs typeface="Arial" panose="020B0604020202020204" pitchFamily="34" charset="0"/>
              </a:rPr>
              <a:t> 1984, the International Journal for the Study of the Climacteric</a:t>
            </a:r>
          </a:p>
          <a:p>
            <a:pPr lvl="2">
              <a:lnSpc>
                <a:spcPct val="90000"/>
              </a:lnSpc>
            </a:pPr>
            <a:endParaRPr lang="en-US" altLang="en-US" sz="1800"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177883"/>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ltLang="en-US" dirty="0">
                <a:latin typeface="Arial" panose="020B0604020202020204" pitchFamily="34" charset="0"/>
                <a:cs typeface="Arial" panose="020B0604020202020204" pitchFamily="34" charset="0"/>
              </a:rPr>
              <a:t>Unit Dose Packaging and Elderly Patient Compliance*</a:t>
            </a:r>
            <a:br>
              <a:rPr lang="en-US"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Rectangle 3"/>
          <p:cNvSpPr>
            <a:spLocks noGrp="1" noChangeArrowheads="1"/>
          </p:cNvSpPr>
          <p:nvPr>
            <p:ph idx="1"/>
          </p:nvPr>
        </p:nvSpPr>
        <p:spPr>
          <a:xfrm>
            <a:off x="304800" y="1793658"/>
            <a:ext cx="8229600" cy="4389437"/>
          </a:xfrm>
        </p:spPr>
        <p:txBody>
          <a:bodyPr/>
          <a:lstStyle/>
          <a:p>
            <a:pPr lvl="1">
              <a:lnSpc>
                <a:spcPct val="80000"/>
              </a:lnSpc>
            </a:pPr>
            <a:r>
              <a:rPr lang="en-US" altLang="en-US" dirty="0">
                <a:latin typeface="Arial" panose="020B0604020202020204" pitchFamily="34" charset="0"/>
                <a:cs typeface="Arial" panose="020B0604020202020204" pitchFamily="34" charset="0"/>
              </a:rPr>
              <a:t>84 elderly patients</a:t>
            </a:r>
          </a:p>
          <a:p>
            <a:pPr lvl="2">
              <a:lnSpc>
                <a:spcPct val="80000"/>
              </a:lnSpc>
            </a:pPr>
            <a:r>
              <a:rPr lang="en-US" altLang="en-US" sz="2000" dirty="0">
                <a:latin typeface="Arial" panose="020B0604020202020204" pitchFamily="34" charset="0"/>
                <a:cs typeface="Arial" panose="020B0604020202020204" pitchFamily="34" charset="0"/>
              </a:rPr>
              <a:t>Research group = 45 using compliance-prompting blister packs</a:t>
            </a:r>
          </a:p>
          <a:p>
            <a:pPr lvl="2">
              <a:lnSpc>
                <a:spcPct val="80000"/>
              </a:lnSpc>
            </a:pPr>
            <a:r>
              <a:rPr lang="en-US" altLang="en-US" sz="2000" dirty="0">
                <a:latin typeface="Arial" panose="020B0604020202020204" pitchFamily="34" charset="0"/>
                <a:cs typeface="Arial" panose="020B0604020202020204" pitchFamily="34" charset="0"/>
              </a:rPr>
              <a:t>Control group = 39 using amber vials</a:t>
            </a:r>
          </a:p>
          <a:p>
            <a:pPr lvl="1">
              <a:lnSpc>
                <a:spcPct val="80000"/>
              </a:lnSpc>
            </a:pPr>
            <a:r>
              <a:rPr lang="en-US" altLang="en-US" dirty="0">
                <a:latin typeface="Arial" panose="020B0604020202020204" pitchFamily="34" charset="0"/>
                <a:cs typeface="Arial" panose="020B0604020202020204" pitchFamily="34" charset="0"/>
              </a:rPr>
              <a:t>Compliance rates at discharge</a:t>
            </a:r>
          </a:p>
          <a:p>
            <a:pPr lvl="2">
              <a:lnSpc>
                <a:spcPct val="80000"/>
              </a:lnSpc>
            </a:pPr>
            <a:r>
              <a:rPr lang="en-US" altLang="en-US" sz="2000" dirty="0">
                <a:latin typeface="Arial" panose="020B0604020202020204" pitchFamily="34" charset="0"/>
                <a:cs typeface="Arial" panose="020B0604020202020204" pitchFamily="34" charset="0"/>
              </a:rPr>
              <a:t>86.7%/Research v. 66.7%/Control</a:t>
            </a:r>
          </a:p>
          <a:p>
            <a:pPr lvl="1">
              <a:lnSpc>
                <a:spcPct val="80000"/>
              </a:lnSpc>
            </a:pPr>
            <a:r>
              <a:rPr lang="en-US" altLang="en-US" dirty="0">
                <a:latin typeface="Arial" panose="020B0604020202020204" pitchFamily="34" charset="0"/>
                <a:cs typeface="Arial" panose="020B0604020202020204" pitchFamily="34" charset="0"/>
              </a:rPr>
              <a:t>Compliance rates at 10 days</a:t>
            </a:r>
          </a:p>
          <a:p>
            <a:pPr lvl="2">
              <a:lnSpc>
                <a:spcPct val="80000"/>
              </a:lnSpc>
            </a:pPr>
            <a:r>
              <a:rPr lang="en-US" altLang="en-US" sz="2000" dirty="0">
                <a:latin typeface="Arial" panose="020B0604020202020204" pitchFamily="34" charset="0"/>
                <a:cs typeface="Arial" panose="020B0604020202020204" pitchFamily="34" charset="0"/>
              </a:rPr>
              <a:t>68.8%/Research v. 41.0%/Control</a:t>
            </a:r>
          </a:p>
          <a:p>
            <a:pPr lvl="1">
              <a:lnSpc>
                <a:spcPct val="80000"/>
              </a:lnSpc>
            </a:pPr>
            <a:r>
              <a:rPr lang="en-US" altLang="en-US" dirty="0">
                <a:latin typeface="Arial" panose="020B0604020202020204" pitchFamily="34" charset="0"/>
                <a:cs typeface="Arial" panose="020B0604020202020204" pitchFamily="34" charset="0"/>
              </a:rPr>
              <a:t>Compliance rates at one month</a:t>
            </a:r>
          </a:p>
          <a:p>
            <a:pPr lvl="2">
              <a:lnSpc>
                <a:spcPct val="80000"/>
              </a:lnSpc>
            </a:pPr>
            <a:r>
              <a:rPr lang="en-US" altLang="en-US" sz="2000" b="1" dirty="0">
                <a:latin typeface="Arial" panose="020B0604020202020204" pitchFamily="34" charset="0"/>
                <a:cs typeface="Arial" panose="020B0604020202020204" pitchFamily="34" charset="0"/>
              </a:rPr>
              <a:t>64.4%/Research v. 38.5%/Control</a:t>
            </a:r>
          </a:p>
          <a:p>
            <a:pPr lvl="1">
              <a:lnSpc>
                <a:spcPct val="80000"/>
              </a:lnSpc>
            </a:pPr>
            <a:r>
              <a:rPr lang="en-US" altLang="en-US" dirty="0">
                <a:latin typeface="Arial" panose="020B0604020202020204" pitchFamily="34" charset="0"/>
                <a:cs typeface="Arial" panose="020B0604020202020204" pitchFamily="34" charset="0"/>
              </a:rPr>
              <a:t>Compliance rates at three months</a:t>
            </a:r>
          </a:p>
          <a:p>
            <a:pPr lvl="2">
              <a:lnSpc>
                <a:spcPct val="80000"/>
              </a:lnSpc>
            </a:pPr>
            <a:r>
              <a:rPr lang="en-US" altLang="en-US" sz="2000" b="1" dirty="0">
                <a:latin typeface="Arial" panose="020B0604020202020204" pitchFamily="34" charset="0"/>
                <a:cs typeface="Arial" panose="020B0604020202020204" pitchFamily="34" charset="0"/>
              </a:rPr>
              <a:t>48.9%/Research v. 23.1%/Control</a:t>
            </a:r>
          </a:p>
          <a:p>
            <a:pPr lvl="2">
              <a:lnSpc>
                <a:spcPct val="80000"/>
              </a:lnSpc>
              <a:buFont typeface="Wingdings" pitchFamily="2" charset="2"/>
              <a:buNone/>
            </a:pPr>
            <a:endParaRPr lang="en-US" altLang="en-US" sz="2000" dirty="0">
              <a:latin typeface="Arial" panose="020B0604020202020204" pitchFamily="34" charset="0"/>
              <a:cs typeface="Arial" panose="020B0604020202020204" pitchFamily="34" charset="0"/>
            </a:endParaRPr>
          </a:p>
          <a:p>
            <a:pPr>
              <a:lnSpc>
                <a:spcPct val="80000"/>
              </a:lnSpc>
              <a:buFont typeface="Wingdings" pitchFamily="2" charset="2"/>
              <a:buNone/>
            </a:pPr>
            <a:r>
              <a:rPr lang="en-US" altLang="en-US" sz="2400" dirty="0">
                <a:latin typeface="Arial" panose="020B0604020202020204" pitchFamily="34" charset="0"/>
                <a:cs typeface="Arial" panose="020B0604020202020204" pitchFamily="34" charset="0"/>
              </a:rPr>
              <a:t>*	Unit-of-Use – Contemporary Issues Open Conference, Baltimore, Maryland, December 13-15, 1992 </a:t>
            </a:r>
          </a:p>
          <a:p>
            <a:pPr lvl="2">
              <a:lnSpc>
                <a:spcPct val="80000"/>
              </a:lnSpc>
            </a:pPr>
            <a:endParaRPr lang="en-US" altLang="en-US" sz="1600"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73706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linds(horizontal)">
                                      <p:cBhvr>
                                        <p:cTn id="28" dur="500"/>
                                        <p:tgtEl>
                                          <p:spTgt spid="4">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linds(horizontal)">
                                      <p:cBhvr>
                                        <p:cTn id="31" dur="500"/>
                                        <p:tgtEl>
                                          <p:spTgt spid="4">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linds(horizontal)">
                                      <p:cBhvr>
                                        <p:cTn id="34" dur="500"/>
                                        <p:tgtEl>
                                          <p:spTgt spid="4">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blinds(horizontal)">
                                      <p:cBhvr>
                                        <p:cTn id="37" dur="500"/>
                                        <p:tgtEl>
                                          <p:spTgt spid="4">
                                            <p:txEl>
                                              <p:pRg st="10" end="1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blinds(horizontal)">
                                      <p:cBhvr>
                                        <p:cTn id="4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763000" cy="1143000"/>
          </a:xfrm>
        </p:spPr>
        <p:txBody>
          <a:bodyPr/>
          <a:lstStyle/>
          <a:p>
            <a:r>
              <a:rPr lang="en-US" altLang="en-US" sz="3200" dirty="0">
                <a:latin typeface="Arial" panose="020B0604020202020204" pitchFamily="34" charset="0"/>
                <a:cs typeface="Arial" panose="020B0604020202020204" pitchFamily="34" charset="0"/>
              </a:rPr>
              <a:t>“Impact of Innovative Packaging on Adherence and Treatment Outcome in Elderly Patients with Hypertension”*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981200"/>
            <a:ext cx="4572000" cy="4389437"/>
          </a:xfrm>
        </p:spPr>
        <p:txBody>
          <a:bodyPr/>
          <a:lstStyle/>
          <a:p>
            <a:pPr>
              <a:lnSpc>
                <a:spcPct val="90000"/>
              </a:lnSpc>
            </a:pPr>
            <a:r>
              <a:rPr lang="en-US" altLang="en-US" sz="2100" dirty="0">
                <a:latin typeface="Arial" panose="020B0604020202020204" pitchFamily="34" charset="0"/>
                <a:cs typeface="Arial" panose="020B0604020202020204" pitchFamily="34" charset="0"/>
              </a:rPr>
              <a:t>Conducted by Ohio State University </a:t>
            </a:r>
          </a:p>
          <a:p>
            <a:pPr lvl="1">
              <a:lnSpc>
                <a:spcPct val="90000"/>
              </a:lnSpc>
            </a:pPr>
            <a:r>
              <a:rPr lang="en-US" altLang="en-US" sz="1900" dirty="0">
                <a:latin typeface="Arial" panose="020B0604020202020204" pitchFamily="34" charset="0"/>
                <a:cs typeface="Arial" panose="020B0604020202020204" pitchFamily="34" charset="0"/>
              </a:rPr>
              <a:t>88 adults, all 65+ years of age</a:t>
            </a:r>
          </a:p>
          <a:p>
            <a:pPr lvl="1">
              <a:lnSpc>
                <a:spcPct val="90000"/>
              </a:lnSpc>
            </a:pPr>
            <a:r>
              <a:rPr lang="en-US" altLang="en-US" sz="1900" dirty="0">
                <a:latin typeface="Arial" panose="020B0604020202020204" pitchFamily="34" charset="0"/>
                <a:cs typeface="Arial" panose="020B0604020202020204" pitchFamily="34" charset="0"/>
              </a:rPr>
              <a:t>All had BP reading of at least 140/90 </a:t>
            </a:r>
          </a:p>
          <a:p>
            <a:pPr lvl="1">
              <a:lnSpc>
                <a:spcPct val="90000"/>
              </a:lnSpc>
            </a:pPr>
            <a:r>
              <a:rPr lang="en-US" altLang="en-US" sz="2000" dirty="0">
                <a:latin typeface="Arial" panose="020B0604020202020204" pitchFamily="34" charset="0"/>
                <a:cs typeface="Arial" panose="020B0604020202020204" pitchFamily="34" charset="0"/>
              </a:rPr>
              <a:t>48 participants received </a:t>
            </a:r>
            <a:r>
              <a:rPr lang="en-US" altLang="en-US" sz="2000" dirty="0" err="1">
                <a:latin typeface="Arial" panose="020B0604020202020204" pitchFamily="34" charset="0"/>
                <a:cs typeface="Arial" panose="020B0604020202020204" pitchFamily="34" charset="0"/>
              </a:rPr>
              <a:t>Prinivil</a:t>
            </a:r>
            <a:r>
              <a:rPr lang="en-US" altLang="en-US" sz="2000" dirty="0">
                <a:latin typeface="Arial" panose="020B0604020202020204" pitchFamily="34" charset="0"/>
                <a:cs typeface="Arial" panose="020B0604020202020204" pitchFamily="34" charset="0"/>
              </a:rPr>
              <a:t> in blister packs with compliance-prompting features</a:t>
            </a:r>
          </a:p>
          <a:p>
            <a:pPr lvl="1">
              <a:lnSpc>
                <a:spcPct val="90000"/>
              </a:lnSpc>
            </a:pPr>
            <a:r>
              <a:rPr lang="en-US" altLang="en-US" sz="2000" dirty="0">
                <a:latin typeface="Arial" panose="020B0604020202020204" pitchFamily="34" charset="0"/>
                <a:cs typeface="Arial" panose="020B0604020202020204" pitchFamily="34" charset="0"/>
              </a:rPr>
              <a:t>40 received </a:t>
            </a:r>
            <a:r>
              <a:rPr lang="en-US" altLang="en-US" sz="2000" dirty="0" err="1">
                <a:latin typeface="Arial" panose="020B0604020202020204" pitchFamily="34" charset="0"/>
                <a:cs typeface="Arial" panose="020B0604020202020204" pitchFamily="34" charset="0"/>
              </a:rPr>
              <a:t>Prinivil</a:t>
            </a:r>
            <a:r>
              <a:rPr lang="en-US" altLang="en-US" sz="2000" dirty="0">
                <a:latin typeface="Arial" panose="020B0604020202020204" pitchFamily="34" charset="0"/>
                <a:cs typeface="Arial" panose="020B0604020202020204" pitchFamily="34" charset="0"/>
              </a:rPr>
              <a:t> in traditional pharmacy vials</a:t>
            </a:r>
          </a:p>
          <a:p>
            <a:pPr lvl="1">
              <a:lnSpc>
                <a:spcPct val="90000"/>
              </a:lnSpc>
            </a:pPr>
            <a:r>
              <a:rPr lang="en-US" altLang="en-US" sz="2000" dirty="0">
                <a:latin typeface="Arial" panose="020B0604020202020204" pitchFamily="34" charset="0"/>
                <a:cs typeface="Arial" panose="020B0604020202020204" pitchFamily="34" charset="0"/>
              </a:rPr>
              <a:t>All patients tracked for 12 months</a:t>
            </a:r>
          </a:p>
          <a:p>
            <a:pPr lvl="2">
              <a:lnSpc>
                <a:spcPct val="90000"/>
              </a:lnSpc>
              <a:buFont typeface="Wingdings" pitchFamily="2" charset="2"/>
              <a:buNone/>
            </a:pPr>
            <a:endParaRPr lang="en-US" altLang="en-US" sz="1900" dirty="0">
              <a:latin typeface="Arial" panose="020B0604020202020204" pitchFamily="34" charset="0"/>
              <a:cs typeface="Arial" panose="020B0604020202020204" pitchFamily="34" charset="0"/>
            </a:endParaRPr>
          </a:p>
          <a:p>
            <a:pPr>
              <a:lnSpc>
                <a:spcPct val="90000"/>
              </a:lnSpc>
              <a:buFont typeface="Wingdings" pitchFamily="2" charset="2"/>
              <a:buNone/>
            </a:pPr>
            <a:r>
              <a:rPr lang="en-US" altLang="en-US" sz="1600" dirty="0">
                <a:latin typeface="Arial" panose="020B0604020202020204" pitchFamily="34" charset="0"/>
                <a:cs typeface="Arial" panose="020B0604020202020204" pitchFamily="34" charset="0"/>
              </a:rPr>
              <a:t>*	Journal of the American Pharmacists Association, Jan/Feb 2008, 48:1 pp. 58-63</a:t>
            </a:r>
          </a:p>
          <a:p>
            <a:endParaRPr lang="en-US" dirty="0">
              <a:latin typeface="Arial" panose="020B0604020202020204" pitchFamily="34" charset="0"/>
              <a:cs typeface="Arial" panose="020B0604020202020204" pitchFamily="34" charset="0"/>
            </a:endParaRPr>
          </a:p>
        </p:txBody>
      </p:sp>
      <p:pic>
        <p:nvPicPr>
          <p:cNvPr id="5" name="Picture 2" descr="Inside of Prinivil Card 5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6099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84583"/>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Ohio State University Study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304800" y="1905000"/>
            <a:ext cx="5715000" cy="4434840"/>
          </a:xfrm>
        </p:spPr>
        <p:txBody>
          <a:bodyPr/>
          <a:lstStyle/>
          <a:p>
            <a:pPr lvl="1"/>
            <a:r>
              <a:rPr lang="en-US" altLang="en-US" dirty="0">
                <a:latin typeface="Arial" panose="020B0604020202020204" pitchFamily="34" charset="0"/>
                <a:cs typeface="Arial" panose="020B0604020202020204" pitchFamily="34" charset="0"/>
              </a:rPr>
              <a:t>Final results</a:t>
            </a:r>
          </a:p>
          <a:p>
            <a:pPr lvl="2"/>
            <a:r>
              <a:rPr lang="en-US" altLang="en-US" dirty="0">
                <a:latin typeface="Arial" panose="020B0604020202020204" pitchFamily="34" charset="0"/>
                <a:cs typeface="Arial" panose="020B0604020202020204" pitchFamily="34" charset="0"/>
              </a:rPr>
              <a:t>Percent on-time refill</a:t>
            </a:r>
          </a:p>
          <a:p>
            <a:pPr lvl="3"/>
            <a:r>
              <a:rPr lang="en-US" altLang="en-US" dirty="0">
                <a:latin typeface="Arial" panose="020B0604020202020204" pitchFamily="34" charset="0"/>
                <a:cs typeface="Arial" panose="020B0604020202020204" pitchFamily="34" charset="0"/>
              </a:rPr>
              <a:t>Control group = 66.1%</a:t>
            </a:r>
          </a:p>
          <a:p>
            <a:pPr lvl="3"/>
            <a:r>
              <a:rPr lang="en-US" altLang="en-US" dirty="0">
                <a:latin typeface="Arial" panose="020B0604020202020204" pitchFamily="34" charset="0"/>
                <a:cs typeface="Arial" panose="020B0604020202020204" pitchFamily="34" charset="0"/>
              </a:rPr>
              <a:t>Study group = 80.4%</a:t>
            </a:r>
          </a:p>
          <a:p>
            <a:pPr lvl="2"/>
            <a:r>
              <a:rPr lang="en-US" altLang="en-US" dirty="0">
                <a:latin typeface="Arial" panose="020B0604020202020204" pitchFamily="34" charset="0"/>
                <a:cs typeface="Arial" panose="020B0604020202020204" pitchFamily="34" charset="0"/>
              </a:rPr>
              <a:t>Change in blood pressure </a:t>
            </a:r>
          </a:p>
          <a:p>
            <a:pPr lvl="3"/>
            <a:r>
              <a:rPr lang="en-US" altLang="en-US" dirty="0">
                <a:latin typeface="Arial" panose="020B0604020202020204" pitchFamily="34" charset="0"/>
                <a:cs typeface="Arial" panose="020B0604020202020204" pitchFamily="34" charset="0"/>
              </a:rPr>
              <a:t>DBP/Control = 17% saw improvement</a:t>
            </a:r>
          </a:p>
          <a:p>
            <a:pPr lvl="3"/>
            <a:r>
              <a:rPr lang="en-US" altLang="en-US" dirty="0">
                <a:latin typeface="Arial" panose="020B0604020202020204" pitchFamily="34" charset="0"/>
                <a:cs typeface="Arial" panose="020B0604020202020204" pitchFamily="34" charset="0"/>
              </a:rPr>
              <a:t>DBP/Study = 50% saw improvement</a:t>
            </a:r>
          </a:p>
          <a:p>
            <a:pPr lvl="3"/>
            <a:r>
              <a:rPr lang="en-US" altLang="en-US" dirty="0">
                <a:latin typeface="Arial" panose="020B0604020202020204" pitchFamily="34" charset="0"/>
                <a:cs typeface="Arial" panose="020B0604020202020204" pitchFamily="34" charset="0"/>
              </a:rPr>
              <a:t>SBP/Control = 40% saw improvement</a:t>
            </a:r>
          </a:p>
          <a:p>
            <a:pPr lvl="3"/>
            <a:r>
              <a:rPr lang="en-US" altLang="en-US" dirty="0">
                <a:latin typeface="Arial" panose="020B0604020202020204" pitchFamily="34" charset="0"/>
                <a:cs typeface="Arial" panose="020B0604020202020204" pitchFamily="34" charset="0"/>
              </a:rPr>
              <a:t>SBP/Study = 57% saw improvement</a:t>
            </a:r>
          </a:p>
        </p:txBody>
      </p:sp>
      <p:sp>
        <p:nvSpPr>
          <p:cNvPr id="4" name="Content Placeholder 3"/>
          <p:cNvSpPr>
            <a:spLocks noGrp="1"/>
          </p:cNvSpPr>
          <p:nvPr>
            <p:ph sz="half" idx="2"/>
          </p:nvPr>
        </p:nvSpPr>
        <p:spPr>
          <a:xfrm>
            <a:off x="4495800" y="2052297"/>
            <a:ext cx="4648200" cy="4434840"/>
          </a:xfrm>
        </p:spPr>
        <p:txBody>
          <a:bodyPr/>
          <a:lstStyle/>
          <a:p>
            <a:pPr lvl="1">
              <a:lnSpc>
                <a:spcPct val="90000"/>
              </a:lnSpc>
            </a:pPr>
            <a:r>
              <a:rPr lang="en-US" altLang="en-US" sz="2100" dirty="0">
                <a:latin typeface="Arial" panose="020B0604020202020204" pitchFamily="34" charset="0"/>
                <a:cs typeface="Arial" panose="020B0604020202020204" pitchFamily="34" charset="0"/>
              </a:rPr>
              <a:t>Conclusions:</a:t>
            </a:r>
          </a:p>
          <a:p>
            <a:pPr lvl="2">
              <a:lnSpc>
                <a:spcPct val="90000"/>
              </a:lnSpc>
            </a:pPr>
            <a:r>
              <a:rPr lang="en-US" altLang="en-US" sz="1600" dirty="0">
                <a:latin typeface="Arial" panose="020B0604020202020204" pitchFamily="34" charset="0"/>
                <a:cs typeface="Arial" panose="020B0604020202020204" pitchFamily="34" charset="0"/>
              </a:rPr>
              <a:t>Patients in the study group had better adherence as measured by:  1) Significantly more likely to refill prescriptions on time; and 2) Medication possession ratios significantly higher for study group (MRP = “proportion of days a patient has medication available to be taken”)</a:t>
            </a:r>
          </a:p>
          <a:p>
            <a:pPr lvl="2">
              <a:lnSpc>
                <a:spcPct val="90000"/>
              </a:lnSpc>
            </a:pPr>
            <a:r>
              <a:rPr lang="en-US" altLang="en-US" sz="1600" dirty="0">
                <a:latin typeface="Arial" panose="020B0604020202020204" pitchFamily="34" charset="0"/>
                <a:cs typeface="Arial" panose="020B0604020202020204" pitchFamily="34" charset="0"/>
              </a:rPr>
              <a:t>“At 12 months, a significantly greater proportion of patients in the study group had lower diastolic blood pressure (compared to baseline) than patients in the control group” </a:t>
            </a:r>
          </a:p>
          <a:p>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09531"/>
      </p:ext>
    </p:extLst>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9038897" cy="1143000"/>
          </a:xfrm>
        </p:spPr>
        <p:txBody>
          <a:bodyPr/>
          <a:lstStyle/>
          <a:p>
            <a:r>
              <a:rPr lang="en-US" altLang="en-US" sz="3200" dirty="0">
                <a:latin typeface="Arial" panose="020B0604020202020204" pitchFamily="34" charset="0"/>
                <a:cs typeface="Arial" panose="020B0604020202020204" pitchFamily="34" charset="0"/>
              </a:rPr>
              <a:t>“Effect of Value-Added Utilities in Promoting Prescription Refill Compliance Among Patients with Hypertension”*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90800"/>
            <a:ext cx="8229600" cy="4389437"/>
          </a:xfrm>
        </p:spPr>
        <p:txBody>
          <a:bodyPr/>
          <a:lstStyle/>
          <a:p>
            <a:pPr lvl="1">
              <a:lnSpc>
                <a:spcPct val="90000"/>
              </a:lnSpc>
            </a:pPr>
            <a:r>
              <a:rPr lang="en-US" altLang="en-US" sz="2100" dirty="0">
                <a:latin typeface="Arial" panose="020B0604020202020204" pitchFamily="34" charset="0"/>
                <a:cs typeface="Arial" panose="020B0604020202020204" pitchFamily="34" charset="0"/>
              </a:rPr>
              <a:t>128 hypertensive patients monitored for one year</a:t>
            </a:r>
          </a:p>
          <a:p>
            <a:pPr lvl="1">
              <a:lnSpc>
                <a:spcPct val="90000"/>
              </a:lnSpc>
            </a:pPr>
            <a:r>
              <a:rPr lang="en-US" altLang="en-US" sz="2100" dirty="0">
                <a:latin typeface="Arial" panose="020B0604020202020204" pitchFamily="34" charset="0"/>
                <a:cs typeface="Arial" panose="020B0604020202020204" pitchFamily="34" charset="0"/>
              </a:rPr>
              <a:t>Interventions &amp; compliance rates:</a:t>
            </a:r>
          </a:p>
          <a:p>
            <a:pPr lvl="2">
              <a:lnSpc>
                <a:spcPct val="90000"/>
              </a:lnSpc>
            </a:pPr>
            <a:r>
              <a:rPr lang="en-US" altLang="en-US" sz="1800" dirty="0">
                <a:latin typeface="Arial" panose="020B0604020202020204" pitchFamily="34" charset="0"/>
                <a:cs typeface="Arial" panose="020B0604020202020204" pitchFamily="34" charset="0"/>
              </a:rPr>
              <a:t>Control (no intervention) = 0.64 </a:t>
            </a:r>
          </a:p>
          <a:p>
            <a:pPr lvl="2">
              <a:lnSpc>
                <a:spcPct val="90000"/>
              </a:lnSpc>
            </a:pPr>
            <a:r>
              <a:rPr lang="en-US" altLang="en-US" sz="1800" dirty="0">
                <a:latin typeface="Arial" panose="020B0604020202020204" pitchFamily="34" charset="0"/>
                <a:cs typeface="Arial" panose="020B0604020202020204" pitchFamily="34" charset="0"/>
              </a:rPr>
              <a:t>Reminder card = 0.71</a:t>
            </a:r>
          </a:p>
          <a:p>
            <a:pPr lvl="2">
              <a:lnSpc>
                <a:spcPct val="90000"/>
              </a:lnSpc>
            </a:pPr>
            <a:r>
              <a:rPr lang="en-US" altLang="en-US" sz="1800" dirty="0">
                <a:latin typeface="Arial" panose="020B0604020202020204" pitchFamily="34" charset="0"/>
                <a:cs typeface="Arial" panose="020B0604020202020204" pitchFamily="34" charset="0"/>
              </a:rPr>
              <a:t>Compliance-prompting package = </a:t>
            </a:r>
            <a:r>
              <a:rPr lang="en-US" altLang="en-US" sz="1800" b="1" dirty="0">
                <a:solidFill>
                  <a:srgbClr val="FF0000"/>
                </a:solidFill>
                <a:latin typeface="Arial" panose="020B0604020202020204" pitchFamily="34" charset="0"/>
                <a:cs typeface="Arial" panose="020B0604020202020204" pitchFamily="34" charset="0"/>
              </a:rPr>
              <a:t>0.75</a:t>
            </a:r>
          </a:p>
          <a:p>
            <a:pPr lvl="2">
              <a:lnSpc>
                <a:spcPct val="90000"/>
              </a:lnSpc>
            </a:pPr>
            <a:r>
              <a:rPr lang="en-US" altLang="en-US" sz="1800" dirty="0">
                <a:latin typeface="Arial" panose="020B0604020202020204" pitchFamily="34" charset="0"/>
                <a:cs typeface="Arial" panose="020B0604020202020204" pitchFamily="34" charset="0"/>
              </a:rPr>
              <a:t>Packaging &amp; reminder = </a:t>
            </a:r>
            <a:r>
              <a:rPr lang="en-US" altLang="en-US" sz="1800" b="1" dirty="0">
                <a:solidFill>
                  <a:srgbClr val="FF0000"/>
                </a:solidFill>
                <a:latin typeface="Arial" panose="020B0604020202020204" pitchFamily="34" charset="0"/>
                <a:cs typeface="Arial" panose="020B0604020202020204" pitchFamily="34" charset="0"/>
              </a:rPr>
              <a:t>0.87</a:t>
            </a:r>
          </a:p>
          <a:p>
            <a:pPr lvl="2">
              <a:lnSpc>
                <a:spcPct val="90000"/>
              </a:lnSpc>
              <a:buFont typeface="Wingdings" pitchFamily="2" charset="2"/>
              <a:buNone/>
            </a:pPr>
            <a:endParaRPr lang="en-US" altLang="en-US" sz="1800" dirty="0">
              <a:latin typeface="Arial" panose="020B0604020202020204" pitchFamily="34" charset="0"/>
              <a:cs typeface="Arial" panose="020B0604020202020204" pitchFamily="34" charset="0"/>
            </a:endParaRPr>
          </a:p>
          <a:p>
            <a:pPr>
              <a:lnSpc>
                <a:spcPct val="90000"/>
              </a:lnSpc>
              <a:buFont typeface="Wingdings" pitchFamily="2" charset="2"/>
              <a:buNone/>
            </a:pPr>
            <a:r>
              <a:rPr lang="en-US" altLang="en-US" sz="1600" dirty="0">
                <a:latin typeface="Arial" panose="020B0604020202020204" pitchFamily="34" charset="0"/>
                <a:cs typeface="Arial" panose="020B0604020202020204" pitchFamily="34" charset="0"/>
              </a:rPr>
              <a:t>*Current Therapeutic Research, Vol. 53, No. 3, March, 1993</a:t>
            </a:r>
          </a:p>
          <a:p>
            <a:pPr>
              <a:lnSpc>
                <a:spcPct val="90000"/>
              </a:lnSpc>
              <a:buFont typeface="Wingdings" pitchFamily="2" charset="2"/>
              <a:buNone/>
            </a:pPr>
            <a:endParaRPr lang="en-US" altLang="en-US" sz="1600" dirty="0">
              <a:latin typeface="Arial" panose="020B0604020202020204" pitchFamily="34" charset="0"/>
              <a:cs typeface="Arial" panose="020B0604020202020204" pitchFamily="34" charset="0"/>
            </a:endParaRPr>
          </a:p>
          <a:p>
            <a:pPr>
              <a:lnSpc>
                <a:spcPct val="90000"/>
              </a:lnSpc>
              <a:buFont typeface="Wingdings" pitchFamily="2" charset="2"/>
              <a:buNone/>
            </a:pPr>
            <a:r>
              <a:rPr lang="en-US" altLang="en-US" sz="2800" dirty="0">
                <a:latin typeface="Arial" panose="020B0604020202020204" pitchFamily="34" charset="0"/>
                <a:cs typeface="Arial" panose="020B0604020202020204" pitchFamily="34" charset="0"/>
              </a:rPr>
              <a:t>Key take away: Multiple tools work better than any single tool</a:t>
            </a:r>
          </a:p>
          <a:p>
            <a:endParaRPr lang="en-US"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331941"/>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57250"/>
          </a:xfrm>
        </p:spPr>
        <p:txBody>
          <a:bodyPr/>
          <a:lstStyle/>
          <a:p>
            <a:r>
              <a:rPr lang="en-US" dirty="0">
                <a:latin typeface="Arial" panose="020B0604020202020204" pitchFamily="34" charset="0"/>
                <a:cs typeface="Arial" panose="020B0604020202020204" pitchFamily="34" charset="0"/>
              </a:rPr>
              <a:t>Novartis </a:t>
            </a:r>
            <a:r>
              <a:rPr lang="en-US" dirty="0" err="1">
                <a:latin typeface="Arial" panose="020B0604020202020204" pitchFamily="34" charset="0"/>
                <a:cs typeface="Arial" panose="020B0604020202020204" pitchFamily="34" charset="0"/>
              </a:rPr>
              <a:t>Diovan®HCT</a:t>
            </a:r>
            <a:r>
              <a:rPr lang="en-US" dirty="0">
                <a:latin typeface="Arial" panose="020B0604020202020204" pitchFamily="34" charset="0"/>
                <a:cs typeface="Arial" panose="020B0604020202020204" pitchFamily="34" charset="0"/>
              </a:rPr>
              <a:t> Study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486" t="19274" r="14773" b="40363"/>
          <a:stretch/>
        </p:blipFill>
        <p:spPr>
          <a:xfrm>
            <a:off x="1600200" y="3753358"/>
            <a:ext cx="6538708" cy="2418842"/>
          </a:xfrm>
          <a:prstGeom prst="rect">
            <a:avLst/>
          </a:prstGeom>
        </p:spPr>
      </p:pic>
      <p:sp>
        <p:nvSpPr>
          <p:cNvPr id="3" name="Content Placeholder 2"/>
          <p:cNvSpPr>
            <a:spLocks noGrp="1"/>
          </p:cNvSpPr>
          <p:nvPr>
            <p:ph idx="1"/>
          </p:nvPr>
        </p:nvSpPr>
        <p:spPr>
          <a:xfrm>
            <a:off x="381000" y="1371601"/>
            <a:ext cx="8229600" cy="2438400"/>
          </a:xfrm>
        </p:spPr>
        <p:txBody>
          <a:bodyPr/>
          <a:lstStyle/>
          <a:p>
            <a:r>
              <a:rPr lang="en-US" sz="2000" dirty="0">
                <a:latin typeface="Arial" panose="020B0604020202020204" pitchFamily="34" charset="0"/>
                <a:cs typeface="Arial" panose="020B0604020202020204" pitchFamily="34" charset="0"/>
              </a:rPr>
              <a:t>Patients with reminder packaging had an 80% medication possession ratio vs. 73% for those using standard pharmacy packaging resulting in </a:t>
            </a:r>
            <a:r>
              <a:rPr lang="en-US" sz="2000" dirty="0">
                <a:solidFill>
                  <a:srgbClr val="FF0000"/>
                </a:solidFill>
                <a:latin typeface="Arial" panose="020B0604020202020204" pitchFamily="34" charset="0"/>
                <a:cs typeface="Arial" panose="020B0604020202020204" pitchFamily="34" charset="0"/>
              </a:rPr>
              <a:t>13% higher proportion of days covered.</a:t>
            </a:r>
          </a:p>
          <a:p>
            <a:r>
              <a:rPr lang="en-US" sz="2000" dirty="0">
                <a:latin typeface="Arial" panose="020B0604020202020204" pitchFamily="34" charset="0"/>
                <a:cs typeface="Arial" panose="020B0604020202020204" pitchFamily="34" charset="0"/>
              </a:rPr>
              <a:t>Patients using the </a:t>
            </a:r>
            <a:r>
              <a:rPr lang="en-US" sz="2000" dirty="0" err="1">
                <a:latin typeface="Arial" panose="020B0604020202020204" pitchFamily="34" charset="0"/>
                <a:cs typeface="Arial" panose="020B0604020202020204" pitchFamily="34" charset="0"/>
              </a:rPr>
              <a:t>Diovan</a:t>
            </a:r>
            <a:r>
              <a:rPr lang="en-US" sz="2000" dirty="0">
                <a:latin typeface="Arial" panose="020B0604020202020204" pitchFamily="34" charset="0"/>
                <a:cs typeface="Arial" panose="020B0604020202020204" pitchFamily="34" charset="0"/>
              </a:rPr>
              <a:t> HCT reminder pack refilled their prescriptions 4 days earlier on average </a:t>
            </a:r>
          </a:p>
          <a:p>
            <a:r>
              <a:rPr lang="en-US" sz="2000" dirty="0">
                <a:latin typeface="Arial" panose="020B0604020202020204" pitchFamily="34" charset="0"/>
                <a:cs typeface="Arial" panose="020B0604020202020204" pitchFamily="34" charset="0"/>
              </a:rPr>
              <a:t>This is a similar rate to the previous Ohio State study where 48% vs 20% had improvement in BP during the study.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78828" y="6287869"/>
            <a:ext cx="7214763" cy="646331"/>
          </a:xfrm>
          <a:prstGeom prst="rect">
            <a:avLst/>
          </a:prstGeom>
          <a:noFill/>
        </p:spPr>
        <p:txBody>
          <a:bodyPr wrap="square" rtlCol="0">
            <a:spAutoFit/>
          </a:bodyPr>
          <a:lstStyle/>
          <a:p>
            <a:pPr marL="0" indent="0">
              <a:buNone/>
            </a:pPr>
            <a:r>
              <a:rPr lang="en-US" sz="1200" dirty="0"/>
              <a:t>Real-world impact of reminder packaging on antihypertensive treatment adherence and persistence, Patient Preference and Adherence 2012:6</a:t>
            </a:r>
          </a:p>
          <a:p>
            <a:endParaRPr lang="en-US" sz="1200" dirty="0"/>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30490"/>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381000"/>
            <a:ext cx="9906000" cy="1143000"/>
          </a:xfrm>
        </p:spPr>
        <p:txBody>
          <a:bodyPr/>
          <a:lstStyle/>
          <a:p>
            <a:r>
              <a:rPr lang="en-US" altLang="en-US" sz="4100" b="1" dirty="0"/>
              <a:t>Healthcare Compliance Packaging Council</a:t>
            </a:r>
          </a:p>
        </p:txBody>
      </p:sp>
      <p:sp>
        <p:nvSpPr>
          <p:cNvPr id="23555" name="Content Placeholder 2"/>
          <p:cNvSpPr>
            <a:spLocks noGrp="1"/>
          </p:cNvSpPr>
          <p:nvPr>
            <p:ph idx="1"/>
          </p:nvPr>
        </p:nvSpPr>
        <p:spPr>
          <a:xfrm>
            <a:off x="762000" y="2468563"/>
            <a:ext cx="8686800" cy="4389437"/>
          </a:xfrm>
        </p:spPr>
        <p:txBody>
          <a:bodyPr/>
          <a:lstStyle/>
          <a:p>
            <a:r>
              <a:rPr lang="en-US" altLang="en-US" sz="3600" dirty="0">
                <a:solidFill>
                  <a:srgbClr val="0070C0"/>
                </a:solidFill>
                <a:latin typeface="Arial" panose="020B0604020202020204" pitchFamily="34" charset="0"/>
                <a:cs typeface="Arial" panose="020B0604020202020204" pitchFamily="34" charset="0"/>
              </a:rPr>
              <a:t>Mission: To advance the use of compliance-prompting packaging to improve medication adherence, patient safety and patient health outcomes</a:t>
            </a:r>
            <a:endParaRPr lang="en-US" altLang="en-US" sz="3600" dirty="0">
              <a:latin typeface="Arial" panose="020B0604020202020204" pitchFamily="34" charset="0"/>
              <a:cs typeface="Arial" panose="020B0604020202020204" pitchFamily="34" charset="0"/>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562600"/>
            <a:ext cx="27432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4"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6425"/>
            <a:ext cx="90963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61440" y="1066800"/>
            <a:ext cx="1048276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4400" dirty="0">
                <a:latin typeface="Arial" panose="020B0604020202020204" pitchFamily="34" charset="0"/>
                <a:cs typeface="Arial" panose="020B0604020202020204" pitchFamily="34" charset="0"/>
              </a:rPr>
              <a:t>Recent VA Study on Compliance Packaging for Statins</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32107"/>
            <a:ext cx="8698706" cy="242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0780"/>
          <a:stretch/>
        </p:blipFill>
        <p:spPr bwMode="auto">
          <a:xfrm>
            <a:off x="531018" y="2139518"/>
            <a:ext cx="7710488" cy="310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840" y="6443990"/>
            <a:ext cx="8882560" cy="269304"/>
          </a:xfrm>
          <a:prstGeom prst="rect">
            <a:avLst/>
          </a:prstGeom>
          <a:noFill/>
        </p:spPr>
        <p:txBody>
          <a:bodyPr wrap="none" rtlCol="0">
            <a:spAutoFit/>
          </a:bodyPr>
          <a:lstStyle/>
          <a:p>
            <a:r>
              <a:rPr lang="en-US" sz="1150" b="1" dirty="0"/>
              <a:t>Evaluation of a Packaging Approach to Improve Cholesterol Medication Adherence, </a:t>
            </a:r>
            <a:r>
              <a:rPr lang="en-US" sz="1150" b="1" i="1" dirty="0"/>
              <a:t>Am J </a:t>
            </a:r>
            <a:r>
              <a:rPr lang="en-US" sz="1150" b="1" i="1" dirty="0" err="1"/>
              <a:t>Manag</a:t>
            </a:r>
            <a:r>
              <a:rPr lang="en-US" sz="1150" b="1" i="1" dirty="0"/>
              <a:t> Care</a:t>
            </a:r>
            <a:r>
              <a:rPr lang="en-US" sz="1150" b="1" dirty="0"/>
              <a:t>. 2017;23(9):e280-e286</a:t>
            </a:r>
            <a:endParaRPr lang="en-US" sz="1150" dirty="0"/>
          </a:p>
        </p:txBody>
      </p:sp>
    </p:spTree>
    <p:extLst>
      <p:ext uri="{BB962C8B-B14F-4D97-AF65-F5344CB8AC3E}">
        <p14:creationId xmlns:p14="http://schemas.microsoft.com/office/powerpoint/2010/main" val="12719073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31277"/>
            <a:ext cx="56388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381000"/>
            <a:ext cx="8229600" cy="1143000"/>
          </a:xfrm>
        </p:spPr>
        <p:txBody>
          <a:bodyPr/>
          <a:lstStyle/>
          <a:p>
            <a:pPr algn="r"/>
            <a:r>
              <a:rPr lang="en-US" dirty="0">
                <a:latin typeface="Arial" panose="020B0604020202020204" pitchFamily="34" charset="0"/>
                <a:cs typeface="Arial" panose="020B0604020202020204" pitchFamily="34" charset="0"/>
              </a:rPr>
              <a:t>Example: IMC</a:t>
            </a:r>
          </a:p>
        </p:txBody>
      </p:sp>
      <p:sp>
        <p:nvSpPr>
          <p:cNvPr id="5" name="Rectangle 4"/>
          <p:cNvSpPr/>
          <p:nvPr/>
        </p:nvSpPr>
        <p:spPr>
          <a:xfrm>
            <a:off x="228600" y="4297740"/>
            <a:ext cx="8839200" cy="1569660"/>
          </a:xfrm>
          <a:prstGeom prst="rect">
            <a:avLst/>
          </a:prstGeom>
        </p:spPr>
        <p:txBody>
          <a:bodyPr wrap="square">
            <a:spAutoFit/>
          </a:bodyPr>
          <a:lstStyle/>
          <a:p>
            <a:pPr lvl="0"/>
            <a:r>
              <a:rPr lang="en-US" sz="1600" dirty="0">
                <a:solidFill>
                  <a:prstClr val="black"/>
                </a:solidFill>
              </a:rPr>
              <a:t>“With blister medication packages, you have a lot of real estate to work with in terms of the graphics and for us to hide the electronics,” he noted. “With medication packaging, the more sophisticated packaging surrounds the blister with cardboard, which is very suitable for printed electronics to detect each dose being taken from each package, as well as hiding traditional electronics in the structure. However, on our smart bottle caps, we have no opportunity to use printed electronics.”</a:t>
            </a:r>
          </a:p>
        </p:txBody>
      </p:sp>
    </p:spTree>
    <p:extLst>
      <p:ext uri="{BB962C8B-B14F-4D97-AF65-F5344CB8AC3E}">
        <p14:creationId xmlns:p14="http://schemas.microsoft.com/office/powerpoint/2010/main" val="853052807"/>
      </p:ext>
    </p:extLst>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790625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 y="3886200"/>
            <a:ext cx="8953500" cy="2031325"/>
          </a:xfrm>
          <a:prstGeom prst="rect">
            <a:avLst/>
          </a:prstGeom>
        </p:spPr>
        <p:txBody>
          <a:bodyPr wrap="square">
            <a:spAutoFit/>
          </a:bodyPr>
          <a:lstStyle/>
          <a:p>
            <a:r>
              <a:rPr lang="en-US" sz="1800" dirty="0"/>
              <a:t>The Med-</a:t>
            </a:r>
            <a:r>
              <a:rPr lang="en-US" sz="1800" dirty="0" err="1"/>
              <a:t>ic</a:t>
            </a:r>
            <a:r>
              <a:rPr lang="en-US" sz="1800" dirty="0"/>
              <a:t>® Electronic Compliance Monitor (ECM©) utilizes a CPU and attached printed sensor grid embedded in a medication blister package. The CPU records the time when a given tablet or capsule is expelled from its blister, and stores the data for later display and/or analysis. At the time of refilling the prescription or during a clinical trial follow-up visit, the patient's compliance data are downloaded to a PC via a </a:t>
            </a:r>
            <a:r>
              <a:rPr lang="en-US" sz="1800" dirty="0" err="1"/>
              <a:t>CertiScan</a:t>
            </a:r>
            <a:r>
              <a:rPr lang="en-US" sz="1800" dirty="0"/>
              <a:t>® RFID Reader, or downloaded using any NFC-enabled smart phone or tablet.</a:t>
            </a:r>
          </a:p>
        </p:txBody>
      </p:sp>
    </p:spTree>
    <p:extLst>
      <p:ext uri="{BB962C8B-B14F-4D97-AF65-F5344CB8AC3E}">
        <p14:creationId xmlns:p14="http://schemas.microsoft.com/office/powerpoint/2010/main" val="403935742"/>
      </p:ext>
    </p:extLst>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400" b="1" dirty="0">
                <a:latin typeface="Arial" panose="020B0604020202020204" pitchFamily="34" charset="0"/>
                <a:cs typeface="Arial" panose="020B0604020202020204" pitchFamily="34" charset="0"/>
              </a:rPr>
              <a:t>How can packaging features address the opioid epidemic?</a:t>
            </a:r>
          </a:p>
        </p:txBody>
      </p:sp>
      <p:sp>
        <p:nvSpPr>
          <p:cNvPr id="3" name="Content Placeholder 2"/>
          <p:cNvSpPr>
            <a:spLocks noGrp="1"/>
          </p:cNvSpPr>
          <p:nvPr>
            <p:ph sz="half" idx="1"/>
          </p:nvPr>
        </p:nvSpPr>
        <p:spPr>
          <a:xfrm>
            <a:off x="304800" y="1727234"/>
            <a:ext cx="8839200" cy="4434840"/>
          </a:xfrm>
        </p:spPr>
        <p:txBody>
          <a:bodyPr/>
          <a:lstStyle/>
          <a:p>
            <a:r>
              <a:rPr lang="en-US" dirty="0">
                <a:latin typeface="Arial" panose="020B0604020202020204" pitchFamily="34" charset="0"/>
                <a:cs typeface="Arial" panose="020B0604020202020204" pitchFamily="34" charset="0"/>
              </a:rPr>
              <a:t>Provide visibility of opioid use and abuse</a:t>
            </a:r>
          </a:p>
          <a:p>
            <a:r>
              <a:rPr lang="en-US" dirty="0">
                <a:latin typeface="Arial" panose="020B0604020202020204" pitchFamily="34" charset="0"/>
                <a:cs typeface="Arial" panose="020B0604020202020204" pitchFamily="34" charset="0"/>
              </a:rPr>
              <a:t>Billboard messaging, educate about risks of addiction</a:t>
            </a:r>
          </a:p>
          <a:p>
            <a:r>
              <a:rPr lang="en-US" dirty="0">
                <a:latin typeface="Arial" panose="020B0604020202020204" pitchFamily="34" charset="0"/>
                <a:cs typeface="Arial" panose="020B0604020202020204" pitchFamily="34" charset="0"/>
              </a:rPr>
              <a:t>Creating space for self-recording of dispense events for patient and caregiver</a:t>
            </a:r>
          </a:p>
          <a:p>
            <a:pPr lvl="1"/>
            <a:r>
              <a:rPr lang="en-US" sz="2600" dirty="0">
                <a:latin typeface="Arial" panose="020B0604020202020204" pitchFamily="34" charset="0"/>
                <a:cs typeface="Arial" panose="020B0604020202020204" pitchFamily="34" charset="0"/>
              </a:rPr>
              <a:t>Couple with apps for tracking each dispense event</a:t>
            </a:r>
          </a:p>
          <a:p>
            <a:r>
              <a:rPr lang="en-US" dirty="0">
                <a:latin typeface="Arial" panose="020B0604020202020204" pitchFamily="34" charset="0"/>
                <a:cs typeface="Arial" panose="020B0604020202020204" pitchFamily="34" charset="0"/>
              </a:rPr>
              <a:t>Digital recording of dispense events via NFC, RFID</a:t>
            </a:r>
          </a:p>
          <a:p>
            <a:r>
              <a:rPr lang="en-US" dirty="0">
                <a:latin typeface="Arial" panose="020B0604020202020204" pitchFamily="34" charset="0"/>
                <a:cs typeface="Arial" panose="020B0604020202020204" pitchFamily="34" charset="0"/>
              </a:rPr>
              <a:t>Capture missing doses (pilferage in the pharmacy/home)</a:t>
            </a:r>
          </a:p>
          <a:p>
            <a:r>
              <a:rPr lang="en-US" dirty="0">
                <a:latin typeface="Arial" panose="020B0604020202020204" pitchFamily="34" charset="0"/>
                <a:cs typeface="Arial" panose="020B0604020202020204" pitchFamily="34" charset="0"/>
              </a:rPr>
              <a:t>Contribute to pharmaceutical safety by impacting multiple areas of the supply chain</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lvl="1"/>
            <a:endParaRPr lang="en-US" sz="2600"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435371"/>
      </p:ext>
    </p:extLst>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19150"/>
          </a:xfrm>
        </p:spPr>
        <p:txBody>
          <a:bodyPr/>
          <a:lstStyle/>
          <a:p>
            <a:r>
              <a:rPr lang="en-US" sz="4800" dirty="0">
                <a:latin typeface="Arial" panose="020B0604020202020204" pitchFamily="34" charset="0"/>
                <a:cs typeface="Arial" panose="020B0604020202020204" pitchFamily="34" charset="0"/>
              </a:rPr>
              <a:t>Conceptual Opioid Packaging</a:t>
            </a:r>
          </a:p>
        </p:txBody>
      </p:sp>
      <p:pic>
        <p:nvPicPr>
          <p:cNvPr id="4" name="Picture 2" descr="C:\Users\Vicki\AppData\Local\Microsoft\Windows\Temporary Internet Files\Content.Outlook\GOJAZTF2\HCPC Oxycodone Perfpak 3day Regimin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3156668"/>
            <a:ext cx="4051465" cy="324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Vicki\AppData\Local\Microsoft\Windows\Temporary Internet Files\Content.Outlook\GOJAZTF2\HCPC Oxycodone Perfpak 1day Regimine Zoomed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737" y="3276600"/>
            <a:ext cx="4000948" cy="320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8828" y="6396335"/>
            <a:ext cx="8988972" cy="461665"/>
          </a:xfrm>
          <a:prstGeom prst="rect">
            <a:avLst/>
          </a:prstGeom>
          <a:noFill/>
        </p:spPr>
        <p:txBody>
          <a:bodyPr wrap="square" rtlCol="0">
            <a:spAutoFit/>
          </a:bodyPr>
          <a:lstStyle/>
          <a:p>
            <a:pPr marL="0" indent="0">
              <a:buNone/>
            </a:pPr>
            <a:r>
              <a:rPr lang="en-US" sz="1200" dirty="0"/>
              <a:t>Packaging design compliments of HCPC Member, PCI Pharma Services</a:t>
            </a:r>
          </a:p>
          <a:p>
            <a:endParaRPr lang="en-US" sz="1200" dirty="0"/>
          </a:p>
        </p:txBody>
      </p:sp>
      <p:sp>
        <p:nvSpPr>
          <p:cNvPr id="3" name="Content Placeholder 2"/>
          <p:cNvSpPr>
            <a:spLocks noGrp="1"/>
          </p:cNvSpPr>
          <p:nvPr>
            <p:ph idx="1"/>
          </p:nvPr>
        </p:nvSpPr>
        <p:spPr>
          <a:xfrm>
            <a:off x="451945" y="1173163"/>
            <a:ext cx="8229600" cy="4389437"/>
          </a:xfrm>
        </p:spPr>
        <p:txBody>
          <a:bodyPr/>
          <a:lstStyle/>
          <a:p>
            <a:r>
              <a:rPr lang="en-US" sz="2400" dirty="0">
                <a:latin typeface="Arial" panose="020B0604020202020204" pitchFamily="34" charset="0"/>
                <a:cs typeface="Arial" panose="020B0604020202020204" pitchFamily="34" charset="0"/>
              </a:rPr>
              <a:t>Typical chronic compliance packaging is geared toward maintaining regular dosing</a:t>
            </a:r>
          </a:p>
          <a:p>
            <a:r>
              <a:rPr lang="en-US" sz="2400" dirty="0">
                <a:latin typeface="Arial" panose="020B0604020202020204" pitchFamily="34" charset="0"/>
                <a:cs typeface="Arial" panose="020B0604020202020204" pitchFamily="34" charset="0"/>
              </a:rPr>
              <a:t>In opioid scenario – we’re attempting to prevent unintentional overdosing</a:t>
            </a:r>
          </a:p>
          <a:p>
            <a:pPr lvl="1"/>
            <a:r>
              <a:rPr lang="en-US" sz="2000" dirty="0">
                <a:latin typeface="Arial" panose="020B0604020202020204" pitchFamily="34" charset="0"/>
                <a:cs typeface="Arial" panose="020B0604020202020204" pitchFamily="34" charset="0"/>
              </a:rPr>
              <a:t>Simple package can have patient or caregiver record when doses are taken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576333"/>
      </p:ext>
    </p:extLst>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cki\AppData\Local\Microsoft\Windows\Temporary Internet Files\Content.Outlook\GOJAZTF2\HCPC Oxycodone Perfpak 1day Regimine Zoomed 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00"/>
          <a:stretch/>
        </p:blipFill>
        <p:spPr bwMode="auto">
          <a:xfrm>
            <a:off x="1257300" y="-45800"/>
            <a:ext cx="7886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dirty="0"/>
          </a:p>
        </p:txBody>
      </p:sp>
      <p:sp>
        <p:nvSpPr>
          <p:cNvPr id="5" name="TextBox 4"/>
          <p:cNvSpPr txBox="1"/>
          <p:nvPr/>
        </p:nvSpPr>
        <p:spPr>
          <a:xfrm>
            <a:off x="232610" y="1671697"/>
            <a:ext cx="3934741" cy="2062103"/>
          </a:xfrm>
          <a:prstGeom prst="rect">
            <a:avLst/>
          </a:prstGeom>
          <a:solidFill>
            <a:schemeClr val="accent4">
              <a:lumMod val="20000"/>
              <a:lumOff val="80000"/>
            </a:schemeClr>
          </a:solidFill>
        </p:spPr>
        <p:txBody>
          <a:bodyPr wrap="square" rtlCol="0">
            <a:spAutoFit/>
          </a:bodyPr>
          <a:lstStyle/>
          <a:p>
            <a:r>
              <a:rPr lang="en-US" sz="3200" dirty="0"/>
              <a:t>Simple option: Include space for recording doses taken</a:t>
            </a:r>
          </a:p>
        </p:txBody>
      </p:sp>
      <p:sp>
        <p:nvSpPr>
          <p:cNvPr id="6" name="TextBox 5"/>
          <p:cNvSpPr txBox="1"/>
          <p:nvPr/>
        </p:nvSpPr>
        <p:spPr>
          <a:xfrm>
            <a:off x="228600" y="3846255"/>
            <a:ext cx="4184831" cy="2554545"/>
          </a:xfrm>
          <a:prstGeom prst="rect">
            <a:avLst/>
          </a:prstGeom>
          <a:solidFill>
            <a:schemeClr val="accent4">
              <a:lumMod val="20000"/>
              <a:lumOff val="80000"/>
            </a:schemeClr>
          </a:solidFill>
        </p:spPr>
        <p:txBody>
          <a:bodyPr wrap="square" rtlCol="0">
            <a:spAutoFit/>
          </a:bodyPr>
          <a:lstStyle/>
          <a:p>
            <a:r>
              <a:rPr lang="en-US" sz="3200" dirty="0"/>
              <a:t>Include chip or NFC label to digitally record access and report back to pharmacist, physician</a:t>
            </a:r>
          </a:p>
        </p:txBody>
      </p:sp>
      <p:sp>
        <p:nvSpPr>
          <p:cNvPr id="7" name="Title 1"/>
          <p:cNvSpPr txBox="1">
            <a:spLocks/>
          </p:cNvSpPr>
          <p:nvPr/>
        </p:nvSpPr>
        <p:spPr bwMode="auto">
          <a:xfrm>
            <a:off x="76200" y="609600"/>
            <a:ext cx="9220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600" b="1" dirty="0">
                <a:latin typeface="Arial" panose="020B0604020202020204" pitchFamily="34" charset="0"/>
                <a:cs typeface="Arial" panose="020B0604020202020204" pitchFamily="34" charset="0"/>
              </a:rPr>
              <a:t>Theoretical Single or Multi-day blister for short acting opioid pain reliever</a:t>
            </a: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206543"/>
      </p:ext>
    </p:extLst>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850" y="381000"/>
            <a:ext cx="9067800" cy="1143000"/>
          </a:xfrm>
        </p:spPr>
        <p:txBody>
          <a:bodyPr/>
          <a:lstStyle/>
          <a:p>
            <a:pPr eaLnBrk="1" hangingPunct="1"/>
            <a:r>
              <a:rPr lang="en-US" altLang="en-US" sz="4000" dirty="0">
                <a:latin typeface="Arial" panose="020B0604020202020204" pitchFamily="34" charset="0"/>
                <a:cs typeface="Arial" panose="020B0604020202020204" pitchFamily="34" charset="0"/>
              </a:rPr>
              <a:t>Beyond the Patient: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Safe and Secure Supply Chain?</a:t>
            </a:r>
          </a:p>
        </p:txBody>
      </p:sp>
      <p:sp>
        <p:nvSpPr>
          <p:cNvPr id="22531" name="Rectangle 3"/>
          <p:cNvSpPr>
            <a:spLocks noGrp="1" noChangeArrowheads="1"/>
          </p:cNvSpPr>
          <p:nvPr>
            <p:ph idx="1"/>
          </p:nvPr>
        </p:nvSpPr>
        <p:spPr>
          <a:xfrm>
            <a:off x="457200" y="1600200"/>
            <a:ext cx="8229600" cy="5257800"/>
          </a:xfrm>
        </p:spPr>
        <p:txBody>
          <a:bodyPr/>
          <a:lstStyle/>
          <a:p>
            <a:pPr eaLnBrk="1" hangingPunct="1">
              <a:lnSpc>
                <a:spcPct val="65000"/>
              </a:lnSpc>
            </a:pPr>
            <a:r>
              <a:rPr lang="en-US" altLang="en-US" sz="2400" dirty="0">
                <a:latin typeface="Arial" panose="020B0604020202020204" pitchFamily="34" charset="0"/>
                <a:cs typeface="Arial" panose="020B0604020202020204" pitchFamily="34" charset="0"/>
              </a:rPr>
              <a:t>Safe delivery to the pharmacy, yes !</a:t>
            </a:r>
          </a:p>
          <a:p>
            <a:pPr lvl="1" eaLnBrk="1" hangingPunct="1">
              <a:lnSpc>
                <a:spcPct val="65000"/>
              </a:lnSpc>
              <a:buFontTx/>
              <a:buNone/>
            </a:pPr>
            <a:endParaRPr lang="en-US" altLang="en-US" dirty="0">
              <a:latin typeface="Arial" panose="020B0604020202020204" pitchFamily="34" charset="0"/>
              <a:cs typeface="Arial" panose="020B0604020202020204" pitchFamily="34" charset="0"/>
            </a:endParaRPr>
          </a:p>
          <a:p>
            <a:pPr eaLnBrk="1" hangingPunct="1">
              <a:lnSpc>
                <a:spcPct val="65000"/>
              </a:lnSpc>
            </a:pPr>
            <a:endParaRPr lang="en-US" altLang="en-US" sz="2400" dirty="0">
              <a:latin typeface="Arial" panose="020B0604020202020204" pitchFamily="34" charset="0"/>
              <a:cs typeface="Arial" panose="020B0604020202020204" pitchFamily="34" charset="0"/>
            </a:endParaRPr>
          </a:p>
          <a:p>
            <a:pPr eaLnBrk="1" hangingPunct="1">
              <a:lnSpc>
                <a:spcPct val="65000"/>
              </a:lnSpc>
              <a:buFontTx/>
              <a:buNone/>
            </a:pPr>
            <a:endParaRPr lang="en-US" altLang="en-US" sz="2400" dirty="0">
              <a:latin typeface="Arial" panose="020B0604020202020204" pitchFamily="34" charset="0"/>
              <a:cs typeface="Arial" panose="020B0604020202020204" pitchFamily="34" charset="0"/>
            </a:endParaRPr>
          </a:p>
          <a:p>
            <a:pPr eaLnBrk="1" hangingPunct="1">
              <a:lnSpc>
                <a:spcPct val="65000"/>
              </a:lnSpc>
              <a:buFontTx/>
              <a:buNone/>
            </a:pPr>
            <a:endParaRPr lang="en-US" altLang="en-US" sz="2400" dirty="0">
              <a:latin typeface="Arial" panose="020B0604020202020204" pitchFamily="34" charset="0"/>
              <a:cs typeface="Arial" panose="020B0604020202020204" pitchFamily="34" charset="0"/>
            </a:endParaRPr>
          </a:p>
          <a:p>
            <a:pPr eaLnBrk="1" hangingPunct="1">
              <a:lnSpc>
                <a:spcPct val="65000"/>
              </a:lnSpc>
              <a:buFontTx/>
              <a:buNone/>
            </a:pPr>
            <a:endParaRPr lang="en-US" altLang="en-US" sz="2400" dirty="0">
              <a:latin typeface="Arial" panose="020B0604020202020204" pitchFamily="34" charset="0"/>
              <a:cs typeface="Arial" panose="020B0604020202020204" pitchFamily="34" charset="0"/>
            </a:endParaRPr>
          </a:p>
          <a:p>
            <a:pPr eaLnBrk="1" hangingPunct="1">
              <a:lnSpc>
                <a:spcPct val="65000"/>
              </a:lnSpc>
            </a:pPr>
            <a:endParaRPr lang="en-US" altLang="en-US" sz="2400" dirty="0">
              <a:latin typeface="Arial" panose="020B0604020202020204" pitchFamily="34" charset="0"/>
              <a:cs typeface="Arial" panose="020B0604020202020204" pitchFamily="34" charset="0"/>
            </a:endParaRPr>
          </a:p>
          <a:p>
            <a:pPr eaLnBrk="1" hangingPunct="1">
              <a:lnSpc>
                <a:spcPct val="65000"/>
              </a:lnSpc>
            </a:pPr>
            <a:endParaRPr lang="en-US" altLang="en-US" sz="2400" dirty="0">
              <a:latin typeface="Arial" panose="020B0604020202020204" pitchFamily="34" charset="0"/>
              <a:cs typeface="Arial" panose="020B0604020202020204" pitchFamily="34" charset="0"/>
            </a:endParaRPr>
          </a:p>
          <a:p>
            <a:pPr eaLnBrk="1" hangingPunct="1">
              <a:lnSpc>
                <a:spcPct val="65000"/>
              </a:lnSpc>
            </a:pPr>
            <a:endParaRPr lang="en-US" altLang="en-US" sz="2400" dirty="0">
              <a:latin typeface="Arial" panose="020B0604020202020204" pitchFamily="34" charset="0"/>
              <a:cs typeface="Arial" panose="020B0604020202020204" pitchFamily="34" charset="0"/>
            </a:endParaRPr>
          </a:p>
          <a:p>
            <a:pPr eaLnBrk="1" hangingPunct="1">
              <a:lnSpc>
                <a:spcPct val="65000"/>
              </a:lnSpc>
            </a:pPr>
            <a:endParaRPr lang="en-US" altLang="en-US" sz="2400" dirty="0">
              <a:latin typeface="Arial" panose="020B0604020202020204" pitchFamily="34" charset="0"/>
              <a:cs typeface="Arial" panose="020B0604020202020204" pitchFamily="34" charset="0"/>
            </a:endParaRPr>
          </a:p>
          <a:p>
            <a:pPr eaLnBrk="1" hangingPunct="1">
              <a:lnSpc>
                <a:spcPct val="65000"/>
              </a:lnSpc>
              <a:buFontTx/>
              <a:buNone/>
            </a:pPr>
            <a:endParaRPr lang="en-US" altLang="en-US" sz="2400" dirty="0">
              <a:latin typeface="Arial" panose="020B0604020202020204" pitchFamily="34" charset="0"/>
              <a:cs typeface="Arial" panose="020B0604020202020204" pitchFamily="34" charset="0"/>
            </a:endParaRPr>
          </a:p>
          <a:p>
            <a:pPr eaLnBrk="1" hangingPunct="1">
              <a:lnSpc>
                <a:spcPct val="65000"/>
              </a:lnSpc>
            </a:pPr>
            <a:endParaRPr lang="en-US" altLang="en-US" sz="2400" dirty="0">
              <a:solidFill>
                <a:srgbClr val="FFFF99"/>
              </a:solidFill>
              <a:latin typeface="Arial" panose="020B0604020202020204" pitchFamily="34" charset="0"/>
              <a:cs typeface="Arial" panose="020B0604020202020204" pitchFamily="34" charset="0"/>
            </a:endParaRPr>
          </a:p>
          <a:p>
            <a:pPr eaLnBrk="1" hangingPunct="1">
              <a:lnSpc>
                <a:spcPct val="65000"/>
              </a:lnSpc>
            </a:pPr>
            <a:endParaRPr lang="en-US" altLang="en-US" sz="2400" dirty="0">
              <a:solidFill>
                <a:srgbClr val="FFFF99"/>
              </a:solidFill>
              <a:latin typeface="Arial" panose="020B0604020202020204" pitchFamily="34" charset="0"/>
              <a:cs typeface="Arial" panose="020B0604020202020204" pitchFamily="34" charset="0"/>
            </a:endParaRPr>
          </a:p>
          <a:p>
            <a:pPr eaLnBrk="1" hangingPunct="1">
              <a:lnSpc>
                <a:spcPct val="65000"/>
              </a:lnSpc>
            </a:pPr>
            <a:r>
              <a:rPr lang="en-US" altLang="en-US" sz="2400" b="1" dirty="0">
                <a:solidFill>
                  <a:srgbClr val="FF0000"/>
                </a:solidFill>
                <a:latin typeface="Arial" panose="020B0604020202020204" pitchFamily="34" charset="0"/>
                <a:cs typeface="Arial" panose="020B0604020202020204" pitchFamily="34" charset="0"/>
              </a:rPr>
              <a:t>Safe delivery to the patient?</a:t>
            </a:r>
          </a:p>
          <a:p>
            <a:pPr eaLnBrk="1" hangingPunct="1">
              <a:lnSpc>
                <a:spcPct val="65000"/>
              </a:lnSpc>
            </a:pPr>
            <a:r>
              <a:rPr lang="en-US" altLang="en-US" sz="2400" b="1" dirty="0">
                <a:solidFill>
                  <a:srgbClr val="FF0000"/>
                </a:solidFill>
                <a:latin typeface="Arial" panose="020B0604020202020204" pitchFamily="34" charset="0"/>
                <a:cs typeface="Arial" panose="020B0604020202020204" pitchFamily="34" charset="0"/>
              </a:rPr>
              <a:t>Safe storage by the patient?</a:t>
            </a:r>
          </a:p>
          <a:p>
            <a:pPr eaLnBrk="1" hangingPunct="1">
              <a:lnSpc>
                <a:spcPct val="65000"/>
              </a:lnSpc>
            </a:pPr>
            <a:r>
              <a:rPr lang="en-US" altLang="en-US" sz="2400" b="1" u="sng" dirty="0">
                <a:solidFill>
                  <a:srgbClr val="FF0000"/>
                </a:solidFill>
                <a:latin typeface="Arial" panose="020B0604020202020204" pitchFamily="34" charset="0"/>
                <a:cs typeface="Arial" panose="020B0604020202020204" pitchFamily="34" charset="0"/>
              </a:rPr>
              <a:t>Proper use</a:t>
            </a:r>
            <a:r>
              <a:rPr lang="en-US" altLang="en-US" sz="2400" b="1" dirty="0">
                <a:solidFill>
                  <a:srgbClr val="FF0000"/>
                </a:solidFill>
                <a:latin typeface="Arial" panose="020B0604020202020204" pitchFamily="34" charset="0"/>
                <a:cs typeface="Arial" panose="020B0604020202020204" pitchFamily="34" charset="0"/>
              </a:rPr>
              <a:t> by the patient?</a:t>
            </a:r>
          </a:p>
          <a:p>
            <a:pPr eaLnBrk="1" hangingPunct="1">
              <a:lnSpc>
                <a:spcPct val="65000"/>
              </a:lnSpc>
              <a:buFontTx/>
              <a:buNone/>
            </a:pPr>
            <a:endParaRPr lang="en-US" altLang="en-US" sz="2400" dirty="0">
              <a:solidFill>
                <a:srgbClr val="FFFF99"/>
              </a:solidFill>
              <a:latin typeface="Arial" panose="020B0604020202020204" pitchFamily="34" charset="0"/>
              <a:cs typeface="Arial" panose="020B0604020202020204" pitchFamily="34" charset="0"/>
            </a:endParaRPr>
          </a:p>
        </p:txBody>
      </p:sp>
      <p:pic>
        <p:nvPicPr>
          <p:cNvPr id="398341" name="Picture 5" descr="walgreen_tr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38862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342" name="Picture 6" descr="prescription_bot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86200"/>
            <a:ext cx="2133600" cy="164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345" name="Picture 9" descr="pill organiz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429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343" name="Picture 7" descr="webshots_pill_count_t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057400"/>
            <a:ext cx="30480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346" name="Picture 10" descr="MMj0395698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27432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347" name="Picture 11" descr="MMj0395698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1054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348" name="Picture 12" descr="MMj0395697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99647">
            <a:off x="3886200" y="38862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49" name="Text Box 13"/>
          <p:cNvSpPr txBox="1">
            <a:spLocks noChangeArrowheads="1"/>
          </p:cNvSpPr>
          <p:nvPr/>
        </p:nvSpPr>
        <p:spPr bwMode="auto">
          <a:xfrm>
            <a:off x="0" y="2085975"/>
            <a:ext cx="2805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Arial" charset="0"/>
              </a:defRPr>
            </a:lvl1pPr>
            <a:lvl2pPr marL="742950" indent="-285750">
              <a:defRPr sz="4400">
                <a:solidFill>
                  <a:schemeClr val="tx1"/>
                </a:solidFill>
                <a:latin typeface="Arial" charset="0"/>
              </a:defRPr>
            </a:lvl2pPr>
            <a:lvl3pPr marL="1143000" indent="-228600">
              <a:defRPr sz="4400">
                <a:solidFill>
                  <a:schemeClr val="tx1"/>
                </a:solidFill>
                <a:latin typeface="Arial" charset="0"/>
              </a:defRPr>
            </a:lvl3pPr>
            <a:lvl4pPr marL="1600200" indent="-228600">
              <a:defRPr sz="4400">
                <a:solidFill>
                  <a:schemeClr val="tx1"/>
                </a:solidFill>
                <a:latin typeface="Arial" charset="0"/>
              </a:defRPr>
            </a:lvl4pPr>
            <a:lvl5pPr marL="2057400" indent="-22860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r>
              <a:rPr lang="en-US" altLang="en-US" sz="1400">
                <a:solidFill>
                  <a:srgbClr val="FF0000"/>
                </a:solidFill>
              </a:rPr>
              <a:t>(*not an actual Walgreen’s truck!)</a:t>
            </a:r>
          </a:p>
        </p:txBody>
      </p:sp>
      <p:pic>
        <p:nvPicPr>
          <p:cNvPr id="1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91273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8341"/>
                                        </p:tgtEl>
                                        <p:attrNameLst>
                                          <p:attrName>style.visibility</p:attrName>
                                        </p:attrNameLst>
                                      </p:cBhvr>
                                      <p:to>
                                        <p:strVal val="visible"/>
                                      </p:to>
                                    </p:set>
                                    <p:anim calcmode="lin" valueType="num">
                                      <p:cBhvr additive="base">
                                        <p:cTn id="7" dur="500" fill="hold"/>
                                        <p:tgtEl>
                                          <p:spTgt spid="398341"/>
                                        </p:tgtEl>
                                        <p:attrNameLst>
                                          <p:attrName>ppt_x</p:attrName>
                                        </p:attrNameLst>
                                      </p:cBhvr>
                                      <p:tavLst>
                                        <p:tav tm="0">
                                          <p:val>
                                            <p:strVal val="#ppt_x"/>
                                          </p:val>
                                        </p:tav>
                                        <p:tav tm="100000">
                                          <p:val>
                                            <p:strVal val="#ppt_x"/>
                                          </p:val>
                                        </p:tav>
                                      </p:tavLst>
                                    </p:anim>
                                    <p:anim calcmode="lin" valueType="num">
                                      <p:cBhvr additive="base">
                                        <p:cTn id="8" dur="500" fill="hold"/>
                                        <p:tgtEl>
                                          <p:spTgt spid="3983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8349"/>
                                        </p:tgtEl>
                                        <p:attrNameLst>
                                          <p:attrName>style.visibility</p:attrName>
                                        </p:attrNameLst>
                                      </p:cBhvr>
                                      <p:to>
                                        <p:strVal val="visible"/>
                                      </p:to>
                                    </p:set>
                                    <p:anim calcmode="lin" valueType="num">
                                      <p:cBhvr additive="base">
                                        <p:cTn id="11" dur="500" fill="hold"/>
                                        <p:tgtEl>
                                          <p:spTgt spid="398349"/>
                                        </p:tgtEl>
                                        <p:attrNameLst>
                                          <p:attrName>ppt_x</p:attrName>
                                        </p:attrNameLst>
                                      </p:cBhvr>
                                      <p:tavLst>
                                        <p:tav tm="0">
                                          <p:val>
                                            <p:strVal val="#ppt_x"/>
                                          </p:val>
                                        </p:tav>
                                        <p:tav tm="100000">
                                          <p:val>
                                            <p:strVal val="#ppt_x"/>
                                          </p:val>
                                        </p:tav>
                                      </p:tavLst>
                                    </p:anim>
                                    <p:anim calcmode="lin" valueType="num">
                                      <p:cBhvr additive="base">
                                        <p:cTn id="12" dur="500" fill="hold"/>
                                        <p:tgtEl>
                                          <p:spTgt spid="39834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8" presetClass="entr" presetSubtype="16" fill="hold" nodeType="afterEffect">
                                  <p:stCondLst>
                                    <p:cond delay="0"/>
                                  </p:stCondLst>
                                  <p:childTnLst>
                                    <p:set>
                                      <p:cBhvr>
                                        <p:cTn id="15" dur="1" fill="hold">
                                          <p:stCondLst>
                                            <p:cond delay="0"/>
                                          </p:stCondLst>
                                        </p:cTn>
                                        <p:tgtEl>
                                          <p:spTgt spid="398346"/>
                                        </p:tgtEl>
                                        <p:attrNameLst>
                                          <p:attrName>style.visibility</p:attrName>
                                        </p:attrNameLst>
                                      </p:cBhvr>
                                      <p:to>
                                        <p:strVal val="visible"/>
                                      </p:to>
                                    </p:set>
                                    <p:animEffect transition="in" filter="diamond(in)">
                                      <p:cBhvr>
                                        <p:cTn id="16" dur="500"/>
                                        <p:tgtEl>
                                          <p:spTgt spid="398346"/>
                                        </p:tgtEl>
                                      </p:cBhvr>
                                    </p:animEffect>
                                  </p:childTnLst>
                                </p:cTn>
                              </p:par>
                            </p:childTnLst>
                          </p:cTn>
                        </p:par>
                        <p:par>
                          <p:cTn id="17" fill="hold" nodeType="afterGroup">
                            <p:stCondLst>
                              <p:cond delay="1000"/>
                            </p:stCondLst>
                            <p:childTnLst>
                              <p:par>
                                <p:cTn id="18" presetID="2" presetClass="entr" presetSubtype="4" fill="hold" nodeType="afterEffect">
                                  <p:stCondLst>
                                    <p:cond delay="0"/>
                                  </p:stCondLst>
                                  <p:childTnLst>
                                    <p:set>
                                      <p:cBhvr>
                                        <p:cTn id="19" dur="1" fill="hold">
                                          <p:stCondLst>
                                            <p:cond delay="0"/>
                                          </p:stCondLst>
                                        </p:cTn>
                                        <p:tgtEl>
                                          <p:spTgt spid="398343"/>
                                        </p:tgtEl>
                                        <p:attrNameLst>
                                          <p:attrName>style.visibility</p:attrName>
                                        </p:attrNameLst>
                                      </p:cBhvr>
                                      <p:to>
                                        <p:strVal val="visible"/>
                                      </p:to>
                                    </p:set>
                                    <p:anim calcmode="lin" valueType="num">
                                      <p:cBhvr additive="base">
                                        <p:cTn id="20" dur="1000" fill="hold"/>
                                        <p:tgtEl>
                                          <p:spTgt spid="398343"/>
                                        </p:tgtEl>
                                        <p:attrNameLst>
                                          <p:attrName>ppt_x</p:attrName>
                                        </p:attrNameLst>
                                      </p:cBhvr>
                                      <p:tavLst>
                                        <p:tav tm="0">
                                          <p:val>
                                            <p:strVal val="#ppt_x"/>
                                          </p:val>
                                        </p:tav>
                                        <p:tav tm="100000">
                                          <p:val>
                                            <p:strVal val="#ppt_x"/>
                                          </p:val>
                                        </p:tav>
                                      </p:tavLst>
                                    </p:anim>
                                    <p:anim calcmode="lin" valueType="num">
                                      <p:cBhvr additive="base">
                                        <p:cTn id="21" dur="1000" fill="hold"/>
                                        <p:tgtEl>
                                          <p:spTgt spid="398343"/>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8" presetClass="entr" presetSubtype="16" fill="hold" nodeType="afterEffect">
                                  <p:stCondLst>
                                    <p:cond delay="0"/>
                                  </p:stCondLst>
                                  <p:childTnLst>
                                    <p:set>
                                      <p:cBhvr>
                                        <p:cTn id="24" dur="1" fill="hold">
                                          <p:stCondLst>
                                            <p:cond delay="0"/>
                                          </p:stCondLst>
                                        </p:cTn>
                                        <p:tgtEl>
                                          <p:spTgt spid="398348"/>
                                        </p:tgtEl>
                                        <p:attrNameLst>
                                          <p:attrName>style.visibility</p:attrName>
                                        </p:attrNameLst>
                                      </p:cBhvr>
                                      <p:to>
                                        <p:strVal val="visible"/>
                                      </p:to>
                                    </p:set>
                                    <p:animEffect transition="in" filter="diamond(in)">
                                      <p:cBhvr>
                                        <p:cTn id="25" dur="500"/>
                                        <p:tgtEl>
                                          <p:spTgt spid="398348"/>
                                        </p:tgtEl>
                                      </p:cBhvr>
                                    </p:animEffect>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398342"/>
                                        </p:tgtEl>
                                        <p:attrNameLst>
                                          <p:attrName>style.visibility</p:attrName>
                                        </p:attrNameLst>
                                      </p:cBhvr>
                                      <p:to>
                                        <p:strVal val="visible"/>
                                      </p:to>
                                    </p:set>
                                    <p:anim calcmode="lin" valueType="num">
                                      <p:cBhvr additive="base">
                                        <p:cTn id="29" dur="1000" fill="hold"/>
                                        <p:tgtEl>
                                          <p:spTgt spid="398342"/>
                                        </p:tgtEl>
                                        <p:attrNameLst>
                                          <p:attrName>ppt_x</p:attrName>
                                        </p:attrNameLst>
                                      </p:cBhvr>
                                      <p:tavLst>
                                        <p:tav tm="0">
                                          <p:val>
                                            <p:strVal val="#ppt_x"/>
                                          </p:val>
                                        </p:tav>
                                        <p:tav tm="100000">
                                          <p:val>
                                            <p:strVal val="#ppt_x"/>
                                          </p:val>
                                        </p:tav>
                                      </p:tavLst>
                                    </p:anim>
                                    <p:anim calcmode="lin" valueType="num">
                                      <p:cBhvr additive="base">
                                        <p:cTn id="30" dur="1000" fill="hold"/>
                                        <p:tgtEl>
                                          <p:spTgt spid="398342"/>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500"/>
                            </p:stCondLst>
                            <p:childTnLst>
                              <p:par>
                                <p:cTn id="32" presetID="8" presetClass="entr" presetSubtype="16" fill="hold" nodeType="afterEffect">
                                  <p:stCondLst>
                                    <p:cond delay="0"/>
                                  </p:stCondLst>
                                  <p:childTnLst>
                                    <p:set>
                                      <p:cBhvr>
                                        <p:cTn id="33" dur="1" fill="hold">
                                          <p:stCondLst>
                                            <p:cond delay="0"/>
                                          </p:stCondLst>
                                        </p:cTn>
                                        <p:tgtEl>
                                          <p:spTgt spid="398347"/>
                                        </p:tgtEl>
                                        <p:attrNameLst>
                                          <p:attrName>style.visibility</p:attrName>
                                        </p:attrNameLst>
                                      </p:cBhvr>
                                      <p:to>
                                        <p:strVal val="visible"/>
                                      </p:to>
                                    </p:set>
                                    <p:animEffect transition="in" filter="diamond(in)">
                                      <p:cBhvr>
                                        <p:cTn id="34" dur="500"/>
                                        <p:tgtEl>
                                          <p:spTgt spid="398347"/>
                                        </p:tgtEl>
                                      </p:cBhvr>
                                    </p:animEffect>
                                  </p:childTnLst>
                                </p:cTn>
                              </p:par>
                            </p:childTnLst>
                          </p:cTn>
                        </p:par>
                        <p:par>
                          <p:cTn id="35" fill="hold" nodeType="afterGroup">
                            <p:stCondLst>
                              <p:cond delay="4000"/>
                            </p:stCondLst>
                            <p:childTnLst>
                              <p:par>
                                <p:cTn id="36" presetID="2" presetClass="entr" presetSubtype="4" fill="hold" nodeType="afterEffect">
                                  <p:stCondLst>
                                    <p:cond delay="0"/>
                                  </p:stCondLst>
                                  <p:childTnLst>
                                    <p:set>
                                      <p:cBhvr>
                                        <p:cTn id="37" dur="1" fill="hold">
                                          <p:stCondLst>
                                            <p:cond delay="0"/>
                                          </p:stCondLst>
                                        </p:cTn>
                                        <p:tgtEl>
                                          <p:spTgt spid="398345"/>
                                        </p:tgtEl>
                                        <p:attrNameLst>
                                          <p:attrName>style.visibility</p:attrName>
                                        </p:attrNameLst>
                                      </p:cBhvr>
                                      <p:to>
                                        <p:strVal val="visible"/>
                                      </p:to>
                                    </p:set>
                                    <p:anim calcmode="lin" valueType="num">
                                      <p:cBhvr additive="base">
                                        <p:cTn id="38" dur="1000" fill="hold"/>
                                        <p:tgtEl>
                                          <p:spTgt spid="398345"/>
                                        </p:tgtEl>
                                        <p:attrNameLst>
                                          <p:attrName>ppt_x</p:attrName>
                                        </p:attrNameLst>
                                      </p:cBhvr>
                                      <p:tavLst>
                                        <p:tav tm="0">
                                          <p:val>
                                            <p:strVal val="#ppt_x"/>
                                          </p:val>
                                        </p:tav>
                                        <p:tav tm="100000">
                                          <p:val>
                                            <p:strVal val="#ppt_x"/>
                                          </p:val>
                                        </p:tav>
                                      </p:tavLst>
                                    </p:anim>
                                    <p:anim calcmode="lin" valueType="num">
                                      <p:cBhvr additive="base">
                                        <p:cTn id="39" dur="1000" fill="hold"/>
                                        <p:tgtEl>
                                          <p:spTgt spid="398345"/>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5000"/>
                            </p:stCondLst>
                            <p:childTnLst>
                              <p:par>
                                <p:cTn id="41" presetID="6" presetClass="emph" presetSubtype="0" fill="hold" nodeType="afterEffect">
                                  <p:stCondLst>
                                    <p:cond delay="0"/>
                                  </p:stCondLst>
                                  <p:childTnLst>
                                    <p:animScale>
                                      <p:cBhvr>
                                        <p:cTn id="42" dur="1000" fill="hold"/>
                                        <p:tgtEl>
                                          <p:spTgt spid="398345"/>
                                        </p:tgtEl>
                                      </p:cBhvr>
                                      <p:by x="120000" y="120000"/>
                                    </p:animScale>
                                  </p:childTnLst>
                                </p:cTn>
                              </p:par>
                            </p:childTnLst>
                          </p:cTn>
                        </p:par>
                        <p:par>
                          <p:cTn id="43" fill="hold" nodeType="afterGroup">
                            <p:stCondLst>
                              <p:cond delay="6000"/>
                            </p:stCondLst>
                            <p:childTnLst>
                              <p:par>
                                <p:cTn id="44" presetID="6" presetClass="emph" presetSubtype="0" fill="hold" nodeType="afterEffect">
                                  <p:stCondLst>
                                    <p:cond delay="0"/>
                                  </p:stCondLst>
                                  <p:childTnLst>
                                    <p:animScale>
                                      <p:cBhvr>
                                        <p:cTn id="45" dur="500" fill="hold"/>
                                        <p:tgtEl>
                                          <p:spTgt spid="39834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457200" y="1858962"/>
            <a:ext cx="8229600" cy="4389438"/>
          </a:xfrm>
        </p:spPr>
        <p:txBody>
          <a:bodyPr/>
          <a:lstStyle/>
          <a:p>
            <a:pPr algn="ctr" eaLnBrk="1" hangingPunct="1">
              <a:lnSpc>
                <a:spcPct val="95000"/>
              </a:lnSpc>
              <a:buFontTx/>
              <a:buNone/>
            </a:pPr>
            <a:r>
              <a:rPr lang="en-US" altLang="en-US" sz="6000" b="1" i="1" dirty="0">
                <a:latin typeface="Arial" panose="020B0604020202020204" pitchFamily="34" charset="0"/>
                <a:cs typeface="Arial" panose="020B0604020202020204" pitchFamily="34" charset="0"/>
              </a:rPr>
              <a:t>Questions</a:t>
            </a:r>
            <a:r>
              <a:rPr lang="en-US" altLang="en-US" sz="6000" b="1" i="1" dirty="0"/>
              <a:t>?</a:t>
            </a:r>
          </a:p>
          <a:p>
            <a:pPr eaLnBrk="1" hangingPunct="1"/>
            <a:endParaRPr lang="en-US" altLang="en-US" dirty="0"/>
          </a:p>
        </p:txBody>
      </p:sp>
      <p:sp>
        <p:nvSpPr>
          <p:cNvPr id="100356" name="Text Box 4"/>
          <p:cNvSpPr txBox="1">
            <a:spLocks noChangeArrowheads="1"/>
          </p:cNvSpPr>
          <p:nvPr/>
        </p:nvSpPr>
        <p:spPr bwMode="auto">
          <a:xfrm>
            <a:off x="1566862" y="2697162"/>
            <a:ext cx="5981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Arial" charset="0"/>
              </a:defRPr>
            </a:lvl1pPr>
            <a:lvl2pPr marL="742950" indent="-285750">
              <a:defRPr sz="4400">
                <a:solidFill>
                  <a:schemeClr val="tx1"/>
                </a:solidFill>
                <a:latin typeface="Arial" charset="0"/>
              </a:defRPr>
            </a:lvl2pPr>
            <a:lvl3pPr marL="1143000" indent="-228600">
              <a:defRPr sz="4400">
                <a:solidFill>
                  <a:schemeClr val="tx1"/>
                </a:solidFill>
                <a:latin typeface="Arial" charset="0"/>
              </a:defRPr>
            </a:lvl3pPr>
            <a:lvl4pPr marL="1600200" indent="-228600">
              <a:defRPr sz="4400">
                <a:solidFill>
                  <a:schemeClr val="tx1"/>
                </a:solidFill>
                <a:latin typeface="Arial" charset="0"/>
              </a:defRPr>
            </a:lvl4pPr>
            <a:lvl5pPr marL="2057400" indent="-22860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a:r>
              <a:rPr lang="en-US" altLang="en-US" sz="1800" dirty="0"/>
              <a:t>Walter </a:t>
            </a:r>
            <a:r>
              <a:rPr lang="en-US" altLang="en-US" sz="1800" dirty="0" err="1"/>
              <a:t>Berghahn</a:t>
            </a:r>
            <a:endParaRPr lang="en-US" altLang="en-US" sz="1800" dirty="0"/>
          </a:p>
          <a:p>
            <a:pPr algn="ctr"/>
            <a:r>
              <a:rPr lang="en-US" altLang="en-US" sz="1800" dirty="0"/>
              <a:t>Executive Director</a:t>
            </a:r>
          </a:p>
          <a:p>
            <a:pPr algn="ctr"/>
            <a:r>
              <a:rPr lang="en-US" altLang="en-US" sz="1800" dirty="0"/>
              <a:t>The Healthcare Compliance Packaging Council</a:t>
            </a:r>
          </a:p>
          <a:p>
            <a:pPr algn="ctr"/>
            <a:r>
              <a:rPr lang="en-US" sz="1800" dirty="0"/>
              <a:t>Adjunct Professor, Rutgers, Pharmaceutical Packaging</a:t>
            </a:r>
            <a:endParaRPr lang="en-US" altLang="en-US" sz="1800" dirty="0"/>
          </a:p>
          <a:p>
            <a:pPr algn="ctr"/>
            <a:r>
              <a:rPr lang="en-US" sz="1800" dirty="0"/>
              <a:t>603-520-7729</a:t>
            </a:r>
          </a:p>
          <a:p>
            <a:pPr algn="ctr"/>
            <a:r>
              <a:rPr lang="en-US" altLang="en-US" sz="1800" dirty="0">
                <a:solidFill>
                  <a:schemeClr val="accent1"/>
                </a:solidFill>
              </a:rPr>
              <a:t>walterberghahn@yahoo.com</a:t>
            </a:r>
          </a:p>
          <a:p>
            <a:pPr algn="ctr"/>
            <a:r>
              <a:rPr lang="en-US" altLang="en-US" sz="1800" dirty="0">
                <a:solidFill>
                  <a:schemeClr val="accent1"/>
                </a:solidFill>
              </a:rPr>
              <a:t>www.hcpconline.org</a:t>
            </a:r>
          </a:p>
          <a:p>
            <a:pPr algn="ctr"/>
            <a:endParaRPr lang="en-US" altLang="en-US" sz="1800" dirty="0"/>
          </a:p>
        </p:txBody>
      </p:sp>
      <p:pic>
        <p:nvPicPr>
          <p:cNvPr id="1003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5638800"/>
            <a:ext cx="27432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eaLnBrk="1" hangingPunct="1"/>
            <a:r>
              <a:rPr lang="en-US" altLang="en-US" b="1" dirty="0">
                <a:latin typeface="Arial" panose="020B0604020202020204" pitchFamily="34" charset="0"/>
                <a:cs typeface="Arial" panose="020B0604020202020204" pitchFamily="34" charset="0"/>
              </a:rPr>
              <a:t>1955</a:t>
            </a:r>
          </a:p>
        </p:txBody>
      </p:sp>
      <p:pic>
        <p:nvPicPr>
          <p:cNvPr id="538634" name="Picture 10" descr="1950 pho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53200" y="1828800"/>
            <a:ext cx="2133600" cy="1720850"/>
          </a:xfrm>
          <a:noFill/>
        </p:spPr>
      </p:pic>
      <p:pic>
        <p:nvPicPr>
          <p:cNvPr id="538636" name="Picture 12" descr="1955 che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267200"/>
            <a:ext cx="2209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637" name="Picture 13" descr="220px-Elvis_presl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371600"/>
            <a:ext cx="16525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640" name="Picture 16" descr="1955 pharma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5720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641" name="Picture 17" descr="1955 T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447800"/>
            <a:ext cx="163353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647" name="Picture 23" descr="prescription_bottle"/>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6324600" y="4267200"/>
            <a:ext cx="22860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648" name="Picture 24" descr="eisenhow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6125" y="1371600"/>
            <a:ext cx="15732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202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8641"/>
                                        </p:tgtEl>
                                        <p:attrNameLst>
                                          <p:attrName>style.visibility</p:attrName>
                                        </p:attrNameLst>
                                      </p:cBhvr>
                                      <p:to>
                                        <p:strVal val="visible"/>
                                      </p:to>
                                    </p:set>
                                    <p:animEffect transition="in" filter="blinds(horizontal)">
                                      <p:cBhvr>
                                        <p:cTn id="7" dur="500"/>
                                        <p:tgtEl>
                                          <p:spTgt spid="5386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8637"/>
                                        </p:tgtEl>
                                        <p:attrNameLst>
                                          <p:attrName>style.visibility</p:attrName>
                                        </p:attrNameLst>
                                      </p:cBhvr>
                                      <p:to>
                                        <p:strVal val="visible"/>
                                      </p:to>
                                    </p:set>
                                    <p:animEffect transition="in" filter="blinds(horizontal)">
                                      <p:cBhvr>
                                        <p:cTn id="12" dur="500"/>
                                        <p:tgtEl>
                                          <p:spTgt spid="538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8648"/>
                                        </p:tgtEl>
                                        <p:attrNameLst>
                                          <p:attrName>style.visibility</p:attrName>
                                        </p:attrNameLst>
                                      </p:cBhvr>
                                      <p:to>
                                        <p:strVal val="visible"/>
                                      </p:to>
                                    </p:set>
                                    <p:animEffect transition="in" filter="blinds(horizontal)">
                                      <p:cBhvr>
                                        <p:cTn id="17" dur="500"/>
                                        <p:tgtEl>
                                          <p:spTgt spid="5386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8634"/>
                                        </p:tgtEl>
                                        <p:attrNameLst>
                                          <p:attrName>style.visibility</p:attrName>
                                        </p:attrNameLst>
                                      </p:cBhvr>
                                      <p:to>
                                        <p:strVal val="visible"/>
                                      </p:to>
                                    </p:set>
                                    <p:animEffect transition="in" filter="blinds(horizontal)">
                                      <p:cBhvr>
                                        <p:cTn id="22" dur="500"/>
                                        <p:tgtEl>
                                          <p:spTgt spid="5386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8640"/>
                                        </p:tgtEl>
                                        <p:attrNameLst>
                                          <p:attrName>style.visibility</p:attrName>
                                        </p:attrNameLst>
                                      </p:cBhvr>
                                      <p:to>
                                        <p:strVal val="visible"/>
                                      </p:to>
                                    </p:set>
                                    <p:animEffect transition="in" filter="blinds(horizontal)">
                                      <p:cBhvr>
                                        <p:cTn id="27" dur="500"/>
                                        <p:tgtEl>
                                          <p:spTgt spid="538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38636"/>
                                        </p:tgtEl>
                                        <p:attrNameLst>
                                          <p:attrName>style.visibility</p:attrName>
                                        </p:attrNameLst>
                                      </p:cBhvr>
                                      <p:to>
                                        <p:strVal val="visible"/>
                                      </p:to>
                                    </p:set>
                                    <p:animEffect transition="in" filter="blinds(horizontal)">
                                      <p:cBhvr>
                                        <p:cTn id="32" dur="500"/>
                                        <p:tgtEl>
                                          <p:spTgt spid="5386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38647"/>
                                        </p:tgtEl>
                                        <p:attrNameLst>
                                          <p:attrName>style.visibility</p:attrName>
                                        </p:attrNameLst>
                                      </p:cBhvr>
                                      <p:to>
                                        <p:strVal val="visible"/>
                                      </p:to>
                                    </p:set>
                                    <p:anim calcmode="lin" valueType="num">
                                      <p:cBhvr additive="base">
                                        <p:cTn id="37" dur="1000" fill="hold"/>
                                        <p:tgtEl>
                                          <p:spTgt spid="538647"/>
                                        </p:tgtEl>
                                        <p:attrNameLst>
                                          <p:attrName>ppt_x</p:attrName>
                                        </p:attrNameLst>
                                      </p:cBhvr>
                                      <p:tavLst>
                                        <p:tav tm="0">
                                          <p:val>
                                            <p:strVal val="#ppt_x"/>
                                          </p:val>
                                        </p:tav>
                                        <p:tav tm="100000">
                                          <p:val>
                                            <p:strVal val="#ppt_x"/>
                                          </p:val>
                                        </p:tav>
                                      </p:tavLst>
                                    </p:anim>
                                    <p:anim calcmode="lin" valueType="num">
                                      <p:cBhvr additive="base">
                                        <p:cTn id="38" dur="1000" fill="hold"/>
                                        <p:tgtEl>
                                          <p:spTgt spid="538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1143000"/>
          </a:xfrm>
        </p:spPr>
        <p:txBody>
          <a:bodyPr/>
          <a:lstStyle/>
          <a:p>
            <a:pPr eaLnBrk="1" hangingPunct="1"/>
            <a:r>
              <a:rPr lang="en-US" altLang="en-US" b="1" dirty="0">
                <a:latin typeface="Arial" panose="020B0604020202020204" pitchFamily="34" charset="0"/>
                <a:cs typeface="Arial" panose="020B0604020202020204" pitchFamily="34" charset="0"/>
              </a:rPr>
              <a:t>2017</a:t>
            </a:r>
          </a:p>
        </p:txBody>
      </p:sp>
      <p:pic>
        <p:nvPicPr>
          <p:cNvPr id="567301" name="Picture 5" descr="2010 pr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5" name="Picture 9" descr="2010 stock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967601"/>
            <a:ext cx="182880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6" name="Picture 10" descr="2010 pharma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200400"/>
            <a:ext cx="22860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7" name="Picture 11" descr="2010 coff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733800"/>
            <a:ext cx="13811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8" name="Picture 12" descr="2010 cpo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447800"/>
            <a:ext cx="1600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2" name="Picture 6" descr="prescription_bottle"/>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2743200" y="2489200"/>
            <a:ext cx="3576638" cy="2751138"/>
          </a:xfrm>
          <a:noFill/>
        </p:spPr>
      </p:pic>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9333" r="32000"/>
          <a:stretch/>
        </p:blipFill>
        <p:spPr bwMode="auto">
          <a:xfrm>
            <a:off x="6629400" y="1219200"/>
            <a:ext cx="1676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Image result for WAz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0371" y="3519487"/>
            <a:ext cx="1943100" cy="14573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286001" y="5257800"/>
            <a:ext cx="5486399" cy="584775"/>
            <a:chOff x="1981201" y="5257800"/>
            <a:chExt cx="5486399" cy="584775"/>
          </a:xfrm>
        </p:grpSpPr>
        <p:sp>
          <p:nvSpPr>
            <p:cNvPr id="2" name="TextBox 1"/>
            <p:cNvSpPr txBox="1"/>
            <p:nvPr/>
          </p:nvSpPr>
          <p:spPr>
            <a:xfrm>
              <a:off x="1981201" y="5257800"/>
              <a:ext cx="5486399" cy="584775"/>
            </a:xfrm>
            <a:prstGeom prst="rect">
              <a:avLst/>
            </a:prstGeom>
            <a:solidFill>
              <a:schemeClr val="bg1"/>
            </a:solidFill>
          </p:spPr>
          <p:txBody>
            <a:bodyPr wrap="square" rtlCol="0">
              <a:spAutoFit/>
            </a:bodyPr>
            <a:lstStyle/>
            <a:p>
              <a:r>
                <a:rPr lang="en-US" sz="3200" dirty="0"/>
                <a:t>62 years of evolution       </a:t>
              </a:r>
            </a:p>
          </p:txBody>
        </p:sp>
        <p:pic>
          <p:nvPicPr>
            <p:cNvPr id="3081" name="Picture 9" descr="C:\Users\Vicki\AppData\Local\Microsoft\Windows\Temporary Internet Files\Content.IE5\6HZESR6M\sad_face[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3600" y="5316934"/>
              <a:ext cx="474266" cy="474266"/>
            </a:xfrm>
            <a:prstGeom prst="rect">
              <a:avLst/>
            </a:prstGeom>
            <a:solidFill>
              <a:srgbClr val="070CD7"/>
            </a:solidFill>
          </p:spPr>
        </p:pic>
      </p:grpSp>
      <p:pic>
        <p:nvPicPr>
          <p:cNvPr id="14"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309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7308"/>
                                        </p:tgtEl>
                                        <p:attrNameLst>
                                          <p:attrName>style.visibility</p:attrName>
                                        </p:attrNameLst>
                                      </p:cBhvr>
                                      <p:to>
                                        <p:strVal val="visible"/>
                                      </p:to>
                                    </p:set>
                                    <p:animEffect transition="in" filter="blinds(horizontal)">
                                      <p:cBhvr>
                                        <p:cTn id="7" dur="500"/>
                                        <p:tgtEl>
                                          <p:spTgt spid="567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7301"/>
                                        </p:tgtEl>
                                        <p:attrNameLst>
                                          <p:attrName>style.visibility</p:attrName>
                                        </p:attrNameLst>
                                      </p:cBhvr>
                                      <p:to>
                                        <p:strVal val="visible"/>
                                      </p:to>
                                    </p:set>
                                    <p:animEffect transition="in" filter="blinds(horizontal)">
                                      <p:cBhvr>
                                        <p:cTn id="12" dur="500"/>
                                        <p:tgtEl>
                                          <p:spTgt spid="567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7305"/>
                                        </p:tgtEl>
                                        <p:attrNameLst>
                                          <p:attrName>style.visibility</p:attrName>
                                        </p:attrNameLst>
                                      </p:cBhvr>
                                      <p:to>
                                        <p:strVal val="visible"/>
                                      </p:to>
                                    </p:set>
                                    <p:animEffect transition="in" filter="blinds(horizontal)">
                                      <p:cBhvr>
                                        <p:cTn id="22" dur="500"/>
                                        <p:tgtEl>
                                          <p:spTgt spid="56730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blinds(horizontal)">
                                      <p:cBhvr>
                                        <p:cTn id="27" dur="500"/>
                                        <p:tgtEl>
                                          <p:spTgt spid="308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67306"/>
                                        </p:tgtEl>
                                        <p:attrNameLst>
                                          <p:attrName>style.visibility</p:attrName>
                                        </p:attrNameLst>
                                      </p:cBhvr>
                                      <p:to>
                                        <p:strVal val="visible"/>
                                      </p:to>
                                    </p:set>
                                    <p:animEffect transition="in" filter="blinds(horizontal)">
                                      <p:cBhvr>
                                        <p:cTn id="32" dur="500"/>
                                        <p:tgtEl>
                                          <p:spTgt spid="56730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67307"/>
                                        </p:tgtEl>
                                        <p:attrNameLst>
                                          <p:attrName>style.visibility</p:attrName>
                                        </p:attrNameLst>
                                      </p:cBhvr>
                                      <p:to>
                                        <p:strVal val="visible"/>
                                      </p:to>
                                    </p:set>
                                    <p:animEffect transition="in" filter="blinds(horizontal)">
                                      <p:cBhvr>
                                        <p:cTn id="37" dur="500"/>
                                        <p:tgtEl>
                                          <p:spTgt spid="56730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67302"/>
                                        </p:tgtEl>
                                        <p:attrNameLst>
                                          <p:attrName>style.visibility</p:attrName>
                                        </p:attrNameLst>
                                      </p:cBhvr>
                                      <p:to>
                                        <p:strVal val="visible"/>
                                      </p:to>
                                    </p:set>
                                    <p:anim calcmode="lin" valueType="num">
                                      <p:cBhvr additive="base">
                                        <p:cTn id="42" dur="1000" fill="hold"/>
                                        <p:tgtEl>
                                          <p:spTgt spid="567302"/>
                                        </p:tgtEl>
                                        <p:attrNameLst>
                                          <p:attrName>ppt_x</p:attrName>
                                        </p:attrNameLst>
                                      </p:cBhvr>
                                      <p:tavLst>
                                        <p:tav tm="0">
                                          <p:val>
                                            <p:strVal val="#ppt_x"/>
                                          </p:val>
                                        </p:tav>
                                        <p:tav tm="100000">
                                          <p:val>
                                            <p:strVal val="#ppt_x"/>
                                          </p:val>
                                        </p:tav>
                                      </p:tavLst>
                                    </p:anim>
                                    <p:anim calcmode="lin" valueType="num">
                                      <p:cBhvr additive="base">
                                        <p:cTn id="43" dur="1000" fill="hold"/>
                                        <p:tgtEl>
                                          <p:spTgt spid="56730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56412"/>
            <a:ext cx="8229600" cy="4389437"/>
          </a:xfrm>
        </p:spPr>
        <p:txBody>
          <a:bodyPr/>
          <a:lstStyle/>
          <a:p>
            <a:r>
              <a:rPr lang="en-US" b="1" dirty="0">
                <a:latin typeface="Arial" panose="020B0604020202020204" pitchFamily="34" charset="0"/>
                <a:cs typeface="Arial" panose="020B0604020202020204" pitchFamily="34" charset="0"/>
              </a:rPr>
              <a:t>The short answer is </a:t>
            </a:r>
            <a:r>
              <a:rPr lang="en-US" b="1" dirty="0">
                <a:solidFill>
                  <a:srgbClr val="00B050"/>
                </a:solidFill>
                <a:latin typeface="Arial" panose="020B0604020202020204" pitchFamily="34" charset="0"/>
                <a:cs typeface="Arial" panose="020B0604020202020204" pitchFamily="34" charset="0"/>
              </a:rPr>
              <a:t>YES </a:t>
            </a:r>
            <a:r>
              <a:rPr lang="en-US" b="1" dirty="0">
                <a:latin typeface="Arial" panose="020B0604020202020204" pitchFamily="34" charset="0"/>
                <a:cs typeface="Arial" panose="020B0604020202020204" pitchFamily="34" charset="0"/>
              </a:rPr>
              <a:t>but different package features can address different aspects of the problem:</a:t>
            </a:r>
          </a:p>
          <a:p>
            <a:pPr lvl="1"/>
            <a:r>
              <a:rPr lang="en-US" b="1" dirty="0">
                <a:latin typeface="Arial" panose="020B0604020202020204" pitchFamily="34" charset="0"/>
                <a:cs typeface="Arial" panose="020B0604020202020204" pitchFamily="34" charset="0"/>
              </a:rPr>
              <a:t>Which do we need ? Where do we need them?</a:t>
            </a:r>
          </a:p>
          <a:p>
            <a:pPr lvl="1"/>
            <a:r>
              <a:rPr lang="en-US" b="1" dirty="0">
                <a:latin typeface="Arial" panose="020B0604020202020204" pitchFamily="34" charset="0"/>
                <a:cs typeface="Arial" panose="020B0604020202020204" pitchFamily="34" charset="0"/>
              </a:rPr>
              <a:t>Help track dosing times</a:t>
            </a:r>
          </a:p>
          <a:p>
            <a:pPr lvl="1"/>
            <a:r>
              <a:rPr lang="en-US" b="1" dirty="0">
                <a:latin typeface="Arial" panose="020B0604020202020204" pitchFamily="34" charset="0"/>
                <a:cs typeface="Arial" panose="020B0604020202020204" pitchFamily="34" charset="0"/>
              </a:rPr>
              <a:t>Help with unintentional overdosing</a:t>
            </a:r>
          </a:p>
          <a:p>
            <a:pPr lvl="1"/>
            <a:r>
              <a:rPr lang="en-US" b="1" dirty="0">
                <a:latin typeface="Arial" panose="020B0604020202020204" pitchFamily="34" charset="0"/>
                <a:cs typeface="Arial" panose="020B0604020202020204" pitchFamily="34" charset="0"/>
              </a:rPr>
              <a:t>Help communicate between patient and caregiver</a:t>
            </a:r>
          </a:p>
          <a:p>
            <a:pPr lvl="1"/>
            <a:r>
              <a:rPr lang="en-US" b="1" dirty="0">
                <a:latin typeface="Arial" panose="020B0604020202020204" pitchFamily="34" charset="0"/>
                <a:cs typeface="Arial" panose="020B0604020202020204" pitchFamily="34" charset="0"/>
              </a:rPr>
              <a:t>Help track when doses go missing (theft)</a:t>
            </a:r>
          </a:p>
          <a:p>
            <a:pPr lvl="1"/>
            <a:r>
              <a:rPr lang="en-US" b="1" dirty="0">
                <a:latin typeface="Arial" panose="020B0604020202020204" pitchFamily="34" charset="0"/>
                <a:cs typeface="Arial" panose="020B0604020202020204" pitchFamily="34" charset="0"/>
              </a:rPr>
              <a:t>Help protect doses from environment (stability)</a:t>
            </a:r>
          </a:p>
          <a:p>
            <a:pPr lvl="1"/>
            <a:r>
              <a:rPr lang="en-US" b="1" dirty="0">
                <a:latin typeface="Arial" panose="020B0604020202020204" pitchFamily="34" charset="0"/>
                <a:cs typeface="Arial" panose="020B0604020202020204" pitchFamily="34" charset="0"/>
              </a:rPr>
              <a:t>Help detect counterfeit or gray market product</a:t>
            </a:r>
          </a:p>
          <a:p>
            <a:pPr lvl="2"/>
            <a:r>
              <a:rPr lang="en-US" b="1" dirty="0">
                <a:latin typeface="Arial" panose="020B0604020202020204" pitchFamily="34" charset="0"/>
                <a:cs typeface="Arial" panose="020B0604020202020204" pitchFamily="34" charset="0"/>
              </a:rPr>
              <a:t>Under DSCSA with serialized packs</a:t>
            </a:r>
          </a:p>
          <a:p>
            <a:pPr lvl="1"/>
            <a:endParaRPr lang="en-US" b="1" dirty="0"/>
          </a:p>
          <a:p>
            <a:pPr lvl="1"/>
            <a:endParaRPr lang="en-US" b="1" dirty="0"/>
          </a:p>
          <a:p>
            <a:pPr lvl="1"/>
            <a:endParaRPr lang="en-US" dirty="0"/>
          </a:p>
          <a:p>
            <a:pPr lvl="1"/>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bwMode="auto">
          <a:xfrm>
            <a:off x="152400" y="8382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altLang="en-US" sz="4000" b="1" dirty="0">
                <a:latin typeface="Arial" panose="020B0604020202020204" pitchFamily="34" charset="0"/>
                <a:cs typeface="Arial" panose="020B0604020202020204" pitchFamily="34" charset="0"/>
              </a:rPr>
              <a:t>Can pharmaceutical packaging  help with the opioid epidemic?</a:t>
            </a:r>
          </a:p>
        </p:txBody>
      </p:sp>
    </p:spTree>
    <p:extLst>
      <p:ext uri="{BB962C8B-B14F-4D97-AF65-F5344CB8AC3E}">
        <p14:creationId xmlns:p14="http://schemas.microsoft.com/office/powerpoint/2010/main" val="3016800777"/>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901" y="5126424"/>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5009961"/>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199" y="5257800"/>
            <a:ext cx="1143001"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755" name="Title 1"/>
          <p:cNvSpPr>
            <a:spLocks noGrp="1"/>
          </p:cNvSpPr>
          <p:nvPr>
            <p:ph type="title"/>
          </p:nvPr>
        </p:nvSpPr>
        <p:spPr>
          <a:xfrm>
            <a:off x="305369" y="381000"/>
            <a:ext cx="10058400" cy="457200"/>
          </a:xfrm>
        </p:spPr>
        <p:txBody>
          <a:bodyPr/>
          <a:lstStyle/>
          <a:p>
            <a:r>
              <a:rPr lang="en-US" altLang="en-US" sz="3200" b="1" dirty="0">
                <a:latin typeface="Arial" panose="020B0604020202020204" pitchFamily="34" charset="0"/>
                <a:cs typeface="Arial" panose="020B0604020202020204" pitchFamily="34" charset="0"/>
              </a:rPr>
              <a:t>Unit of use, functional commodity packaging</a:t>
            </a:r>
          </a:p>
        </p:txBody>
      </p:sp>
      <p:pic>
        <p:nvPicPr>
          <p:cNvPr id="675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6419" y="1073814"/>
            <a:ext cx="18097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844" y="1177025"/>
            <a:ext cx="1670274" cy="177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9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6169" y="1386575"/>
            <a:ext cx="19812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3159" r="33682"/>
          <a:stretch/>
        </p:blipFill>
        <p:spPr bwMode="auto">
          <a:xfrm>
            <a:off x="305369" y="990197"/>
            <a:ext cx="1323336"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555" t="11236" r="20203" b="14137"/>
          <a:stretch/>
        </p:blipFill>
        <p:spPr bwMode="auto">
          <a:xfrm>
            <a:off x="3309867" y="3301478"/>
            <a:ext cx="1503528" cy="177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l="13556" r="14707"/>
          <a:stretch/>
        </p:blipFill>
        <p:spPr bwMode="auto">
          <a:xfrm>
            <a:off x="1819844" y="3256901"/>
            <a:ext cx="1245060" cy="173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12">
            <a:extLst>
              <a:ext uri="{28A0092B-C50C-407E-A947-70E740481C1C}">
                <a14:useLocalDpi xmlns:a14="http://schemas.microsoft.com/office/drawing/2010/main" val="0"/>
              </a:ext>
            </a:extLst>
          </a:blip>
          <a:srcRect l="21617" r="20946"/>
          <a:stretch/>
        </p:blipFill>
        <p:spPr bwMode="auto">
          <a:xfrm>
            <a:off x="463029" y="3276600"/>
            <a:ext cx="984771"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6219" y="1034552"/>
            <a:ext cx="19621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8100" y="5019199"/>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5138192"/>
            <a:ext cx="15144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34200" y="2808595"/>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rotWithShape="1">
          <a:blip r:embed="rId17">
            <a:extLst>
              <a:ext uri="{28A0092B-C50C-407E-A947-70E740481C1C}">
                <a14:useLocalDpi xmlns:a14="http://schemas.microsoft.com/office/drawing/2010/main" val="0"/>
              </a:ext>
            </a:extLst>
          </a:blip>
          <a:srcRect t="8816" r="6516" b="21188"/>
          <a:stretch/>
        </p:blipFill>
        <p:spPr bwMode="auto">
          <a:xfrm>
            <a:off x="4924852" y="3154788"/>
            <a:ext cx="1994563" cy="149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bwMode="auto">
          <a:xfrm>
            <a:off x="525469" y="2362200"/>
            <a:ext cx="8077200" cy="2116461"/>
          </a:xfrm>
          <a:prstGeom prst="rect">
            <a:avLst/>
          </a:prstGeom>
          <a:solidFill>
            <a:srgbClr val="33CC33"/>
          </a:solidFill>
          <a:ln>
            <a:noFill/>
          </a:ln>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altLang="en-US" sz="4400" b="1" dirty="0">
                <a:latin typeface="Arial" panose="020B0604020202020204" pitchFamily="34" charset="0"/>
                <a:cs typeface="Arial" panose="020B0604020202020204" pitchFamily="34" charset="0"/>
              </a:rPr>
              <a:t>Re-engineered packaging for commodity products, same need for pharmaceuticals</a:t>
            </a:r>
          </a:p>
        </p:txBody>
      </p:sp>
      <p:pic>
        <p:nvPicPr>
          <p:cNvPr id="19"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457200"/>
            <a:ext cx="8229600" cy="1143000"/>
          </a:xfrm>
        </p:spPr>
        <p:txBody>
          <a:bodyPr/>
          <a:lstStyle/>
          <a:p>
            <a:r>
              <a:rPr lang="en-US" altLang="en-US" sz="4400" b="1" dirty="0">
                <a:latin typeface="Arial" panose="020B0604020202020204" pitchFamily="34" charset="0"/>
                <a:cs typeface="Arial" panose="020B0604020202020204" pitchFamily="34" charset="0"/>
              </a:rPr>
              <a:t>Functional medical packaging: </a:t>
            </a:r>
            <a:r>
              <a:rPr lang="en-US" altLang="en-US" sz="4400" b="1" dirty="0" err="1">
                <a:latin typeface="Arial" panose="020B0604020202020204" pitchFamily="34" charset="0"/>
                <a:cs typeface="Arial" panose="020B0604020202020204" pitchFamily="34" charset="0"/>
              </a:rPr>
              <a:t>Transdermals</a:t>
            </a:r>
            <a:endParaRPr lang="en-US" altLang="en-US" sz="4400" b="1" dirty="0">
              <a:latin typeface="Arial" panose="020B0604020202020204" pitchFamily="34" charset="0"/>
              <a:cs typeface="Arial" panose="020B0604020202020204" pitchFamily="34" charset="0"/>
            </a:endParaRPr>
          </a:p>
        </p:txBody>
      </p:sp>
      <p:sp>
        <p:nvSpPr>
          <p:cNvPr id="76804" name="Content Placeholder 3"/>
          <p:cNvSpPr>
            <a:spLocks noGrp="1"/>
          </p:cNvSpPr>
          <p:nvPr>
            <p:ph sz="half" idx="2"/>
          </p:nvPr>
        </p:nvSpPr>
        <p:spPr>
          <a:xfrm>
            <a:off x="4953000" y="1409700"/>
            <a:ext cx="2814145" cy="2757160"/>
          </a:xfrm>
        </p:spPr>
        <p:txBody>
          <a:bodyPr/>
          <a:lstStyle/>
          <a:p>
            <a:r>
              <a:rPr lang="en-US" altLang="en-US" dirty="0">
                <a:latin typeface="Arial" panose="020B0604020202020204" pitchFamily="34" charset="0"/>
                <a:cs typeface="Arial" panose="020B0604020202020204" pitchFamily="34" charset="0"/>
              </a:rPr>
              <a:t>Nicotine </a:t>
            </a:r>
          </a:p>
          <a:p>
            <a:r>
              <a:rPr lang="en-US" altLang="en-US" dirty="0">
                <a:latin typeface="Arial" panose="020B0604020202020204" pitchFamily="34" charset="0"/>
                <a:cs typeface="Arial" panose="020B0604020202020204" pitchFamily="34" charset="0"/>
              </a:rPr>
              <a:t>Fentanyl</a:t>
            </a:r>
          </a:p>
          <a:p>
            <a:r>
              <a:rPr lang="en-US" altLang="en-US" dirty="0">
                <a:latin typeface="Arial" panose="020B0604020202020204" pitchFamily="34" charset="0"/>
                <a:cs typeface="Arial" panose="020B0604020202020204" pitchFamily="34" charset="0"/>
              </a:rPr>
              <a:t>Morphine</a:t>
            </a:r>
          </a:p>
          <a:p>
            <a:r>
              <a:rPr lang="en-US" altLang="en-US" dirty="0">
                <a:latin typeface="Arial" panose="020B0604020202020204" pitchFamily="34" charset="0"/>
                <a:cs typeface="Arial" panose="020B0604020202020204" pitchFamily="34" charset="0"/>
              </a:rPr>
              <a:t>Birth Control</a:t>
            </a:r>
          </a:p>
          <a:p>
            <a:r>
              <a:rPr lang="en-US" altLang="en-US" dirty="0">
                <a:latin typeface="Arial" panose="020B0604020202020204" pitchFamily="34" charset="0"/>
                <a:cs typeface="Arial" panose="020B0604020202020204" pitchFamily="34" charset="0"/>
              </a:rPr>
              <a:t>Scopolamine</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209800"/>
            <a:ext cx="24479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3924300"/>
            <a:ext cx="40481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424" y="3886200"/>
            <a:ext cx="2847975" cy="22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1066800"/>
            <a:ext cx="8229600" cy="1143000"/>
          </a:xfrm>
        </p:spPr>
        <p:txBody>
          <a:bodyPr/>
          <a:lstStyle/>
          <a:p>
            <a:r>
              <a:rPr lang="en-US" altLang="en-US" sz="4400" b="1" dirty="0">
                <a:latin typeface="Arial" panose="020B0604020202020204" pitchFamily="34" charset="0"/>
                <a:cs typeface="Arial" panose="020B0604020202020204" pitchFamily="34" charset="0"/>
              </a:rPr>
              <a:t>Functional medical packaging: </a:t>
            </a:r>
            <a:br>
              <a:rPr lang="en-US" altLang="en-US" sz="4400" b="1" dirty="0">
                <a:latin typeface="Arial" panose="020B0604020202020204" pitchFamily="34" charset="0"/>
                <a:cs typeface="Arial" panose="020B0604020202020204" pitchFamily="34" charset="0"/>
              </a:rPr>
            </a:br>
            <a:r>
              <a:rPr lang="en-US" altLang="en-US" sz="4400" b="1" dirty="0">
                <a:latin typeface="Arial" panose="020B0604020202020204" pitchFamily="34" charset="0"/>
                <a:cs typeface="Arial" panose="020B0604020202020204" pitchFamily="34" charset="0"/>
              </a:rPr>
              <a:t>Auto-injectors, injector pens, kits</a:t>
            </a:r>
          </a:p>
        </p:txBody>
      </p:sp>
      <p:sp>
        <p:nvSpPr>
          <p:cNvPr id="77827" name="Content Placeholder 3"/>
          <p:cNvSpPr>
            <a:spLocks noGrp="1"/>
          </p:cNvSpPr>
          <p:nvPr>
            <p:ph sz="half" idx="2"/>
          </p:nvPr>
        </p:nvSpPr>
        <p:spPr>
          <a:xfrm>
            <a:off x="4708637" y="1844675"/>
            <a:ext cx="4038600" cy="3413125"/>
          </a:xfrm>
        </p:spPr>
        <p:txBody>
          <a:bodyPr/>
          <a:lstStyle/>
          <a:p>
            <a:r>
              <a:rPr lang="en-US" altLang="en-US" dirty="0">
                <a:latin typeface="Arial" panose="020B0604020202020204" pitchFamily="34" charset="0"/>
                <a:cs typeface="Arial" panose="020B0604020202020204" pitchFamily="34" charset="0"/>
              </a:rPr>
              <a:t>Insulin</a:t>
            </a:r>
          </a:p>
          <a:p>
            <a:r>
              <a:rPr lang="en-US" altLang="en-US" dirty="0">
                <a:latin typeface="Arial" panose="020B0604020202020204" pitchFamily="34" charset="0"/>
                <a:cs typeface="Arial" panose="020B0604020202020204" pitchFamily="34" charset="0"/>
              </a:rPr>
              <a:t>Epinephrine</a:t>
            </a:r>
          </a:p>
          <a:p>
            <a:r>
              <a:rPr lang="en-US" altLang="en-US" dirty="0" err="1">
                <a:latin typeface="Arial" panose="020B0604020202020204" pitchFamily="34" charset="0"/>
                <a:cs typeface="Arial" panose="020B0604020202020204" pitchFamily="34" charset="0"/>
              </a:rPr>
              <a:t>Humira</a:t>
            </a:r>
            <a:r>
              <a:rPr lang="en-US" altLang="en-US" dirty="0">
                <a:latin typeface="Arial" panose="020B0604020202020204" pitchFamily="34" charset="0"/>
                <a:cs typeface="Arial" panose="020B0604020202020204" pitchFamily="34" charset="0"/>
              </a:rPr>
              <a:t> (psoriasis)</a:t>
            </a:r>
          </a:p>
          <a:p>
            <a:r>
              <a:rPr lang="en-US" altLang="en-US" dirty="0">
                <a:latin typeface="Arial" panose="020B0604020202020204" pitchFamily="34" charset="0"/>
                <a:cs typeface="Arial" panose="020B0604020202020204" pitchFamily="34" charset="0"/>
              </a:rPr>
              <a:t>Enbrel (rheumatoid arthritis)</a:t>
            </a:r>
          </a:p>
          <a:p>
            <a:r>
              <a:rPr lang="en-US" altLang="en-US" dirty="0" err="1">
                <a:latin typeface="Arial" panose="020B0604020202020204" pitchFamily="34" charset="0"/>
                <a:cs typeface="Arial" panose="020B0604020202020204" pitchFamily="34" charset="0"/>
              </a:rPr>
              <a:t>Lovenox</a:t>
            </a:r>
            <a:r>
              <a:rPr lang="en-US" altLang="en-US" dirty="0">
                <a:latin typeface="Arial" panose="020B0604020202020204" pitchFamily="34" charset="0"/>
                <a:cs typeface="Arial" panose="020B0604020202020204" pitchFamily="34" charset="0"/>
              </a:rPr>
              <a:t> (anti-</a:t>
            </a:r>
            <a:r>
              <a:rPr lang="en-US" altLang="en-US" dirty="0" err="1">
                <a:latin typeface="Arial" panose="020B0604020202020204" pitchFamily="34" charset="0"/>
                <a:cs typeface="Arial" panose="020B0604020202020204" pitchFamily="34" charset="0"/>
              </a:rPr>
              <a:t>coagulent</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778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2124075"/>
            <a:ext cx="26670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574" y="3048000"/>
            <a:ext cx="20478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Image result for auto injector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 y="4191000"/>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995" y="5105400"/>
            <a:ext cx="2682160" cy="132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02609" y="533400"/>
            <a:ext cx="8741391" cy="1143000"/>
          </a:xfrm>
        </p:spPr>
        <p:txBody>
          <a:bodyPr/>
          <a:lstStyle/>
          <a:p>
            <a:r>
              <a:rPr lang="en-US" altLang="en-US" sz="4400" b="1" dirty="0">
                <a:latin typeface="Arial" panose="020B0604020202020204" pitchFamily="34" charset="0"/>
                <a:cs typeface="Arial" panose="020B0604020202020204" pitchFamily="34" charset="0"/>
              </a:rPr>
              <a:t>Functional medical packaging: Inhalers</a:t>
            </a:r>
          </a:p>
        </p:txBody>
      </p:sp>
      <p:sp>
        <p:nvSpPr>
          <p:cNvPr id="78851" name="Content Placeholder 3"/>
          <p:cNvSpPr>
            <a:spLocks noGrp="1"/>
          </p:cNvSpPr>
          <p:nvPr>
            <p:ph sz="half" idx="2"/>
          </p:nvPr>
        </p:nvSpPr>
        <p:spPr>
          <a:xfrm>
            <a:off x="4648200" y="2590800"/>
            <a:ext cx="4038600" cy="2422525"/>
          </a:xfrm>
        </p:spPr>
        <p:txBody>
          <a:bodyPr/>
          <a:lstStyle/>
          <a:p>
            <a:r>
              <a:rPr lang="en-US" altLang="en-US" dirty="0">
                <a:latin typeface="Arial" panose="020B0604020202020204" pitchFamily="34" charset="0"/>
                <a:cs typeface="Arial" panose="020B0604020202020204" pitchFamily="34" charset="0"/>
              </a:rPr>
              <a:t>Bronchitis</a:t>
            </a:r>
          </a:p>
          <a:p>
            <a:r>
              <a:rPr lang="en-US" altLang="en-US" dirty="0">
                <a:latin typeface="Arial" panose="020B0604020202020204" pitchFamily="34" charset="0"/>
                <a:cs typeface="Arial" panose="020B0604020202020204" pitchFamily="34" charset="0"/>
              </a:rPr>
              <a:t>Asthma</a:t>
            </a:r>
          </a:p>
          <a:p>
            <a:r>
              <a:rPr lang="en-US" altLang="en-US" dirty="0">
                <a:latin typeface="Arial" panose="020B0604020202020204" pitchFamily="34" charset="0"/>
                <a:cs typeface="Arial" panose="020B0604020202020204" pitchFamily="34" charset="0"/>
              </a:rPr>
              <a:t>COPD</a:t>
            </a:r>
          </a:p>
          <a:p>
            <a:r>
              <a:rPr lang="en-US" altLang="en-US" dirty="0">
                <a:latin typeface="Arial" panose="020B0604020202020204" pitchFamily="34" charset="0"/>
                <a:cs typeface="Arial" panose="020B0604020202020204" pitchFamily="34" charset="0"/>
              </a:rPr>
              <a:t>Emphysema</a:t>
            </a:r>
          </a:p>
          <a:p>
            <a:r>
              <a:rPr lang="en-US" altLang="en-US" dirty="0">
                <a:latin typeface="Arial" panose="020B0604020202020204" pitchFamily="34" charset="0"/>
                <a:cs typeface="Arial" panose="020B0604020202020204" pitchFamily="34" charset="0"/>
              </a:rPr>
              <a:t>Diabetes (developing)</a:t>
            </a:r>
          </a:p>
        </p:txBody>
      </p:sp>
      <p:pic>
        <p:nvPicPr>
          <p:cNvPr id="788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286000"/>
            <a:ext cx="4349750" cy="326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591" y="6162074"/>
            <a:ext cx="1752600" cy="6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5_MHB - B500">
  <a:themeElements>
    <a:clrScheme name="5_MHB - B500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5_MHB - B500">
      <a:majorFont>
        <a:latin typeface="Tahoma"/>
        <a:ea typeface="ヒラギノ角ゴ Pro W3"/>
        <a:cs typeface=""/>
      </a:majorFont>
      <a:minorFont>
        <a:latin typeface="Tahom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0485" tIns="40243" rIns="80485" bIns="40243"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0485" tIns="40243" rIns="80485" bIns="40243"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MHB - B500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TotalTime>
  <Words>1364</Words>
  <Application>Microsoft Office PowerPoint</Application>
  <PresentationFormat>On-screen Show (4:3)</PresentationFormat>
  <Paragraphs>200</Paragraphs>
  <Slides>27</Slides>
  <Notes>27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Arial</vt:lpstr>
      <vt:lpstr>Calibri</vt:lpstr>
      <vt:lpstr>Constantia</vt:lpstr>
      <vt:lpstr>Humanist 777 Light BT</vt:lpstr>
      <vt:lpstr>Tahoma</vt:lpstr>
      <vt:lpstr>Wingdings</vt:lpstr>
      <vt:lpstr>Wingdings 2</vt:lpstr>
      <vt:lpstr>ヒラギノ角ゴ Pro W3</vt:lpstr>
      <vt:lpstr>Flow</vt:lpstr>
      <vt:lpstr>5_MHB - B500</vt:lpstr>
      <vt:lpstr>3_Flow</vt:lpstr>
      <vt:lpstr>1_Flow</vt:lpstr>
      <vt:lpstr>2_Flow</vt:lpstr>
      <vt:lpstr>PowerPoint Presentation</vt:lpstr>
      <vt:lpstr>Healthcare Compliance Packaging Council</vt:lpstr>
      <vt:lpstr>1955</vt:lpstr>
      <vt:lpstr>2017</vt:lpstr>
      <vt:lpstr>PowerPoint Presentation</vt:lpstr>
      <vt:lpstr>Unit of use, functional commodity packaging</vt:lpstr>
      <vt:lpstr>Functional medical packaging: Transdermals</vt:lpstr>
      <vt:lpstr>Functional medical packaging:  Auto-injectors, injector pens, kits</vt:lpstr>
      <vt:lpstr>Functional medical packaging: Inhalers</vt:lpstr>
      <vt:lpstr>Functional pharmaceutical packaging: Solid dose</vt:lpstr>
      <vt:lpstr>PowerPoint Presentation</vt:lpstr>
      <vt:lpstr>Must be some great new idea, these calendar packs, right ? </vt:lpstr>
      <vt:lpstr>Recent Published Reviews of  Packaging Adherence Studies</vt:lpstr>
      <vt:lpstr>Modulus, Inc.  Hormone Replacement Therapy*(HRT)</vt:lpstr>
      <vt:lpstr>Unit Dose Packaging and Elderly Patient Compliance* </vt:lpstr>
      <vt:lpstr>“Impact of Innovative Packaging on Adherence and Treatment Outcome in Elderly Patients with Hypertension”*</vt:lpstr>
      <vt:lpstr>Ohio State University Study </vt:lpstr>
      <vt:lpstr>“Effect of Value-Added Utilities in Promoting Prescription Refill Compliance Among Patients with Hypertension”*</vt:lpstr>
      <vt:lpstr>Novartis Diovan®HCT Study</vt:lpstr>
      <vt:lpstr>PowerPoint Presentation</vt:lpstr>
      <vt:lpstr>Example: IMC</vt:lpstr>
      <vt:lpstr>PowerPoint Presentation</vt:lpstr>
      <vt:lpstr>How can packaging features address the opioid epidemic?</vt:lpstr>
      <vt:lpstr>Conceptual Opioid Packaging</vt:lpstr>
      <vt:lpstr>PowerPoint Presentation</vt:lpstr>
      <vt:lpstr>Beyond the Patient:  Safe and Secure Supply Chain?</vt:lpstr>
      <vt:lpstr>PowerPoint Presentation</vt:lpstr>
    </vt:vector>
  </TitlesOfParts>
  <Company>Mills/James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Name</dc:title>
  <dc:creator>Jane Lewis</dc:creator>
  <cp:lastModifiedBy>Eby, Michelle</cp:lastModifiedBy>
  <cp:revision>789</cp:revision>
  <cp:lastPrinted>2013-04-17T15:09:30Z</cp:lastPrinted>
  <dcterms:created xsi:type="dcterms:W3CDTF">2006-02-23T16:45:20Z</dcterms:created>
  <dcterms:modified xsi:type="dcterms:W3CDTF">2017-12-10T02:34:03Z</dcterms:modified>
</cp:coreProperties>
</file>