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5" r:id="rId5"/>
    <p:sldMasterId id="2147483663" r:id="rId6"/>
    <p:sldMasterId id="2147483671" r:id="rId7"/>
    <p:sldMasterId id="2147483679" r:id="rId8"/>
  </p:sldMasterIdLst>
  <p:notesMasterIdLst>
    <p:notesMasterId r:id="rId17"/>
  </p:notesMasterIdLst>
  <p:handoutMasterIdLst>
    <p:handoutMasterId r:id="rId18"/>
  </p:handoutMasterIdLst>
  <p:sldIdLst>
    <p:sldId id="262" r:id="rId9"/>
    <p:sldId id="316" r:id="rId10"/>
    <p:sldId id="317" r:id="rId11"/>
    <p:sldId id="311" r:id="rId12"/>
    <p:sldId id="318" r:id="rId13"/>
    <p:sldId id="319" r:id="rId14"/>
    <p:sldId id="320" r:id="rId15"/>
    <p:sldId id="31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kin, Chelsea" initials="EC" lastIdx="1" clrIdx="0">
    <p:extLst>
      <p:ext uri="{19B8F6BF-5375-455C-9EA6-DF929625EA0E}">
        <p15:presenceInfo xmlns:p15="http://schemas.microsoft.com/office/powerpoint/2012/main" userId="S-1-5-21-2120689171-1125983678-719599052-152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5A0"/>
    <a:srgbClr val="C8D3D1"/>
    <a:srgbClr val="DBCACE"/>
    <a:srgbClr val="925F6E"/>
    <a:srgbClr val="6D2A3D"/>
    <a:srgbClr val="E9E6DF"/>
    <a:srgbClr val="193C34"/>
    <a:srgbClr val="8096A5"/>
    <a:srgbClr val="FCEBE3"/>
    <a:srgbClr val="EBE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5" autoAdjust="0"/>
    <p:restoredTop sz="84792" autoAdjust="0"/>
  </p:normalViewPr>
  <p:slideViewPr>
    <p:cSldViewPr snapToGrid="0" snapToObjects="1">
      <p:cViewPr varScale="1">
        <p:scale>
          <a:sx n="93" d="100"/>
          <a:sy n="93" d="100"/>
        </p:scale>
        <p:origin x="1326" y="90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45" d="100"/>
          <a:sy n="145" d="100"/>
        </p:scale>
        <p:origin x="1392" y="-150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rgbClr val="6D2A3D"/>
                </a:solidFill>
                <a:latin typeface="+mn-lt"/>
              </a:rPr>
              <a:t>What Consumers</a:t>
            </a:r>
            <a:r>
              <a:rPr lang="en-US" sz="1400" b="1" baseline="0" dirty="0">
                <a:solidFill>
                  <a:srgbClr val="6D2A3D"/>
                </a:solidFill>
                <a:latin typeface="+mn-lt"/>
              </a:rPr>
              <a:t> Usually </a:t>
            </a:r>
            <a:r>
              <a:rPr lang="en-US" sz="1400" b="1" dirty="0">
                <a:solidFill>
                  <a:srgbClr val="6D2A3D"/>
                </a:solidFill>
                <a:latin typeface="+mn-lt"/>
              </a:rPr>
              <a:t>Look for on the “Nutrition Facts” Label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DEF-4047-93E4-E1D1C35899E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DEF-4047-93E4-E1D1C35899E0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DEF-4047-93E4-E1D1C35899E0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DEF-4047-93E4-E1D1C35899E0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DEF-4047-93E4-E1D1C35899E0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DEF-4047-93E4-E1D1C35899E0}"/>
              </c:ext>
            </c:extLst>
          </c:dPt>
          <c:dPt>
            <c:idx val="6"/>
            <c:invertIfNegative val="0"/>
            <c:bubble3D val="0"/>
            <c:spPr>
              <a:solidFill>
                <a:srgbClr val="BF212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DEF-4047-93E4-E1D1C35899E0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DEF-4047-93E4-E1D1C35899E0}"/>
              </c:ext>
            </c:extLst>
          </c:dPt>
          <c:dPt>
            <c:idx val="8"/>
            <c:invertIfNegative val="0"/>
            <c:bubble3D val="0"/>
            <c:spPr>
              <a:solidFill>
                <a:srgbClr val="BF212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DEF-4047-93E4-E1D1C35899E0}"/>
              </c:ext>
            </c:extLst>
          </c:dPt>
          <c:cat>
            <c:strRef>
              <c:f>Sheet1!$A$2:$A$10</c:f>
              <c:strCache>
                <c:ptCount val="9"/>
                <c:pt idx="0">
                  <c:v>Iron</c:v>
                </c:pt>
                <c:pt idx="1">
                  <c:v>Calcium</c:v>
                </c:pt>
                <c:pt idx="2">
                  <c:v>Dietary Fiber</c:v>
                </c:pt>
                <c:pt idx="3">
                  <c:v>Protein</c:v>
                </c:pt>
                <c:pt idx="4">
                  <c:v>Saturated Fat</c:v>
                </c:pt>
                <c:pt idx="5">
                  <c:v>Total Fat</c:v>
                </c:pt>
                <c:pt idx="6">
                  <c:v>Sodium</c:v>
                </c:pt>
                <c:pt idx="7">
                  <c:v>Total Calories</c:v>
                </c:pt>
                <c:pt idx="8">
                  <c:v>Sugars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</c:v>
                </c:pt>
                <c:pt idx="1">
                  <c:v>7</c:v>
                </c:pt>
                <c:pt idx="2">
                  <c:v>19</c:v>
                </c:pt>
                <c:pt idx="3">
                  <c:v>23</c:v>
                </c:pt>
                <c:pt idx="4">
                  <c:v>25</c:v>
                </c:pt>
                <c:pt idx="5">
                  <c:v>31</c:v>
                </c:pt>
                <c:pt idx="6">
                  <c:v>35</c:v>
                </c:pt>
                <c:pt idx="7">
                  <c:v>40</c:v>
                </c:pt>
                <c:pt idx="8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DEF-4047-93E4-E1D1C3589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55725504"/>
        <c:axId val="755725832"/>
      </c:barChart>
      <c:catAx>
        <c:axId val="755725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6D2A3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725832"/>
        <c:crosses val="autoZero"/>
        <c:auto val="1"/>
        <c:lblAlgn val="ctr"/>
        <c:lblOffset val="100"/>
        <c:noMultiLvlLbl val="0"/>
      </c:catAx>
      <c:valAx>
        <c:axId val="755725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72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CC729-C10E-7F4B-9EF2-15F6455CDA52}" type="datetimeFigureOut">
              <a:rPr lang="en-US" smtClean="0"/>
              <a:t>7/24/2018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2146B-C7AD-EC45-96D9-6323FF3EB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8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43E92-47B5-FD42-8FCD-BB65929A8BDB}" type="datetimeFigureOut">
              <a:rPr lang="en-US" smtClean="0"/>
              <a:t>7/24/2018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36DCA-054B-384C-941D-4E5D234BFD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42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36DCA-054B-384C-941D-4E5D234BFDB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0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400549"/>
            <a:ext cx="6764356" cy="4633281"/>
          </a:xfrm>
        </p:spPr>
        <p:txBody>
          <a:bodyPr/>
          <a:lstStyle/>
          <a:p>
            <a:pPr marL="171450" indent="-171450" defTabSz="864931">
              <a:buFont typeface="Arial" panose="020B0604020202020204" pitchFamily="34" charset="0"/>
              <a:buChar char="•"/>
              <a:defRPr/>
            </a:pPr>
            <a:endParaRPr lang="en-US" sz="105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36DCA-054B-384C-941D-4E5D234BFDB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637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400549"/>
            <a:ext cx="6764356" cy="4633281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0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36DCA-054B-384C-941D-4E5D234BFDB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53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7287" y="4400549"/>
            <a:ext cx="6533002" cy="474345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36DCA-054B-384C-941D-4E5D234BFDB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30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400549"/>
            <a:ext cx="6764356" cy="4633281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36DCA-054B-384C-941D-4E5D234BFDB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233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400549"/>
            <a:ext cx="6764356" cy="4633281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5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36DCA-054B-384C-941D-4E5D234BFDB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85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400549"/>
            <a:ext cx="6764356" cy="4633281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36DCA-054B-384C-941D-4E5D234BFDB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9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36DCA-054B-384C-941D-4E5D234BFDB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1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801089" y="2766218"/>
            <a:ext cx="8589820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1" spc="0" baseline="0">
                <a:solidFill>
                  <a:srgbClr val="E9E6DF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or presenter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01089" y="4358140"/>
            <a:ext cx="8589822" cy="4276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spc="0">
                <a:solidFill>
                  <a:srgbClr val="E9E6DF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rgbClr val="EEEBE6"/>
                </a:solidFill>
              </a:defRPr>
            </a:lvl2pPr>
            <a:lvl3pPr marL="914400" indent="0" algn="ctr">
              <a:buNone/>
              <a:defRPr sz="1800">
                <a:solidFill>
                  <a:srgbClr val="EEEBE6"/>
                </a:solidFill>
              </a:defRPr>
            </a:lvl3pPr>
            <a:lvl4pPr marL="1371600" indent="0" algn="ctr">
              <a:buNone/>
              <a:defRPr sz="1800">
                <a:solidFill>
                  <a:srgbClr val="EEEBE6"/>
                </a:solidFill>
              </a:defRPr>
            </a:lvl4pPr>
            <a:lvl5pPr marL="1828800" indent="0" algn="ctr">
              <a:buNone/>
              <a:defRPr sz="1800">
                <a:solidFill>
                  <a:srgbClr val="EEEBE6"/>
                </a:solidFill>
              </a:defRPr>
            </a:lvl5pPr>
          </a:lstStyle>
          <a:p>
            <a:pPr lvl="0"/>
            <a:r>
              <a:rPr lang="en-US" dirty="0"/>
              <a:t>00/00/0000</a:t>
            </a:r>
          </a:p>
        </p:txBody>
      </p:sp>
    </p:spTree>
    <p:extLst>
      <p:ext uri="{BB962C8B-B14F-4D97-AF65-F5344CB8AC3E}">
        <p14:creationId xmlns:p14="http://schemas.microsoft.com/office/powerpoint/2010/main" val="20297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ooth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480455" y="2766219"/>
            <a:ext cx="9231088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Smooth section </a:t>
            </a:r>
            <a:br>
              <a:rPr lang="en-US" dirty="0"/>
            </a:br>
            <a:r>
              <a:rPr lang="en-US" dirty="0"/>
              <a:t> (Times New Roman, 60pt)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480455" y="2766219"/>
            <a:ext cx="9231088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Hint section </a:t>
            </a:r>
            <a:br>
              <a:rPr lang="en-US" dirty="0"/>
            </a:br>
            <a:r>
              <a:rPr lang="en-US" dirty="0"/>
              <a:t> (Times New Roman, 60pt)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55375" y="1341120"/>
            <a:ext cx="10881248" cy="4657344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spc="0" baseline="0">
                <a:solidFill>
                  <a:srgbClr val="1A3C34"/>
                </a:solidFill>
                <a:latin typeface="+mj-lt"/>
              </a:defRPr>
            </a:lvl1pPr>
            <a:lvl2pPr marL="349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519113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688975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857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spc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 bullets (Times New Roman, 16pt)</a:t>
            </a:r>
          </a:p>
          <a:p>
            <a:pPr lvl="1"/>
            <a:r>
              <a:rPr lang="en-US" dirty="0"/>
              <a:t>Second level (Times New Roman, 12pt)</a:t>
            </a:r>
          </a:p>
          <a:p>
            <a:pPr lvl="2"/>
            <a:r>
              <a:rPr lang="en-US" dirty="0"/>
              <a:t>Third level (Arial, 10pt)</a:t>
            </a:r>
          </a:p>
          <a:p>
            <a:pPr lvl="3"/>
            <a:r>
              <a:rPr lang="en-US" dirty="0"/>
              <a:t>Fourth level (Arial, 9pt)</a:t>
            </a:r>
          </a:p>
          <a:p>
            <a:pPr lvl="4"/>
            <a:r>
              <a:rPr lang="en-US" dirty="0"/>
              <a:t>Fifth level (Arial, 8pt)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Headlin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3400"/>
              </a:lnSpc>
              <a:defRPr sz="32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sz="3200" dirty="0"/>
              <a:t>Two-line example headline (Times New Roman, 32pt). </a:t>
            </a:r>
            <a:br>
              <a:rPr lang="en-US" sz="3200" dirty="0"/>
            </a:br>
            <a:r>
              <a:rPr lang="en-US" sz="3200" dirty="0" err="1"/>
              <a:t>Curabitur</a:t>
            </a:r>
            <a:r>
              <a:rPr lang="en-US" sz="3200" dirty="0"/>
              <a:t> in </a:t>
            </a:r>
            <a:r>
              <a:rPr lang="en-US" sz="3200" dirty="0" err="1"/>
              <a:t>fermentum</a:t>
            </a:r>
            <a:r>
              <a:rPr lang="en-US" sz="3200" dirty="0"/>
              <a:t> </a:t>
            </a:r>
            <a:r>
              <a:rPr lang="en-US" sz="3200" dirty="0" err="1"/>
              <a:t>odio</a:t>
            </a:r>
            <a:r>
              <a:rPr lang="en-US" sz="3200" dirty="0"/>
              <a:t>. </a:t>
            </a:r>
            <a:r>
              <a:rPr lang="en-US" sz="3200" dirty="0" err="1"/>
              <a:t>Etiam</a:t>
            </a:r>
            <a:r>
              <a:rPr lang="en-US" sz="3200" dirty="0"/>
              <a:t> </a:t>
            </a:r>
            <a:r>
              <a:rPr lang="en-US" sz="3200" dirty="0" err="1"/>
              <a:t>fermentum</a:t>
            </a:r>
            <a:r>
              <a:rPr lang="en-US" sz="3200" dirty="0"/>
              <a:t> </a:t>
            </a:r>
            <a:r>
              <a:rPr lang="en-US" sz="3200" dirty="0" err="1"/>
              <a:t>malesuada</a:t>
            </a:r>
            <a:r>
              <a:rPr lang="en-US" sz="3200" dirty="0"/>
              <a:t>.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55375" y="1341120"/>
            <a:ext cx="10881248" cy="4657344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spc="0" baseline="0">
                <a:solidFill>
                  <a:srgbClr val="1A3C34"/>
                </a:solidFill>
                <a:latin typeface="+mj-lt"/>
              </a:defRPr>
            </a:lvl1pPr>
            <a:lvl2pPr marL="349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519113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688975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857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spc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 bullets (Times New Roman, 16pt)</a:t>
            </a:r>
          </a:p>
          <a:p>
            <a:pPr lvl="1"/>
            <a:r>
              <a:rPr lang="en-US" dirty="0"/>
              <a:t>Second level (Times New Roman, 12pt)</a:t>
            </a:r>
          </a:p>
          <a:p>
            <a:pPr lvl="2"/>
            <a:r>
              <a:rPr lang="en-US" dirty="0"/>
              <a:t>Third level (Arial, 10pt)</a:t>
            </a:r>
          </a:p>
          <a:p>
            <a:pPr lvl="3"/>
            <a:r>
              <a:rPr lang="en-US" dirty="0"/>
              <a:t>Fourth level (Arial, 9pt)</a:t>
            </a:r>
          </a:p>
          <a:p>
            <a:pPr lvl="4"/>
            <a:r>
              <a:rPr lang="en-US" dirty="0"/>
              <a:t>Fifth level (Arial, 8pt)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55375" y="1648177"/>
            <a:ext cx="10881248" cy="1219200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spc="0" baseline="0">
                <a:solidFill>
                  <a:srgbClr val="1A3C34"/>
                </a:solidFill>
                <a:latin typeface="+mj-lt"/>
              </a:defRPr>
            </a:lvl1pPr>
            <a:lvl2pPr marL="349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519113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688975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857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spc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 bullets (Times New Roman, 16pt)</a:t>
            </a:r>
          </a:p>
          <a:p>
            <a:pPr lvl="1"/>
            <a:r>
              <a:rPr lang="en-US" dirty="0"/>
              <a:t>Second level (Times New Roman, 12pt)</a:t>
            </a:r>
          </a:p>
          <a:p>
            <a:pPr lvl="2"/>
            <a:r>
              <a:rPr lang="en-US" dirty="0"/>
              <a:t>Third level (Arial, 10pt)</a:t>
            </a:r>
          </a:p>
          <a:p>
            <a:pPr lvl="3"/>
            <a:r>
              <a:rPr lang="en-US" dirty="0"/>
              <a:t>Fourth level (Arial, 9pt)</a:t>
            </a:r>
          </a:p>
          <a:p>
            <a:pPr lvl="4"/>
            <a:r>
              <a:rPr lang="en-US" dirty="0"/>
              <a:t>Fifth level (Arial, 8pt)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55375" y="1345014"/>
            <a:ext cx="10881248" cy="3821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90000"/>
              <a:buNone/>
              <a:tabLst/>
              <a:defRPr sz="1600" b="1" spc="0" baseline="0">
                <a:solidFill>
                  <a:srgbClr val="1A3C34"/>
                </a:solidFill>
                <a:latin typeface="+mj-lt"/>
              </a:defRPr>
            </a:lvl1pPr>
            <a:lvl2pPr marL="180975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34925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519112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688975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800" spc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Subtitle Text (Times New Roman, 16pt, Bold)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5375" y="3249563"/>
            <a:ext cx="10881248" cy="1219200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spc="0" baseline="0">
                <a:solidFill>
                  <a:srgbClr val="1A3C34"/>
                </a:solidFill>
                <a:latin typeface="+mj-lt"/>
              </a:defRPr>
            </a:lvl1pPr>
            <a:lvl2pPr marL="349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519113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688975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857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spc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 bullets (Times New Roman, 16pt)</a:t>
            </a:r>
          </a:p>
          <a:p>
            <a:pPr lvl="1"/>
            <a:r>
              <a:rPr lang="en-US" dirty="0"/>
              <a:t>Second level (Times New Roman, 12pt)</a:t>
            </a:r>
          </a:p>
          <a:p>
            <a:pPr lvl="2"/>
            <a:r>
              <a:rPr lang="en-US" dirty="0"/>
              <a:t>Third level (Arial, 10pt)</a:t>
            </a:r>
          </a:p>
          <a:p>
            <a:pPr lvl="3"/>
            <a:r>
              <a:rPr lang="en-US" dirty="0"/>
              <a:t>Fourth level (Arial, 9pt)</a:t>
            </a:r>
          </a:p>
          <a:p>
            <a:pPr lvl="4"/>
            <a:r>
              <a:rPr lang="en-US" dirty="0"/>
              <a:t>Fifth level (Arial, 8pt)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5375" y="2946400"/>
            <a:ext cx="10881248" cy="3821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90000"/>
              <a:buNone/>
              <a:tabLst/>
              <a:defRPr sz="1600" b="1" spc="0" baseline="0">
                <a:solidFill>
                  <a:srgbClr val="1A3C34"/>
                </a:solidFill>
                <a:latin typeface="+mj-lt"/>
              </a:defRPr>
            </a:lvl1pPr>
            <a:lvl2pPr marL="180975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34925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519112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688975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800" spc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Subtitle Text </a:t>
            </a:r>
            <a:r>
              <a:rPr lang="en-US"/>
              <a:t>(Times New Roman, 16pt, Bold)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55375" y="4850948"/>
            <a:ext cx="10881248" cy="1219200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spc="0" baseline="0">
                <a:solidFill>
                  <a:srgbClr val="1A3C34"/>
                </a:solidFill>
                <a:latin typeface="+mj-lt"/>
              </a:defRPr>
            </a:lvl1pPr>
            <a:lvl2pPr marL="349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519113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688975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857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spc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 bullets (Times New Roman, 16pt)</a:t>
            </a:r>
          </a:p>
          <a:p>
            <a:pPr lvl="1"/>
            <a:r>
              <a:rPr lang="en-US" dirty="0"/>
              <a:t>Second level (Times New Roman, 12pt)</a:t>
            </a:r>
          </a:p>
          <a:p>
            <a:pPr lvl="2"/>
            <a:r>
              <a:rPr lang="en-US" dirty="0"/>
              <a:t>Third level (Arial, 10pt)</a:t>
            </a:r>
          </a:p>
          <a:p>
            <a:pPr lvl="3"/>
            <a:r>
              <a:rPr lang="en-US" dirty="0"/>
              <a:t>Fourth level (Arial, 9pt)</a:t>
            </a:r>
          </a:p>
          <a:p>
            <a:pPr lvl="4"/>
            <a:r>
              <a:rPr lang="en-US" dirty="0"/>
              <a:t>Fifth level (Arial, 8pt)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55375" y="4547785"/>
            <a:ext cx="10881248" cy="3821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90000"/>
              <a:buNone/>
              <a:tabLst/>
              <a:defRPr sz="1600" b="1" spc="0" baseline="0">
                <a:solidFill>
                  <a:srgbClr val="1A3C34"/>
                </a:solidFill>
                <a:latin typeface="+mj-lt"/>
              </a:defRPr>
            </a:lvl1pPr>
            <a:lvl2pPr marL="180975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34925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519112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688975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None/>
              <a:tabLst/>
              <a:defRPr sz="800" spc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Subtitle Text </a:t>
            </a:r>
            <a:r>
              <a:rPr lang="en-US"/>
              <a:t>(Times New Roman, 16pt, Bold)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55375" y="1341120"/>
            <a:ext cx="10881248" cy="4657344"/>
          </a:xfrm>
          <a:prstGeom prst="rect">
            <a:avLst/>
          </a:prstGeom>
        </p:spPr>
        <p:txBody>
          <a:bodyPr numCol="2" spcCol="457200"/>
          <a:lstStyle>
            <a:lvl1pPr marL="180975" indent="-180975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spc="0" baseline="0">
                <a:solidFill>
                  <a:srgbClr val="1A3C34"/>
                </a:solidFill>
                <a:latin typeface="+mj-lt"/>
              </a:defRPr>
            </a:lvl1pPr>
            <a:lvl2pPr marL="349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519113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688975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857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spc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 bullets (Times New Roman, 16pt)</a:t>
            </a:r>
          </a:p>
          <a:p>
            <a:pPr lvl="1"/>
            <a:r>
              <a:rPr lang="en-US" dirty="0"/>
              <a:t>Second level (Times New Roman, 12pt)</a:t>
            </a:r>
          </a:p>
          <a:p>
            <a:pPr lvl="2"/>
            <a:r>
              <a:rPr lang="en-US" dirty="0"/>
              <a:t>Third level (Arial, 10pt)</a:t>
            </a:r>
          </a:p>
          <a:p>
            <a:pPr lvl="3"/>
            <a:r>
              <a:rPr lang="en-US" dirty="0"/>
              <a:t>Fourth level (Arial, 9pt)</a:t>
            </a:r>
          </a:p>
          <a:p>
            <a:pPr lvl="4"/>
            <a:r>
              <a:rPr lang="en-US" dirty="0"/>
              <a:t>Fifth level (Arial, 8pt)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55375" y="1341120"/>
            <a:ext cx="10881248" cy="4657344"/>
          </a:xfrm>
          <a:prstGeom prst="rect">
            <a:avLst/>
          </a:prstGeom>
        </p:spPr>
        <p:txBody>
          <a:bodyPr numCol="3" spcCol="457200"/>
          <a:lstStyle>
            <a:lvl1pPr marL="180975" indent="-180975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spc="0" baseline="0">
                <a:solidFill>
                  <a:srgbClr val="1A3C34"/>
                </a:solidFill>
                <a:latin typeface="+mj-lt"/>
              </a:defRPr>
            </a:lvl1pPr>
            <a:lvl2pPr marL="349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519113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688975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857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spc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 bullets (Times New Roman, 16pt)</a:t>
            </a:r>
          </a:p>
          <a:p>
            <a:pPr lvl="1"/>
            <a:r>
              <a:rPr lang="en-US" dirty="0"/>
              <a:t>Second level (Times New Roman, 12pt)</a:t>
            </a:r>
          </a:p>
          <a:p>
            <a:pPr lvl="2"/>
            <a:r>
              <a:rPr lang="en-US" dirty="0"/>
              <a:t>Third level (Arial, 10pt)</a:t>
            </a:r>
          </a:p>
          <a:p>
            <a:pPr lvl="3"/>
            <a:r>
              <a:rPr lang="en-US" dirty="0"/>
              <a:t>Fourth level (Arial, 9pt)</a:t>
            </a:r>
          </a:p>
          <a:p>
            <a:pPr lvl="4"/>
            <a:r>
              <a:rPr lang="en-US" dirty="0"/>
              <a:t>Fifth level (Arial, 8pt)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55375" y="1341120"/>
            <a:ext cx="5318705" cy="4657344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spc="0" baseline="0">
                <a:solidFill>
                  <a:srgbClr val="1A3C34"/>
                </a:solidFill>
                <a:latin typeface="+mj-lt"/>
              </a:defRPr>
            </a:lvl1pPr>
            <a:lvl2pPr marL="349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519113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688975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857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spc="0" baseline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 bullets (Times New Roman, 16pt)</a:t>
            </a:r>
          </a:p>
          <a:p>
            <a:pPr lvl="1"/>
            <a:r>
              <a:rPr lang="en-US" dirty="0"/>
              <a:t>Second level (Times New Roman, 12pt)</a:t>
            </a:r>
          </a:p>
          <a:p>
            <a:pPr lvl="2"/>
            <a:r>
              <a:rPr lang="en-US" dirty="0"/>
              <a:t>Third level (Arial, 10pt)</a:t>
            </a:r>
          </a:p>
          <a:p>
            <a:pPr lvl="3"/>
            <a:r>
              <a:rPr lang="en-US" dirty="0"/>
              <a:t>Fourth level (Arial, 9pt)</a:t>
            </a:r>
          </a:p>
          <a:p>
            <a:pPr lvl="4"/>
            <a:r>
              <a:rPr lang="en-US" dirty="0"/>
              <a:t>Fifth level (Arial, 8pt)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1341438"/>
            <a:ext cx="5427663" cy="4657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55375" y="1341120"/>
            <a:ext cx="5318705" cy="4657344"/>
          </a:xfrm>
          <a:prstGeom prst="rect">
            <a:avLst/>
          </a:prstGeom>
        </p:spPr>
        <p:txBody>
          <a:bodyPr/>
          <a:lstStyle>
            <a:lvl1pPr marL="180975" indent="-180975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spc="0" baseline="0">
                <a:solidFill>
                  <a:srgbClr val="1A3C34"/>
                </a:solidFill>
                <a:latin typeface="+mj-lt"/>
              </a:defRPr>
            </a:lvl1pPr>
            <a:lvl2pPr marL="349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spc="0" baseline="0">
                <a:solidFill>
                  <a:srgbClr val="1A3C34"/>
                </a:solidFill>
                <a:latin typeface="+mj-lt"/>
              </a:defRPr>
            </a:lvl2pPr>
            <a:lvl3pPr marL="519113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spc="0">
                <a:solidFill>
                  <a:srgbClr val="1A3C34"/>
                </a:solidFill>
                <a:latin typeface="+mn-lt"/>
              </a:defRPr>
            </a:lvl3pPr>
            <a:lvl4pPr marL="688975" indent="-16986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spc="0">
                <a:solidFill>
                  <a:srgbClr val="1A3C34"/>
                </a:solidFill>
                <a:latin typeface="+mn-lt"/>
              </a:defRPr>
            </a:lvl4pPr>
            <a:lvl5pPr marL="857250" indent="-16827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spc="0" baseline="0">
                <a:solidFill>
                  <a:srgbClr val="1A3C34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 bullets (Times New Roman, 16pt)</a:t>
            </a:r>
          </a:p>
          <a:p>
            <a:pPr lvl="1"/>
            <a:r>
              <a:rPr lang="en-US" dirty="0"/>
              <a:t>Second level (Times New Roman, 12pt)</a:t>
            </a:r>
          </a:p>
          <a:p>
            <a:pPr lvl="2"/>
            <a:r>
              <a:rPr lang="en-US" dirty="0"/>
              <a:t>Third level (Arial, 10pt)</a:t>
            </a:r>
          </a:p>
          <a:p>
            <a:pPr lvl="3"/>
            <a:r>
              <a:rPr lang="en-US" dirty="0"/>
              <a:t>Fourth level (Arial, 9pt)</a:t>
            </a:r>
          </a:p>
          <a:p>
            <a:pPr lvl="4"/>
            <a:r>
              <a:rPr lang="en-US" dirty="0"/>
              <a:t>Fifth level (Arial, 8pt)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1341439"/>
            <a:ext cx="5427663" cy="4259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08699" y="5689600"/>
            <a:ext cx="5427663" cy="30886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 spc="0" baseline="0">
                <a:solidFill>
                  <a:srgbClr val="1A3C34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14pt) </a:t>
            </a:r>
            <a:r>
              <a:rPr lang="en-US" dirty="0" err="1"/>
              <a:t>eu</a:t>
            </a:r>
            <a:r>
              <a:rPr lang="en-US" dirty="0"/>
              <a:t> 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55376" y="1341438"/>
            <a:ext cx="10880988" cy="47926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1801089" y="2766218"/>
            <a:ext cx="8589820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1" spc="0" baseline="0">
                <a:solidFill>
                  <a:srgbClr val="EEEBE6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or presenter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01089" y="4358140"/>
            <a:ext cx="8589822" cy="4276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spc="0">
                <a:solidFill>
                  <a:srgbClr val="EEEBE6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rgbClr val="EEEBE6"/>
                </a:solidFill>
              </a:defRPr>
            </a:lvl2pPr>
            <a:lvl3pPr marL="914400" indent="0" algn="ctr">
              <a:buNone/>
              <a:defRPr sz="1800">
                <a:solidFill>
                  <a:srgbClr val="EEEBE6"/>
                </a:solidFill>
              </a:defRPr>
            </a:lvl3pPr>
            <a:lvl4pPr marL="1371600" indent="0" algn="ctr">
              <a:buNone/>
              <a:defRPr sz="1800">
                <a:solidFill>
                  <a:srgbClr val="EEEBE6"/>
                </a:solidFill>
              </a:defRPr>
            </a:lvl4pPr>
            <a:lvl5pPr marL="1828800" indent="0" algn="ctr">
              <a:buNone/>
              <a:defRPr sz="1800">
                <a:solidFill>
                  <a:srgbClr val="EEEBE6"/>
                </a:solidFill>
              </a:defRPr>
            </a:lvl5pPr>
          </a:lstStyle>
          <a:p>
            <a:pPr lvl="0"/>
            <a:r>
              <a:rPr lang="en-US" dirty="0"/>
              <a:t>00/00/0000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Image(s)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55376" y="1341439"/>
            <a:ext cx="10880988" cy="4132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638" y="5600700"/>
            <a:ext cx="10880725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 spc="0" baseline="0">
                <a:solidFill>
                  <a:srgbClr val="1A3C34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20pt) </a:t>
            </a:r>
            <a:r>
              <a:rPr lang="en-US" dirty="0" err="1"/>
              <a:t>eu</a:t>
            </a:r>
            <a:r>
              <a:rPr lang="en-US" dirty="0"/>
              <a:t> 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2 Image(s)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55376" y="1341439"/>
            <a:ext cx="5313624" cy="4132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375" y="5600700"/>
            <a:ext cx="5313232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 spc="0" baseline="0">
                <a:solidFill>
                  <a:srgbClr val="1A3C34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14pt) </a:t>
            </a:r>
            <a:r>
              <a:rPr lang="en-US" dirty="0" err="1"/>
              <a:t>eu</a:t>
            </a:r>
            <a:r>
              <a:rPr lang="en-US" dirty="0"/>
              <a:t> 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6222999" y="1341439"/>
            <a:ext cx="5313624" cy="4132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222998" y="5600700"/>
            <a:ext cx="5313232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 spc="0" baseline="0">
                <a:solidFill>
                  <a:srgbClr val="1A3C34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14pt) </a:t>
            </a:r>
            <a:r>
              <a:rPr lang="en-US" dirty="0" err="1"/>
              <a:t>eu</a:t>
            </a:r>
            <a:r>
              <a:rPr lang="en-US" dirty="0"/>
              <a:t> 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3 Image(s)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55376" y="1341439"/>
            <a:ext cx="3548324" cy="4132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639" y="5600700"/>
            <a:ext cx="3548062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 spc="0" baseline="0">
                <a:solidFill>
                  <a:srgbClr val="1A3C34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14pt) </a:t>
            </a:r>
            <a:r>
              <a:rPr lang="en-US" dirty="0" err="1"/>
              <a:t>eu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321837" y="1341439"/>
            <a:ext cx="3548324" cy="4132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988298" y="1341439"/>
            <a:ext cx="3548324" cy="4132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22099" y="5600700"/>
            <a:ext cx="3548062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 spc="0" baseline="0">
                <a:solidFill>
                  <a:srgbClr val="1A3C34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14pt) </a:t>
            </a:r>
            <a:r>
              <a:rPr lang="en-US" dirty="0" err="1"/>
              <a:t>eu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988560" y="5600700"/>
            <a:ext cx="3548062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 spc="0" baseline="0">
                <a:solidFill>
                  <a:srgbClr val="1A3C34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14pt) </a:t>
            </a:r>
            <a:r>
              <a:rPr lang="en-US" dirty="0" err="1"/>
              <a:t>eu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10" name="Chart Placeholder 6"/>
          <p:cNvSpPr>
            <a:spLocks noGrp="1"/>
          </p:cNvSpPr>
          <p:nvPr>
            <p:ph type="chart" sz="quarter" idx="15" hasCustomPrompt="1"/>
          </p:nvPr>
        </p:nvSpPr>
        <p:spPr>
          <a:xfrm>
            <a:off x="666863" y="1341439"/>
            <a:ext cx="10869500" cy="47926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0" i="0" spc="0">
                <a:solidFill>
                  <a:srgbClr val="8D9D99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2"/>
          </p:nvPr>
        </p:nvSpPr>
        <p:spPr>
          <a:xfrm>
            <a:off x="666750" y="1568450"/>
            <a:ext cx="10869613" cy="44592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>
                <a:solidFill>
                  <a:srgbClr val="8D9D99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1258785"/>
            <a:ext cx="10881248" cy="434043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Statement sentence </a:t>
            </a:r>
            <a:br>
              <a:rPr lang="en-US" dirty="0"/>
            </a:br>
            <a:r>
              <a:rPr lang="en-US" dirty="0"/>
              <a:t>with added emphasis.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E9E6DF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55376" y="1341438"/>
            <a:ext cx="10880988" cy="4657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2 Image(s)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E9E6DF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55376" y="1341439"/>
            <a:ext cx="5313624" cy="4132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375" y="5600700"/>
            <a:ext cx="5313232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 spc="0" baseline="0">
                <a:solidFill>
                  <a:srgbClr val="E9E6DF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14pt) </a:t>
            </a:r>
            <a:r>
              <a:rPr lang="en-US" dirty="0" err="1"/>
              <a:t>eu</a:t>
            </a:r>
            <a:r>
              <a:rPr lang="en-US" dirty="0"/>
              <a:t> 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6222999" y="1341439"/>
            <a:ext cx="5313624" cy="4132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222998" y="5600700"/>
            <a:ext cx="5313232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 spc="0" baseline="0">
                <a:solidFill>
                  <a:srgbClr val="E9E6DF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14pt) </a:t>
            </a:r>
            <a:r>
              <a:rPr lang="en-US" dirty="0" err="1"/>
              <a:t>eu</a:t>
            </a:r>
            <a:r>
              <a:rPr lang="en-US" dirty="0"/>
              <a:t> 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3 Image(s)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347472"/>
            <a:ext cx="10881248" cy="70104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4800" b="0" spc="0" baseline="0">
                <a:solidFill>
                  <a:srgbClr val="E9E6DF"/>
                </a:solidFill>
              </a:defRPr>
            </a:lvl1pPr>
          </a:lstStyle>
          <a:p>
            <a:r>
              <a:rPr lang="en-US" dirty="0"/>
              <a:t>Headline (Times New Roman, 48pt)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55376" y="1341439"/>
            <a:ext cx="3548324" cy="4132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639" y="5600700"/>
            <a:ext cx="3548062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 spc="0" baseline="0">
                <a:solidFill>
                  <a:srgbClr val="E9E6DF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14pt) </a:t>
            </a:r>
            <a:r>
              <a:rPr lang="en-US" dirty="0" err="1"/>
              <a:t>eu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321837" y="1341439"/>
            <a:ext cx="3548324" cy="4132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988298" y="1341439"/>
            <a:ext cx="3548324" cy="4132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spc="0" baseline="0">
                <a:solidFill>
                  <a:srgbClr val="8D9D99"/>
                </a:solidFill>
                <a:latin typeface="+mj-lt"/>
              </a:defRPr>
            </a:lvl1pPr>
          </a:lstStyle>
          <a:p>
            <a:r>
              <a:rPr lang="en-US" dirty="0"/>
              <a:t>Image(s)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22099" y="5600700"/>
            <a:ext cx="3548062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 spc="0" baseline="0">
                <a:solidFill>
                  <a:srgbClr val="E9E6DF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14pt) </a:t>
            </a:r>
            <a:r>
              <a:rPr lang="en-US" dirty="0" err="1"/>
              <a:t>eu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988560" y="5600700"/>
            <a:ext cx="3548062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i="0" spc="0" baseline="0">
                <a:solidFill>
                  <a:srgbClr val="E9E6DF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 algn="ctr">
              <a:buNone/>
              <a:defRPr b="0" i="0" spc="-100" baseline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Caption (Times New Roman, 14pt) </a:t>
            </a:r>
            <a:r>
              <a:rPr lang="en-US" dirty="0" err="1"/>
              <a:t>eu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dui porta, ac dictum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655375" y="1258785"/>
            <a:ext cx="10881248" cy="434043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0" spc="0" baseline="0">
                <a:solidFill>
                  <a:srgbClr val="E9E6DF"/>
                </a:solidFill>
              </a:defRPr>
            </a:lvl1pPr>
          </a:lstStyle>
          <a:p>
            <a:r>
              <a:rPr lang="en-US" dirty="0"/>
              <a:t>Statement sentence </a:t>
            </a:r>
            <a:br>
              <a:rPr lang="en-US" dirty="0"/>
            </a:br>
            <a:r>
              <a:rPr lang="en-US" dirty="0"/>
              <a:t>with added emphasis.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1801089" y="2766218"/>
            <a:ext cx="8589820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1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or presenter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01089" y="4358140"/>
            <a:ext cx="8589822" cy="4276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spc="0">
                <a:solidFill>
                  <a:srgbClr val="1A3C34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rgbClr val="EEEBE6"/>
                </a:solidFill>
              </a:defRPr>
            </a:lvl2pPr>
            <a:lvl3pPr marL="914400" indent="0" algn="ctr">
              <a:buNone/>
              <a:defRPr sz="1800">
                <a:solidFill>
                  <a:srgbClr val="EEEBE6"/>
                </a:solidFill>
              </a:defRPr>
            </a:lvl3pPr>
            <a:lvl4pPr marL="1371600" indent="0" algn="ctr">
              <a:buNone/>
              <a:defRPr sz="1800">
                <a:solidFill>
                  <a:srgbClr val="EEEBE6"/>
                </a:solidFill>
              </a:defRPr>
            </a:lvl4pPr>
            <a:lvl5pPr marL="1828800" indent="0" algn="ctr">
              <a:buNone/>
              <a:defRPr sz="1800">
                <a:solidFill>
                  <a:srgbClr val="EEEBE6"/>
                </a:solidFill>
              </a:defRPr>
            </a:lvl5pPr>
          </a:lstStyle>
          <a:p>
            <a:pPr lvl="0"/>
            <a:r>
              <a:rPr lang="en-US" dirty="0"/>
              <a:t>00/00/0000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1801089" y="2766218"/>
            <a:ext cx="8589820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1" spc="0" baseline="0">
                <a:solidFill>
                  <a:srgbClr val="E9E6DF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or presenter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01089" y="4358140"/>
            <a:ext cx="8589822" cy="4276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spc="0">
                <a:solidFill>
                  <a:srgbClr val="E9E6DF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rgbClr val="EEEBE6"/>
                </a:solidFill>
              </a:defRPr>
            </a:lvl2pPr>
            <a:lvl3pPr marL="914400" indent="0" algn="ctr">
              <a:buNone/>
              <a:defRPr sz="1800">
                <a:solidFill>
                  <a:srgbClr val="EEEBE6"/>
                </a:solidFill>
              </a:defRPr>
            </a:lvl3pPr>
            <a:lvl4pPr marL="1371600" indent="0" algn="ctr">
              <a:buNone/>
              <a:defRPr sz="1800">
                <a:solidFill>
                  <a:srgbClr val="EEEBE6"/>
                </a:solidFill>
              </a:defRPr>
            </a:lvl4pPr>
            <a:lvl5pPr marL="1828800" indent="0" algn="ctr">
              <a:buNone/>
              <a:defRPr sz="1800">
                <a:solidFill>
                  <a:srgbClr val="EEEBE6"/>
                </a:solidFill>
              </a:defRPr>
            </a:lvl5pPr>
          </a:lstStyle>
          <a:p>
            <a:pPr lvl="0"/>
            <a:r>
              <a:rPr lang="en-US" dirty="0"/>
              <a:t>00/00/0000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ec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1480455" y="2766219"/>
            <a:ext cx="9231088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Brand section </a:t>
            </a:r>
            <a:br>
              <a:rPr lang="en-US" dirty="0"/>
            </a:br>
            <a:r>
              <a:rPr lang="en-US" dirty="0"/>
              <a:t> (Times New Roman, 60pt)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ec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1480455" y="2766219"/>
            <a:ext cx="9231088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Brand section </a:t>
            </a:r>
            <a:br>
              <a:rPr lang="en-US" dirty="0"/>
            </a:br>
            <a:r>
              <a:rPr lang="en-US" dirty="0"/>
              <a:t> (Times New Roman, 60pt)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ec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480455" y="2766219"/>
            <a:ext cx="9231088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Brand section </a:t>
            </a:r>
            <a:br>
              <a:rPr lang="en-US" dirty="0"/>
            </a:br>
            <a:r>
              <a:rPr lang="en-US" dirty="0"/>
              <a:t> (Times New Roman, 60pt)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k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8"/>
          <p:cNvSpPr>
            <a:spLocks noGrp="1"/>
          </p:cNvSpPr>
          <p:nvPr>
            <p:ph type="title" hasCustomPrompt="1"/>
          </p:nvPr>
        </p:nvSpPr>
        <p:spPr>
          <a:xfrm>
            <a:off x="1480455" y="2766219"/>
            <a:ext cx="9231088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Greek section </a:t>
            </a:r>
            <a:br>
              <a:rPr lang="en-US" dirty="0"/>
            </a:br>
            <a:r>
              <a:rPr lang="en-US" dirty="0"/>
              <a:t> (Times New Roman, 60pt)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1480455" y="2766219"/>
            <a:ext cx="9231088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6000"/>
              </a:lnSpc>
              <a:defRPr sz="6000" b="0" spc="0" baseline="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Flip section </a:t>
            </a:r>
            <a:br>
              <a:rPr lang="en-US" dirty="0"/>
            </a:br>
            <a:r>
              <a:rPr lang="en-US" dirty="0"/>
              <a:t> (Times New Roman, 60pt)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46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2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6863" y="6294967"/>
            <a:ext cx="4887687" cy="5009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>
                <a:solidFill>
                  <a:srgbClr val="1A3C34"/>
                </a:solidFill>
              </a:defRPr>
            </a:lvl1pPr>
          </a:lstStyle>
          <a:p>
            <a:r>
              <a:rPr lang="en-US" dirty="0"/>
              <a:t>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93397" y="6294967"/>
            <a:ext cx="5043226" cy="50094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>
                <a:solidFill>
                  <a:srgbClr val="1A3C34"/>
                </a:solidFill>
              </a:defRPr>
            </a:lvl1pPr>
          </a:lstStyle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3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0" r:id="rId2"/>
    <p:sldLayoutId id="2147483689" r:id="rId3"/>
    <p:sldLayoutId id="2147483668" r:id="rId4"/>
    <p:sldLayoutId id="2147483669" r:id="rId5"/>
    <p:sldLayoutId id="2147483666" r:id="rId6"/>
    <p:sldLayoutId id="2147483684" r:id="rId7"/>
    <p:sldLayoutId id="2147483693" r:id="rId8"/>
    <p:sldLayoutId id="2147483681" r:id="rId9"/>
    <p:sldLayoutId id="2147483683" r:id="rId10"/>
    <p:sldLayoutId id="2147483682" r:id="rId11"/>
    <p:sldLayoutId id="2147483685" r:id="rId12"/>
    <p:sldLayoutId id="2147483692" r:id="rId13"/>
    <p:sldLayoutId id="214748366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6863" y="6294967"/>
            <a:ext cx="4887687" cy="5009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>
                <a:solidFill>
                  <a:srgbClr val="E9E6DF"/>
                </a:solidFill>
              </a:defRPr>
            </a:lvl1pPr>
          </a:lstStyle>
          <a:p>
            <a:r>
              <a:rPr lang="en-US" dirty="0"/>
              <a:t>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93397" y="6294967"/>
            <a:ext cx="5043226" cy="50094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>
                <a:solidFill>
                  <a:srgbClr val="E9E6DF"/>
                </a:solidFill>
              </a:defRPr>
            </a:lvl1pPr>
          </a:lstStyle>
          <a:p>
            <a:fld id="{01A42B46-903B-754F-8845-9DD67CAB1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2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6" r:id="rId2"/>
    <p:sldLayoutId id="2147483687" r:id="rId3"/>
    <p:sldLayoutId id="214748367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33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8.wdp"/><Relationship Id="rId3" Type="http://schemas.openxmlformats.org/officeDocument/2006/relationships/chart" Target="../charts/chart1.xml"/><Relationship Id="rId7" Type="http://schemas.microsoft.com/office/2007/relationships/hdphoto" Target="../media/hdphoto5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microsoft.com/office/2007/relationships/hdphoto" Target="../media/hdphoto7.wdp"/><Relationship Id="rId5" Type="http://schemas.openxmlformats.org/officeDocument/2006/relationships/image" Target="../media/image32.png"/><Relationship Id="rId15" Type="http://schemas.microsoft.com/office/2007/relationships/hdphoto" Target="../media/hdphoto9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microsoft.com/office/2007/relationships/hdphoto" Target="../media/hdphoto6.wdp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.Post@Chobani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hobani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8"/>
            <a:ext cx="12191999" cy="132556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4800" dirty="0">
                <a:solidFill>
                  <a:srgbClr val="E9E6DF"/>
                </a:solidFill>
              </a:rPr>
              <a:t>Lifting the Limits on Innovation </a:t>
            </a:r>
            <a:br>
              <a:rPr lang="en-US" sz="3600" dirty="0">
                <a:solidFill>
                  <a:srgbClr val="E9E6DF"/>
                </a:solidFill>
              </a:rPr>
            </a:br>
            <a:r>
              <a:rPr lang="en-US" sz="2800" b="0" dirty="0">
                <a:solidFill>
                  <a:srgbClr val="E9E6DF"/>
                </a:solidFill>
              </a:rPr>
              <a:t>to Support Real-Time Improvements in Public Health </a:t>
            </a:r>
            <a:endParaRPr lang="en-US" sz="3600" b="0" dirty="0">
              <a:solidFill>
                <a:srgbClr val="E9E6D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01088" y="4358140"/>
            <a:ext cx="8589822" cy="42761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FDA Public Hearing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</a:rPr>
              <a:t>July 26, 2018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D37B063-78B2-484D-A2D6-69C062EC4AD3}"/>
              </a:ext>
            </a:extLst>
          </p:cNvPr>
          <p:cNvSpPr>
            <a:spLocks noGrp="1"/>
          </p:cNvSpPr>
          <p:nvPr/>
        </p:nvSpPr>
        <p:spPr>
          <a:xfrm>
            <a:off x="3680085" y="5588292"/>
            <a:ext cx="4831828" cy="23159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8096A5"/>
                </a:solidFill>
              </a:rPr>
              <a:t>Dr. Robert C. Post, Senior Director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A35BE-2257-8745-B193-9E5FB1EB76F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5643" y="5795326"/>
            <a:ext cx="4020712" cy="46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74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375" y="261207"/>
            <a:ext cx="10881248" cy="70104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b="1" dirty="0"/>
              <a:t>Innovation Means Health and Wellness for All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A0F3E2BD-8E20-4145-95B6-095849E443C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Source: Deloitte. Food Value Equation Survey 2015, Deloitte Analysis</a:t>
            </a:r>
          </a:p>
          <a:p>
            <a:r>
              <a:rPr lang="en-US" dirty="0"/>
              <a:t>(Enhancement of values added)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CAD88C9-653E-4059-A83D-C99BD214A53D}"/>
              </a:ext>
            </a:extLst>
          </p:cNvPr>
          <p:cNvSpPr txBox="1">
            <a:spLocks/>
          </p:cNvSpPr>
          <p:nvPr/>
        </p:nvSpPr>
        <p:spPr>
          <a:xfrm>
            <a:off x="754089" y="1729031"/>
            <a:ext cx="5129126" cy="1874883"/>
          </a:xfrm>
          <a:prstGeom prst="rect">
            <a:avLst/>
          </a:prstGeom>
          <a:solidFill>
            <a:srgbClr val="DBCACE">
              <a:alpha val="50196"/>
            </a:srgbClr>
          </a:solidFill>
        </p:spPr>
        <p:txBody>
          <a:bodyPr lIns="182880" tIns="91440" anchor="t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rgbClr val="6D2A3D"/>
                </a:solidFill>
              </a:rPr>
              <a:t>Health is important to consumers, but so </a:t>
            </a:r>
            <a:br>
              <a:rPr lang="en-US" sz="2200" dirty="0">
                <a:solidFill>
                  <a:srgbClr val="6D2A3D"/>
                </a:solidFill>
              </a:rPr>
            </a:br>
            <a:r>
              <a:rPr lang="en-US" sz="2200" dirty="0">
                <a:solidFill>
                  <a:srgbClr val="6D2A3D"/>
                </a:solidFill>
              </a:rPr>
              <a:t>are safety, naturality, and lifestyle beliefs.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EB4D470-314C-4A51-8C06-03E25CCFF75C}"/>
              </a:ext>
            </a:extLst>
          </p:cNvPr>
          <p:cNvSpPr txBox="1">
            <a:spLocks/>
          </p:cNvSpPr>
          <p:nvPr/>
        </p:nvSpPr>
        <p:spPr>
          <a:xfrm>
            <a:off x="754086" y="1175221"/>
            <a:ext cx="5129126" cy="429291"/>
          </a:xfrm>
          <a:prstGeom prst="rect">
            <a:avLst/>
          </a:prstGeom>
          <a:solidFill>
            <a:srgbClr val="6D2A3D"/>
          </a:solidFill>
        </p:spPr>
        <p:txBody>
          <a:bodyPr lIns="182880"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300" b="1" dirty="0">
                <a:solidFill>
                  <a:srgbClr val="E9E6DF"/>
                </a:solidFill>
              </a:rPr>
              <a:t>Challenge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7D167C60-38BF-584E-AB03-B42C74B54768}"/>
              </a:ext>
            </a:extLst>
          </p:cNvPr>
          <p:cNvSpPr txBox="1">
            <a:spLocks/>
          </p:cNvSpPr>
          <p:nvPr/>
        </p:nvSpPr>
        <p:spPr>
          <a:xfrm>
            <a:off x="6303322" y="1729031"/>
            <a:ext cx="5129784" cy="1874883"/>
          </a:xfrm>
          <a:prstGeom prst="rect">
            <a:avLst/>
          </a:prstGeom>
          <a:solidFill>
            <a:srgbClr val="C8D3D1">
              <a:alpha val="50196"/>
            </a:srgbClr>
          </a:solidFill>
        </p:spPr>
        <p:txBody>
          <a:bodyPr lIns="182880" tIns="91440" anchor="t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800" dirty="0">
                <a:solidFill>
                  <a:srgbClr val="193C34"/>
                </a:solidFill>
              </a:rPr>
              <a:t>Make health and wellness universal by embracing a comprehensive and integrated approach, in the communities where we operate and the nation as a whole. 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800" dirty="0">
                <a:solidFill>
                  <a:srgbClr val="193C34"/>
                </a:solidFill>
              </a:rPr>
              <a:t>Align nutrition science, good business practices, and consumer values into innovation.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91D817E-C258-B143-96E1-7DCC537ED8FE}"/>
              </a:ext>
            </a:extLst>
          </p:cNvPr>
          <p:cNvSpPr txBox="1">
            <a:spLocks/>
          </p:cNvSpPr>
          <p:nvPr/>
        </p:nvSpPr>
        <p:spPr>
          <a:xfrm>
            <a:off x="6303319" y="1175221"/>
            <a:ext cx="5129784" cy="429291"/>
          </a:xfrm>
          <a:prstGeom prst="rect">
            <a:avLst/>
          </a:prstGeom>
          <a:solidFill>
            <a:srgbClr val="193C34"/>
          </a:solidFill>
        </p:spPr>
        <p:txBody>
          <a:bodyPr lIns="182880"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300" b="1" dirty="0">
                <a:solidFill>
                  <a:srgbClr val="E9E6DF"/>
                </a:solidFill>
              </a:rPr>
              <a:t>Opportunity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1D7756-D8D2-2548-B522-E6BB41B2BD3D}"/>
              </a:ext>
            </a:extLst>
          </p:cNvPr>
          <p:cNvGrpSpPr/>
          <p:nvPr/>
        </p:nvGrpSpPr>
        <p:grpSpPr>
          <a:xfrm>
            <a:off x="1345055" y="3472654"/>
            <a:ext cx="3537392" cy="2684319"/>
            <a:chOff x="454159" y="2635705"/>
            <a:chExt cx="4594316" cy="350047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FA0DF96-AD1C-8041-B64F-F176AC2AF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1156614" y="2994250"/>
              <a:ext cx="2774264" cy="2745565"/>
            </a:xfrm>
            <a:prstGeom prst="rect">
              <a:avLst/>
            </a:prstGeom>
          </p:spPr>
        </p:pic>
        <p:sp>
          <p:nvSpPr>
            <p:cNvPr id="34" name="Star: 10 Points 18">
              <a:extLst>
                <a:ext uri="{FF2B5EF4-FFF2-40B4-BE49-F238E27FC236}">
                  <a16:creationId xmlns:a16="http://schemas.microsoft.com/office/drawing/2014/main" id="{FF838D50-CD0F-654C-95B3-39320D47DC7C}"/>
                </a:ext>
              </a:extLst>
            </p:cNvPr>
            <p:cNvSpPr/>
            <p:nvPr/>
          </p:nvSpPr>
          <p:spPr>
            <a:xfrm>
              <a:off x="454159" y="4471477"/>
              <a:ext cx="1356132" cy="1152634"/>
            </a:xfrm>
            <a:prstGeom prst="star10">
              <a:avLst>
                <a:gd name="adj" fmla="val 40378"/>
                <a:gd name="hf" fmla="val 10514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-ACCESSIBILITY</a:t>
              </a:r>
            </a:p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-VARIETY</a:t>
              </a:r>
            </a:p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-CHOICE</a:t>
              </a:r>
            </a:p>
          </p:txBody>
        </p:sp>
        <p:sp>
          <p:nvSpPr>
            <p:cNvPr id="35" name="Star: 10 Points 24">
              <a:extLst>
                <a:ext uri="{FF2B5EF4-FFF2-40B4-BE49-F238E27FC236}">
                  <a16:creationId xmlns:a16="http://schemas.microsoft.com/office/drawing/2014/main" id="{0C58E4F3-773B-2B4C-B749-C4FBEF544B2B}"/>
                </a:ext>
              </a:extLst>
            </p:cNvPr>
            <p:cNvSpPr/>
            <p:nvPr/>
          </p:nvSpPr>
          <p:spPr>
            <a:xfrm>
              <a:off x="3042775" y="2635705"/>
              <a:ext cx="1369788" cy="1318410"/>
            </a:xfrm>
            <a:prstGeom prst="star10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-LIFESTYLE NUTRITION</a:t>
              </a:r>
            </a:p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-LIFE-STAGE NEEDS</a:t>
              </a:r>
            </a:p>
          </p:txBody>
        </p:sp>
        <p:sp>
          <p:nvSpPr>
            <p:cNvPr id="36" name="Star: 10 Points 25">
              <a:extLst>
                <a:ext uri="{FF2B5EF4-FFF2-40B4-BE49-F238E27FC236}">
                  <a16:creationId xmlns:a16="http://schemas.microsoft.com/office/drawing/2014/main" id="{557DA5B5-E65C-D24B-950A-BCE5BA8CE608}"/>
                </a:ext>
              </a:extLst>
            </p:cNvPr>
            <p:cNvSpPr/>
            <p:nvPr/>
          </p:nvSpPr>
          <p:spPr>
            <a:xfrm>
              <a:off x="3580392" y="3691536"/>
              <a:ext cx="1468083" cy="1370290"/>
            </a:xfrm>
            <a:prstGeom prst="star10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-SUSTAINABILTY</a:t>
              </a:r>
            </a:p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-ENVIRONMENTAL STEWARDSHIP</a:t>
              </a:r>
            </a:p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-FOOD WASTE</a:t>
              </a:r>
            </a:p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-FAIR TRADE</a:t>
              </a:r>
            </a:p>
          </p:txBody>
        </p:sp>
        <p:sp>
          <p:nvSpPr>
            <p:cNvPr id="37" name="Star: 10 Points 26">
              <a:extLst>
                <a:ext uri="{FF2B5EF4-FFF2-40B4-BE49-F238E27FC236}">
                  <a16:creationId xmlns:a16="http://schemas.microsoft.com/office/drawing/2014/main" id="{F9F8CE99-FE1C-174C-AEEF-4DF6FA2E7DD6}"/>
                </a:ext>
              </a:extLst>
            </p:cNvPr>
            <p:cNvSpPr/>
            <p:nvPr/>
          </p:nvSpPr>
          <p:spPr>
            <a:xfrm>
              <a:off x="3042775" y="4880636"/>
              <a:ext cx="1655459" cy="1255545"/>
            </a:xfrm>
            <a:prstGeom prst="star10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-JOY</a:t>
              </a:r>
            </a:p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-FULFILLMENT</a:t>
              </a:r>
            </a:p>
            <a:p>
              <a:pPr algn="ctr"/>
              <a:r>
                <a:rPr lang="en-US" sz="700" b="1" dirty="0">
                  <a:solidFill>
                    <a:srgbClr val="193C34"/>
                  </a:solidFill>
                </a:rPr>
                <a:t>-PERSONALIZATION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2DD1FE-A4EE-9B4E-AC5A-5A96CE90F1D7}"/>
              </a:ext>
            </a:extLst>
          </p:cNvPr>
          <p:cNvGrpSpPr/>
          <p:nvPr/>
        </p:nvGrpSpPr>
        <p:grpSpPr>
          <a:xfrm>
            <a:off x="6245525" y="3869106"/>
            <a:ext cx="5193101" cy="2030938"/>
            <a:chOff x="6149603" y="3620632"/>
            <a:chExt cx="5940065" cy="232306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46908B7-56EC-6046-9455-39991C8E6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864"/>
                      </a14:imgEffect>
                      <a14:imgEffect>
                        <a14:saturation sat="97000"/>
                      </a14:imgEffect>
                      <a14:imgEffect>
                        <a14:brightnessContrast contrast="-6000"/>
                      </a14:imgEffect>
                    </a14:imgLayer>
                  </a14:imgProps>
                </a:ext>
              </a:extLst>
            </a:blip>
            <a:srcRect l="3326" r="71000"/>
            <a:stretch/>
          </p:blipFill>
          <p:spPr>
            <a:xfrm>
              <a:off x="6149603" y="3620632"/>
              <a:ext cx="2007443" cy="231352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454CECC-C206-C345-B7F9-6171AEACD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864"/>
                      </a14:imgEffect>
                      <a14:imgEffect>
                        <a14:saturation sat="97000"/>
                      </a14:imgEffect>
                      <a14:imgEffect>
                        <a14:brightnessContrast contrast="-6000"/>
                      </a14:imgEffect>
                    </a14:imgLayer>
                  </a14:imgProps>
                </a:ext>
              </a:extLst>
            </a:blip>
            <a:srcRect l="72445" r="2881"/>
            <a:stretch/>
          </p:blipFill>
          <p:spPr>
            <a:xfrm>
              <a:off x="10160475" y="3620726"/>
              <a:ext cx="1929193" cy="231343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68EB242-EEBE-A54E-843F-74C0BDC8D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864"/>
                      </a14:imgEffect>
                      <a14:imgEffect>
                        <a14:saturation sat="97000"/>
                      </a14:imgEffect>
                      <a14:imgEffect>
                        <a14:brightnessContrast contrast="-6000"/>
                      </a14:imgEffect>
                    </a14:imgLayer>
                  </a14:imgProps>
                </a:ext>
              </a:extLst>
            </a:blip>
            <a:srcRect l="37813" r="36787"/>
            <a:stretch/>
          </p:blipFill>
          <p:spPr>
            <a:xfrm>
              <a:off x="8153032" y="3630264"/>
              <a:ext cx="1985963" cy="2313432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832865-AC6D-574F-93DE-69AEBEAF83D7}"/>
              </a:ext>
            </a:extLst>
          </p:cNvPr>
          <p:cNvCxnSpPr>
            <a:cxnSpLocks/>
          </p:cNvCxnSpPr>
          <p:nvPr/>
        </p:nvCxnSpPr>
        <p:spPr>
          <a:xfrm flipV="1">
            <a:off x="3319381" y="4173794"/>
            <a:ext cx="308722" cy="108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9E2B41-FD6F-674A-8FCD-2D81B2B921B3}"/>
              </a:ext>
            </a:extLst>
          </p:cNvPr>
          <p:cNvCxnSpPr>
            <a:cxnSpLocks/>
          </p:cNvCxnSpPr>
          <p:nvPr/>
        </p:nvCxnSpPr>
        <p:spPr>
          <a:xfrm flipV="1">
            <a:off x="3588347" y="4773224"/>
            <a:ext cx="163750" cy="76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5D4D73-ECE5-5B40-A5CA-21A00A166847}"/>
              </a:ext>
            </a:extLst>
          </p:cNvPr>
          <p:cNvCxnSpPr>
            <a:cxnSpLocks/>
          </p:cNvCxnSpPr>
          <p:nvPr/>
        </p:nvCxnSpPr>
        <p:spPr>
          <a:xfrm>
            <a:off x="3338159" y="5291629"/>
            <a:ext cx="250188" cy="139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AB099C-1F06-394A-92E5-8A95B4CEC18C}"/>
              </a:ext>
            </a:extLst>
          </p:cNvPr>
          <p:cNvCxnSpPr>
            <a:cxnSpLocks/>
          </p:cNvCxnSpPr>
          <p:nvPr/>
        </p:nvCxnSpPr>
        <p:spPr>
          <a:xfrm flipV="1">
            <a:off x="2094271" y="5361435"/>
            <a:ext cx="242891" cy="69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329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375" y="261207"/>
            <a:ext cx="10881248" cy="70104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b="1" dirty="0"/>
              <a:t>Standards of Identity (SOI)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EB4D470-314C-4A51-8C06-03E25CCFF75C}"/>
              </a:ext>
            </a:extLst>
          </p:cNvPr>
          <p:cNvSpPr txBox="1">
            <a:spLocks/>
          </p:cNvSpPr>
          <p:nvPr/>
        </p:nvSpPr>
        <p:spPr>
          <a:xfrm>
            <a:off x="754086" y="1175221"/>
            <a:ext cx="5129126" cy="429291"/>
          </a:xfrm>
          <a:prstGeom prst="rect">
            <a:avLst/>
          </a:prstGeom>
          <a:solidFill>
            <a:srgbClr val="6D2A3D"/>
          </a:solidFill>
        </p:spPr>
        <p:txBody>
          <a:bodyPr lIns="182880"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300" b="1" dirty="0">
                <a:solidFill>
                  <a:srgbClr val="E9E6DF"/>
                </a:solidFill>
              </a:rPr>
              <a:t>Challenge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7D167C60-38BF-584E-AB03-B42C74B54768}"/>
              </a:ext>
            </a:extLst>
          </p:cNvPr>
          <p:cNvSpPr txBox="1">
            <a:spLocks/>
          </p:cNvSpPr>
          <p:nvPr/>
        </p:nvSpPr>
        <p:spPr>
          <a:xfrm>
            <a:off x="6303322" y="1729031"/>
            <a:ext cx="5129784" cy="1874883"/>
          </a:xfrm>
          <a:prstGeom prst="rect">
            <a:avLst/>
          </a:prstGeom>
          <a:solidFill>
            <a:srgbClr val="C8D3D1">
              <a:alpha val="50196"/>
            </a:srgbClr>
          </a:solidFill>
        </p:spPr>
        <p:txBody>
          <a:bodyPr lIns="182880" tIns="91440" anchor="t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800" dirty="0">
                <a:solidFill>
                  <a:srgbClr val="193C34"/>
                </a:solidFill>
              </a:rPr>
              <a:t>Create standards for product categories of new / prominent products in the marketplace.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800" dirty="0">
                <a:solidFill>
                  <a:srgbClr val="193C34"/>
                </a:solidFill>
              </a:rPr>
              <a:t>Distinguish between imitation and authentic products to avoid confusion / unintended public health consequences.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800" dirty="0">
              <a:solidFill>
                <a:srgbClr val="193C34"/>
              </a:solidFill>
            </a:endParaRP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91D817E-C258-B143-96E1-7DCC537ED8FE}"/>
              </a:ext>
            </a:extLst>
          </p:cNvPr>
          <p:cNvSpPr txBox="1">
            <a:spLocks/>
          </p:cNvSpPr>
          <p:nvPr/>
        </p:nvSpPr>
        <p:spPr>
          <a:xfrm>
            <a:off x="6303319" y="1175221"/>
            <a:ext cx="5129784" cy="429291"/>
          </a:xfrm>
          <a:prstGeom prst="rect">
            <a:avLst/>
          </a:prstGeom>
          <a:solidFill>
            <a:srgbClr val="193C34"/>
          </a:solidFill>
        </p:spPr>
        <p:txBody>
          <a:bodyPr lIns="182880"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300" b="1" dirty="0">
                <a:solidFill>
                  <a:srgbClr val="E9E6DF"/>
                </a:solidFill>
              </a:rPr>
              <a:t>Opportunity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1E36C30-0C07-9B49-8D64-48B201BB51A5}"/>
              </a:ext>
            </a:extLst>
          </p:cNvPr>
          <p:cNvSpPr txBox="1">
            <a:spLocks/>
          </p:cNvSpPr>
          <p:nvPr/>
        </p:nvSpPr>
        <p:spPr>
          <a:xfrm>
            <a:off x="754086" y="1729031"/>
            <a:ext cx="5129784" cy="1874883"/>
          </a:xfrm>
          <a:prstGeom prst="rect">
            <a:avLst/>
          </a:prstGeom>
          <a:solidFill>
            <a:srgbClr val="DBCACE">
              <a:alpha val="50196"/>
            </a:srgbClr>
          </a:solidFill>
        </p:spPr>
        <p:txBody>
          <a:bodyPr lIns="182880" tIns="91440" anchor="t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650" dirty="0">
                <a:solidFill>
                  <a:srgbClr val="6D2A3D"/>
                </a:solidFill>
              </a:rPr>
              <a:t>SOIs have not kept pace with the array of products </a:t>
            </a:r>
            <a:br>
              <a:rPr lang="en-US" sz="1650" dirty="0">
                <a:solidFill>
                  <a:srgbClr val="6D2A3D"/>
                </a:solidFill>
              </a:rPr>
            </a:br>
            <a:r>
              <a:rPr lang="en-US" sz="1650" dirty="0">
                <a:solidFill>
                  <a:srgbClr val="6D2A3D"/>
                </a:solidFill>
              </a:rPr>
              <a:t>in the marketplace, which inhibits the development and recognition of new nutrient-dense products.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1650" dirty="0">
                <a:solidFill>
                  <a:srgbClr val="6D2A3D"/>
                </a:solidFill>
              </a:rPr>
              <a:t>Innovation has created newer mainstream products, which align with the Dietary Guidelines, that are not reflected by SOI today.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A85215-4088-6E4A-9D9B-4D444ABC3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5145" y="3903217"/>
            <a:ext cx="1069908" cy="7489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478255F-0ABD-6B46-9770-5EE1850522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79315" y="3707911"/>
            <a:ext cx="995797" cy="9957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4ECD2C-9F3C-BA43-A44D-750F400D33B8}"/>
              </a:ext>
            </a:extLst>
          </p:cNvPr>
          <p:cNvSpPr txBox="1"/>
          <p:nvPr/>
        </p:nvSpPr>
        <p:spPr>
          <a:xfrm>
            <a:off x="975785" y="4788406"/>
            <a:ext cx="22028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rgbClr val="193C34"/>
                </a:solidFill>
              </a:rPr>
              <a:t>Inability to use salt substitutes.</a:t>
            </a:r>
          </a:p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rgbClr val="193C34"/>
                </a:solidFill>
              </a:rPr>
              <a:t>Inhibits sodium reduction.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1A8ECA-68CB-BF4A-9166-E6E5D81CB473}"/>
              </a:ext>
            </a:extLst>
          </p:cNvPr>
          <p:cNvSpPr txBox="1"/>
          <p:nvPr/>
        </p:nvSpPr>
        <p:spPr>
          <a:xfrm>
            <a:off x="3255296" y="4741475"/>
            <a:ext cx="2629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rgbClr val="193C34"/>
                </a:solidFill>
              </a:rPr>
              <a:t>No SOI for strained, </a:t>
            </a:r>
            <a:br>
              <a:rPr lang="en-US" sz="1400" dirty="0">
                <a:solidFill>
                  <a:srgbClr val="193C34"/>
                </a:solidFill>
              </a:rPr>
            </a:br>
            <a:r>
              <a:rPr lang="en-US" sz="1400" dirty="0">
                <a:solidFill>
                  <a:srgbClr val="193C34"/>
                </a:solidFill>
              </a:rPr>
              <a:t>high-protein yogurt. </a:t>
            </a:r>
          </a:p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rgbClr val="193C34"/>
                </a:solidFill>
              </a:rPr>
              <a:t>Prevents protein superiority from being equitably credited </a:t>
            </a:r>
            <a:br>
              <a:rPr lang="en-US" sz="1400" dirty="0">
                <a:solidFill>
                  <a:srgbClr val="193C34"/>
                </a:solidFill>
              </a:rPr>
            </a:br>
            <a:r>
              <a:rPr lang="en-US" sz="1400" dirty="0">
                <a:solidFill>
                  <a:srgbClr val="193C34"/>
                </a:solidFill>
              </a:rPr>
              <a:t>in school meals.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09796C-5733-CA4F-AAB4-917D7F0A302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70576" y="3725309"/>
            <a:ext cx="1064983" cy="95017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8ED8248-F027-7F45-A27F-D2A7C661E47A}"/>
              </a:ext>
            </a:extLst>
          </p:cNvPr>
          <p:cNvSpPr/>
          <p:nvPr/>
        </p:nvSpPr>
        <p:spPr>
          <a:xfrm>
            <a:off x="6629885" y="4791474"/>
            <a:ext cx="1946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193C34"/>
                </a:solidFill>
              </a:rPr>
              <a:t>Reduced-Salt Cheese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2D04B59-92A3-0D49-ACF7-4002DD1B3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9738" y="3903217"/>
            <a:ext cx="1107057" cy="8004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21F5B97-5F86-9647-BE41-4F17A8090725}"/>
              </a:ext>
            </a:extLst>
          </p:cNvPr>
          <p:cNvSpPr txBox="1"/>
          <p:nvPr/>
        </p:nvSpPr>
        <p:spPr>
          <a:xfrm>
            <a:off x="8968316" y="4791749"/>
            <a:ext cx="214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93C34"/>
                </a:solidFill>
              </a:rPr>
              <a:t>Strained, </a:t>
            </a:r>
            <a:br>
              <a:rPr lang="en-US" sz="1400" dirty="0">
                <a:solidFill>
                  <a:srgbClr val="193C34"/>
                </a:solidFill>
              </a:rPr>
            </a:br>
            <a:r>
              <a:rPr lang="en-US" sz="1400" dirty="0">
                <a:solidFill>
                  <a:srgbClr val="193C34"/>
                </a:solidFill>
              </a:rPr>
              <a:t>High-Protein Yogurt</a:t>
            </a:r>
          </a:p>
        </p:txBody>
      </p:sp>
    </p:spTree>
    <p:extLst>
      <p:ext uri="{BB962C8B-B14F-4D97-AF65-F5344CB8AC3E}">
        <p14:creationId xmlns:p14="http://schemas.microsoft.com/office/powerpoint/2010/main" val="967097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/>
              <a:t>A Case Study: </a:t>
            </a:r>
            <a:br>
              <a:rPr lang="en-US" sz="3600" b="1" dirty="0"/>
            </a:br>
            <a:r>
              <a:rPr lang="en-US" sz="3200" dirty="0"/>
              <a:t>Without SOI, Foods Aren’t Credited Equally </a:t>
            </a:r>
            <a:endParaRPr lang="en-US" sz="3600" b="1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2D56EAE-6574-48C7-9E95-DD54B0E8C11B}"/>
              </a:ext>
            </a:extLst>
          </p:cNvPr>
          <p:cNvSpPr txBox="1">
            <a:spLocks/>
          </p:cNvSpPr>
          <p:nvPr/>
        </p:nvSpPr>
        <p:spPr>
          <a:xfrm>
            <a:off x="766009" y="5223993"/>
            <a:ext cx="5262832" cy="832223"/>
          </a:xfrm>
          <a:prstGeom prst="rect">
            <a:avLst/>
          </a:prstGeom>
          <a:noFill/>
          <a:ln>
            <a:solidFill>
              <a:srgbClr val="193C34"/>
            </a:solidFill>
          </a:ln>
        </p:spPr>
        <p:txBody>
          <a:bodyPr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rgbClr val="193C34"/>
                </a:solidFill>
                <a:latin typeface="+mn-lt"/>
              </a:rPr>
              <a:t>Strained, high-protein yogurts are equivalent or superior </a:t>
            </a:r>
            <a:br>
              <a:rPr lang="en-US" sz="1400" dirty="0">
                <a:solidFill>
                  <a:srgbClr val="193C34"/>
                </a:solidFill>
                <a:latin typeface="+mn-lt"/>
              </a:rPr>
            </a:br>
            <a:r>
              <a:rPr lang="en-US" sz="1400" dirty="0">
                <a:solidFill>
                  <a:srgbClr val="193C34"/>
                </a:solidFill>
                <a:latin typeface="+mn-lt"/>
              </a:rPr>
              <a:t>in essential nutrients (e.g., calcium and potassium) </a:t>
            </a:r>
            <a:br>
              <a:rPr lang="en-US" sz="1400" dirty="0">
                <a:solidFill>
                  <a:srgbClr val="193C34"/>
                </a:solidFill>
                <a:latin typeface="+mn-lt"/>
              </a:rPr>
            </a:br>
            <a:r>
              <a:rPr lang="en-US" sz="1400" dirty="0">
                <a:solidFill>
                  <a:srgbClr val="193C34"/>
                </a:solidFill>
                <a:latin typeface="+mn-lt"/>
              </a:rPr>
              <a:t>compared to other foods receiving 2 M/MA credits.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641C4A8-3D1D-9542-AE4C-534083437007}"/>
              </a:ext>
            </a:extLst>
          </p:cNvPr>
          <p:cNvSpPr txBox="1">
            <a:spLocks/>
          </p:cNvSpPr>
          <p:nvPr/>
        </p:nvSpPr>
        <p:spPr>
          <a:xfrm>
            <a:off x="6152827" y="5223993"/>
            <a:ext cx="5269424" cy="832223"/>
          </a:xfrm>
          <a:prstGeom prst="rect">
            <a:avLst/>
          </a:prstGeom>
          <a:noFill/>
          <a:ln>
            <a:solidFill>
              <a:srgbClr val="193C34"/>
            </a:solidFill>
          </a:ln>
        </p:spPr>
        <p:txBody>
          <a:bodyPr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rgbClr val="193C34"/>
                </a:solidFill>
                <a:latin typeface="+mn-lt"/>
              </a:rPr>
              <a:t>Despite availability and acceptability of strained, high-protein yogurts, without a SOI, these products have been                  often overlooked because other protein foods have higher crediting values.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58BF268-70C8-D440-BE42-B9B21C01D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590821"/>
              </p:ext>
            </p:extLst>
          </p:nvPr>
        </p:nvGraphicFramePr>
        <p:xfrm>
          <a:off x="766010" y="1239866"/>
          <a:ext cx="10656241" cy="3745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8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5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58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58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58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58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58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42374"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2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Greek Yogurt</a:t>
                      </a:r>
                      <a:endParaRPr lang="en-US" sz="12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C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2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Beef Patty</a:t>
                      </a:r>
                      <a:endParaRPr lang="en-US" sz="12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C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2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Kidney Beans</a:t>
                      </a:r>
                      <a:endParaRPr lang="en-US" sz="12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C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2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Peas</a:t>
                      </a:r>
                      <a:endParaRPr lang="en-US" sz="12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C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2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Mozzarella</a:t>
                      </a:r>
                      <a:r>
                        <a:rPr lang="en-US" sz="1200" b="1" u="none" strike="noStrike" baseline="0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Cheese</a:t>
                      </a:r>
                      <a:endParaRPr lang="en-US" sz="12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C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2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Peanut Butter</a:t>
                      </a:r>
                      <a:endParaRPr lang="en-US" sz="12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C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2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Egg</a:t>
                      </a:r>
                      <a:endParaRPr lang="en-US" sz="12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C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2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Tofu</a:t>
                      </a:r>
                      <a:endParaRPr lang="en-US" sz="12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C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2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Chicken Patty</a:t>
                      </a:r>
                      <a:endParaRPr lang="en-US" sz="12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C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2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Great Northern Beans</a:t>
                      </a:r>
                      <a:endParaRPr lang="en-US" sz="12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E9E6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3C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Serving Size</a:t>
                      </a:r>
                    </a:p>
                  </a:txBody>
                  <a:tcPr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pl-PL" sz="16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4oz</a:t>
                      </a:r>
                      <a:endParaRPr lang="pl-PL" sz="16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5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hr-HR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2oz</a:t>
                      </a:r>
                      <a:endParaRPr lang="hr-HR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o-R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1/2 </a:t>
                      </a:r>
                      <a:r>
                        <a:rPr lang="ro-RO" sz="1300" u="none" strike="noStrike" dirty="0" err="1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cup</a:t>
                      </a:r>
                      <a:endParaRPr lang="ro-R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o-R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1/2 </a:t>
                      </a:r>
                      <a:r>
                        <a:rPr lang="ro-RO" sz="1300" u="none" strike="noStrike" dirty="0" err="1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cup</a:t>
                      </a:r>
                      <a:endParaRPr lang="ro-R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hr-HR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2oz</a:t>
                      </a:r>
                      <a:endParaRPr lang="hr-HR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pt-BR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tbsp.</a:t>
                      </a:r>
                      <a:endParaRPr lang="pt-BR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egg</a:t>
                      </a:r>
                      <a:endParaRPr lang="nb-NO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o-RO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1/2 cup</a:t>
                      </a:r>
                      <a:endParaRPr lang="ro-RO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hr-HR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2oz</a:t>
                      </a:r>
                      <a:endParaRPr lang="hr-HR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o-RO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1/2 cup</a:t>
                      </a:r>
                      <a:endParaRPr lang="ro-RO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Protein</a:t>
                      </a:r>
                      <a:endParaRPr lang="en-US" sz="1600" b="1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6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9g</a:t>
                      </a:r>
                      <a:endParaRPr lang="en-US" sz="16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5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14g</a:t>
                      </a:r>
                      <a:endParaRPr lang="en-U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7g</a:t>
                      </a:r>
                      <a:endParaRPr lang="en-U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hr-HR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3.5g</a:t>
                      </a:r>
                      <a:endParaRPr lang="hr-HR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14g</a:t>
                      </a:r>
                      <a:endParaRPr lang="en-U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14g</a:t>
                      </a:r>
                      <a:endParaRPr lang="en-U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6g</a:t>
                      </a:r>
                      <a:endParaRPr lang="en-U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10g</a:t>
                      </a:r>
                      <a:endParaRPr lang="en-U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9g</a:t>
                      </a:r>
                      <a:endParaRPr lang="en-U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7g</a:t>
                      </a:r>
                      <a:endParaRPr lang="en-U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PDCAAS Score</a:t>
                      </a:r>
                      <a:endParaRPr lang="en-US" sz="1600" b="1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6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5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0.81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0.88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0.95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0.91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0.95</a:t>
                      </a:r>
                      <a:endParaRPr lang="nb-NO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0.81</a:t>
                      </a:r>
                      <a:endParaRPr lang="nb-NO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Iron</a:t>
                      </a:r>
                      <a:endParaRPr lang="en-US" sz="1600" b="1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6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0.14</a:t>
                      </a:r>
                      <a:r>
                        <a:rPr lang="nb-NO" sz="1600" b="1" u="none" strike="noStrike" baseline="0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mg</a:t>
                      </a:r>
                      <a:endParaRPr lang="nb-NO" sz="16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5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1.63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1.5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mg</a:t>
                      </a:r>
                      <a:endParaRPr lang="en-U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hr-HR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0.13 mg</a:t>
                      </a:r>
                      <a:endParaRPr lang="hr-HR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1.38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0.88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is-IS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mg</a:t>
                      </a:r>
                      <a:endParaRPr lang="is-IS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0.57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1.89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Niacin</a:t>
                      </a:r>
                      <a:endParaRPr lang="en-US" sz="1600" b="1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hr-HR" sz="1600" b="1" u="none" strike="noStrike" dirty="0">
                          <a:solidFill>
                            <a:srgbClr val="E9E6D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0.24 mg</a:t>
                      </a:r>
                      <a:endParaRPr lang="hr-HR" sz="1600" b="1" i="0" u="none" strike="noStrike" dirty="0">
                        <a:solidFill>
                          <a:srgbClr val="E9E6D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5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1.88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0.52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1.1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0.08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hr-HR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8.42 mg</a:t>
                      </a:r>
                      <a:endParaRPr lang="hr-HR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0.03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0.12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hr-HR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2.8 mg</a:t>
                      </a:r>
                      <a:endParaRPr lang="hr-HR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nb-NO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0.6 mg</a:t>
                      </a:r>
                      <a:endParaRPr lang="nb-NO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Crediting</a:t>
                      </a:r>
                      <a:endParaRPr lang="en-US" sz="1600" b="1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de-DE" sz="16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M/MA</a:t>
                      </a:r>
                      <a:endParaRPr lang="de-DE" sz="16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5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de-DE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M/MA</a:t>
                      </a:r>
                      <a:endParaRPr lang="de-DE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de-DE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M/MA</a:t>
                      </a:r>
                      <a:endParaRPr lang="de-DE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de-DE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M/MA</a:t>
                      </a:r>
                      <a:endParaRPr lang="de-DE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de-DE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M/MA</a:t>
                      </a:r>
                      <a:endParaRPr lang="de-DE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de-DE" sz="1300" u="none" strike="noStrike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M/MA</a:t>
                      </a:r>
                      <a:endParaRPr lang="de-DE" sz="1300" b="0" i="0" u="none" strike="noStrike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de-DE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M/MA</a:t>
                      </a:r>
                      <a:endParaRPr lang="de-DE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de-DE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M/MA</a:t>
                      </a:r>
                      <a:endParaRPr lang="de-DE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de-DE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M/MA</a:t>
                      </a:r>
                      <a:endParaRPr lang="de-DE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de-DE" sz="1300" u="none" strike="noStrike" dirty="0">
                          <a:solidFill>
                            <a:srgbClr val="193C34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 M/MA</a:t>
                      </a:r>
                      <a:endParaRPr lang="de-DE" sz="1300" b="0" i="0" u="none" strike="noStrike" dirty="0">
                        <a:solidFill>
                          <a:srgbClr val="193C34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0" anchor="ctr">
                    <a:lnL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93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58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375" y="261207"/>
            <a:ext cx="10881248" cy="70104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b="1" dirty="0"/>
              <a:t>Claims: “Healthy”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CAD88C9-653E-4059-A83D-C99BD214A53D}"/>
              </a:ext>
            </a:extLst>
          </p:cNvPr>
          <p:cNvSpPr txBox="1">
            <a:spLocks/>
          </p:cNvSpPr>
          <p:nvPr/>
        </p:nvSpPr>
        <p:spPr>
          <a:xfrm>
            <a:off x="754089" y="1729031"/>
            <a:ext cx="5129126" cy="1874883"/>
          </a:xfrm>
          <a:prstGeom prst="rect">
            <a:avLst/>
          </a:prstGeom>
          <a:solidFill>
            <a:srgbClr val="DBCACE">
              <a:alpha val="50196"/>
            </a:srgbClr>
          </a:solidFill>
        </p:spPr>
        <p:txBody>
          <a:bodyPr lIns="182880" tIns="91440" anchor="t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6D2A3D"/>
                </a:solidFill>
              </a:rPr>
              <a:t>Consumers can benefit from guidance </a:t>
            </a:r>
            <a:br>
              <a:rPr lang="en-US" sz="2000" dirty="0">
                <a:solidFill>
                  <a:srgbClr val="6D2A3D"/>
                </a:solidFill>
              </a:rPr>
            </a:br>
            <a:r>
              <a:rPr lang="en-US" sz="2000" dirty="0">
                <a:solidFill>
                  <a:srgbClr val="6D2A3D"/>
                </a:solidFill>
              </a:rPr>
              <a:t>towards healthier choices. But the FDA “healthy” definition is outdated – meaning products that align with the latest nutrition science understanding may not use it.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EB4D470-314C-4A51-8C06-03E25CCFF75C}"/>
              </a:ext>
            </a:extLst>
          </p:cNvPr>
          <p:cNvSpPr txBox="1">
            <a:spLocks/>
          </p:cNvSpPr>
          <p:nvPr/>
        </p:nvSpPr>
        <p:spPr>
          <a:xfrm>
            <a:off x="754086" y="1175221"/>
            <a:ext cx="5129126" cy="429291"/>
          </a:xfrm>
          <a:prstGeom prst="rect">
            <a:avLst/>
          </a:prstGeom>
          <a:solidFill>
            <a:srgbClr val="6D2A3D"/>
          </a:solidFill>
        </p:spPr>
        <p:txBody>
          <a:bodyPr lIns="182880"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300" b="1" dirty="0">
                <a:solidFill>
                  <a:srgbClr val="E9E6DF"/>
                </a:solidFill>
              </a:rPr>
              <a:t>Challenge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91D817E-C258-B143-96E1-7DCC537ED8FE}"/>
              </a:ext>
            </a:extLst>
          </p:cNvPr>
          <p:cNvSpPr txBox="1">
            <a:spLocks/>
          </p:cNvSpPr>
          <p:nvPr/>
        </p:nvSpPr>
        <p:spPr>
          <a:xfrm>
            <a:off x="6303319" y="1175221"/>
            <a:ext cx="5129784" cy="429291"/>
          </a:xfrm>
          <a:prstGeom prst="rect">
            <a:avLst/>
          </a:prstGeom>
          <a:solidFill>
            <a:srgbClr val="193C34"/>
          </a:solidFill>
        </p:spPr>
        <p:txBody>
          <a:bodyPr lIns="182880"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300" b="1" dirty="0">
                <a:solidFill>
                  <a:srgbClr val="E9E6DF"/>
                </a:solidFill>
              </a:rPr>
              <a:t>Opportunity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84ACC3EE-E816-FA4D-81CA-E75FEA15B38C}"/>
              </a:ext>
            </a:extLst>
          </p:cNvPr>
          <p:cNvSpPr txBox="1">
            <a:spLocks/>
          </p:cNvSpPr>
          <p:nvPr/>
        </p:nvSpPr>
        <p:spPr>
          <a:xfrm>
            <a:off x="6303977" y="1729031"/>
            <a:ext cx="5129126" cy="1874883"/>
          </a:xfrm>
          <a:prstGeom prst="rect">
            <a:avLst/>
          </a:prstGeom>
          <a:solidFill>
            <a:srgbClr val="C8D3D1">
              <a:alpha val="50196"/>
            </a:srgbClr>
          </a:solidFill>
        </p:spPr>
        <p:txBody>
          <a:bodyPr lIns="182880" tIns="91440" anchor="t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193C34"/>
                </a:solidFill>
              </a:rPr>
              <a:t>Criteria must be science-based and </a:t>
            </a:r>
            <a:br>
              <a:rPr lang="en-US" sz="2000" dirty="0">
                <a:solidFill>
                  <a:srgbClr val="193C34"/>
                </a:solidFill>
              </a:rPr>
            </a:br>
            <a:r>
              <a:rPr lang="en-US" sz="2000" dirty="0">
                <a:solidFill>
                  <a:srgbClr val="193C34"/>
                </a:solidFill>
              </a:rPr>
              <a:t>category-specific to support truly healthful food / ingredient innovations.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7EBDF9-2253-8B4B-9ECF-BFEB9105096C}"/>
              </a:ext>
            </a:extLst>
          </p:cNvPr>
          <p:cNvGrpSpPr/>
          <p:nvPr/>
        </p:nvGrpSpPr>
        <p:grpSpPr>
          <a:xfrm>
            <a:off x="8487479" y="3799292"/>
            <a:ext cx="1088670" cy="864132"/>
            <a:chOff x="4423194" y="3353210"/>
            <a:chExt cx="2464999" cy="192913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86733C9-AA13-E046-A060-E931C87D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3000" contrast="7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23194" y="3353210"/>
              <a:ext cx="2464999" cy="192913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A0AC09B-DAED-B24E-AE78-27122D2B4B25}"/>
                </a:ext>
              </a:extLst>
            </p:cNvPr>
            <p:cNvSpPr/>
            <p:nvPr/>
          </p:nvSpPr>
          <p:spPr>
            <a:xfrm>
              <a:off x="5072332" y="3698222"/>
              <a:ext cx="966159" cy="966159"/>
            </a:xfrm>
            <a:prstGeom prst="ellipse">
              <a:avLst/>
            </a:prstGeom>
            <a:solidFill>
              <a:srgbClr val="8C8A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DF76D0-C1CC-F14D-9B10-03E2A8450594}"/>
              </a:ext>
            </a:extLst>
          </p:cNvPr>
          <p:cNvGrpSpPr/>
          <p:nvPr/>
        </p:nvGrpSpPr>
        <p:grpSpPr>
          <a:xfrm>
            <a:off x="2736302" y="5622647"/>
            <a:ext cx="6719396" cy="432318"/>
            <a:chOff x="4051926" y="5668199"/>
            <a:chExt cx="6719396" cy="432318"/>
          </a:xfrm>
        </p:grpSpPr>
        <p:sp>
          <p:nvSpPr>
            <p:cNvPr id="24" name="Text Placeholder 12">
              <a:extLst>
                <a:ext uri="{FF2B5EF4-FFF2-40B4-BE49-F238E27FC236}">
                  <a16:creationId xmlns:a16="http://schemas.microsoft.com/office/drawing/2014/main" id="{995CC73B-2B96-0346-A0A0-7DFBB26CB5EF}"/>
                </a:ext>
              </a:extLst>
            </p:cNvPr>
            <p:cNvSpPr txBox="1">
              <a:spLocks/>
            </p:cNvSpPr>
            <p:nvPr/>
          </p:nvSpPr>
          <p:spPr>
            <a:xfrm>
              <a:off x="4735256" y="5668199"/>
              <a:ext cx="6036066" cy="432317"/>
            </a:xfrm>
            <a:prstGeom prst="rect">
              <a:avLst/>
            </a:prstGeom>
            <a:solidFill>
              <a:srgbClr val="1A3C34"/>
            </a:solidFill>
          </p:spPr>
          <p:txBody>
            <a:bodyPr anchor="ctr"/>
            <a:lstStyle>
              <a:lvl1pPr marL="180975" indent="-180975" algn="l" defTabSz="914400" rtl="0" eaLnBrk="1" latinLnBrk="0" hangingPunct="1">
                <a:lnSpc>
                  <a:spcPts val="1800"/>
                </a:lnSpc>
                <a:spcBef>
                  <a:spcPts val="800"/>
                </a:spcBef>
                <a:spcAft>
                  <a:spcPts val="0"/>
                </a:spcAft>
                <a:buSzPct val="100000"/>
                <a:buFont typeface=".AppleSystemUIFont" charset="-120"/>
                <a:buChar char="–"/>
                <a:tabLst/>
                <a:defRPr sz="1600" kern="1200" spc="0" baseline="0">
                  <a:solidFill>
                    <a:srgbClr val="1A3C34"/>
                  </a:solidFill>
                  <a:latin typeface="+mj-lt"/>
                  <a:ea typeface="+mn-ea"/>
                  <a:cs typeface="+mn-cs"/>
                </a:defRPr>
              </a:lvl1pPr>
              <a:lvl2pPr marL="349250" indent="-16827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SzPct val="100000"/>
                <a:buFont typeface=".AppleSystemUIFont" charset="-120"/>
                <a:buChar char="–"/>
                <a:tabLst/>
                <a:defRPr sz="1200" kern="1200" spc="0" baseline="0">
                  <a:solidFill>
                    <a:srgbClr val="1A3C34"/>
                  </a:solidFill>
                  <a:latin typeface="+mj-lt"/>
                  <a:ea typeface="+mn-ea"/>
                  <a:cs typeface="+mn-cs"/>
                </a:defRPr>
              </a:lvl2pPr>
              <a:lvl3pPr marL="519113" indent="-169863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SzPct val="100000"/>
                <a:buFont typeface=".AppleSystemUIFont" charset="-120"/>
                <a:buChar char="–"/>
                <a:tabLst/>
                <a:defRPr sz="1000" kern="1200" spc="0">
                  <a:solidFill>
                    <a:srgbClr val="1A3C34"/>
                  </a:solidFill>
                  <a:latin typeface="+mn-lt"/>
                  <a:ea typeface="+mn-ea"/>
                  <a:cs typeface="+mn-cs"/>
                </a:defRPr>
              </a:lvl3pPr>
              <a:lvl4pPr marL="688975" indent="-169863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SzPct val="100000"/>
                <a:buFont typeface=".AppleSystemUIFont" charset="-120"/>
                <a:buChar char="–"/>
                <a:tabLst/>
                <a:defRPr sz="900" kern="1200" spc="0">
                  <a:solidFill>
                    <a:srgbClr val="1A3C34"/>
                  </a:solidFill>
                  <a:latin typeface="+mn-lt"/>
                  <a:ea typeface="+mn-ea"/>
                  <a:cs typeface="+mn-cs"/>
                </a:defRPr>
              </a:lvl4pPr>
              <a:lvl5pPr marL="857250" indent="-168275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SzPct val="100000"/>
                <a:buFont typeface=".AppleSystemUIFont" charset="-120"/>
                <a:buChar char="–"/>
                <a:tabLst/>
                <a:defRPr sz="800" kern="1200" spc="0">
                  <a:solidFill>
                    <a:srgbClr val="1A3C3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.AppleSystemUIFont" charset="-12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9E6D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“Healthy” needs to be a descriptive term for recommended food groups and dietary patterns – not prescriptive nutrients – to align with dietary guidance.</a:t>
              </a:r>
            </a:p>
          </p:txBody>
        </p:sp>
        <p:pic>
          <p:nvPicPr>
            <p:cNvPr id="43" name="Picture 42" descr="https://www.cnpp.usda.gov/sites/default/files/spotlight/DGlandingpagebanner.png">
              <a:extLst>
                <a:ext uri="{FF2B5EF4-FFF2-40B4-BE49-F238E27FC236}">
                  <a16:creationId xmlns:a16="http://schemas.microsoft.com/office/drawing/2014/main" id="{9EB81B98-D777-9446-81EB-DB8A7D9D47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5" r="32613" b="30309"/>
            <a:stretch/>
          </p:blipFill>
          <p:spPr bwMode="auto">
            <a:xfrm>
              <a:off x="4051926" y="5668199"/>
              <a:ext cx="627732" cy="43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CAE27D5-83C0-3B4B-8785-3735EFF1B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2739" y="3897910"/>
            <a:ext cx="1067731" cy="74741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78F18B2-FF56-EA4A-8E8D-1C068EA69DE0}"/>
              </a:ext>
            </a:extLst>
          </p:cNvPr>
          <p:cNvSpPr txBox="1"/>
          <p:nvPr/>
        </p:nvSpPr>
        <p:spPr>
          <a:xfrm>
            <a:off x="6521262" y="3990047"/>
            <a:ext cx="1421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</a:rPr>
              <a:t>Low-fat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</a:rPr>
              <a:t>yogurt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276DA9-B42B-324D-8C28-D9E1CD07B1DF}"/>
              </a:ext>
            </a:extLst>
          </p:cNvPr>
          <p:cNvSpPr txBox="1"/>
          <p:nvPr/>
        </p:nvSpPr>
        <p:spPr>
          <a:xfrm>
            <a:off x="6282306" y="4730603"/>
            <a:ext cx="18685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93C34"/>
                </a:solidFill>
                <a:effectLst/>
                <a:uLnTx/>
                <a:uFillTx/>
                <a:ea typeface="+mn-ea"/>
                <a:cs typeface="+mn-cs"/>
              </a:rPr>
              <a:t>High-quality protein option, recognized as part of a healthy eating pattern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AF9C03E-8929-E64B-819E-06FBE4751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5557" y="3894999"/>
            <a:ext cx="1067731" cy="7474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1088A6F-22E2-E946-ADC5-7BB597F5CDAF}"/>
              </a:ext>
            </a:extLst>
          </p:cNvPr>
          <p:cNvGrpSpPr/>
          <p:nvPr/>
        </p:nvGrpSpPr>
        <p:grpSpPr>
          <a:xfrm>
            <a:off x="2783029" y="3791830"/>
            <a:ext cx="1091547" cy="866775"/>
            <a:chOff x="4423194" y="3353210"/>
            <a:chExt cx="2464999" cy="192913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1945456-86D6-E84B-B443-083BB6D73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3000" contrast="7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23194" y="3353210"/>
              <a:ext cx="2464999" cy="192913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63B9164-A30C-534B-9D81-A4A29096F1B3}"/>
                </a:ext>
              </a:extLst>
            </p:cNvPr>
            <p:cNvSpPr/>
            <p:nvPr/>
          </p:nvSpPr>
          <p:spPr>
            <a:xfrm>
              <a:off x="5072332" y="3698222"/>
              <a:ext cx="966159" cy="966159"/>
            </a:xfrm>
            <a:prstGeom prst="ellipse">
              <a:avLst/>
            </a:prstGeom>
            <a:solidFill>
              <a:srgbClr val="8C8A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386DE8C-5F14-1542-9180-CEC660A35C14}"/>
              </a:ext>
            </a:extLst>
          </p:cNvPr>
          <p:cNvSpPr txBox="1"/>
          <p:nvPr/>
        </p:nvSpPr>
        <p:spPr>
          <a:xfrm>
            <a:off x="2580968" y="4725163"/>
            <a:ext cx="1446409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193C34"/>
                </a:solidFill>
              </a:rPr>
              <a:t>Outdated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93C34"/>
                </a:solidFill>
                <a:effectLst/>
                <a:uLnTx/>
                <a:uFillTx/>
                <a:ea typeface="+mn-ea"/>
                <a:cs typeface="+mn-cs"/>
              </a:rPr>
              <a:t>cholesterol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93C34"/>
                </a:solidFill>
                <a:effectLst/>
                <a:uLnTx/>
                <a:uFillTx/>
                <a:ea typeface="+mn-ea"/>
                <a:cs typeface="+mn-cs"/>
              </a:rPr>
              <a:t>criteria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BE5370-3389-DA4A-B4B6-00C698F7476A}"/>
              </a:ext>
            </a:extLst>
          </p:cNvPr>
          <p:cNvSpPr txBox="1"/>
          <p:nvPr/>
        </p:nvSpPr>
        <p:spPr>
          <a:xfrm>
            <a:off x="890188" y="4725163"/>
            <a:ext cx="179508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93C34"/>
                </a:solidFill>
                <a:effectLst/>
                <a:uLnTx/>
                <a:uFillTx/>
                <a:ea typeface="+mn-ea"/>
                <a:cs typeface="+mn-cs"/>
              </a:rPr>
              <a:t>Doesn’t meet current definition of “healthy” yet is recommended in the Dietary Guidelines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93C34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4997A4-3052-F34D-9C71-84A03FCEC661}"/>
              </a:ext>
            </a:extLst>
          </p:cNvPr>
          <p:cNvSpPr txBox="1"/>
          <p:nvPr/>
        </p:nvSpPr>
        <p:spPr>
          <a:xfrm>
            <a:off x="3943039" y="4725163"/>
            <a:ext cx="1723687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kern="1200" cap="none" spc="0" normalizeH="0" baseline="0" noProof="0" dirty="0">
                <a:ln>
                  <a:noFill/>
                </a:ln>
                <a:solidFill>
                  <a:srgbClr val="193C34"/>
                </a:solidFill>
                <a:effectLst/>
                <a:uLnTx/>
                <a:uFillTx/>
                <a:ea typeface="+mn-ea"/>
                <a:cs typeface="+mn-cs"/>
              </a:rPr>
              <a:t>Less</a:t>
            </a:r>
            <a:r>
              <a:rPr lang="en-US" sz="1100" dirty="0">
                <a:solidFill>
                  <a:srgbClr val="193C34"/>
                </a:solidFill>
              </a:rPr>
              <a:t> than required RDI or DRV per RA for all nutrients</a:t>
            </a:r>
            <a:endParaRPr kumimoji="0" lang="en-US" sz="1100" b="0" i="0" u="none" kern="1200" cap="none" spc="0" normalizeH="0" baseline="0" noProof="0" dirty="0">
              <a:ln>
                <a:noFill/>
              </a:ln>
              <a:solidFill>
                <a:srgbClr val="193C34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060DCF-7F68-AE4B-B6E4-E58EA187E766}"/>
              </a:ext>
            </a:extLst>
          </p:cNvPr>
          <p:cNvSpPr txBox="1"/>
          <p:nvPr/>
        </p:nvSpPr>
        <p:spPr>
          <a:xfrm>
            <a:off x="1088452" y="3986091"/>
            <a:ext cx="1421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</a:rPr>
              <a:t>Low-fat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</a:rPr>
              <a:t>yogurt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A3D6993-96BC-7141-BD4B-4E1047280B86}"/>
              </a:ext>
            </a:extLst>
          </p:cNvPr>
          <p:cNvSpPr/>
          <p:nvPr/>
        </p:nvSpPr>
        <p:spPr>
          <a:xfrm>
            <a:off x="4490156" y="3864380"/>
            <a:ext cx="634434" cy="732748"/>
          </a:xfrm>
          <a:prstGeom prst="rect">
            <a:avLst/>
          </a:prstGeom>
          <a:solidFill>
            <a:srgbClr val="8C8A86"/>
          </a:solidFill>
          <a:ln>
            <a:solidFill>
              <a:srgbClr val="72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3D2047-08A6-C34D-B2E0-B269AB07212D}"/>
              </a:ext>
            </a:extLst>
          </p:cNvPr>
          <p:cNvSpPr txBox="1"/>
          <p:nvPr/>
        </p:nvSpPr>
        <p:spPr>
          <a:xfrm>
            <a:off x="4109124" y="3986964"/>
            <a:ext cx="14216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</a:rPr>
              <a:t>Raisins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9465DBE-14B8-6E45-BA03-E6CE12244D54}"/>
              </a:ext>
            </a:extLst>
          </p:cNvPr>
          <p:cNvSpPr/>
          <p:nvPr/>
        </p:nvSpPr>
        <p:spPr>
          <a:xfrm>
            <a:off x="10365823" y="3866914"/>
            <a:ext cx="634434" cy="732748"/>
          </a:xfrm>
          <a:prstGeom prst="rect">
            <a:avLst/>
          </a:prstGeom>
          <a:solidFill>
            <a:srgbClr val="8C8A86"/>
          </a:solidFill>
          <a:ln>
            <a:solidFill>
              <a:srgbClr val="7272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9AD5519-AEC5-2C49-A9AF-106ADC7BA2B3}"/>
              </a:ext>
            </a:extLst>
          </p:cNvPr>
          <p:cNvSpPr txBox="1"/>
          <p:nvPr/>
        </p:nvSpPr>
        <p:spPr>
          <a:xfrm>
            <a:off x="9984791" y="3989498"/>
            <a:ext cx="14216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</a:rPr>
              <a:t>Raisins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3640C6-2024-A440-897E-C38E950C3856}"/>
              </a:ext>
            </a:extLst>
          </p:cNvPr>
          <p:cNvSpPr txBox="1"/>
          <p:nvPr/>
        </p:nvSpPr>
        <p:spPr>
          <a:xfrm>
            <a:off x="8067816" y="4744129"/>
            <a:ext cx="18685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93C34"/>
                </a:solidFill>
                <a:effectLst/>
                <a:uLnTx/>
                <a:uFillTx/>
                <a:ea typeface="+mn-ea"/>
                <a:cs typeface="+mn-cs"/>
              </a:rPr>
              <a:t>No cholesterol limit, recognized as part of a healthy eating pattern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A4B255-333D-6840-9065-9810B3FAB501}"/>
              </a:ext>
            </a:extLst>
          </p:cNvPr>
          <p:cNvSpPr txBox="1"/>
          <p:nvPr/>
        </p:nvSpPr>
        <p:spPr>
          <a:xfrm>
            <a:off x="9761333" y="4744129"/>
            <a:ext cx="1868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93C34"/>
                </a:solidFill>
                <a:effectLst/>
                <a:uLnTx/>
                <a:uFillTx/>
                <a:ea typeface="+mn-ea"/>
                <a:cs typeface="+mn-cs"/>
              </a:rPr>
              <a:t>Widely acceptable, nutrient-dense option recognized as part of a healthy eating pattern</a:t>
            </a:r>
          </a:p>
        </p:txBody>
      </p:sp>
    </p:spTree>
    <p:extLst>
      <p:ext uri="{BB962C8B-B14F-4D97-AF65-F5344CB8AC3E}">
        <p14:creationId xmlns:p14="http://schemas.microsoft.com/office/powerpoint/2010/main" val="326929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375" y="261207"/>
            <a:ext cx="10881248" cy="70104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b="1" dirty="0"/>
              <a:t>Claims: “Nutrient-Dense”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CAD88C9-653E-4059-A83D-C99BD214A53D}"/>
              </a:ext>
            </a:extLst>
          </p:cNvPr>
          <p:cNvSpPr txBox="1">
            <a:spLocks/>
          </p:cNvSpPr>
          <p:nvPr/>
        </p:nvSpPr>
        <p:spPr>
          <a:xfrm>
            <a:off x="754089" y="1729031"/>
            <a:ext cx="5129126" cy="1874883"/>
          </a:xfrm>
          <a:prstGeom prst="rect">
            <a:avLst/>
          </a:prstGeom>
          <a:solidFill>
            <a:srgbClr val="DBCACE">
              <a:alpha val="50196"/>
            </a:srgbClr>
          </a:solidFill>
        </p:spPr>
        <p:txBody>
          <a:bodyPr lIns="182880" tIns="91440" anchor="t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6D2A3D"/>
                </a:solidFill>
              </a:rPr>
              <a:t>Shifting to nutrient-dense choices is a core dietary recommendation. This requires some way to judge a food’s contributions to healthy eating patterns – but no such definition yet exists to guide product development.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EB4D470-314C-4A51-8C06-03E25CCFF75C}"/>
              </a:ext>
            </a:extLst>
          </p:cNvPr>
          <p:cNvSpPr txBox="1">
            <a:spLocks/>
          </p:cNvSpPr>
          <p:nvPr/>
        </p:nvSpPr>
        <p:spPr>
          <a:xfrm>
            <a:off x="754086" y="1175221"/>
            <a:ext cx="5129126" cy="429291"/>
          </a:xfrm>
          <a:prstGeom prst="rect">
            <a:avLst/>
          </a:prstGeom>
          <a:solidFill>
            <a:srgbClr val="6D2A3D"/>
          </a:solidFill>
        </p:spPr>
        <p:txBody>
          <a:bodyPr lIns="182880"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300" b="1" dirty="0">
                <a:solidFill>
                  <a:srgbClr val="E9E6DF"/>
                </a:solidFill>
              </a:rPr>
              <a:t>Challenge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91D817E-C258-B143-96E1-7DCC537ED8FE}"/>
              </a:ext>
            </a:extLst>
          </p:cNvPr>
          <p:cNvSpPr txBox="1">
            <a:spLocks/>
          </p:cNvSpPr>
          <p:nvPr/>
        </p:nvSpPr>
        <p:spPr>
          <a:xfrm>
            <a:off x="6303319" y="1175221"/>
            <a:ext cx="5129784" cy="429291"/>
          </a:xfrm>
          <a:prstGeom prst="rect">
            <a:avLst/>
          </a:prstGeom>
          <a:solidFill>
            <a:srgbClr val="193C34"/>
          </a:solidFill>
        </p:spPr>
        <p:txBody>
          <a:bodyPr lIns="182880"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300" b="1" dirty="0">
                <a:solidFill>
                  <a:srgbClr val="E9E6DF"/>
                </a:solidFill>
              </a:rPr>
              <a:t>Opportunity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84ACC3EE-E816-FA4D-81CA-E75FEA15B38C}"/>
              </a:ext>
            </a:extLst>
          </p:cNvPr>
          <p:cNvSpPr txBox="1">
            <a:spLocks/>
          </p:cNvSpPr>
          <p:nvPr/>
        </p:nvSpPr>
        <p:spPr>
          <a:xfrm>
            <a:off x="6303977" y="1729031"/>
            <a:ext cx="5129126" cy="1874883"/>
          </a:xfrm>
          <a:prstGeom prst="rect">
            <a:avLst/>
          </a:prstGeom>
          <a:solidFill>
            <a:srgbClr val="C8D3D1">
              <a:alpha val="50196"/>
            </a:srgbClr>
          </a:solidFill>
        </p:spPr>
        <p:txBody>
          <a:bodyPr lIns="182880" tIns="91440" anchor="t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193C34"/>
                </a:solidFill>
              </a:rPr>
              <a:t>Define nutrient density via criteria for food categories to give manufacturers a guide for developing / communicating around nutrient-dense options, aligned with the Dietary Guidelines.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922511-FADE-2546-BF1F-0EAD84077CFA}"/>
              </a:ext>
            </a:extLst>
          </p:cNvPr>
          <p:cNvGrpSpPr/>
          <p:nvPr/>
        </p:nvGrpSpPr>
        <p:grpSpPr>
          <a:xfrm>
            <a:off x="1136846" y="3759429"/>
            <a:ext cx="4349555" cy="2234102"/>
            <a:chOff x="330933" y="3219998"/>
            <a:chExt cx="5137623" cy="263888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4A40B7B-FA67-924F-AC75-60347F6B773C}"/>
                </a:ext>
              </a:extLst>
            </p:cNvPr>
            <p:cNvGrpSpPr/>
            <p:nvPr/>
          </p:nvGrpSpPr>
          <p:grpSpPr>
            <a:xfrm>
              <a:off x="330933" y="4595471"/>
              <a:ext cx="2510685" cy="1263412"/>
              <a:chOff x="1033782" y="4067981"/>
              <a:chExt cx="2271393" cy="128506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C2C532F-E779-364D-9C7B-82BCB2E72B0A}"/>
                  </a:ext>
                </a:extLst>
              </p:cNvPr>
              <p:cNvGrpSpPr/>
              <p:nvPr/>
            </p:nvGrpSpPr>
            <p:grpSpPr>
              <a:xfrm>
                <a:off x="1033782" y="4071348"/>
                <a:ext cx="2271393" cy="1281702"/>
                <a:chOff x="655375" y="5265421"/>
                <a:chExt cx="2213246" cy="1381426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5225F41E-D601-A04C-A842-DCB78E4A47EA}"/>
                    </a:ext>
                  </a:extLst>
                </p:cNvPr>
                <p:cNvSpPr/>
                <p:nvPr/>
              </p:nvSpPr>
              <p:spPr>
                <a:xfrm>
                  <a:off x="655375" y="5265421"/>
                  <a:ext cx="2213246" cy="1381426"/>
                </a:xfrm>
                <a:prstGeom prst="rect">
                  <a:avLst/>
                </a:prstGeom>
                <a:solidFill>
                  <a:srgbClr val="EBE9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rgbClr val="193C34"/>
                    </a:solidFill>
                  </a:endParaRPr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2C8CE272-B56C-2F4A-92B6-D88228DD1212}"/>
                    </a:ext>
                  </a:extLst>
                </p:cNvPr>
                <p:cNvGrpSpPr/>
                <p:nvPr/>
              </p:nvGrpSpPr>
              <p:grpSpPr>
                <a:xfrm>
                  <a:off x="763385" y="5766282"/>
                  <a:ext cx="1997225" cy="700290"/>
                  <a:chOff x="655375" y="5570949"/>
                  <a:chExt cx="1997225" cy="700290"/>
                </a:xfrm>
              </p:grpSpPr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BAD85FA5-8FFC-F047-9988-05F78F4DFA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55375" y="5571383"/>
                    <a:ext cx="1183413" cy="659779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AAD65AE4-1161-9B49-9223-24DEEB357D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741112" y="5570949"/>
                    <a:ext cx="911488" cy="70029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A292C23-A92B-B14E-803D-4E57642D838F}"/>
                  </a:ext>
                </a:extLst>
              </p:cNvPr>
              <p:cNvSpPr/>
              <p:nvPr/>
            </p:nvSpPr>
            <p:spPr>
              <a:xfrm>
                <a:off x="2149221" y="4067981"/>
                <a:ext cx="1085835" cy="443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900" b="1" dirty="0">
                    <a:solidFill>
                      <a:srgbClr val="193C34"/>
                    </a:solidFill>
                  </a:rPr>
                  <a:t>Greek Yogurt </a:t>
                </a:r>
              </a:p>
              <a:p>
                <a:pPr lvl="0" algn="ctr">
                  <a:defRPr/>
                </a:pPr>
                <a:r>
                  <a:rPr lang="en-US" sz="900" b="1" dirty="0">
                    <a:solidFill>
                      <a:srgbClr val="193C34"/>
                    </a:solidFill>
                  </a:rPr>
                  <a:t>Drink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54C64CA-BDE2-3F48-8223-F1C78ED642EF}"/>
                  </a:ext>
                </a:extLst>
              </p:cNvPr>
              <p:cNvSpPr/>
              <p:nvPr/>
            </p:nvSpPr>
            <p:spPr>
              <a:xfrm>
                <a:off x="1081676" y="4075876"/>
                <a:ext cx="1085835" cy="277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900" b="1" dirty="0">
                    <a:solidFill>
                      <a:srgbClr val="193C34"/>
                    </a:solidFill>
                  </a:rPr>
                  <a:t>Fruit punch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722C50D-7763-D943-9952-CC3BFE72A92D}"/>
                </a:ext>
              </a:extLst>
            </p:cNvPr>
            <p:cNvGrpSpPr/>
            <p:nvPr/>
          </p:nvGrpSpPr>
          <p:grpSpPr>
            <a:xfrm>
              <a:off x="2953956" y="4595471"/>
              <a:ext cx="2514600" cy="1261872"/>
              <a:chOff x="4135670" y="3985036"/>
              <a:chExt cx="2333441" cy="1330554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4B2A45C-F661-4543-98F7-B6694754FF30}"/>
                  </a:ext>
                </a:extLst>
              </p:cNvPr>
              <p:cNvSpPr/>
              <p:nvPr/>
            </p:nvSpPr>
            <p:spPr>
              <a:xfrm>
                <a:off x="4135670" y="4033888"/>
                <a:ext cx="2271393" cy="1281702"/>
              </a:xfrm>
              <a:prstGeom prst="rect">
                <a:avLst/>
              </a:prstGeom>
              <a:solidFill>
                <a:srgbClr val="FCEB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>
                  <a:solidFill>
                    <a:srgbClr val="193C34"/>
                  </a:solidFill>
                </a:endParaRP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8EB97EB-5065-9144-B31F-AF079EC8EC31}"/>
                  </a:ext>
                </a:extLst>
              </p:cNvPr>
              <p:cNvGrpSpPr/>
              <p:nvPr/>
            </p:nvGrpSpPr>
            <p:grpSpPr>
              <a:xfrm>
                <a:off x="4480423" y="4558434"/>
                <a:ext cx="1684827" cy="608761"/>
                <a:chOff x="2712395" y="5375094"/>
                <a:chExt cx="1684827" cy="608761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CE81B406-AB38-D44D-9702-C86986D0C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12395" y="5395578"/>
                  <a:ext cx="1153023" cy="588277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F19E93C1-797C-8344-8898-92BA1E8AF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877030" y="5375094"/>
                  <a:ext cx="520192" cy="585216"/>
                </a:xfrm>
                <a:prstGeom prst="rect">
                  <a:avLst/>
                </a:prstGeom>
              </p:spPr>
            </p:pic>
          </p:grp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AA7A0AD-038C-1D4B-8D5A-06E058859C9F}"/>
                  </a:ext>
                </a:extLst>
              </p:cNvPr>
              <p:cNvSpPr/>
              <p:nvPr/>
            </p:nvSpPr>
            <p:spPr>
              <a:xfrm>
                <a:off x="5202135" y="3985036"/>
                <a:ext cx="1266976" cy="804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900" b="1" dirty="0">
                    <a:solidFill>
                      <a:srgbClr val="193C34"/>
                    </a:solidFill>
                  </a:rPr>
                  <a:t>Strained, high-protein yogurt </a:t>
                </a:r>
              </a:p>
              <a:p>
                <a:pPr lvl="0" algn="ctr">
                  <a:defRPr/>
                </a:pPr>
                <a:r>
                  <a:rPr lang="en-US" sz="900" b="1" dirty="0">
                    <a:solidFill>
                      <a:srgbClr val="193C34"/>
                    </a:solidFill>
                  </a:rPr>
                  <a:t>(Greek Yogurt)</a:t>
                </a:r>
              </a:p>
              <a:p>
                <a:pPr lvl="0" algn="ctr">
                  <a:defRPr/>
                </a:pPr>
                <a:endParaRPr lang="en-US" sz="900" b="1" dirty="0">
                  <a:solidFill>
                    <a:srgbClr val="193C34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F4197A6-8E8E-6648-B5FD-2229E57417E0}"/>
                  </a:ext>
                </a:extLst>
              </p:cNvPr>
              <p:cNvSpPr/>
              <p:nvPr/>
            </p:nvSpPr>
            <p:spPr>
              <a:xfrm>
                <a:off x="4255601" y="3994602"/>
                <a:ext cx="1085835" cy="459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900" b="1" dirty="0">
                    <a:solidFill>
                      <a:srgbClr val="193C34"/>
                    </a:solidFill>
                  </a:rPr>
                  <a:t>Strawberry ice cream</a:t>
                </a:r>
              </a:p>
            </p:txBody>
          </p: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65801F7-AA02-B847-9C01-5A1C9A0EF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38768" y="3219998"/>
              <a:ext cx="2872716" cy="97840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6CAED50-FCC0-EA46-839C-B89722021059}"/>
              </a:ext>
            </a:extLst>
          </p:cNvPr>
          <p:cNvGrpSpPr/>
          <p:nvPr/>
        </p:nvGrpSpPr>
        <p:grpSpPr>
          <a:xfrm>
            <a:off x="7732318" y="3758278"/>
            <a:ext cx="2279587" cy="2243735"/>
            <a:chOff x="7654827" y="3225235"/>
            <a:chExt cx="3084618" cy="3036105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EAB6A53-5789-BA40-9BB7-56760154B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8994" y="3225235"/>
              <a:ext cx="2619041" cy="886732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6CA32AA-C2B5-7843-B8CF-33834C91A3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54827" y="4196324"/>
              <a:ext cx="3084618" cy="2065016"/>
              <a:chOff x="7192161" y="4198406"/>
              <a:chExt cx="3880022" cy="2597504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95187CF-CB11-C740-852B-8B694EE665F3}"/>
                  </a:ext>
                </a:extLst>
              </p:cNvPr>
              <p:cNvSpPr/>
              <p:nvPr/>
            </p:nvSpPr>
            <p:spPr>
              <a:xfrm>
                <a:off x="7192161" y="4198406"/>
                <a:ext cx="3880022" cy="2597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75C01142-EBE5-334F-A0EE-818E68D95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2984" y="4349056"/>
                <a:ext cx="1748086" cy="1069642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3625E4C-350A-C347-B476-2B38B0E0BA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7363"/>
              <a:stretch/>
            </p:blipFill>
            <p:spPr>
              <a:xfrm>
                <a:off x="9239030" y="4359271"/>
                <a:ext cx="1534938" cy="1054288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26DBC847-33C1-374B-895B-F4403703F7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1801"/>
              <a:stretch/>
            </p:blipFill>
            <p:spPr>
              <a:xfrm>
                <a:off x="7590140" y="5526011"/>
                <a:ext cx="1482251" cy="1020448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BB706D96-6515-2044-BAFC-DE858CF163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81070" y="5526011"/>
                <a:ext cx="1654494" cy="1044005"/>
              </a:xfrm>
              <a:prstGeom prst="rect">
                <a:avLst/>
              </a:prstGeom>
            </p:spPr>
          </p:pic>
        </p:grp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580ACB7-85E0-814E-93C6-B28F6AEBF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Health.gov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08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A42B46-903B-754F-8845-9DD67CAB18A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375" y="261207"/>
            <a:ext cx="10881248" cy="70104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b="1" dirty="0"/>
              <a:t>Nutrition Labeling Education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CAD88C9-653E-4059-A83D-C99BD214A53D}"/>
              </a:ext>
            </a:extLst>
          </p:cNvPr>
          <p:cNvSpPr txBox="1">
            <a:spLocks/>
          </p:cNvSpPr>
          <p:nvPr/>
        </p:nvSpPr>
        <p:spPr>
          <a:xfrm>
            <a:off x="754089" y="1729031"/>
            <a:ext cx="5129126" cy="1874883"/>
          </a:xfrm>
          <a:prstGeom prst="rect">
            <a:avLst/>
          </a:prstGeom>
          <a:solidFill>
            <a:srgbClr val="DBCACE">
              <a:alpha val="50196"/>
            </a:srgbClr>
          </a:solidFill>
        </p:spPr>
        <p:txBody>
          <a:bodyPr lIns="182880" tIns="91440" anchor="t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6D2A3D"/>
                </a:solidFill>
              </a:rPr>
              <a:t>Consumers primarily use the Nutrition Facts label </a:t>
            </a:r>
            <a:br>
              <a:rPr lang="en-US" sz="1800" dirty="0">
                <a:solidFill>
                  <a:srgbClr val="6D2A3D"/>
                </a:solidFill>
              </a:rPr>
            </a:br>
            <a:r>
              <a:rPr lang="en-US" sz="1800" dirty="0">
                <a:solidFill>
                  <a:srgbClr val="6D2A3D"/>
                </a:solidFill>
              </a:rPr>
              <a:t>to identify nutrients to limit – not overall nutritional quality. With the new Nutrition Facts label, misinterpretation of new label elements, such </a:t>
            </a:r>
            <a:br>
              <a:rPr lang="en-US" sz="1800" dirty="0">
                <a:solidFill>
                  <a:srgbClr val="6D2A3D"/>
                </a:solidFill>
              </a:rPr>
            </a:br>
            <a:r>
              <a:rPr lang="en-US" sz="1800" dirty="0">
                <a:solidFill>
                  <a:srgbClr val="6D2A3D"/>
                </a:solidFill>
              </a:rPr>
              <a:t>as added sugars, may occur.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EB4D470-314C-4A51-8C06-03E25CCFF75C}"/>
              </a:ext>
            </a:extLst>
          </p:cNvPr>
          <p:cNvSpPr txBox="1">
            <a:spLocks/>
          </p:cNvSpPr>
          <p:nvPr/>
        </p:nvSpPr>
        <p:spPr>
          <a:xfrm>
            <a:off x="754086" y="1175221"/>
            <a:ext cx="5129126" cy="429291"/>
          </a:xfrm>
          <a:prstGeom prst="rect">
            <a:avLst/>
          </a:prstGeom>
          <a:solidFill>
            <a:srgbClr val="6D2A3D"/>
          </a:solidFill>
        </p:spPr>
        <p:txBody>
          <a:bodyPr lIns="182880"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300" b="1" dirty="0">
                <a:solidFill>
                  <a:srgbClr val="E9E6DF"/>
                </a:solidFill>
              </a:rPr>
              <a:t>Challenge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91D817E-C258-B143-96E1-7DCC537ED8FE}"/>
              </a:ext>
            </a:extLst>
          </p:cNvPr>
          <p:cNvSpPr txBox="1">
            <a:spLocks/>
          </p:cNvSpPr>
          <p:nvPr/>
        </p:nvSpPr>
        <p:spPr>
          <a:xfrm>
            <a:off x="6303319" y="1175221"/>
            <a:ext cx="5129784" cy="429291"/>
          </a:xfrm>
          <a:prstGeom prst="rect">
            <a:avLst/>
          </a:prstGeom>
          <a:solidFill>
            <a:srgbClr val="193C34"/>
          </a:solidFill>
        </p:spPr>
        <p:txBody>
          <a:bodyPr lIns="182880" anchor="ctr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300" b="1" dirty="0">
                <a:solidFill>
                  <a:srgbClr val="E9E6DF"/>
                </a:solidFill>
              </a:rPr>
              <a:t>Opportunity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84ACC3EE-E816-FA4D-81CA-E75FEA15B38C}"/>
              </a:ext>
            </a:extLst>
          </p:cNvPr>
          <p:cNvSpPr txBox="1">
            <a:spLocks/>
          </p:cNvSpPr>
          <p:nvPr/>
        </p:nvSpPr>
        <p:spPr>
          <a:xfrm>
            <a:off x="6303977" y="1729031"/>
            <a:ext cx="5129126" cy="1874883"/>
          </a:xfrm>
          <a:prstGeom prst="rect">
            <a:avLst/>
          </a:prstGeom>
          <a:solidFill>
            <a:srgbClr val="C8D3D1">
              <a:alpha val="50196"/>
            </a:srgbClr>
          </a:solidFill>
        </p:spPr>
        <p:txBody>
          <a:bodyPr lIns="182880" tIns="91440" anchor="t"/>
          <a:lstStyle>
            <a:lvl1pPr marL="180975" indent="-180975" algn="l" defTabSz="914400" rtl="0" eaLnBrk="1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6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1pPr>
            <a:lvl2pPr marL="349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200" kern="1200" spc="0" baseline="0">
                <a:solidFill>
                  <a:srgbClr val="1A3C34"/>
                </a:solidFill>
                <a:latin typeface="+mj-lt"/>
                <a:ea typeface="+mn-ea"/>
                <a:cs typeface="+mn-cs"/>
              </a:defRPr>
            </a:lvl2pPr>
            <a:lvl3pPr marL="519113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10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3pPr>
            <a:lvl4pPr marL="688975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9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4pPr>
            <a:lvl5pPr marL="857250" indent="-1682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.AppleSystemUIFont" charset="-120"/>
              <a:buChar char="–"/>
              <a:tabLst/>
              <a:defRPr sz="800" kern="1200" spc="0">
                <a:solidFill>
                  <a:srgbClr val="1A3C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193C34"/>
                </a:solidFill>
              </a:rPr>
              <a:t>Teach consumers how to evaluate the full nutritional profile of products to prevent </a:t>
            </a:r>
            <a:br>
              <a:rPr lang="en-US" sz="2000" dirty="0">
                <a:solidFill>
                  <a:srgbClr val="193C34"/>
                </a:solidFill>
              </a:rPr>
            </a:br>
            <a:r>
              <a:rPr lang="en-US" sz="2000" dirty="0">
                <a:solidFill>
                  <a:srgbClr val="193C34"/>
                </a:solidFill>
              </a:rPr>
              <a:t>them from disregarding nutritious / healthful products based on one or two ingredients / nutrients.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8799D7-58A8-0D45-8308-2604107C2FEF}"/>
              </a:ext>
            </a:extLst>
          </p:cNvPr>
          <p:cNvSpPr txBox="1"/>
          <p:nvPr/>
        </p:nvSpPr>
        <p:spPr>
          <a:xfrm>
            <a:off x="3378314" y="3882106"/>
            <a:ext cx="242740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6D2A3D"/>
                </a:solidFill>
              </a:rPr>
              <a:t>3 in 4 consumers </a:t>
            </a:r>
          </a:p>
          <a:p>
            <a:pPr algn="ctr"/>
            <a:r>
              <a:rPr lang="en-US" sz="1200" dirty="0">
                <a:solidFill>
                  <a:srgbClr val="6D2A3D"/>
                </a:solidFill>
              </a:rPr>
              <a:t>would choose to buy </a:t>
            </a:r>
            <a:br>
              <a:rPr lang="en-US" sz="1200" dirty="0">
                <a:solidFill>
                  <a:srgbClr val="6D2A3D"/>
                </a:solidFill>
              </a:rPr>
            </a:br>
            <a:r>
              <a:rPr lang="en-US" sz="1200" dirty="0">
                <a:solidFill>
                  <a:srgbClr val="6D2A3D"/>
                </a:solidFill>
              </a:rPr>
              <a:t>products without added </a:t>
            </a:r>
            <a:br>
              <a:rPr lang="en-US" sz="1200" dirty="0">
                <a:solidFill>
                  <a:srgbClr val="6D2A3D"/>
                </a:solidFill>
              </a:rPr>
            </a:br>
            <a:r>
              <a:rPr lang="en-US" sz="1200" dirty="0">
                <a:solidFill>
                  <a:srgbClr val="6D2A3D"/>
                </a:solidFill>
              </a:rPr>
              <a:t>sugars on the label.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FCF35FF4-CD48-5443-9E06-06130D02BC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4489703"/>
              </p:ext>
            </p:extLst>
          </p:nvPr>
        </p:nvGraphicFramePr>
        <p:xfrm>
          <a:off x="823017" y="3762778"/>
          <a:ext cx="2768754" cy="2264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3" name="Picture 42" descr="Image result for sugar icon">
            <a:extLst>
              <a:ext uri="{FF2B5EF4-FFF2-40B4-BE49-F238E27FC236}">
                <a16:creationId xmlns:a16="http://schemas.microsoft.com/office/drawing/2014/main" id="{79CF64FA-96FF-A441-B8D0-EF115D77A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82" y="4903655"/>
            <a:ext cx="1027106" cy="10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ctagon 43">
            <a:extLst>
              <a:ext uri="{FF2B5EF4-FFF2-40B4-BE49-F238E27FC236}">
                <a16:creationId xmlns:a16="http://schemas.microsoft.com/office/drawing/2014/main" id="{6D9E50CE-2DDC-6C4E-96D5-48E96E769D79}"/>
              </a:ext>
            </a:extLst>
          </p:cNvPr>
          <p:cNvSpPr/>
          <p:nvPr/>
        </p:nvSpPr>
        <p:spPr>
          <a:xfrm>
            <a:off x="9520965" y="3905626"/>
            <a:ext cx="1921596" cy="1996058"/>
          </a:xfrm>
          <a:prstGeom prst="octagon">
            <a:avLst/>
          </a:prstGeom>
          <a:solidFill>
            <a:srgbClr val="C00000"/>
          </a:solidFill>
          <a:ln w="762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endParaRPr lang="en-US" sz="5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4756C1B-EB32-C048-ADF8-17ECC4AC7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320" y="3793556"/>
            <a:ext cx="1164416" cy="223356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E82E83A-C562-E544-96A8-6AD7ABF338F2}"/>
              </a:ext>
            </a:extLst>
          </p:cNvPr>
          <p:cNvGrpSpPr/>
          <p:nvPr/>
        </p:nvGrpSpPr>
        <p:grpSpPr>
          <a:xfrm>
            <a:off x="8132586" y="3873631"/>
            <a:ext cx="1283615" cy="2053645"/>
            <a:chOff x="8391525" y="3675617"/>
            <a:chExt cx="1570415" cy="2512495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4E10404-B39B-ED47-8088-54596FC04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732"/>
                      </a14:imgEffect>
                      <a14:imgEffect>
                        <a14:brightnessContrast bright="-8000" contrast="-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1525" y="3680591"/>
              <a:ext cx="712787" cy="75911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4262414-6581-8B46-BFCC-E6FAB4A64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732"/>
                      </a14:imgEffect>
                      <a14:imgEffect>
                        <a14:brightnessContrast bright="-8000" contrast="-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35058" y="3675617"/>
              <a:ext cx="726882" cy="75895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05F6F9E-5783-B443-B313-653B2D3E7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732"/>
                      </a14:imgEffect>
                      <a14:imgEffect>
                        <a14:brightnessContrast bright="-8000" contrast="-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41663" y="4540852"/>
              <a:ext cx="712630" cy="75895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435355E-BB94-1B4F-956F-362A9D02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7732"/>
                      </a14:imgEffect>
                      <a14:imgEffect>
                        <a14:brightnessContrast bright="-8000" contrast="-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211" y="4540852"/>
              <a:ext cx="712630" cy="75895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5E1E4B4-5399-6A42-8C56-EC4285980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7732"/>
                      </a14:imgEffect>
                      <a14:imgEffect>
                        <a14:brightnessContrast bright="-8000" contrast="-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29049" y="5429159"/>
              <a:ext cx="712630" cy="758953"/>
            </a:xfrm>
            <a:prstGeom prst="rect">
              <a:avLst/>
            </a:prstGeom>
          </p:spPr>
        </p:pic>
      </p:grpSp>
      <p:sp>
        <p:nvSpPr>
          <p:cNvPr id="53" name="TextBox 20">
            <a:extLst>
              <a:ext uri="{FF2B5EF4-FFF2-40B4-BE49-F238E27FC236}">
                <a16:creationId xmlns:a16="http://schemas.microsoft.com/office/drawing/2014/main" id="{38ACD73A-CB39-B648-B362-9F9A8279F62A}"/>
              </a:ext>
            </a:extLst>
          </p:cNvPr>
          <p:cNvSpPr txBox="1"/>
          <p:nvPr/>
        </p:nvSpPr>
        <p:spPr>
          <a:xfrm>
            <a:off x="7342839" y="4242797"/>
            <a:ext cx="109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rgbClr val="727272"/>
                </a:solidFill>
              </a:rPr>
              <a:t>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F41D09-7727-2347-B736-6B8814960DAB}"/>
              </a:ext>
            </a:extLst>
          </p:cNvPr>
          <p:cNvSpPr txBox="1"/>
          <p:nvPr/>
        </p:nvSpPr>
        <p:spPr>
          <a:xfrm>
            <a:off x="9520965" y="4087493"/>
            <a:ext cx="1921596" cy="15850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Choose foods/ beverages in 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the context of contributions to total diet and lifecycle/life-stage needs. </a:t>
            </a:r>
          </a:p>
          <a:p>
            <a:endParaRPr lang="en-US" sz="1400" b="1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D3373-A455-D749-98D1-82758D6ABC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66863" y="6294967"/>
            <a:ext cx="4974520" cy="500944"/>
          </a:xfrm>
        </p:spPr>
        <p:txBody>
          <a:bodyPr/>
          <a:lstStyle/>
          <a:p>
            <a:r>
              <a:rPr lang="en-US" sz="700" dirty="0"/>
              <a:t>Source: The NPD Group/Dieting Monitor, years ending December, 2015</a:t>
            </a:r>
          </a:p>
          <a:p>
            <a:r>
              <a:rPr lang="en-US" sz="700" dirty="0"/>
              <a:t>Source: 2017 Label Insight Ingredient Confusion Study</a:t>
            </a:r>
          </a:p>
          <a:p>
            <a:r>
              <a:rPr lang="en-US" sz="700" dirty="0"/>
              <a:t>Source: </a:t>
            </a:r>
            <a:r>
              <a:rPr lang="en-US" sz="700" dirty="0" err="1"/>
              <a:t>Laquatra</a:t>
            </a:r>
            <a:r>
              <a:rPr lang="en-US" sz="700" dirty="0"/>
              <a:t> I, et al. Including “added sugars” on the nutrition facts panel: How consumers perceive the proposed change. JAND;115(11):1758-1763.</a:t>
            </a:r>
          </a:p>
        </p:txBody>
      </p:sp>
    </p:spTree>
    <p:extLst>
      <p:ext uri="{BB962C8B-B14F-4D97-AF65-F5344CB8AC3E}">
        <p14:creationId xmlns:p14="http://schemas.microsoft.com/office/powerpoint/2010/main" val="2810159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4AE0A2-5DE3-47A6-9E0C-6276B69E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55" y="2239281"/>
            <a:ext cx="9231088" cy="1325563"/>
          </a:xfrm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b="1" dirty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4FCBEC-1596-48D8-82DA-B9CDB23A4A95}"/>
              </a:ext>
            </a:extLst>
          </p:cNvPr>
          <p:cNvSpPr/>
          <p:nvPr/>
        </p:nvSpPr>
        <p:spPr>
          <a:xfrm>
            <a:off x="3047999" y="3758776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hlinkClick r:id="rId3"/>
              </a:rPr>
              <a:t>Robert.Post@Chobani.com</a:t>
            </a:r>
            <a:endParaRPr lang="en-US" sz="2400" dirty="0">
              <a:solidFill>
                <a:srgbClr val="193C34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n-US" sz="2400" dirty="0">
                <a:hlinkClick r:id="rId4"/>
              </a:rPr>
              <a:t>www.Chobani.com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513246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Backgroun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ackgroun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lternate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532D6B042AAD4AB9B3A375F7887EC9" ma:contentTypeVersion="6" ma:contentTypeDescription="Create a new document." ma:contentTypeScope="" ma:versionID="822e5e887d353114bf478494534b8cf5">
  <xsd:schema xmlns:xsd="http://www.w3.org/2001/XMLSchema" xmlns:xs="http://www.w3.org/2001/XMLSchema" xmlns:p="http://schemas.microsoft.com/office/2006/metadata/properties" xmlns:ns2="6415e2c6-0fb8-4fbb-8737-8dc43efe03b3" xmlns:ns3="cbbad760-3615-4031-a10d-c0ec0a3458e6" targetNamespace="http://schemas.microsoft.com/office/2006/metadata/properties" ma:root="true" ma:fieldsID="39f22c0bfa6266d5612ab8f12c0badfb" ns2:_="" ns3:_="">
    <xsd:import namespace="6415e2c6-0fb8-4fbb-8737-8dc43efe03b3"/>
    <xsd:import namespace="cbbad760-3615-4031-a10d-c0ec0a3458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5e2c6-0fb8-4fbb-8737-8dc43efe03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ad760-3615-4031-a10d-c0ec0a3458e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674D61-760C-4891-9817-63FD8AB147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15e2c6-0fb8-4fbb-8737-8dc43efe03b3"/>
    <ds:schemaRef ds:uri="cbbad760-3615-4031-a10d-c0ec0a3458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84B400-1CC3-4A3C-890A-FA1CB327EB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553FBA-E4B7-4A3E-ABC0-98FFDCDCCB0E}">
  <ds:schemaRefs>
    <ds:schemaRef ds:uri="http://schemas.microsoft.com/office/infopath/2007/PartnerControls"/>
    <ds:schemaRef ds:uri="cbbad760-3615-4031-a10d-c0ec0a3458e6"/>
    <ds:schemaRef ds:uri="http://schemas.microsoft.com/office/2006/documentManagement/types"/>
    <ds:schemaRef ds:uri="http://purl.org/dc/elements/1.1/"/>
    <ds:schemaRef ds:uri="http://purl.org/dc/terms/"/>
    <ds:schemaRef ds:uri="6415e2c6-0fb8-4fbb-8737-8dc43efe03b3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4960</TotalTime>
  <Words>665</Words>
  <Application>Microsoft Office PowerPoint</Application>
  <PresentationFormat>Widescreen</PresentationFormat>
  <Paragraphs>179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.AppleSystemUIFont</vt:lpstr>
      <vt:lpstr>Arial</vt:lpstr>
      <vt:lpstr>Calibri</vt:lpstr>
      <vt:lpstr>Times New Roman</vt:lpstr>
      <vt:lpstr>Title Backgrounds</vt:lpstr>
      <vt:lpstr>Section Backgrounds</vt:lpstr>
      <vt:lpstr>Content</vt:lpstr>
      <vt:lpstr>Alternate Content</vt:lpstr>
      <vt:lpstr>Blank</vt:lpstr>
      <vt:lpstr>Lifting the Limits on Innovation  to Support Real-Time Improvements in Public Health </vt:lpstr>
      <vt:lpstr>Innovation Means Health and Wellness for All</vt:lpstr>
      <vt:lpstr>Standards of Identity (SOI)</vt:lpstr>
      <vt:lpstr>A Case Study:  Without SOI, Foods Aren’t Credited Equally </vt:lpstr>
      <vt:lpstr>Claims: “Healthy”</vt:lpstr>
      <vt:lpstr>Claims: “Nutrient-Dense”</vt:lpstr>
      <vt:lpstr>Nutrition Labeling Education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LaBarre</dc:creator>
  <cp:lastModifiedBy>Robbs, Janesia</cp:lastModifiedBy>
  <cp:revision>328</cp:revision>
  <cp:lastPrinted>2017-11-10T21:54:48Z</cp:lastPrinted>
  <dcterms:created xsi:type="dcterms:W3CDTF">2017-11-10T18:28:31Z</dcterms:created>
  <dcterms:modified xsi:type="dcterms:W3CDTF">2018-07-24T20:54:20Z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0x01010086532D6B042AAD4AB9B3A375F7887EC9</vt:lpwstr>
  </property>
</Properties>
</file>