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83" r:id="rId2"/>
    <p:sldId id="451" r:id="rId3"/>
    <p:sldId id="459" r:id="rId4"/>
    <p:sldId id="458" r:id="rId5"/>
    <p:sldId id="460" r:id="rId6"/>
    <p:sldId id="448" r:id="rId7"/>
    <p:sldId id="430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EC71C-1CF6-4263-B4BF-E7C769AFCB31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390C7-DC63-413B-A624-CE36A3D4018C}">
      <dgm:prSet phldrT="[Text]"/>
      <dgm:spPr/>
      <dgm:t>
        <a:bodyPr/>
        <a:lstStyle/>
        <a:p>
          <a:r>
            <a:rPr lang="en-US" dirty="0" smtClean="0"/>
            <a:t>Demand</a:t>
          </a:r>
          <a:endParaRPr lang="en-US" dirty="0"/>
        </a:p>
      </dgm:t>
    </dgm:pt>
    <dgm:pt modelId="{98E70168-7EBD-4D09-9A2B-4E34CADF6D17}" type="parTrans" cxnId="{6B15DE28-1C05-4A15-95AB-0F5F29BE2D01}">
      <dgm:prSet/>
      <dgm:spPr/>
      <dgm:t>
        <a:bodyPr/>
        <a:lstStyle/>
        <a:p>
          <a:endParaRPr lang="en-US"/>
        </a:p>
      </dgm:t>
    </dgm:pt>
    <dgm:pt modelId="{1F8D2AA1-ACFF-4D97-B7DA-BF5636B9933D}" type="sibTrans" cxnId="{6B15DE28-1C05-4A15-95AB-0F5F29BE2D01}">
      <dgm:prSet/>
      <dgm:spPr/>
      <dgm:t>
        <a:bodyPr/>
        <a:lstStyle/>
        <a:p>
          <a:endParaRPr lang="en-US"/>
        </a:p>
      </dgm:t>
    </dgm:pt>
    <dgm:pt modelId="{244D2801-2E0D-4D6F-9E9D-0332BDADAAFC}">
      <dgm:prSet phldrT="[Text]"/>
      <dgm:spPr/>
      <dgm:t>
        <a:bodyPr/>
        <a:lstStyle/>
        <a:p>
          <a:r>
            <a:rPr lang="en-US" dirty="0" smtClean="0"/>
            <a:t>Supply</a:t>
          </a:r>
          <a:endParaRPr lang="en-US" dirty="0"/>
        </a:p>
      </dgm:t>
    </dgm:pt>
    <dgm:pt modelId="{F91CB4E5-5ADE-435A-91FB-189D2EA43EB6}" type="parTrans" cxnId="{58077965-46E4-4A01-8FA1-EEA8A4088058}">
      <dgm:prSet/>
      <dgm:spPr/>
      <dgm:t>
        <a:bodyPr/>
        <a:lstStyle/>
        <a:p>
          <a:endParaRPr lang="en-US"/>
        </a:p>
      </dgm:t>
    </dgm:pt>
    <dgm:pt modelId="{B06ECF73-32DD-4468-A017-C17C6CC5C331}" type="sibTrans" cxnId="{58077965-46E4-4A01-8FA1-EEA8A4088058}">
      <dgm:prSet/>
      <dgm:spPr/>
      <dgm:t>
        <a:bodyPr/>
        <a:lstStyle/>
        <a:p>
          <a:endParaRPr lang="en-US"/>
        </a:p>
      </dgm:t>
    </dgm:pt>
    <dgm:pt modelId="{1E2947DF-CFFF-4B6B-B3DA-5D58316450AC}" type="pres">
      <dgm:prSet presAssocID="{C2EEC71C-1CF6-4263-B4BF-E7C769AFCB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F0D6C8-5E30-4637-A8CA-F75EE125DE99}" type="pres">
      <dgm:prSet presAssocID="{21A390C7-DC63-413B-A624-CE36A3D401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B4B1C-EDC3-4B7F-BA3D-B29230CA5E62}" type="pres">
      <dgm:prSet presAssocID="{244D2801-2E0D-4D6F-9E9D-0332BDADAAFC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77965-46E4-4A01-8FA1-EEA8A4088058}" srcId="{C2EEC71C-1CF6-4263-B4BF-E7C769AFCB31}" destId="{244D2801-2E0D-4D6F-9E9D-0332BDADAAFC}" srcOrd="1" destOrd="0" parTransId="{F91CB4E5-5ADE-435A-91FB-189D2EA43EB6}" sibTransId="{B06ECF73-32DD-4468-A017-C17C6CC5C331}"/>
    <dgm:cxn modelId="{0E7A0640-9EFA-4C39-8B1E-82A16ED98144}" type="presOf" srcId="{C2EEC71C-1CF6-4263-B4BF-E7C769AFCB31}" destId="{1E2947DF-CFFF-4B6B-B3DA-5D58316450AC}" srcOrd="0" destOrd="0" presId="urn:microsoft.com/office/officeart/2005/8/layout/arrow5"/>
    <dgm:cxn modelId="{6B15DE28-1C05-4A15-95AB-0F5F29BE2D01}" srcId="{C2EEC71C-1CF6-4263-B4BF-E7C769AFCB31}" destId="{21A390C7-DC63-413B-A624-CE36A3D4018C}" srcOrd="0" destOrd="0" parTransId="{98E70168-7EBD-4D09-9A2B-4E34CADF6D17}" sibTransId="{1F8D2AA1-ACFF-4D97-B7DA-BF5636B9933D}"/>
    <dgm:cxn modelId="{102459DC-FF85-43AD-B7EC-ACB273905FAC}" type="presOf" srcId="{21A390C7-DC63-413B-A624-CE36A3D4018C}" destId="{EFF0D6C8-5E30-4637-A8CA-F75EE125DE99}" srcOrd="0" destOrd="0" presId="urn:microsoft.com/office/officeart/2005/8/layout/arrow5"/>
    <dgm:cxn modelId="{F28B16B6-21D7-426D-9503-B6A8ED1A7EC8}" type="presOf" srcId="{244D2801-2E0D-4D6F-9E9D-0332BDADAAFC}" destId="{2ECB4B1C-EDC3-4B7F-BA3D-B29230CA5E62}" srcOrd="0" destOrd="0" presId="urn:microsoft.com/office/officeart/2005/8/layout/arrow5"/>
    <dgm:cxn modelId="{D5BF3348-7B57-4FB2-8963-76788825652F}" type="presParOf" srcId="{1E2947DF-CFFF-4B6B-B3DA-5D58316450AC}" destId="{EFF0D6C8-5E30-4637-A8CA-F75EE125DE99}" srcOrd="0" destOrd="0" presId="urn:microsoft.com/office/officeart/2005/8/layout/arrow5"/>
    <dgm:cxn modelId="{FB01B1E1-F495-4E79-BC9B-44DBCFDA0D32}" type="presParOf" srcId="{1E2947DF-CFFF-4B6B-B3DA-5D58316450AC}" destId="{2ECB4B1C-EDC3-4B7F-BA3D-B29230CA5E6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1103DC-AEB2-4988-9A12-01A03AA6D1A7}" type="doc">
      <dgm:prSet loTypeId="urn:microsoft.com/office/officeart/2005/8/layout/funnel1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FB14CC9-8C92-4FD4-836F-F6D6684C6C6E}">
      <dgm:prSet phldrT="[Text]"/>
      <dgm:spPr>
        <a:xfrm>
          <a:off x="1171651" y="288703"/>
          <a:ext cx="549211" cy="549211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GNPD</a:t>
          </a:r>
        </a:p>
      </dgm:t>
    </dgm:pt>
    <dgm:pt modelId="{A23834F4-9A52-4172-9020-F812821C74D3}" type="parTrans" cxnId="{D43A6901-21C3-4D46-89F4-66FE4F731136}">
      <dgm:prSet/>
      <dgm:spPr/>
      <dgm:t>
        <a:bodyPr/>
        <a:lstStyle/>
        <a:p>
          <a:endParaRPr lang="en-US"/>
        </a:p>
      </dgm:t>
    </dgm:pt>
    <dgm:pt modelId="{CEB96882-F736-44DD-85E4-2D30927888AF}" type="sibTrans" cxnId="{D43A6901-21C3-4D46-89F4-66FE4F731136}">
      <dgm:prSet/>
      <dgm:spPr/>
      <dgm:t>
        <a:bodyPr/>
        <a:lstStyle/>
        <a:p>
          <a:endParaRPr lang="en-US"/>
        </a:p>
      </dgm:t>
    </dgm:pt>
    <dgm:pt modelId="{CEB654E8-F98F-4662-A0B3-6D4C84925A01}">
      <dgm:prSet phldrT="[Text]"/>
      <dgm:spPr>
        <a:xfrm>
          <a:off x="610234" y="421490"/>
          <a:ext cx="549211" cy="549211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FNDDS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2DDFEA5C-3044-4AE1-9E47-14E72B713145}" type="parTrans" cxnId="{209C53AC-691C-473A-B532-9FFDF291A488}">
      <dgm:prSet/>
      <dgm:spPr/>
      <dgm:t>
        <a:bodyPr/>
        <a:lstStyle/>
        <a:p>
          <a:endParaRPr lang="en-US"/>
        </a:p>
      </dgm:t>
    </dgm:pt>
    <dgm:pt modelId="{36B69A8D-6229-475B-B2E8-53AA0FDC2C44}" type="sibTrans" cxnId="{209C53AC-691C-473A-B532-9FFDF291A488}">
      <dgm:prSet/>
      <dgm:spPr/>
      <dgm:t>
        <a:bodyPr/>
        <a:lstStyle/>
        <a:p>
          <a:endParaRPr lang="en-US"/>
        </a:p>
      </dgm:t>
    </dgm:pt>
    <dgm:pt modelId="{25366247-1637-4C51-862C-D641D20AE0E6}">
      <dgm:prSet phldrT="[Text]"/>
      <dgm:spPr>
        <a:xfrm>
          <a:off x="1003226" y="833521"/>
          <a:ext cx="549211" cy="549211"/>
        </a:xfr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NHANES</a:t>
          </a:r>
        </a:p>
      </dgm:t>
    </dgm:pt>
    <dgm:pt modelId="{8AF957C8-A5A0-4234-9E5D-897DA34FED37}" type="parTrans" cxnId="{41C5696D-E45A-4938-8F3F-EE337BFF3BD8}">
      <dgm:prSet/>
      <dgm:spPr/>
      <dgm:t>
        <a:bodyPr/>
        <a:lstStyle/>
        <a:p>
          <a:endParaRPr lang="en-US"/>
        </a:p>
      </dgm:t>
    </dgm:pt>
    <dgm:pt modelId="{1A7E1DF2-F79A-4453-BD55-83C4D576D118}" type="sibTrans" cxnId="{41C5696D-E45A-4938-8F3F-EE337BFF3BD8}">
      <dgm:prSet/>
      <dgm:spPr/>
      <dgm:t>
        <a:bodyPr/>
        <a:lstStyle/>
        <a:p>
          <a:endParaRPr lang="en-US"/>
        </a:p>
      </dgm:t>
    </dgm:pt>
    <dgm:pt modelId="{3DA9E0BB-4FCD-493C-8375-446EC05D1361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xfrm>
          <a:off x="100657" y="1858654"/>
          <a:ext cx="2239625" cy="128028"/>
        </a:xfr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Population and sub-population </a:t>
          </a:r>
          <a:r>
            <a:rPr lang="en-US" sz="16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intake </a:t>
          </a:r>
          <a:r>
            <a:rPr lang="en-US" sz="16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estimates</a:t>
          </a:r>
        </a:p>
      </dgm:t>
    </dgm:pt>
    <dgm:pt modelId="{898D1A92-5C83-4F60-AF5E-2BEA19ADF2D4}" type="parTrans" cxnId="{9070EC65-36C0-47C2-A13A-669F160E5DE5}">
      <dgm:prSet/>
      <dgm:spPr/>
      <dgm:t>
        <a:bodyPr/>
        <a:lstStyle/>
        <a:p>
          <a:endParaRPr lang="en-US"/>
        </a:p>
      </dgm:t>
    </dgm:pt>
    <dgm:pt modelId="{F5DC7B64-36DC-4F76-828A-50C9C95D80DD}" type="sibTrans" cxnId="{9070EC65-36C0-47C2-A13A-669F160E5DE5}">
      <dgm:prSet/>
      <dgm:spPr/>
      <dgm:t>
        <a:bodyPr/>
        <a:lstStyle/>
        <a:p>
          <a:endParaRPr lang="en-US"/>
        </a:p>
      </dgm:t>
    </dgm:pt>
    <dgm:pt modelId="{408546CB-9F9E-43E4-8942-B3CC12D6AC7C}" type="pres">
      <dgm:prSet presAssocID="{881103DC-AEB2-4988-9A12-01A03AA6D1A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3AA059-6051-44FD-931D-A62E56B9ED3F}" type="pres">
      <dgm:prSet presAssocID="{881103DC-AEB2-4988-9A12-01A03AA6D1A7}" presName="ellipse" presStyleLbl="trBgShp" presStyleIdx="0" presStyleCnt="1"/>
      <dgm:spPr>
        <a:xfrm>
          <a:off x="430825" y="244522"/>
          <a:ext cx="1574406" cy="546770"/>
        </a:xfrm>
        <a:prstGeom prst="ellipse">
          <a:avLst/>
        </a:prstGeom>
        <a:solidFill>
          <a:srgbClr val="4F81BD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AC51F5A-A5C5-410B-A5C0-24182AE7F66A}" type="pres">
      <dgm:prSet presAssocID="{881103DC-AEB2-4988-9A12-01A03AA6D1A7}" presName="arrow1" presStyleLbl="fgShp" presStyleIdx="0" presStyleCnt="1" custScaleY="188423" custLinFactNeighborX="5556" custLinFactNeighborY="11574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xfrm>
          <a:off x="1072649" y="1448736"/>
          <a:ext cx="305117" cy="367943"/>
        </a:xfrm>
        <a:prstGeom prst="downArrow">
          <a:avLst/>
        </a:prstGeom>
        <a:solidFill>
          <a:srgbClr val="C0504D">
            <a:lumMod val="60000"/>
            <a:lumOff val="40000"/>
          </a:srgbClr>
        </a:soli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8EEB558-9294-4136-AF33-FA107F172229}" type="pres">
      <dgm:prSet presAssocID="{881103DC-AEB2-4988-9A12-01A03AA6D1A7}" presName="rectangle" presStyleLbl="revTx" presStyleIdx="0" presStyleCnt="1" custScaleX="152921" custScaleY="121682" custLinFactNeighborX="535" custLinFactNeighborY="6928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8F42D19-8B73-493D-9113-BBF4F2AAA5A4}" type="pres">
      <dgm:prSet presAssocID="{CEB654E8-F98F-4662-A0B3-6D4C84925A01}" presName="item1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F3D53DB-AF4E-4D2C-A05E-6CCA40D61EDB}" type="pres">
      <dgm:prSet presAssocID="{25366247-1637-4C51-862C-D641D20AE0E6}" presName="item2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46590F9-C595-4069-8B9E-C23244619BC9}" type="pres">
      <dgm:prSet presAssocID="{3DA9E0BB-4FCD-493C-8375-446EC05D1361}" presName="item3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6A5E97D-97F3-47C4-B626-BCA1244F2F1B}" type="pres">
      <dgm:prSet presAssocID="{881103DC-AEB2-4988-9A12-01A03AA6D1A7}" presName="funnel" presStyleLbl="trAlignAcc1" presStyleIdx="0" presStyleCnt="1"/>
      <dgm:spPr>
        <a:xfrm>
          <a:off x="366140" y="177396"/>
          <a:ext cx="1708658" cy="1366926"/>
        </a:xfrm>
        <a:prstGeom prst="funnel">
          <a:avLst/>
        </a:prstGeom>
        <a:solidFill>
          <a:srgbClr val="FFC000">
            <a:alpha val="22000"/>
          </a:srgb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</dgm:ptLst>
  <dgm:cxnLst>
    <dgm:cxn modelId="{0874A003-2D3C-45C5-AE72-99F61A5EFF69}" type="presOf" srcId="{25366247-1637-4C51-862C-D641D20AE0E6}" destId="{68F42D19-8B73-493D-9113-BBF4F2AAA5A4}" srcOrd="0" destOrd="0" presId="urn:microsoft.com/office/officeart/2005/8/layout/funnel1"/>
    <dgm:cxn modelId="{BF107E25-0641-4868-BA29-DBC6D47288B5}" type="presOf" srcId="{3DA9E0BB-4FCD-493C-8375-446EC05D1361}" destId="{98EEB558-9294-4136-AF33-FA107F172229}" srcOrd="0" destOrd="0" presId="urn:microsoft.com/office/officeart/2005/8/layout/funnel1"/>
    <dgm:cxn modelId="{D43A6901-21C3-4D46-89F4-66FE4F731136}" srcId="{881103DC-AEB2-4988-9A12-01A03AA6D1A7}" destId="{FFB14CC9-8C92-4FD4-836F-F6D6684C6C6E}" srcOrd="0" destOrd="0" parTransId="{A23834F4-9A52-4172-9020-F812821C74D3}" sibTransId="{CEB96882-F736-44DD-85E4-2D30927888AF}"/>
    <dgm:cxn modelId="{209C53AC-691C-473A-B532-9FFDF291A488}" srcId="{881103DC-AEB2-4988-9A12-01A03AA6D1A7}" destId="{CEB654E8-F98F-4662-A0B3-6D4C84925A01}" srcOrd="1" destOrd="0" parTransId="{2DDFEA5C-3044-4AE1-9E47-14E72B713145}" sibTransId="{36B69A8D-6229-475B-B2E8-53AA0FDC2C44}"/>
    <dgm:cxn modelId="{41C5696D-E45A-4938-8F3F-EE337BFF3BD8}" srcId="{881103DC-AEB2-4988-9A12-01A03AA6D1A7}" destId="{25366247-1637-4C51-862C-D641D20AE0E6}" srcOrd="2" destOrd="0" parTransId="{8AF957C8-A5A0-4234-9E5D-897DA34FED37}" sibTransId="{1A7E1DF2-F79A-4453-BD55-83C4D576D118}"/>
    <dgm:cxn modelId="{CC882551-E32E-4468-AE14-549FD34F3DB6}" type="presOf" srcId="{881103DC-AEB2-4988-9A12-01A03AA6D1A7}" destId="{408546CB-9F9E-43E4-8942-B3CC12D6AC7C}" srcOrd="0" destOrd="0" presId="urn:microsoft.com/office/officeart/2005/8/layout/funnel1"/>
    <dgm:cxn modelId="{61CB2B1D-7A53-4CF5-8370-D11CE78066A3}" type="presOf" srcId="{CEB654E8-F98F-4662-A0B3-6D4C84925A01}" destId="{1F3D53DB-AF4E-4D2C-A05E-6CCA40D61EDB}" srcOrd="0" destOrd="0" presId="urn:microsoft.com/office/officeart/2005/8/layout/funnel1"/>
    <dgm:cxn modelId="{9070EC65-36C0-47C2-A13A-669F160E5DE5}" srcId="{881103DC-AEB2-4988-9A12-01A03AA6D1A7}" destId="{3DA9E0BB-4FCD-493C-8375-446EC05D1361}" srcOrd="3" destOrd="0" parTransId="{898D1A92-5C83-4F60-AF5E-2BEA19ADF2D4}" sibTransId="{F5DC7B64-36DC-4F76-828A-50C9C95D80DD}"/>
    <dgm:cxn modelId="{ADD3DEC7-CC5E-4EAD-A05F-B331BA2936F7}" type="presOf" srcId="{FFB14CC9-8C92-4FD4-836F-F6D6684C6C6E}" destId="{946590F9-C595-4069-8B9E-C23244619BC9}" srcOrd="0" destOrd="0" presId="urn:microsoft.com/office/officeart/2005/8/layout/funnel1"/>
    <dgm:cxn modelId="{B90D8290-5886-4425-A68B-54063691472B}" type="presParOf" srcId="{408546CB-9F9E-43E4-8942-B3CC12D6AC7C}" destId="{603AA059-6051-44FD-931D-A62E56B9ED3F}" srcOrd="0" destOrd="0" presId="urn:microsoft.com/office/officeart/2005/8/layout/funnel1"/>
    <dgm:cxn modelId="{196EEF38-4B04-42C7-A0F0-91B624394338}" type="presParOf" srcId="{408546CB-9F9E-43E4-8942-B3CC12D6AC7C}" destId="{8AC51F5A-A5C5-410B-A5C0-24182AE7F66A}" srcOrd="1" destOrd="0" presId="urn:microsoft.com/office/officeart/2005/8/layout/funnel1"/>
    <dgm:cxn modelId="{3DD9FC4A-A365-484C-B310-0ED67CAC2D14}" type="presParOf" srcId="{408546CB-9F9E-43E4-8942-B3CC12D6AC7C}" destId="{98EEB558-9294-4136-AF33-FA107F172229}" srcOrd="2" destOrd="0" presId="urn:microsoft.com/office/officeart/2005/8/layout/funnel1"/>
    <dgm:cxn modelId="{CD4429DF-F4D6-42FB-B6B5-86816F1993A9}" type="presParOf" srcId="{408546CB-9F9E-43E4-8942-B3CC12D6AC7C}" destId="{68F42D19-8B73-493D-9113-BBF4F2AAA5A4}" srcOrd="3" destOrd="0" presId="urn:microsoft.com/office/officeart/2005/8/layout/funnel1"/>
    <dgm:cxn modelId="{67386269-BFEE-4434-AA2C-22D3A0F243C8}" type="presParOf" srcId="{408546CB-9F9E-43E4-8942-B3CC12D6AC7C}" destId="{1F3D53DB-AF4E-4D2C-A05E-6CCA40D61EDB}" srcOrd="4" destOrd="0" presId="urn:microsoft.com/office/officeart/2005/8/layout/funnel1"/>
    <dgm:cxn modelId="{C9045575-B526-4599-BCEE-26CD81E581D1}" type="presParOf" srcId="{408546CB-9F9E-43E4-8942-B3CC12D6AC7C}" destId="{946590F9-C595-4069-8B9E-C23244619BC9}" srcOrd="5" destOrd="0" presId="urn:microsoft.com/office/officeart/2005/8/layout/funnel1"/>
    <dgm:cxn modelId="{FBEF9D83-FA68-487C-9ED6-5BC5BFC6FE8D}" type="presParOf" srcId="{408546CB-9F9E-43E4-8942-B3CC12D6AC7C}" destId="{46A5E97D-97F3-47C4-B626-BCA1244F2F1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0D6C8-5E30-4637-A8CA-F75EE125DE99}">
      <dsp:nvSpPr>
        <dsp:cNvPr id="0" name=""/>
        <dsp:cNvSpPr/>
      </dsp:nvSpPr>
      <dsp:spPr>
        <a:xfrm rot="16200000">
          <a:off x="787" y="567345"/>
          <a:ext cx="2091109" cy="20911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Demand</a:t>
          </a:r>
          <a:endParaRPr lang="en-US" sz="2900" kern="1200" dirty="0"/>
        </a:p>
      </dsp:txBody>
      <dsp:txXfrm rot="5400000">
        <a:off x="787" y="1090122"/>
        <a:ext cx="1725165" cy="1045555"/>
      </dsp:txXfrm>
    </dsp:sp>
    <dsp:sp modelId="{2ECB4B1C-EDC3-4B7F-BA3D-B29230CA5E62}">
      <dsp:nvSpPr>
        <dsp:cNvPr id="0" name=""/>
        <dsp:cNvSpPr/>
      </dsp:nvSpPr>
      <dsp:spPr>
        <a:xfrm rot="5400000">
          <a:off x="2251502" y="567345"/>
          <a:ext cx="2091109" cy="2091109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Supply</a:t>
          </a:r>
          <a:endParaRPr lang="en-US" sz="2900" kern="1200" dirty="0"/>
        </a:p>
      </dsp:txBody>
      <dsp:txXfrm rot="-5400000">
        <a:off x="2617446" y="1090122"/>
        <a:ext cx="1725165" cy="10455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AA059-6051-44FD-931D-A62E56B9ED3F}">
      <dsp:nvSpPr>
        <dsp:cNvPr id="0" name=""/>
        <dsp:cNvSpPr/>
      </dsp:nvSpPr>
      <dsp:spPr>
        <a:xfrm>
          <a:off x="685914" y="1207223"/>
          <a:ext cx="2506599" cy="870508"/>
        </a:xfrm>
        <a:prstGeom prst="ellipse">
          <a:avLst/>
        </a:prstGeom>
        <a:solidFill>
          <a:srgbClr val="4F81BD">
            <a:tint val="50000"/>
            <a:alpha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51F5A-A5C5-410B-A5C0-24182AE7F66A}">
      <dsp:nvSpPr>
        <dsp:cNvPr id="0" name=""/>
        <dsp:cNvSpPr/>
      </dsp:nvSpPr>
      <dsp:spPr>
        <a:xfrm>
          <a:off x="1727202" y="3237335"/>
          <a:ext cx="485775" cy="585799"/>
        </a:xfrm>
        <a:prstGeom prst="downArrow">
          <a:avLst/>
        </a:prstGeom>
        <a:solidFill>
          <a:srgbClr val="C0504D">
            <a:lumMod val="60000"/>
            <a:lumOff val="40000"/>
          </a:srgbClr>
        </a:solidFill>
        <a:ln w="9525" cap="flat" cmpd="sng" algn="ctr">
          <a:solidFill>
            <a:srgbClr val="8064A2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98EEB558-9294-4136-AF33-FA107F172229}">
      <dsp:nvSpPr>
        <dsp:cNvPr id="0" name=""/>
        <dsp:cNvSpPr/>
      </dsp:nvSpPr>
      <dsp:spPr>
        <a:xfrm>
          <a:off x="172729" y="3928214"/>
          <a:ext cx="3565689" cy="709320"/>
        </a:xfrm>
        <a:prstGeom prst="roundRect">
          <a:avLst/>
        </a:prstGeom>
        <a:gradFill rotWithShape="1">
          <a:gsLst>
            <a:gs pos="0">
              <a:srgbClr val="F79646">
                <a:shade val="51000"/>
                <a:satMod val="130000"/>
              </a:srgbClr>
            </a:gs>
            <a:gs pos="80000">
              <a:srgbClr val="F79646">
                <a:shade val="93000"/>
                <a:satMod val="130000"/>
              </a:srgbClr>
            </a:gs>
            <a:gs pos="100000">
              <a:srgbClr val="F79646"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Population and sub-population </a:t>
          </a:r>
          <a:r>
            <a:rPr lang="en-US" sz="1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intake </a:t>
          </a:r>
          <a:r>
            <a:rPr lang="en-US" sz="1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estimates</a:t>
          </a:r>
        </a:p>
      </dsp:txBody>
      <dsp:txXfrm>
        <a:off x="207355" y="3962840"/>
        <a:ext cx="3496437" cy="640068"/>
      </dsp:txXfrm>
    </dsp:sp>
    <dsp:sp modelId="{68F42D19-8B73-493D-9113-BBF4F2AAA5A4}">
      <dsp:nvSpPr>
        <dsp:cNvPr id="0" name=""/>
        <dsp:cNvSpPr/>
      </dsp:nvSpPr>
      <dsp:spPr>
        <a:xfrm>
          <a:off x="1597228" y="2144963"/>
          <a:ext cx="874395" cy="87439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rgbClr r="0" g="0" b="0">
              <a:tint val="100000"/>
              <a:shade val="100000"/>
              <a:hueMod val="100000"/>
              <a:satMod val="10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NHANES</a:t>
          </a:r>
        </a:p>
      </dsp:txBody>
      <dsp:txXfrm>
        <a:off x="1725280" y="2273015"/>
        <a:ext cx="618291" cy="618291"/>
      </dsp:txXfrm>
    </dsp:sp>
    <dsp:sp modelId="{1F3D53DB-AF4E-4D2C-A05E-6CCA40D61EDB}">
      <dsp:nvSpPr>
        <dsp:cNvPr id="0" name=""/>
        <dsp:cNvSpPr/>
      </dsp:nvSpPr>
      <dsp:spPr>
        <a:xfrm>
          <a:off x="971549" y="1488973"/>
          <a:ext cx="874395" cy="874395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FNDDS</a:t>
          </a:r>
          <a:endParaRPr lang="en-US" sz="1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099601" y="1617025"/>
        <a:ext cx="618291" cy="618291"/>
      </dsp:txXfrm>
    </dsp:sp>
    <dsp:sp modelId="{946590F9-C595-4069-8B9E-C23244619BC9}">
      <dsp:nvSpPr>
        <dsp:cNvPr id="0" name=""/>
        <dsp:cNvSpPr/>
      </dsp:nvSpPr>
      <dsp:spPr>
        <a:xfrm>
          <a:off x="1865376" y="1277563"/>
          <a:ext cx="874395" cy="874395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GNPD</a:t>
          </a:r>
        </a:p>
      </dsp:txBody>
      <dsp:txXfrm>
        <a:off x="1993428" y="1405615"/>
        <a:ext cx="618291" cy="618291"/>
      </dsp:txXfrm>
    </dsp:sp>
    <dsp:sp modelId="{46A5E97D-97F3-47C4-B626-BCA1244F2F1B}">
      <dsp:nvSpPr>
        <dsp:cNvPr id="0" name=""/>
        <dsp:cNvSpPr/>
      </dsp:nvSpPr>
      <dsp:spPr>
        <a:xfrm>
          <a:off x="582929" y="1100353"/>
          <a:ext cx="2720340" cy="2176272"/>
        </a:xfrm>
        <a:prstGeom prst="funnel">
          <a:avLst/>
        </a:prstGeom>
        <a:solidFill>
          <a:srgbClr val="FFC000">
            <a:alpha val="22000"/>
          </a:srgbClr>
        </a:solidFill>
        <a:ln w="9525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238" cy="479425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8" y="3"/>
            <a:ext cx="3170238" cy="479425"/>
          </a:xfrm>
          <a:prstGeom prst="rect">
            <a:avLst/>
          </a:prstGeom>
        </p:spPr>
        <p:txBody>
          <a:bodyPr vert="horz" lIns="91419" tIns="45709" rIns="91419" bIns="45709" rtlCol="0"/>
          <a:lstStyle>
            <a:lvl1pPr algn="r">
              <a:defRPr sz="1200"/>
            </a:lvl1pPr>
          </a:lstStyle>
          <a:p>
            <a:fld id="{A08A08C0-368A-4077-BD17-29A6C0F58380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09" rIns="91419" bIns="457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41" y="4560891"/>
            <a:ext cx="5851525" cy="4319587"/>
          </a:xfrm>
          <a:prstGeom prst="rect">
            <a:avLst/>
          </a:prstGeom>
        </p:spPr>
        <p:txBody>
          <a:bodyPr vert="horz" lIns="91419" tIns="45709" rIns="91419" bIns="457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91"/>
            <a:ext cx="3170238" cy="479425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8" y="9120191"/>
            <a:ext cx="3170238" cy="479425"/>
          </a:xfrm>
          <a:prstGeom prst="rect">
            <a:avLst/>
          </a:prstGeom>
        </p:spPr>
        <p:txBody>
          <a:bodyPr vert="horz" lIns="91419" tIns="45709" rIns="91419" bIns="45709" rtlCol="0" anchor="b"/>
          <a:lstStyle>
            <a:lvl1pPr algn="r">
              <a:defRPr sz="1200"/>
            </a:lvl1pPr>
          </a:lstStyle>
          <a:p>
            <a:fld id="{63E913ED-C8F3-4961-B2EE-8C1D139287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97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food log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299"/>
            <a:ext cx="8572500" cy="247650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8" name="Picture 2" descr="food logp"/>
          <p:cNvPicPr>
            <a:picLocks noChangeAspect="1" noChangeArrowheads="1"/>
          </p:cNvPicPr>
          <p:nvPr userDrawn="1"/>
        </p:nvPicPr>
        <p:blipFill>
          <a:blip r:embed="rId2" cstate="print"/>
          <a:srcRect l="78222"/>
          <a:stretch>
            <a:fillRect/>
          </a:stretch>
        </p:blipFill>
        <p:spPr bwMode="auto">
          <a:xfrm>
            <a:off x="7765369" y="0"/>
            <a:ext cx="1378631" cy="18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E972A0-714F-4D51-BFA2-1F79C148E114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90EA71-46A5-4D94-942F-EF36C153A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tmp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ooker.27@o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Food Innovation and Nutrition</a:t>
            </a:r>
          </a:p>
        </p:txBody>
      </p:sp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FDA Nutrition </a:t>
            </a:r>
            <a:r>
              <a:rPr lang="en-US" dirty="0"/>
              <a:t>Innovation Strategy Public Meeting </a:t>
            </a:r>
            <a:endParaRPr lang="en-US" dirty="0" smtClean="0"/>
          </a:p>
          <a:p>
            <a:r>
              <a:rPr lang="en-US" dirty="0" smtClean="0"/>
              <a:t>July 26</a:t>
            </a:r>
            <a:r>
              <a:rPr lang="en-US" dirty="0"/>
              <a:t>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743200" y="2133600"/>
            <a:ext cx="4116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Dr. Neal Hooker, </a:t>
            </a:r>
            <a:r>
              <a:rPr lang="en-US" sz="2800" dirty="0" smtClean="0">
                <a:solidFill>
                  <a:prstClr val="black"/>
                </a:solidFill>
              </a:rPr>
              <a:t>Professor</a:t>
            </a:r>
            <a:endParaRPr lang="en-US" sz="2800" dirty="0"/>
          </a:p>
        </p:txBody>
      </p:sp>
      <p:pic>
        <p:nvPicPr>
          <p:cNvPr id="5" name="Picture 4" descr="Glenn College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549783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Prior Studies/Cases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572000" cy="4632960"/>
          </a:xfrm>
        </p:spPr>
        <p:txBody>
          <a:bodyPr/>
          <a:lstStyle/>
          <a:p>
            <a:r>
              <a:rPr lang="en-US" dirty="0"/>
              <a:t>Front of Pack Claims</a:t>
            </a:r>
          </a:p>
          <a:p>
            <a:pPr lvl="1"/>
            <a:r>
              <a:rPr lang="en-US" dirty="0"/>
              <a:t>Prepared </a:t>
            </a:r>
            <a:r>
              <a:rPr lang="en-US" dirty="0" smtClean="0"/>
              <a:t>meals</a:t>
            </a:r>
          </a:p>
          <a:p>
            <a:pPr lvl="1"/>
            <a:endParaRPr lang="en-US" dirty="0"/>
          </a:p>
          <a:p>
            <a:r>
              <a:rPr lang="en-US" i="1" dirty="0" smtClean="0"/>
              <a:t>Trans</a:t>
            </a:r>
            <a:r>
              <a:rPr lang="en-US" dirty="0" smtClean="0"/>
              <a:t> fat </a:t>
            </a:r>
          </a:p>
          <a:p>
            <a:pPr lvl="1"/>
            <a:r>
              <a:rPr lang="en-US" dirty="0" smtClean="0"/>
              <a:t>Cookies</a:t>
            </a:r>
          </a:p>
          <a:p>
            <a:endParaRPr lang="en-US" dirty="0" smtClean="0"/>
          </a:p>
          <a:p>
            <a:r>
              <a:rPr lang="en-US" dirty="0" smtClean="0"/>
              <a:t>Nutrition surveillance</a:t>
            </a:r>
          </a:p>
          <a:p>
            <a:pPr lvl="1"/>
            <a:r>
              <a:rPr lang="en-US" dirty="0" smtClean="0"/>
              <a:t>Yogurt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98948399"/>
              </p:ext>
            </p:extLst>
          </p:nvPr>
        </p:nvGraphicFramePr>
        <p:xfrm>
          <a:off x="4543697" y="1752600"/>
          <a:ext cx="43434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87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P.JFS.2016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31510" r="36666" b="12569"/>
          <a:stretch/>
        </p:blipFill>
        <p:spPr>
          <a:xfrm>
            <a:off x="304800" y="1174376"/>
            <a:ext cx="8666018" cy="53026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914400"/>
          </a:xfrm>
        </p:spPr>
        <p:txBody>
          <a:bodyPr>
            <a:noAutofit/>
          </a:bodyPr>
          <a:lstStyle/>
          <a:p>
            <a:r>
              <a:rPr lang="en-US" b="1" dirty="0" smtClean="0"/>
              <a:t>Prepared Meals and “Healthy” FOP Claims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324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JFS</a:t>
            </a:r>
            <a:r>
              <a:rPr lang="en-US" dirty="0" smtClean="0"/>
              <a:t>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4625284"/>
              </p:ext>
            </p:extLst>
          </p:nvPr>
        </p:nvGraphicFramePr>
        <p:xfrm>
          <a:off x="228600" y="990600"/>
          <a:ext cx="3886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helf to Health.pdf - Adobe Acrobat Pro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12784" r="20934" b="1306"/>
          <a:stretch/>
        </p:blipFill>
        <p:spPr>
          <a:xfrm>
            <a:off x="4025432" y="990600"/>
            <a:ext cx="4889968" cy="563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324600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JFS</a:t>
            </a:r>
            <a:r>
              <a:rPr lang="en-US" dirty="0" smtClean="0"/>
              <a:t> (2018)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90600"/>
          </a:xfrm>
        </p:spPr>
        <p:txBody>
          <a:bodyPr>
            <a:noAutofit/>
          </a:bodyPr>
          <a:lstStyle/>
          <a:p>
            <a:r>
              <a:rPr lang="en-US" b="1" dirty="0" smtClean="0"/>
              <a:t>A Nationally Representative Estimate of </a:t>
            </a:r>
            <a:r>
              <a:rPr lang="en-US" b="1" i="1" dirty="0" smtClean="0"/>
              <a:t>Trans</a:t>
            </a:r>
            <a:r>
              <a:rPr lang="en-US" b="1" dirty="0" smtClean="0"/>
              <a:t> Fat Intakes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553200" y="4343400"/>
            <a:ext cx="1981200" cy="228600"/>
          </a:xfrm>
          <a:prstGeom prst="rect">
            <a:avLst/>
          </a:prstGeom>
          <a:solidFill>
            <a:srgbClr val="FFFF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Yogurt Innovation: Adding a Sub-Category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9" y="1371600"/>
            <a:ext cx="8610601" cy="4627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6324600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JFC&amp;A</a:t>
            </a:r>
            <a:r>
              <a:rPr lang="en-US" dirty="0" smtClean="0"/>
              <a:t> (2017)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What?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Firms do have incentives to innovate but sales may not follow</a:t>
            </a:r>
            <a:endParaRPr lang="en-US" dirty="0"/>
          </a:p>
          <a:p>
            <a:pPr lvl="1"/>
            <a:r>
              <a:rPr lang="en-US" dirty="0" smtClean="0"/>
              <a:t>Variety persists and other drivers of consumption choice dominate nutrition and health</a:t>
            </a:r>
          </a:p>
          <a:p>
            <a:endParaRPr lang="en-US" dirty="0"/>
          </a:p>
          <a:p>
            <a:r>
              <a:rPr lang="en-US" dirty="0" smtClean="0"/>
              <a:t>Tracking innovation (diffusion + adoption) critical for public health evaluations</a:t>
            </a:r>
          </a:p>
          <a:p>
            <a:pPr lvl="1"/>
            <a:r>
              <a:rPr lang="en-US" dirty="0" smtClean="0"/>
              <a:t>Individual brand/private label impacts can be large but may not be sustainable</a:t>
            </a:r>
          </a:p>
          <a:p>
            <a:pPr lvl="1"/>
            <a:endParaRPr lang="en-US" dirty="0"/>
          </a:p>
          <a:p>
            <a:r>
              <a:rPr lang="en-US" dirty="0" smtClean="0"/>
              <a:t>Messaging is complicated, heuristics </a:t>
            </a:r>
          </a:p>
          <a:p>
            <a:pPr lvl="1"/>
            <a:r>
              <a:rPr lang="en-US" dirty="0" smtClean="0"/>
              <a:t>Education is critical, particularly following reform</a:t>
            </a:r>
          </a:p>
        </p:txBody>
      </p:sp>
    </p:spTree>
    <p:extLst>
      <p:ext uri="{BB962C8B-B14F-4D97-AF65-F5344CB8AC3E}">
        <p14:creationId xmlns:p14="http://schemas.microsoft.com/office/powerpoint/2010/main" val="2973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907868"/>
            <a:ext cx="3429000" cy="92093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Thanks!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457200" y="2057400"/>
            <a:ext cx="82296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prstClr val="black"/>
                </a:solidFill>
              </a:rPr>
              <a:t>Dr. Neal </a:t>
            </a:r>
            <a:r>
              <a:rPr lang="en-US" sz="3200" dirty="0" smtClean="0">
                <a:solidFill>
                  <a:prstClr val="black"/>
                </a:solidFill>
              </a:rPr>
              <a:t>Hooker  </a:t>
            </a:r>
            <a:r>
              <a:rPr lang="en-US" sz="3200" dirty="0" smtClean="0">
                <a:hlinkClick r:id="rId2"/>
              </a:rPr>
              <a:t>Hooker.27@osu.edu</a:t>
            </a:r>
            <a:endParaRPr lang="en-US" sz="3200" dirty="0" smtClean="0"/>
          </a:p>
          <a:p>
            <a:pPr lvl="1"/>
            <a:endParaRPr lang="en-US" sz="1800" dirty="0" smtClean="0"/>
          </a:p>
          <a:p>
            <a:r>
              <a:rPr lang="en-US" sz="2000" dirty="0"/>
              <a:t>Schaefer, Debra, Neal H. Hooker and John L. Stanton. 2016. Are Front of Pack Claims Indicators of Nutrition Quality? </a:t>
            </a:r>
            <a:r>
              <a:rPr lang="en-US" sz="2000" i="1" dirty="0"/>
              <a:t>Journal of Food Science.</a:t>
            </a:r>
            <a:r>
              <a:rPr lang="en-US" sz="2000" dirty="0"/>
              <a:t> 81(1): H223-234</a:t>
            </a:r>
          </a:p>
          <a:p>
            <a:r>
              <a:rPr lang="en-US" sz="2000" dirty="0" smtClean="0"/>
              <a:t>Taylor</a:t>
            </a:r>
            <a:r>
              <a:rPr lang="en-US" sz="2000" dirty="0"/>
              <a:t>, Christopher A., Rosanna P. </a:t>
            </a:r>
            <a:r>
              <a:rPr lang="en-US" sz="2000" dirty="0" err="1"/>
              <a:t>Watowicz</a:t>
            </a:r>
            <a:r>
              <a:rPr lang="en-US" sz="2000" dirty="0"/>
              <a:t>, Colleen K. </a:t>
            </a:r>
            <a:r>
              <a:rPr lang="en-US" sz="2000" dirty="0" err="1"/>
              <a:t>Spees</a:t>
            </a:r>
            <a:r>
              <a:rPr lang="en-US" sz="2000" dirty="0"/>
              <a:t> and Neal H. Hooker. 2018. Shelf to Health: Does Product Innovation Change National Estimates of Dietary Impacts? </a:t>
            </a:r>
            <a:r>
              <a:rPr lang="en-US" sz="2000" i="1" dirty="0"/>
              <a:t>Journal of Food Science.</a:t>
            </a:r>
            <a:r>
              <a:rPr lang="en-US" sz="2000" dirty="0"/>
              <a:t> 83(3): 831-836</a:t>
            </a:r>
          </a:p>
          <a:p>
            <a:r>
              <a:rPr lang="en-US" sz="2000" dirty="0"/>
              <a:t>Taylor, Christopher A., Colleen K. </a:t>
            </a:r>
            <a:r>
              <a:rPr lang="en-US" sz="2000" dirty="0" err="1"/>
              <a:t>Spees</a:t>
            </a:r>
            <a:r>
              <a:rPr lang="en-US" sz="2000" dirty="0"/>
              <a:t>, Rosanna P. </a:t>
            </a:r>
            <a:r>
              <a:rPr lang="en-US" sz="2000" dirty="0" err="1"/>
              <a:t>Watowicz</a:t>
            </a:r>
            <a:r>
              <a:rPr lang="en-US" sz="2000" dirty="0"/>
              <a:t>, Stephen Martinez and Neal H. Hooker. 2017. Beware Greeks Bearing Gifts: The Potential Impact of Yogurt Innovation on Dietary Intakes. </a:t>
            </a:r>
            <a:r>
              <a:rPr lang="en-US" sz="2000" i="1" dirty="0"/>
              <a:t>Journal of Food Composition and Analysis</a:t>
            </a:r>
            <a:r>
              <a:rPr lang="en-US" sz="2000" dirty="0"/>
              <a:t>. 64(1): </a:t>
            </a:r>
            <a:r>
              <a:rPr lang="en-US" sz="2000" dirty="0" smtClean="0"/>
              <a:t>132-137</a:t>
            </a:r>
            <a:endParaRPr lang="en-US" sz="2000" dirty="0"/>
          </a:p>
        </p:txBody>
      </p:sp>
      <p:pic>
        <p:nvPicPr>
          <p:cNvPr id="4" name="Picture 3" descr="Glenn College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4978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BF70A8-35C0-4B03-A4D9-0E7A3F47F797}"/>
</file>

<file path=customXml/itemProps2.xml><?xml version="1.0" encoding="utf-8"?>
<ds:datastoreItem xmlns:ds="http://schemas.openxmlformats.org/officeDocument/2006/customXml" ds:itemID="{FD0AC894-8897-4428-89FB-079314272C03}"/>
</file>

<file path=customXml/itemProps3.xml><?xml version="1.0" encoding="utf-8"?>
<ds:datastoreItem xmlns:ds="http://schemas.openxmlformats.org/officeDocument/2006/customXml" ds:itemID="{71E70811-01FC-48B3-BDBC-A655F10AEE0B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3120</TotalTime>
  <Words>275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Gill Sans MT</vt:lpstr>
      <vt:lpstr>Wingdings</vt:lpstr>
      <vt:lpstr>Wingdings 3</vt:lpstr>
      <vt:lpstr>Origin</vt:lpstr>
      <vt:lpstr>Food Innovation and Nutrition</vt:lpstr>
      <vt:lpstr>Prior Studies/Cases</vt:lpstr>
      <vt:lpstr>Prepared Meals and “Healthy” FOP Claims</vt:lpstr>
      <vt:lpstr>A Nationally Representative Estimate of Trans Fat Intakes</vt:lpstr>
      <vt:lpstr>Yogurt Innovation: Adding a Sub-Category</vt:lpstr>
      <vt:lpstr>So What?</vt:lpstr>
      <vt:lpstr>Thanks!</vt:lpstr>
    </vt:vector>
  </TitlesOfParts>
  <Company>Saint Joseph's Univeristy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PUBAFRS 7920 - Food Policy  Spring 2014</dc:title>
  <dc:creator>Neal Hooker</dc:creator>
  <cp:lastModifiedBy>Neal Hooker</cp:lastModifiedBy>
  <cp:revision>156</cp:revision>
  <cp:lastPrinted>2018-07-20T17:14:36Z</cp:lastPrinted>
  <dcterms:created xsi:type="dcterms:W3CDTF">2014-01-05T14:37:21Z</dcterms:created>
  <dcterms:modified xsi:type="dcterms:W3CDTF">2018-07-20T18:59:32Z</dcterms:modified>
</cp:coreProperties>
</file>