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5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6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7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8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9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10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11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5"/>
    <p:sldMasterId id="2147483742" r:id="rId6"/>
    <p:sldMasterId id="2147483788" r:id="rId7"/>
    <p:sldMasterId id="2147483836" r:id="rId8"/>
    <p:sldMasterId id="2147483884" r:id="rId9"/>
    <p:sldMasterId id="2147483932" r:id="rId10"/>
    <p:sldMasterId id="2147483980" r:id="rId11"/>
    <p:sldMasterId id="2147484028" r:id="rId12"/>
    <p:sldMasterId id="2147484172" r:id="rId13"/>
    <p:sldMasterId id="2147484220" r:id="rId14"/>
    <p:sldMasterId id="2147484316" r:id="rId15"/>
    <p:sldMasterId id="2147484364" r:id="rId16"/>
  </p:sldMasterIdLst>
  <p:notesMasterIdLst>
    <p:notesMasterId r:id="rId49"/>
  </p:notesMasterIdLst>
  <p:handoutMasterIdLst>
    <p:handoutMasterId r:id="rId50"/>
  </p:handoutMasterIdLst>
  <p:sldIdLst>
    <p:sldId id="1029" r:id="rId17"/>
    <p:sldId id="975" r:id="rId18"/>
    <p:sldId id="982" r:id="rId19"/>
    <p:sldId id="983" r:id="rId20"/>
    <p:sldId id="984" r:id="rId21"/>
    <p:sldId id="986" r:id="rId22"/>
    <p:sldId id="987" r:id="rId23"/>
    <p:sldId id="992" r:id="rId24"/>
    <p:sldId id="1030" r:id="rId25"/>
    <p:sldId id="1033" r:id="rId26"/>
    <p:sldId id="1032" r:id="rId27"/>
    <p:sldId id="1034" r:id="rId28"/>
    <p:sldId id="1035" r:id="rId29"/>
    <p:sldId id="995" r:id="rId30"/>
    <p:sldId id="996" r:id="rId31"/>
    <p:sldId id="1001" r:id="rId32"/>
    <p:sldId id="1002" r:id="rId33"/>
    <p:sldId id="1003" r:id="rId34"/>
    <p:sldId id="1005" r:id="rId35"/>
    <p:sldId id="1006" r:id="rId36"/>
    <p:sldId id="1008" r:id="rId37"/>
    <p:sldId id="1012" r:id="rId38"/>
    <p:sldId id="1013" r:id="rId39"/>
    <p:sldId id="1011" r:id="rId40"/>
    <p:sldId id="1031" r:id="rId41"/>
    <p:sldId id="1036" r:id="rId42"/>
    <p:sldId id="1024" r:id="rId43"/>
    <p:sldId id="1025" r:id="rId44"/>
    <p:sldId id="1026" r:id="rId45"/>
    <p:sldId id="1027" r:id="rId46"/>
    <p:sldId id="1028" r:id="rId47"/>
    <p:sldId id="1037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">
          <p15:clr>
            <a:srgbClr val="A4A3A4"/>
          </p15:clr>
        </p15:guide>
        <p15:guide id="2" orient="horz" pos="449">
          <p15:clr>
            <a:srgbClr val="A4A3A4"/>
          </p15:clr>
        </p15:guide>
        <p15:guide id="3" orient="horz" pos="3088">
          <p15:clr>
            <a:srgbClr val="A4A3A4"/>
          </p15:clr>
        </p15:guide>
        <p15:guide id="4" orient="horz" pos="1628">
          <p15:clr>
            <a:srgbClr val="A4A3A4"/>
          </p15:clr>
        </p15:guide>
        <p15:guide id="5" orient="horz" pos="800">
          <p15:clr>
            <a:srgbClr val="A4A3A4"/>
          </p15:clr>
        </p15:guide>
        <p15:guide id="6" orient="horz" pos="3002">
          <p15:clr>
            <a:srgbClr val="A4A3A4"/>
          </p15:clr>
        </p15:guide>
        <p15:guide id="7" orient="horz" pos="900">
          <p15:clr>
            <a:srgbClr val="A4A3A4"/>
          </p15:clr>
        </p15:guide>
        <p15:guide id="8" pos="2880">
          <p15:clr>
            <a:srgbClr val="A4A3A4"/>
          </p15:clr>
        </p15:guide>
        <p15:guide id="9" pos="375">
          <p15:clr>
            <a:srgbClr val="A4A3A4"/>
          </p15:clr>
        </p15:guide>
        <p15:guide id="10" pos="5384">
          <p15:clr>
            <a:srgbClr val="A4A3A4"/>
          </p15:clr>
        </p15:guide>
        <p15:guide id="11" pos="2812">
          <p15:clr>
            <a:srgbClr val="A4A3A4"/>
          </p15:clr>
        </p15:guide>
        <p15:guide id="12" pos="29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rina Laino" initials="K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B00"/>
    <a:srgbClr val="82C341"/>
    <a:srgbClr val="00517D"/>
    <a:srgbClr val="0078BE"/>
    <a:srgbClr val="565A5C"/>
    <a:srgbClr val="8E908F"/>
    <a:srgbClr val="EC7A08"/>
    <a:srgbClr val="82243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93416" autoAdjust="0"/>
  </p:normalViewPr>
  <p:slideViewPr>
    <p:cSldViewPr snapToGrid="0">
      <p:cViewPr varScale="1">
        <p:scale>
          <a:sx n="84" d="100"/>
          <a:sy n="84" d="100"/>
        </p:scale>
        <p:origin x="954" y="90"/>
      </p:cViewPr>
      <p:guideLst>
        <p:guide orient="horz" pos="216"/>
        <p:guide orient="horz" pos="449"/>
        <p:guide orient="horz" pos="3088"/>
        <p:guide orient="horz" pos="1628"/>
        <p:guide orient="horz" pos="800"/>
        <p:guide orient="horz" pos="3002"/>
        <p:guide orient="horz" pos="900"/>
        <p:guide pos="2880"/>
        <p:guide pos="375"/>
        <p:guide pos="5384"/>
        <p:guide pos="2812"/>
        <p:guide pos="2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n-US" sz="1600" b="1" dirty="0"/>
              <a:t>Which statement best describes your overall activity level?</a:t>
            </a:r>
          </a:p>
          <a:p>
            <a:pPr>
              <a:defRPr sz="1400" b="1"/>
            </a:pPr>
            <a:r>
              <a:rPr lang="en-US" sz="1200" b="0" dirty="0"/>
              <a:t>% of Respondents</a:t>
            </a:r>
          </a:p>
        </c:rich>
      </c:tx>
      <c:layout>
        <c:manualLayout>
          <c:xMode val="edge"/>
          <c:yMode val="edge"/>
          <c:x val="8.0463479423070597E-2"/>
          <c:y val="4.22291524501959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774548910754899E-2"/>
          <c:y val="0.266161148366936"/>
          <c:w val="0.85126134638607198"/>
          <c:h val="0.5988614754489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Sedentary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Sheet1!$B$2:$M$2</c:f>
              <c:numCache>
                <c:formatCode>0.0</c:formatCode>
                <c:ptCount val="12"/>
                <c:pt idx="0">
                  <c:v>23.069230769230771</c:v>
                </c:pt>
                <c:pt idx="1">
                  <c:v>23.269230769230777</c:v>
                </c:pt>
                <c:pt idx="2">
                  <c:v>23.407692307692312</c:v>
                </c:pt>
                <c:pt idx="3">
                  <c:v>22.496153846153845</c:v>
                </c:pt>
                <c:pt idx="4">
                  <c:v>22.457692307692312</c:v>
                </c:pt>
                <c:pt idx="5">
                  <c:v>22.373076923076926</c:v>
                </c:pt>
                <c:pt idx="6">
                  <c:v>23.007692307692309</c:v>
                </c:pt>
                <c:pt idx="7">
                  <c:v>22.865384615384617</c:v>
                </c:pt>
                <c:pt idx="8">
                  <c:v>22.78846153846154</c:v>
                </c:pt>
                <c:pt idx="9">
                  <c:v>23.280769230769231</c:v>
                </c:pt>
                <c:pt idx="10">
                  <c:v>21.699999999999996</c:v>
                </c:pt>
                <c:pt idx="11">
                  <c:v>21.776923076923076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B-4947-B738-A98236C918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Light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12"/>
                <c:pt idx="0">
                  <c:v>33.303846153846152</c:v>
                </c:pt>
                <c:pt idx="1">
                  <c:v>32.85</c:v>
                </c:pt>
                <c:pt idx="2">
                  <c:v>32.946153846153841</c:v>
                </c:pt>
                <c:pt idx="3">
                  <c:v>33.21153846153846</c:v>
                </c:pt>
                <c:pt idx="4">
                  <c:v>32.45384615384615</c:v>
                </c:pt>
                <c:pt idx="5">
                  <c:v>32.807692307692307</c:v>
                </c:pt>
                <c:pt idx="6">
                  <c:v>32.349999999999994</c:v>
                </c:pt>
                <c:pt idx="7">
                  <c:v>32.888461538461542</c:v>
                </c:pt>
                <c:pt idx="8">
                  <c:v>33.096153846153847</c:v>
                </c:pt>
                <c:pt idx="9">
                  <c:v>32.457692307692312</c:v>
                </c:pt>
                <c:pt idx="10">
                  <c:v>33.257692307692309</c:v>
                </c:pt>
                <c:pt idx="11">
                  <c:v>33.069230769230764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B-4947-B738-A98236C9187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Moderate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Sheet1!$B$4:$M$4</c:f>
              <c:numCache>
                <c:formatCode>0.0</c:formatCode>
                <c:ptCount val="12"/>
                <c:pt idx="0">
                  <c:v>36.542307692307695</c:v>
                </c:pt>
                <c:pt idx="1">
                  <c:v>36.57692307692308</c:v>
                </c:pt>
                <c:pt idx="2">
                  <c:v>36.284615384615385</c:v>
                </c:pt>
                <c:pt idx="3">
                  <c:v>36.592307692307699</c:v>
                </c:pt>
                <c:pt idx="4">
                  <c:v>37.265384615384619</c:v>
                </c:pt>
                <c:pt idx="5">
                  <c:v>36.869230769230775</c:v>
                </c:pt>
                <c:pt idx="6">
                  <c:v>36.784615384615385</c:v>
                </c:pt>
                <c:pt idx="7">
                  <c:v>35.873076923076923</c:v>
                </c:pt>
                <c:pt idx="8">
                  <c:v>35.307692307692314</c:v>
                </c:pt>
                <c:pt idx="9">
                  <c:v>34.119230769230761</c:v>
                </c:pt>
                <c:pt idx="10">
                  <c:v>34.592307692307692</c:v>
                </c:pt>
                <c:pt idx="11">
                  <c:v>36.065384615384616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7B-4947-B738-A98236C9187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Active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 formatCode="0.0">
                  <c:v>7.0807692307692314</c:v>
                </c:pt>
                <c:pt idx="1">
                  <c:v>7.3</c:v>
                </c:pt>
                <c:pt idx="2" formatCode="0.0">
                  <c:v>7.384615384615385</c:v>
                </c:pt>
                <c:pt idx="3" formatCode="0.0">
                  <c:v>7.6884615384615396</c:v>
                </c:pt>
                <c:pt idx="4" formatCode="0.0">
                  <c:v>7.8346153846153843</c:v>
                </c:pt>
                <c:pt idx="5" formatCode="0.0">
                  <c:v>7.9615384615384635</c:v>
                </c:pt>
                <c:pt idx="6" formatCode="0.0">
                  <c:v>7.8538461538461535</c:v>
                </c:pt>
                <c:pt idx="7" formatCode="0.0">
                  <c:v>8.3846153846153832</c:v>
                </c:pt>
                <c:pt idx="8" formatCode="0.0">
                  <c:v>8.8115384615384631</c:v>
                </c:pt>
                <c:pt idx="9" formatCode="0.0">
                  <c:v>10.130769230769232</c:v>
                </c:pt>
                <c:pt idx="10" formatCode="0.0">
                  <c:v>10.450000000000001</c:v>
                </c:pt>
                <c:pt idx="11" formatCode="0.0">
                  <c:v>9.0961538461538449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7B-4947-B738-A98236C91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8032"/>
        <c:axId val="37549568"/>
      </c:lineChart>
      <c:catAx>
        <c:axId val="37548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37549568"/>
        <c:crosses val="autoZero"/>
        <c:auto val="1"/>
        <c:lblAlgn val="ctr"/>
        <c:lblOffset val="100"/>
        <c:noMultiLvlLbl val="0"/>
      </c:catAx>
      <c:valAx>
        <c:axId val="37549568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54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681188913946E-2"/>
          <c:y val="0.11927954274668599"/>
          <c:w val="0.867328478799267"/>
          <c:h val="0.708895110022413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OMEGA-3 FATTY ACIDS 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Sheet1!$B$2:$M$2</c:f>
              <c:numCache>
                <c:formatCode>0.0</c:formatCode>
                <c:ptCount val="12"/>
                <c:pt idx="0">
                  <c:v>39.788461538461547</c:v>
                </c:pt>
                <c:pt idx="1">
                  <c:v>43.330769230769228</c:v>
                </c:pt>
                <c:pt idx="2">
                  <c:v>45.773076923076921</c:v>
                </c:pt>
                <c:pt idx="3">
                  <c:v>46.811538461538468</c:v>
                </c:pt>
                <c:pt idx="4">
                  <c:v>47.7846153846154</c:v>
                </c:pt>
                <c:pt idx="5">
                  <c:v>46.884615384615387</c:v>
                </c:pt>
                <c:pt idx="6">
                  <c:v>45.861538461538458</c:v>
                </c:pt>
                <c:pt idx="7">
                  <c:v>44.234615384615388</c:v>
                </c:pt>
                <c:pt idx="8">
                  <c:v>40.907692307692315</c:v>
                </c:pt>
                <c:pt idx="9">
                  <c:v>39.230769230769234</c:v>
                </c:pt>
                <c:pt idx="10">
                  <c:v>40.6</c:v>
                </c:pt>
                <c:pt idx="11">
                  <c:v>43.188461538461539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88-43F0-91ED-51E6ACB4B8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PROBIOTICS 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12"/>
                <c:pt idx="0">
                  <c:v>10.08888888888889</c:v>
                </c:pt>
                <c:pt idx="1">
                  <c:v>13.976923076923079</c:v>
                </c:pt>
                <c:pt idx="2">
                  <c:v>18.665384615384617</c:v>
                </c:pt>
                <c:pt idx="3">
                  <c:v>20.607692307692307</c:v>
                </c:pt>
                <c:pt idx="4">
                  <c:v>24.342307692307696</c:v>
                </c:pt>
                <c:pt idx="5">
                  <c:v>27.673076923076923</c:v>
                </c:pt>
                <c:pt idx="6">
                  <c:v>29.246153846153842</c:v>
                </c:pt>
                <c:pt idx="7">
                  <c:v>31.25</c:v>
                </c:pt>
                <c:pt idx="8">
                  <c:v>30.957692307692298</c:v>
                </c:pt>
                <c:pt idx="9">
                  <c:v>31.215384615384611</c:v>
                </c:pt>
                <c:pt idx="10">
                  <c:v>35.200000000000003</c:v>
                </c:pt>
                <c:pt idx="11">
                  <c:v>38.611538461538458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88-43F0-91ED-51E6ACB4B8A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PREBIOTICS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3" formatCode="0.0">
                  <c:v>12.627272727272727</c:v>
                </c:pt>
                <c:pt idx="4" formatCode="0.0">
                  <c:v>15.338461538461539</c:v>
                </c:pt>
                <c:pt idx="5" formatCode="0.0">
                  <c:v>16.353846153846153</c:v>
                </c:pt>
                <c:pt idx="6" formatCode="0.0">
                  <c:v>16.357692307692311</c:v>
                </c:pt>
                <c:pt idx="7" formatCode="0.0">
                  <c:v>17.926923076923075</c:v>
                </c:pt>
                <c:pt idx="8" formatCode="0.0">
                  <c:v>18.219230769230766</c:v>
                </c:pt>
                <c:pt idx="9" formatCode="0.0">
                  <c:v>17.742307692307694</c:v>
                </c:pt>
                <c:pt idx="10" formatCode="0.0">
                  <c:v>18.600000000000001</c:v>
                </c:pt>
                <c:pt idx="11" formatCode="0.0">
                  <c:v>21.196153846153848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88-43F0-91ED-51E6ACB4B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127808"/>
        <c:axId val="289133696"/>
      </c:lineChart>
      <c:catAx>
        <c:axId val="289127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9133696"/>
        <c:crosses val="autoZero"/>
        <c:auto val="1"/>
        <c:lblAlgn val="ctr"/>
        <c:lblOffset val="100"/>
        <c:noMultiLvlLbl val="0"/>
      </c:catAx>
      <c:valAx>
        <c:axId val="289133696"/>
        <c:scaling>
          <c:orientation val="minMax"/>
          <c:min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8912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004214696964998E-3"/>
          <c:y val="0.13734576281413099"/>
          <c:w val="0.98265289821676505"/>
          <c:h val="0.820910221471357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17D"/>
            </a:solidFill>
            <a:ln>
              <a:noFill/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Sugars</c:v>
                </c:pt>
                <c:pt idx="1">
                  <c:v>Fat </c:v>
                </c:pt>
                <c:pt idx="2">
                  <c:v>Sodium</c:v>
                </c:pt>
                <c:pt idx="3">
                  <c:v>HFCS</c:v>
                </c:pt>
                <c:pt idx="4">
                  <c:v>Cholesterol</c:v>
                </c:pt>
                <c:pt idx="5">
                  <c:v>Calories</c:v>
                </c:pt>
                <c:pt idx="6">
                  <c:v>Trans Fats</c:v>
                </c:pt>
                <c:pt idx="7">
                  <c:v>Carbs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72.2</c:v>
                </c:pt>
                <c:pt idx="1">
                  <c:v>64.599999999999994</c:v>
                </c:pt>
                <c:pt idx="2">
                  <c:v>65.2</c:v>
                </c:pt>
                <c:pt idx="3">
                  <c:v>62.6</c:v>
                </c:pt>
                <c:pt idx="4">
                  <c:v>62</c:v>
                </c:pt>
                <c:pt idx="5">
                  <c:v>60.6</c:v>
                </c:pt>
                <c:pt idx="6">
                  <c:v>59.9</c:v>
                </c:pt>
                <c:pt idx="7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7-4A1B-990C-44E7E76E0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4793600"/>
        <c:axId val="294795136"/>
      </c:barChart>
      <c:catAx>
        <c:axId val="29479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7F7F7F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94795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479513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9479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986021332858602E-2"/>
          <c:y val="6.5199429044012602E-2"/>
          <c:w val="0.87255066833753303"/>
          <c:h val="0.778472563866793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CHOLESTEROL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Sheet1!$B$2:$M$2</c:f>
              <c:numCache>
                <c:formatCode>0.0</c:formatCode>
                <c:ptCount val="12"/>
                <c:pt idx="0">
                  <c:v>71.630769230769232</c:v>
                </c:pt>
                <c:pt idx="1">
                  <c:v>71.453846153846158</c:v>
                </c:pt>
                <c:pt idx="2">
                  <c:v>70.442307692307708</c:v>
                </c:pt>
                <c:pt idx="3">
                  <c:v>70.511538461538464</c:v>
                </c:pt>
                <c:pt idx="4">
                  <c:v>69.065384615384616</c:v>
                </c:pt>
                <c:pt idx="5">
                  <c:v>67.919230769230765</c:v>
                </c:pt>
                <c:pt idx="6">
                  <c:v>65.496153846153845</c:v>
                </c:pt>
                <c:pt idx="7">
                  <c:v>63.423076923076941</c:v>
                </c:pt>
                <c:pt idx="8">
                  <c:v>60.511538461538464</c:v>
                </c:pt>
                <c:pt idx="9">
                  <c:v>58.965384615384615</c:v>
                </c:pt>
                <c:pt idx="10">
                  <c:v>61.5</c:v>
                </c:pt>
                <c:pt idx="11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31-4C97-8DE2-0A366D8DBBA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CALORIES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12"/>
                <c:pt idx="0">
                  <c:v>62.057692307692299</c:v>
                </c:pt>
                <c:pt idx="1">
                  <c:v>61.93846153846151</c:v>
                </c:pt>
                <c:pt idx="2">
                  <c:v>61.773076923076928</c:v>
                </c:pt>
                <c:pt idx="3">
                  <c:v>62.20384615384615</c:v>
                </c:pt>
                <c:pt idx="4">
                  <c:v>61.330769230769228</c:v>
                </c:pt>
                <c:pt idx="5">
                  <c:v>59.907692307692301</c:v>
                </c:pt>
                <c:pt idx="6">
                  <c:v>58.719230769230762</c:v>
                </c:pt>
                <c:pt idx="7">
                  <c:v>57.619230769230754</c:v>
                </c:pt>
                <c:pt idx="8">
                  <c:v>54.400000000000006</c:v>
                </c:pt>
                <c:pt idx="9">
                  <c:v>53.5</c:v>
                </c:pt>
                <c:pt idx="10">
                  <c:v>55.7</c:v>
                </c:pt>
                <c:pt idx="11" formatCode="General">
                  <c:v>57.1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31-4C97-8DE2-0A366D8DBBA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 FATTY ACIDS/TRANS FAT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Sheet1!$B$4:$M$4</c:f>
              <c:numCache>
                <c:formatCode>0.0</c:formatCode>
                <c:ptCount val="12"/>
                <c:pt idx="0">
                  <c:v>66.319230769230771</c:v>
                </c:pt>
                <c:pt idx="1">
                  <c:v>69.434615384615384</c:v>
                </c:pt>
                <c:pt idx="2">
                  <c:v>68.065384615384616</c:v>
                </c:pt>
                <c:pt idx="3">
                  <c:v>67.657692307692287</c:v>
                </c:pt>
                <c:pt idx="4">
                  <c:v>66.657692307692315</c:v>
                </c:pt>
                <c:pt idx="5">
                  <c:v>64.40384615384616</c:v>
                </c:pt>
                <c:pt idx="6">
                  <c:v>62.857692307692304</c:v>
                </c:pt>
                <c:pt idx="7">
                  <c:v>61.438461538461539</c:v>
                </c:pt>
                <c:pt idx="8">
                  <c:v>59.211538461538467</c:v>
                </c:pt>
                <c:pt idx="9">
                  <c:v>58.757692307692309</c:v>
                </c:pt>
                <c:pt idx="10">
                  <c:v>59.7</c:v>
                </c:pt>
                <c:pt idx="11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31-4C97-8DE2-0A366D8DBBA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CARBS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Sheet1!$B$5:$M$5</c:f>
              <c:numCache>
                <c:formatCode>0.0</c:formatCode>
                <c:ptCount val="12"/>
                <c:pt idx="0">
                  <c:v>59.226923076923093</c:v>
                </c:pt>
                <c:pt idx="1">
                  <c:v>59.130769230769239</c:v>
                </c:pt>
                <c:pt idx="2">
                  <c:v>58.446153846153834</c:v>
                </c:pt>
                <c:pt idx="3">
                  <c:v>58.696153846153841</c:v>
                </c:pt>
                <c:pt idx="4">
                  <c:v>58.699999999999989</c:v>
                </c:pt>
                <c:pt idx="5">
                  <c:v>58.511538461538457</c:v>
                </c:pt>
                <c:pt idx="6">
                  <c:v>58.050000000000004</c:v>
                </c:pt>
                <c:pt idx="7">
                  <c:v>56.734615384615388</c:v>
                </c:pt>
                <c:pt idx="8">
                  <c:v>54.280769230769231</c:v>
                </c:pt>
                <c:pt idx="9">
                  <c:v>53.734615384615381</c:v>
                </c:pt>
                <c:pt idx="10">
                  <c:v>57.5</c:v>
                </c:pt>
                <c:pt idx="11" formatCode="General">
                  <c:v>58.5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31-4C97-8DE2-0A366D8DB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840576"/>
        <c:axId val="328937472"/>
      </c:lineChart>
      <c:catAx>
        <c:axId val="294840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8937472"/>
        <c:crosses val="autoZero"/>
        <c:auto val="1"/>
        <c:lblAlgn val="ctr"/>
        <c:lblOffset val="100"/>
        <c:noMultiLvlLbl val="0"/>
      </c:catAx>
      <c:valAx>
        <c:axId val="328937472"/>
        <c:scaling>
          <c:orientation val="minMax"/>
          <c:min val="4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9484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480606629052303E-2"/>
          <c:y val="6.80292205198538E-2"/>
          <c:w val="0.92351939337094802"/>
          <c:h val="0.76885781018526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SUGARS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Sheet1!$B$2:$M$2</c:f>
              <c:numCache>
                <c:formatCode>0.0</c:formatCode>
                <c:ptCount val="12"/>
                <c:pt idx="0">
                  <c:v>70.55</c:v>
                </c:pt>
                <c:pt idx="1">
                  <c:v>70.103846153846163</c:v>
                </c:pt>
                <c:pt idx="2">
                  <c:v>70.138461538461542</c:v>
                </c:pt>
                <c:pt idx="3">
                  <c:v>70.423076923076934</c:v>
                </c:pt>
                <c:pt idx="4">
                  <c:v>70.230769230769226</c:v>
                </c:pt>
                <c:pt idx="5">
                  <c:v>69.638461538461513</c:v>
                </c:pt>
                <c:pt idx="6">
                  <c:v>68.450000000000017</c:v>
                </c:pt>
                <c:pt idx="7">
                  <c:v>67.503846153846155</c:v>
                </c:pt>
                <c:pt idx="8">
                  <c:v>65.353846153846163</c:v>
                </c:pt>
                <c:pt idx="9">
                  <c:v>65.246153846153831</c:v>
                </c:pt>
                <c:pt idx="10">
                  <c:v>70</c:v>
                </c:pt>
                <c:pt idx="11" formatCode="General">
                  <c:v>72.2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24-41BD-813A-24FD07F88B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SODIUM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12"/>
                <c:pt idx="0">
                  <c:v>64.630769230769232</c:v>
                </c:pt>
                <c:pt idx="1">
                  <c:v>65.419230769230765</c:v>
                </c:pt>
                <c:pt idx="2">
                  <c:v>65.730769230769241</c:v>
                </c:pt>
                <c:pt idx="3">
                  <c:v>66.915384615384596</c:v>
                </c:pt>
                <c:pt idx="4">
                  <c:v>67.684615384615398</c:v>
                </c:pt>
                <c:pt idx="5">
                  <c:v>66.626923076923077</c:v>
                </c:pt>
                <c:pt idx="6">
                  <c:v>65.438461538461539</c:v>
                </c:pt>
                <c:pt idx="7">
                  <c:v>63.842307692307706</c:v>
                </c:pt>
                <c:pt idx="8">
                  <c:v>61.45</c:v>
                </c:pt>
                <c:pt idx="9">
                  <c:v>60.973076923076931</c:v>
                </c:pt>
                <c:pt idx="10">
                  <c:v>63.8</c:v>
                </c:pt>
                <c:pt idx="11" formatCode="General">
                  <c:v>65.2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24-41BD-813A-24FD07F88BC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HIGH FRUCTOSE CORN SYRUP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5" formatCode="0.0">
                  <c:v>56.339999999999996</c:v>
                </c:pt>
                <c:pt idx="6" formatCode="0.0">
                  <c:v>56.692307692307679</c:v>
                </c:pt>
                <c:pt idx="7" formatCode="0.0">
                  <c:v>58.830769230769228</c:v>
                </c:pt>
                <c:pt idx="8" formatCode="0.0">
                  <c:v>57.569230769230757</c:v>
                </c:pt>
                <c:pt idx="9" formatCode="0.0">
                  <c:v>57.442307692307693</c:v>
                </c:pt>
                <c:pt idx="10" formatCode="0.0">
                  <c:v>60.3</c:v>
                </c:pt>
                <c:pt idx="11">
                  <c:v>62.6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24-41BD-813A-24FD07F88BC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GLUTEN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3" formatCode="0.0">
                  <c:v>24.881818181818183</c:v>
                </c:pt>
                <c:pt idx="4" formatCode="0.0">
                  <c:v>26.48076923076923</c:v>
                </c:pt>
                <c:pt idx="5" formatCode="0.0">
                  <c:v>26.853846153846149</c:v>
                </c:pt>
                <c:pt idx="6" formatCode="0.0">
                  <c:v>28.369230769230768</c:v>
                </c:pt>
                <c:pt idx="7" formatCode="0.0">
                  <c:v>29.85</c:v>
                </c:pt>
                <c:pt idx="8" formatCode="0.0">
                  <c:v>28.776923076923083</c:v>
                </c:pt>
                <c:pt idx="9" formatCode="0.0">
                  <c:v>28.792307692307691</c:v>
                </c:pt>
                <c:pt idx="10" formatCode="0.0">
                  <c:v>30.7</c:v>
                </c:pt>
                <c:pt idx="11">
                  <c:v>31.6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24-41BD-813A-24FD07F88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9016832"/>
        <c:axId val="329018368"/>
      </c:lineChart>
      <c:catAx>
        <c:axId val="329016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9018368"/>
        <c:crosses val="autoZero"/>
        <c:auto val="1"/>
        <c:lblAlgn val="ctr"/>
        <c:lblOffset val="100"/>
        <c:noMultiLvlLbl val="0"/>
      </c:catAx>
      <c:valAx>
        <c:axId val="329018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901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Share of Occasions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0580126385000701E-2"/>
          <c:y val="0.28956483956261703"/>
          <c:w val="0.94941986069264295"/>
          <c:h val="0.53364019112254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Sugar Free, Sugarless, or Unswt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6.7</c:v>
                </c:pt>
                <c:pt idx="1">
                  <c:v>6.7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6-40FC-991B-880D06EEA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Sugar or Reduced Sugar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4.5</c:v>
                </c:pt>
                <c:pt idx="1">
                  <c:v>4.3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86-40FC-991B-880D06EEAB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Sugar Substitutes/Artfcl Swtnrs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1.2</c:v>
                </c:pt>
                <c:pt idx="1">
                  <c:v>1.5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86-40FC-991B-880D06EEA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351168"/>
        <c:axId val="329352704"/>
      </c:barChart>
      <c:catAx>
        <c:axId val="3293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9352704"/>
        <c:crosses val="autoZero"/>
        <c:auto val="1"/>
        <c:lblAlgn val="ctr"/>
        <c:lblOffset val="100"/>
        <c:noMultiLvlLbl val="0"/>
      </c:catAx>
      <c:valAx>
        <c:axId val="32935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935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8488949930421098E-2"/>
          <c:y val="0.134607777493333"/>
          <c:w val="0.951511011096416"/>
          <c:h val="0.11548046370981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en-US" sz="1600" b="1" u="none" dirty="0"/>
              <a:t>Annual</a:t>
            </a:r>
            <a:r>
              <a:rPr lang="en-US" sz="1600" b="1" u="none" baseline="0" dirty="0"/>
              <a:t> In-Home Eatings Per Capita Among Teens and Adults</a:t>
            </a:r>
            <a:endParaRPr lang="en-US" sz="1600" b="1" u="sng" dirty="0"/>
          </a:p>
        </c:rich>
      </c:tx>
      <c:layout>
        <c:manualLayout>
          <c:xMode val="edge"/>
          <c:yMode val="edge"/>
          <c:x val="0.18667713703229599"/>
          <c:y val="2.2714577190835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4593733300602901"/>
          <c:w val="0.67110498877441205"/>
          <c:h val="0.58058756053320104"/>
        </c:manualLayout>
      </c:layout>
      <c:lineChart>
        <c:grouping val="standard"/>
        <c:varyColors val="0"/>
        <c:ser>
          <c:idx val="2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07423173659371E-2"/>
                  <c:y val="1.8757973985201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29-49FE-A1E0-08DFE46E8F09}"/>
                </c:ext>
              </c:extLst>
            </c:dLbl>
            <c:dLbl>
              <c:idx val="3"/>
              <c:layout>
                <c:manualLayout>
                  <c:x val="0"/>
                  <c:y val="-1.50063791881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29-49FE-A1E0-08DFE46E8F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D29-49FE-A1E0-08DFE46E8F09}"/>
            </c:ext>
          </c:extLst>
        </c:ser>
        <c:ser>
          <c:idx val="3"/>
          <c:order val="1"/>
          <c:tx>
            <c:strRef>
              <c:f>Sheet1!$B$1</c:f>
              <c:strCache>
                <c:ptCount val="1"/>
                <c:pt idx="0">
                  <c:v>Sugar</c:v>
                </c:pt>
              </c:strCache>
            </c:strRef>
          </c:tx>
          <c:spPr>
            <a:ln w="44450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294473820594603E-2"/>
                  <c:y val="7.5031895940803998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29-49FE-A1E0-08DFE46E8F0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9-49FE-A1E0-08DFE46E8F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0</c:formatCode>
                <c:ptCount val="4"/>
                <c:pt idx="0">
                  <c:v>53.2</c:v>
                </c:pt>
                <c:pt idx="1">
                  <c:v>56.300000000000004</c:v>
                </c:pt>
                <c:pt idx="2">
                  <c:v>62.300000000000004</c:v>
                </c:pt>
                <c:pt idx="3">
                  <c:v>61.699999999999996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D29-49FE-A1E0-08DFE46E8F09}"/>
            </c:ext>
          </c:extLst>
        </c:ser>
        <c:ser>
          <c:idx val="4"/>
          <c:order val="2"/>
          <c:tx>
            <c:strRef>
              <c:f>Sheet1!$C$1</c:f>
              <c:strCache>
                <c:ptCount val="1"/>
                <c:pt idx="0">
                  <c:v>Natural Sweeteners</c:v>
                </c:pt>
              </c:strCache>
            </c:strRef>
          </c:tx>
          <c:spPr>
            <a:ln w="444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294464833205901E-2"/>
                  <c:y val="-3.75189019820532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29-49FE-A1E0-08DFE46E8F09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29-49FE-A1E0-08DFE46E8F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0</c:formatCode>
                <c:ptCount val="4"/>
                <c:pt idx="0">
                  <c:v>19</c:v>
                </c:pt>
                <c:pt idx="1">
                  <c:v>17.599999999999998</c:v>
                </c:pt>
                <c:pt idx="2">
                  <c:v>18.7</c:v>
                </c:pt>
                <c:pt idx="3">
                  <c:v>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D29-49FE-A1E0-08DFE46E8F09}"/>
            </c:ext>
          </c:extLst>
        </c:ser>
        <c:ser>
          <c:idx val="5"/>
          <c:order val="3"/>
          <c:tx>
            <c:strRef>
              <c:f>Sheet1!$D$1</c:f>
              <c:strCache>
                <c:ptCount val="1"/>
                <c:pt idx="0">
                  <c:v>Artificial Sweeteners</c:v>
                </c:pt>
              </c:strCache>
            </c:strRef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294464833205901E-2"/>
                  <c:y val="-1.12547843911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29-49FE-A1E0-08DFE46E8F09}"/>
                </c:ext>
              </c:extLst>
            </c:dLbl>
            <c:dLbl>
              <c:idx val="3"/>
              <c:layout>
                <c:manualLayout>
                  <c:x val="-2.6302522065868401E-3"/>
                  <c:y val="-2.25095687822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29-49FE-A1E0-08DFE46E8F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0</c:formatCode>
                <c:ptCount val="4"/>
                <c:pt idx="0">
                  <c:v>34.700000000000003</c:v>
                </c:pt>
                <c:pt idx="1">
                  <c:v>32.200000000000003</c:v>
                </c:pt>
                <c:pt idx="2">
                  <c:v>27.699999999999996</c:v>
                </c:pt>
                <c:pt idx="3">
                  <c:v>25.9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D29-49FE-A1E0-08DFE46E8F09}"/>
            </c:ext>
          </c:extLst>
        </c:ser>
        <c:ser>
          <c:idx val="0"/>
          <c:order val="4"/>
          <c:tx>
            <c:strRef>
              <c:f>Sheet1!$E$1</c:f>
              <c:strCache>
                <c:ptCount val="1"/>
                <c:pt idx="0">
                  <c:v>Honey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5087122269957E-2"/>
                  <c:y val="3.75159479704019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A-4953-8868-2630AC6CE3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6A-4953-8868-2630AC6CE3A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6A-4953-8868-2630AC6CE3A0}"/>
                </c:ext>
              </c:extLst>
            </c:dLbl>
            <c:dLbl>
              <c:idx val="3"/>
              <c:layout>
                <c:manualLayout>
                  <c:x val="-6.0993497159459202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6A-4953-8868-2630AC6CE3A0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Sheet1!$E$2:$E$5</c:f>
            </c:numRef>
          </c:val>
          <c:smooth val="0"/>
          <c:extLst>
            <c:ext xmlns:c16="http://schemas.microsoft.com/office/drawing/2014/chart" uri="{C3380CC4-5D6E-409C-BE32-E72D297353CC}">
              <c16:uniqueId val="{00000004-276A-4953-8868-2630AC6CE3A0}"/>
            </c:ext>
          </c:extLst>
        </c:ser>
        <c:ser>
          <c:idx val="1"/>
          <c:order val="5"/>
          <c:tx>
            <c:strRef>
              <c:f>Sheet1!$F$1</c:f>
              <c:strCache>
                <c:ptCount val="1"/>
                <c:pt idx="0">
                  <c:v>Stevia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5042522391431801E-2"/>
                  <c:y val="1.8757973985201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6A-4953-8868-2630AC6CE3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6A-4953-8868-2630AC6CE3A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6A-4953-8868-2630AC6CE3A0}"/>
                </c:ext>
              </c:extLst>
            </c:dLbl>
            <c:dLbl>
              <c:idx val="3"/>
              <c:layout>
                <c:manualLayout>
                  <c:x val="-1.17295186845114E-4"/>
                  <c:y val="3.75159479704019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6A-4953-8868-2630AC6CE3A0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Sheet1!$F$2:$F$5</c:f>
            </c:numRef>
          </c:val>
          <c:smooth val="0"/>
          <c:extLst>
            <c:ext xmlns:c16="http://schemas.microsoft.com/office/drawing/2014/chart" uri="{C3380CC4-5D6E-409C-BE32-E72D297353CC}">
              <c16:uniqueId val="{00000009-276A-4953-8868-2630AC6CE3A0}"/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Raw Sugar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2453833780483E-2"/>
                  <c:y val="2.6261163579281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6A-4953-8868-2630AC6CE3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6A-4953-8868-2630AC6CE3A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6A-4953-8868-2630AC6CE3A0}"/>
                </c:ext>
              </c:extLst>
            </c:dLbl>
            <c:dLbl>
              <c:idx val="3"/>
              <c:layout>
                <c:manualLayout>
                  <c:x val="-1.3313003706920399E-2"/>
                  <c:y val="2.6261163579281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6A-4953-8868-2630AC6CE3A0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Sheet1!$G$2:$G$5</c:f>
            </c:numRef>
          </c:val>
          <c:smooth val="0"/>
          <c:extLst>
            <c:ext xmlns:c16="http://schemas.microsoft.com/office/drawing/2014/chart" uri="{C3380CC4-5D6E-409C-BE32-E72D297353CC}">
              <c16:uniqueId val="{0000000E-276A-4953-8868-2630AC6CE3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9068928"/>
        <c:axId val="329070464"/>
      </c:lineChart>
      <c:catAx>
        <c:axId val="32906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29070464"/>
        <c:crosses val="autoZero"/>
        <c:auto val="1"/>
        <c:lblAlgn val="ctr"/>
        <c:lblOffset val="100"/>
        <c:noMultiLvlLbl val="0"/>
      </c:catAx>
      <c:valAx>
        <c:axId val="329070464"/>
        <c:scaling>
          <c:orientation val="minMax"/>
          <c:max val="7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0"/>
        <c:majorTickMark val="none"/>
        <c:minorTickMark val="none"/>
        <c:tickLblPos val="nextTo"/>
        <c:crossAx val="329068928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600" b="1" i="0" baseline="0" dirty="0">
                <a:effectLst/>
              </a:rPr>
              <a:t>% of In-Home/Carried Occasions Which Include</a:t>
            </a:r>
            <a:endParaRPr lang="en-US" sz="1400" b="1" dirty="0">
              <a:effectLst/>
            </a:endParaRPr>
          </a:p>
        </c:rich>
      </c:tx>
      <c:layout>
        <c:manualLayout>
          <c:xMode val="edge"/>
          <c:yMode val="edge"/>
          <c:x val="0.26548213567898599"/>
          <c:y val="4.95282360723764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971777554565398E-2"/>
          <c:y val="0.19475911660883299"/>
          <c:w val="0.93118349972995296"/>
          <c:h val="0.700737274767196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Sweet Foods</c:v>
                </c:pt>
              </c:strCache>
            </c:strRef>
          </c:tx>
          <c:marker>
            <c:symbol val="none"/>
          </c:marker>
          <c:cat>
            <c:strRef>
              <c:f>Sheet1!$B$1:$AI$1</c:f>
              <c:strCache>
                <c:ptCount val="33"/>
                <c:pt idx="0">
                  <c:v>'85</c:v>
                </c:pt>
                <c:pt idx="1">
                  <c:v>'86</c:v>
                </c:pt>
                <c:pt idx="2">
                  <c:v>'87</c:v>
                </c:pt>
                <c:pt idx="3">
                  <c:v>'88</c:v>
                </c:pt>
                <c:pt idx="4">
                  <c:v>'89</c:v>
                </c:pt>
                <c:pt idx="5">
                  <c:v>'90</c:v>
                </c:pt>
                <c:pt idx="6">
                  <c:v>'91</c:v>
                </c:pt>
                <c:pt idx="7">
                  <c:v>'92</c:v>
                </c:pt>
                <c:pt idx="8">
                  <c:v>'93</c:v>
                </c:pt>
                <c:pt idx="9">
                  <c:v>'94</c:v>
                </c:pt>
                <c:pt idx="10">
                  <c:v>'95</c:v>
                </c:pt>
                <c:pt idx="11">
                  <c:v>'96</c:v>
                </c:pt>
                <c:pt idx="12">
                  <c:v>'97</c:v>
                </c:pt>
                <c:pt idx="13">
                  <c:v>'98</c:v>
                </c:pt>
                <c:pt idx="14">
                  <c:v>'99</c:v>
                </c:pt>
                <c:pt idx="15">
                  <c:v>'00</c:v>
                </c:pt>
                <c:pt idx="16">
                  <c:v>'01</c:v>
                </c:pt>
                <c:pt idx="17">
                  <c:v>'02</c:v>
                </c:pt>
                <c:pt idx="18">
                  <c:v>'03</c:v>
                </c:pt>
                <c:pt idx="19">
                  <c:v>'04</c:v>
                </c:pt>
                <c:pt idx="20">
                  <c:v>'05</c:v>
                </c:pt>
                <c:pt idx="21">
                  <c:v>'06</c:v>
                </c:pt>
                <c:pt idx="22">
                  <c:v>'07</c:v>
                </c:pt>
                <c:pt idx="23">
                  <c:v>'08</c:v>
                </c:pt>
                <c:pt idx="24">
                  <c:v>'09</c:v>
                </c:pt>
                <c:pt idx="25">
                  <c:v>'10</c:v>
                </c:pt>
                <c:pt idx="26">
                  <c:v>'11</c:v>
                </c:pt>
                <c:pt idx="27">
                  <c:v>'12</c:v>
                </c:pt>
                <c:pt idx="28">
                  <c:v>'13</c:v>
                </c:pt>
                <c:pt idx="29">
                  <c:v>'14</c:v>
                </c:pt>
                <c:pt idx="30">
                  <c:v>'15</c:v>
                </c:pt>
                <c:pt idx="31">
                  <c:v>'16</c:v>
                </c:pt>
                <c:pt idx="32">
                  <c:v>'17</c:v>
                </c:pt>
              </c:strCache>
            </c:strRef>
          </c:cat>
          <c:val>
            <c:numRef>
              <c:f>Sheet1!$B$2:$AI$2</c:f>
              <c:numCache>
                <c:formatCode>0.0</c:formatCode>
                <c:ptCount val="33"/>
                <c:pt idx="0">
                  <c:v>24.398771237276481</c:v>
                </c:pt>
                <c:pt idx="1">
                  <c:v>24.89544207030421</c:v>
                </c:pt>
                <c:pt idx="2">
                  <c:v>25.288221513294641</c:v>
                </c:pt>
                <c:pt idx="3">
                  <c:v>25.264679883421159</c:v>
                </c:pt>
                <c:pt idx="4">
                  <c:v>25.40749712814344</c:v>
                </c:pt>
                <c:pt idx="5">
                  <c:v>25.158701516159091</c:v>
                </c:pt>
                <c:pt idx="6">
                  <c:v>24.788293683701259</c:v>
                </c:pt>
                <c:pt idx="7">
                  <c:v>25.022427508020289</c:v>
                </c:pt>
                <c:pt idx="8">
                  <c:v>25.282146156522529</c:v>
                </c:pt>
                <c:pt idx="9">
                  <c:v>25.671048450828831</c:v>
                </c:pt>
                <c:pt idx="10">
                  <c:v>26.284117256200069</c:v>
                </c:pt>
                <c:pt idx="11">
                  <c:v>26.47156319353714</c:v>
                </c:pt>
                <c:pt idx="12">
                  <c:v>26.347214392799891</c:v>
                </c:pt>
                <c:pt idx="13">
                  <c:v>26.076378481241971</c:v>
                </c:pt>
                <c:pt idx="14">
                  <c:v>25.754823417911901</c:v>
                </c:pt>
                <c:pt idx="15">
                  <c:v>25.48966545399475</c:v>
                </c:pt>
                <c:pt idx="16">
                  <c:v>25.16001706244225</c:v>
                </c:pt>
                <c:pt idx="17">
                  <c:v>24.779189322480271</c:v>
                </c:pt>
                <c:pt idx="18">
                  <c:v>24.98738938119611</c:v>
                </c:pt>
                <c:pt idx="19">
                  <c:v>25.179645433184429</c:v>
                </c:pt>
                <c:pt idx="20">
                  <c:v>24.860031208639541</c:v>
                </c:pt>
                <c:pt idx="21">
                  <c:v>24.855741745055241</c:v>
                </c:pt>
                <c:pt idx="22">
                  <c:v>25.405138303279919</c:v>
                </c:pt>
                <c:pt idx="23">
                  <c:v>25.99742061255132</c:v>
                </c:pt>
                <c:pt idx="24">
                  <c:v>26.38577913790709</c:v>
                </c:pt>
                <c:pt idx="25">
                  <c:v>26.00388254085729</c:v>
                </c:pt>
                <c:pt idx="26">
                  <c:v>25.886785955229829</c:v>
                </c:pt>
                <c:pt idx="27">
                  <c:v>26.367863267686801</c:v>
                </c:pt>
                <c:pt idx="28">
                  <c:v>25.90380567014336</c:v>
                </c:pt>
                <c:pt idx="29">
                  <c:v>25.20591508095071</c:v>
                </c:pt>
                <c:pt idx="30">
                  <c:v>25.000426287778929</c:v>
                </c:pt>
                <c:pt idx="31">
                  <c:v>24.911633888305001</c:v>
                </c:pt>
                <c:pt idx="32">
                  <c:v>24.406535119830242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C0-4675-8C46-1216CC3EBA9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Sweet Beverages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Sheet1!$B$1:$AI$1</c:f>
              <c:strCache>
                <c:ptCount val="33"/>
                <c:pt idx="0">
                  <c:v>'85</c:v>
                </c:pt>
                <c:pt idx="1">
                  <c:v>'86</c:v>
                </c:pt>
                <c:pt idx="2">
                  <c:v>'87</c:v>
                </c:pt>
                <c:pt idx="3">
                  <c:v>'88</c:v>
                </c:pt>
                <c:pt idx="4">
                  <c:v>'89</c:v>
                </c:pt>
                <c:pt idx="5">
                  <c:v>'90</c:v>
                </c:pt>
                <c:pt idx="6">
                  <c:v>'91</c:v>
                </c:pt>
                <c:pt idx="7">
                  <c:v>'92</c:v>
                </c:pt>
                <c:pt idx="8">
                  <c:v>'93</c:v>
                </c:pt>
                <c:pt idx="9">
                  <c:v>'94</c:v>
                </c:pt>
                <c:pt idx="10">
                  <c:v>'95</c:v>
                </c:pt>
                <c:pt idx="11">
                  <c:v>'96</c:v>
                </c:pt>
                <c:pt idx="12">
                  <c:v>'97</c:v>
                </c:pt>
                <c:pt idx="13">
                  <c:v>'98</c:v>
                </c:pt>
                <c:pt idx="14">
                  <c:v>'99</c:v>
                </c:pt>
                <c:pt idx="15">
                  <c:v>'00</c:v>
                </c:pt>
                <c:pt idx="16">
                  <c:v>'01</c:v>
                </c:pt>
                <c:pt idx="17">
                  <c:v>'02</c:v>
                </c:pt>
                <c:pt idx="18">
                  <c:v>'03</c:v>
                </c:pt>
                <c:pt idx="19">
                  <c:v>'04</c:v>
                </c:pt>
                <c:pt idx="20">
                  <c:v>'05</c:v>
                </c:pt>
                <c:pt idx="21">
                  <c:v>'06</c:v>
                </c:pt>
                <c:pt idx="22">
                  <c:v>'07</c:v>
                </c:pt>
                <c:pt idx="23">
                  <c:v>'08</c:v>
                </c:pt>
                <c:pt idx="24">
                  <c:v>'09</c:v>
                </c:pt>
                <c:pt idx="25">
                  <c:v>'10</c:v>
                </c:pt>
                <c:pt idx="26">
                  <c:v>'11</c:v>
                </c:pt>
                <c:pt idx="27">
                  <c:v>'12</c:v>
                </c:pt>
                <c:pt idx="28">
                  <c:v>'13</c:v>
                </c:pt>
                <c:pt idx="29">
                  <c:v>'14</c:v>
                </c:pt>
                <c:pt idx="30">
                  <c:v>'15</c:v>
                </c:pt>
                <c:pt idx="31">
                  <c:v>'16</c:v>
                </c:pt>
                <c:pt idx="32">
                  <c:v>'17</c:v>
                </c:pt>
              </c:strCache>
            </c:strRef>
          </c:cat>
          <c:val>
            <c:numRef>
              <c:f>Sheet1!$B$3:$AI$3</c:f>
              <c:numCache>
                <c:formatCode>0.0</c:formatCode>
                <c:ptCount val="33"/>
                <c:pt idx="0">
                  <c:v>27.573686274509789</c:v>
                </c:pt>
                <c:pt idx="1">
                  <c:v>27.604366946778711</c:v>
                </c:pt>
                <c:pt idx="2">
                  <c:v>27.8774593837535</c:v>
                </c:pt>
                <c:pt idx="3">
                  <c:v>27.826179271708689</c:v>
                </c:pt>
                <c:pt idx="4">
                  <c:v>26.81053221288516</c:v>
                </c:pt>
                <c:pt idx="5">
                  <c:v>27.17681792717088</c:v>
                </c:pt>
                <c:pt idx="6">
                  <c:v>29.72025350140056</c:v>
                </c:pt>
                <c:pt idx="7">
                  <c:v>30.468340336134439</c:v>
                </c:pt>
                <c:pt idx="8">
                  <c:v>29.467750700280121</c:v>
                </c:pt>
                <c:pt idx="9">
                  <c:v>29.32318487394959</c:v>
                </c:pt>
                <c:pt idx="10">
                  <c:v>30.178184873949579</c:v>
                </c:pt>
                <c:pt idx="11">
                  <c:v>30.985882352941179</c:v>
                </c:pt>
                <c:pt idx="12">
                  <c:v>31.53876750700281</c:v>
                </c:pt>
                <c:pt idx="13">
                  <c:v>31.397633053221281</c:v>
                </c:pt>
                <c:pt idx="14">
                  <c:v>30.861655462184881</c:v>
                </c:pt>
                <c:pt idx="15">
                  <c:v>30.890581232492991</c:v>
                </c:pt>
                <c:pt idx="16">
                  <c:v>30.874652661064431</c:v>
                </c:pt>
                <c:pt idx="17">
                  <c:v>30.620582633053221</c:v>
                </c:pt>
                <c:pt idx="18">
                  <c:v>30.838138655462181</c:v>
                </c:pt>
                <c:pt idx="19">
                  <c:v>30.82557983193275</c:v>
                </c:pt>
                <c:pt idx="20">
                  <c:v>30.28780672268908</c:v>
                </c:pt>
                <c:pt idx="21">
                  <c:v>29.80510084033612</c:v>
                </c:pt>
                <c:pt idx="22">
                  <c:v>28.921668067226889</c:v>
                </c:pt>
                <c:pt idx="23">
                  <c:v>27.628872549019611</c:v>
                </c:pt>
                <c:pt idx="24">
                  <c:v>27.239753501400561</c:v>
                </c:pt>
                <c:pt idx="25">
                  <c:v>26.631703081232502</c:v>
                </c:pt>
                <c:pt idx="26">
                  <c:v>25.844291316526611</c:v>
                </c:pt>
                <c:pt idx="27">
                  <c:v>26.414338935574229</c:v>
                </c:pt>
                <c:pt idx="28">
                  <c:v>26.30993981773037</c:v>
                </c:pt>
                <c:pt idx="29">
                  <c:v>25.4820985708675</c:v>
                </c:pt>
                <c:pt idx="30">
                  <c:v>24.724470887155171</c:v>
                </c:pt>
                <c:pt idx="31">
                  <c:v>24.241599729920971</c:v>
                </c:pt>
                <c:pt idx="32">
                  <c:v>24.38338087395805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7C-411A-BC6A-2F0C16C7D14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  Fruit as is</c:v>
                </c:pt>
              </c:strCache>
            </c:strRef>
          </c:tx>
          <c:marker>
            <c:symbol val="none"/>
          </c:marker>
          <c:cat>
            <c:strRef>
              <c:f>Sheet1!$B$1:$AI$1</c:f>
              <c:strCache>
                <c:ptCount val="33"/>
                <c:pt idx="0">
                  <c:v>'85</c:v>
                </c:pt>
                <c:pt idx="1">
                  <c:v>'86</c:v>
                </c:pt>
                <c:pt idx="2">
                  <c:v>'87</c:v>
                </c:pt>
                <c:pt idx="3">
                  <c:v>'88</c:v>
                </c:pt>
                <c:pt idx="4">
                  <c:v>'89</c:v>
                </c:pt>
                <c:pt idx="5">
                  <c:v>'90</c:v>
                </c:pt>
                <c:pt idx="6">
                  <c:v>'91</c:v>
                </c:pt>
                <c:pt idx="7">
                  <c:v>'92</c:v>
                </c:pt>
                <c:pt idx="8">
                  <c:v>'93</c:v>
                </c:pt>
                <c:pt idx="9">
                  <c:v>'94</c:v>
                </c:pt>
                <c:pt idx="10">
                  <c:v>'95</c:v>
                </c:pt>
                <c:pt idx="11">
                  <c:v>'96</c:v>
                </c:pt>
                <c:pt idx="12">
                  <c:v>'97</c:v>
                </c:pt>
                <c:pt idx="13">
                  <c:v>'98</c:v>
                </c:pt>
                <c:pt idx="14">
                  <c:v>'99</c:v>
                </c:pt>
                <c:pt idx="15">
                  <c:v>'00</c:v>
                </c:pt>
                <c:pt idx="16">
                  <c:v>'01</c:v>
                </c:pt>
                <c:pt idx="17">
                  <c:v>'02</c:v>
                </c:pt>
                <c:pt idx="18">
                  <c:v>'03</c:v>
                </c:pt>
                <c:pt idx="19">
                  <c:v>'04</c:v>
                </c:pt>
                <c:pt idx="20">
                  <c:v>'05</c:v>
                </c:pt>
                <c:pt idx="21">
                  <c:v>'06</c:v>
                </c:pt>
                <c:pt idx="22">
                  <c:v>'07</c:v>
                </c:pt>
                <c:pt idx="23">
                  <c:v>'08</c:v>
                </c:pt>
                <c:pt idx="24">
                  <c:v>'09</c:v>
                </c:pt>
                <c:pt idx="25">
                  <c:v>'10</c:v>
                </c:pt>
                <c:pt idx="26">
                  <c:v>'11</c:v>
                </c:pt>
                <c:pt idx="27">
                  <c:v>'12</c:v>
                </c:pt>
                <c:pt idx="28">
                  <c:v>'13</c:v>
                </c:pt>
                <c:pt idx="29">
                  <c:v>'14</c:v>
                </c:pt>
                <c:pt idx="30">
                  <c:v>'15</c:v>
                </c:pt>
                <c:pt idx="31">
                  <c:v>'16</c:v>
                </c:pt>
                <c:pt idx="32">
                  <c:v>'17</c:v>
                </c:pt>
              </c:strCache>
            </c:strRef>
          </c:cat>
          <c:val>
            <c:numRef>
              <c:f>Sheet1!$B$4:$AI$4</c:f>
              <c:numCache>
                <c:formatCode>0.0</c:formatCode>
                <c:ptCount val="33"/>
                <c:pt idx="0">
                  <c:v>9.8613970588235276</c:v>
                </c:pt>
                <c:pt idx="1">
                  <c:v>9.8227941176470601</c:v>
                </c:pt>
                <c:pt idx="2">
                  <c:v>9.6882352941176446</c:v>
                </c:pt>
                <c:pt idx="3">
                  <c:v>9.2172794117647019</c:v>
                </c:pt>
                <c:pt idx="4">
                  <c:v>9.0490808823529427</c:v>
                </c:pt>
                <c:pt idx="5">
                  <c:v>9.3854779411764717</c:v>
                </c:pt>
                <c:pt idx="6">
                  <c:v>9.15</c:v>
                </c:pt>
                <c:pt idx="7">
                  <c:v>8.8472426470588239</c:v>
                </c:pt>
                <c:pt idx="8">
                  <c:v>9.2172794117647019</c:v>
                </c:pt>
                <c:pt idx="9">
                  <c:v>9.5873161764705834</c:v>
                </c:pt>
                <c:pt idx="10">
                  <c:v>9.4527573529411768</c:v>
                </c:pt>
                <c:pt idx="11">
                  <c:v>9.0490808823529427</c:v>
                </c:pt>
                <c:pt idx="12">
                  <c:v>8.8808823529411764</c:v>
                </c:pt>
                <c:pt idx="13">
                  <c:v>9.082720588235297</c:v>
                </c:pt>
                <c:pt idx="14">
                  <c:v>9.082720588235297</c:v>
                </c:pt>
                <c:pt idx="15">
                  <c:v>8.9145220588235272</c:v>
                </c:pt>
                <c:pt idx="16">
                  <c:v>8.779963235294117</c:v>
                </c:pt>
                <c:pt idx="17">
                  <c:v>8.578125</c:v>
                </c:pt>
                <c:pt idx="18">
                  <c:v>8.6790441176470594</c:v>
                </c:pt>
                <c:pt idx="19">
                  <c:v>8.9145220588235272</c:v>
                </c:pt>
                <c:pt idx="20">
                  <c:v>8.6454044117647086</c:v>
                </c:pt>
                <c:pt idx="21">
                  <c:v>8.5108455882352967</c:v>
                </c:pt>
                <c:pt idx="22">
                  <c:v>8.9481617647058744</c:v>
                </c:pt>
                <c:pt idx="23">
                  <c:v>9.2172794117647037</c:v>
                </c:pt>
                <c:pt idx="24">
                  <c:v>9.3518382352941192</c:v>
                </c:pt>
                <c:pt idx="25">
                  <c:v>9.3854779411764717</c:v>
                </c:pt>
                <c:pt idx="26">
                  <c:v>9.4527573529411768</c:v>
                </c:pt>
                <c:pt idx="27">
                  <c:v>9.5200367647058801</c:v>
                </c:pt>
                <c:pt idx="28">
                  <c:v>9.2931985294117609</c:v>
                </c:pt>
                <c:pt idx="29">
                  <c:v>9.15</c:v>
                </c:pt>
                <c:pt idx="30">
                  <c:v>9.2000000000000011</c:v>
                </c:pt>
                <c:pt idx="31">
                  <c:v>9.3000000000000007</c:v>
                </c:pt>
                <c:pt idx="32" formatCode="General">
                  <c:v>9.4829665250037198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7C-411A-BC6A-2F0C16C7D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9174016"/>
        <c:axId val="329179904"/>
      </c:lineChart>
      <c:catAx>
        <c:axId val="3291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000"/>
            </a:pPr>
            <a:endParaRPr lang="en-US"/>
          </a:p>
        </c:txPr>
        <c:crossAx val="329179904"/>
        <c:crosses val="autoZero"/>
        <c:auto val="1"/>
        <c:lblAlgn val="ctr"/>
        <c:lblOffset val="100"/>
        <c:noMultiLvlLbl val="0"/>
      </c:catAx>
      <c:valAx>
        <c:axId val="32917990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2917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ARTIFICIAL COLORS/PRESERVATIVES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Sheet1!$B$2:$M$2</c:f>
              <c:numCache>
                <c:formatCode>0.00</c:formatCode>
                <c:ptCount val="12"/>
                <c:pt idx="0">
                  <c:v>0.46096153846153842</c:v>
                </c:pt>
                <c:pt idx="1">
                  <c:v>0.47403846153846163</c:v>
                </c:pt>
                <c:pt idx="2">
                  <c:v>0.49284615384615388</c:v>
                </c:pt>
                <c:pt idx="3">
                  <c:v>0.49426923076923074</c:v>
                </c:pt>
                <c:pt idx="4">
                  <c:v>0.49588461538461542</c:v>
                </c:pt>
                <c:pt idx="5">
                  <c:v>0.49976923076923074</c:v>
                </c:pt>
                <c:pt idx="6">
                  <c:v>0.48873076923076925</c:v>
                </c:pt>
                <c:pt idx="7">
                  <c:v>0.49907692307692303</c:v>
                </c:pt>
                <c:pt idx="8">
                  <c:v>0.49807692307692308</c:v>
                </c:pt>
                <c:pt idx="9">
                  <c:v>0.50323076923076926</c:v>
                </c:pt>
                <c:pt idx="10">
                  <c:v>0.53099999999999992</c:v>
                </c:pt>
                <c:pt idx="1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5-46CE-BC40-88F525BF1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329220096"/>
        <c:axId val="329221632"/>
      </c:barChart>
      <c:catAx>
        <c:axId val="32922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9221632"/>
        <c:crosses val="autoZero"/>
        <c:auto val="1"/>
        <c:lblAlgn val="ctr"/>
        <c:lblOffset val="100"/>
        <c:noMultiLvlLbl val="0"/>
      </c:catAx>
      <c:valAx>
        <c:axId val="32922163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32922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All Natural or Natural Ingrednts</c:v>
                </c:pt>
                <c:pt idx="1">
                  <c:v>Organic or Made with Orgnc Ingr</c:v>
                </c:pt>
                <c:pt idx="2">
                  <c:v>Non-GMO Project Verified</c:v>
                </c:pt>
                <c:pt idx="3">
                  <c:v>Gluten-free</c:v>
                </c:pt>
                <c:pt idx="4">
                  <c:v>Low Fat or Reduced Fat</c:v>
                </c:pt>
                <c:pt idx="5">
                  <c:v>No Trans Fat / 0 Trans Fat</c:v>
                </c:pt>
                <c:pt idx="6">
                  <c:v>100% Whole Grain</c:v>
                </c:pt>
                <c:pt idx="7">
                  <c:v>Light, Lite, or Diet</c:v>
                </c:pt>
                <c:pt idx="8">
                  <c:v>High Fiber,Added Fiber</c:v>
                </c:pt>
                <c:pt idx="9">
                  <c:v>Vitamin Fortified or Vtmn Enrchd</c:v>
                </c:pt>
                <c:pt idx="10">
                  <c:v>Sugar Free, Sugarless, or Unswt</c:v>
                </c:pt>
                <c:pt idx="11">
                  <c:v>Made with Whole Grains</c:v>
                </c:pt>
                <c:pt idx="12">
                  <c:v>Good Source of Protein/High Prtn</c:v>
                </c:pt>
                <c:pt idx="13">
                  <c:v>Reduced or Low Calorie</c:v>
                </c:pt>
                <c:pt idx="14">
                  <c:v>Calcium Fortified/Calcium Enrchd</c:v>
                </c:pt>
                <c:pt idx="15">
                  <c:v>Reduced Salt or Low Sodium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34.5</c:v>
                </c:pt>
                <c:pt idx="1">
                  <c:v>23.6</c:v>
                </c:pt>
                <c:pt idx="2">
                  <c:v>17.899999999999999</c:v>
                </c:pt>
                <c:pt idx="3">
                  <c:v>9</c:v>
                </c:pt>
                <c:pt idx="4">
                  <c:v>8.6999999999999993</c:v>
                </c:pt>
                <c:pt idx="5">
                  <c:v>8.1999999999999993</c:v>
                </c:pt>
                <c:pt idx="6">
                  <c:v>7.1</c:v>
                </c:pt>
                <c:pt idx="7">
                  <c:v>6.7</c:v>
                </c:pt>
                <c:pt idx="8">
                  <c:v>6.2</c:v>
                </c:pt>
                <c:pt idx="9">
                  <c:v>6.2</c:v>
                </c:pt>
                <c:pt idx="10">
                  <c:v>6.1</c:v>
                </c:pt>
                <c:pt idx="11">
                  <c:v>6</c:v>
                </c:pt>
                <c:pt idx="12">
                  <c:v>5.9</c:v>
                </c:pt>
                <c:pt idx="13">
                  <c:v>5.3</c:v>
                </c:pt>
                <c:pt idx="14">
                  <c:v>4.5</c:v>
                </c:pt>
                <c:pt idx="1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E-489B-BCA0-8DCA1A67A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-10"/>
        <c:axId val="329310208"/>
        <c:axId val="329311744"/>
      </c:barChart>
      <c:catAx>
        <c:axId val="329310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9311744"/>
        <c:crosses val="autoZero"/>
        <c:auto val="1"/>
        <c:lblAlgn val="ctr"/>
        <c:lblOffset val="100"/>
        <c:tickLblSkip val="1"/>
        <c:noMultiLvlLbl val="0"/>
      </c:catAx>
      <c:valAx>
        <c:axId val="3293117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2931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Low Sugar or Reduced Sugar</c:v>
                </c:pt>
                <c:pt idx="1">
                  <c:v>Fat-Free or Non-Fat</c:v>
                </c:pt>
                <c:pt idx="2">
                  <c:v>Unsalted or No Salt</c:v>
                </c:pt>
                <c:pt idx="3">
                  <c:v>Dairy Alternative</c:v>
                </c:pt>
                <c:pt idx="4">
                  <c:v>Hormone Free</c:v>
                </c:pt>
                <c:pt idx="5">
                  <c:v>Low/Reduced Cholesterol</c:v>
                </c:pt>
                <c:pt idx="6">
                  <c:v>Omega-3</c:v>
                </c:pt>
                <c:pt idx="7">
                  <c:v>Low/Redc Carb or Low Net Carbs</c:v>
                </c:pt>
                <c:pt idx="8">
                  <c:v>Cage-free</c:v>
                </c:pt>
                <c:pt idx="9">
                  <c:v>Sugar Substitutes/Artfcl Swtnrs</c:v>
                </c:pt>
                <c:pt idx="10">
                  <c:v>Antibiotic Free</c:v>
                </c:pt>
                <c:pt idx="11">
                  <c:v>Grass Fed</c:v>
                </c:pt>
                <c:pt idx="12">
                  <c:v>Probiotic</c:v>
                </c:pt>
                <c:pt idx="13">
                  <c:v>100 Calorie Packs</c:v>
                </c:pt>
                <c:pt idx="14">
                  <c:v>Pasture-raised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4.2</c:v>
                </c:pt>
                <c:pt idx="1">
                  <c:v>3.6</c:v>
                </c:pt>
                <c:pt idx="2">
                  <c:v>3.5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2</c:v>
                </c:pt>
                <c:pt idx="6">
                  <c:v>1.5</c:v>
                </c:pt>
                <c:pt idx="7">
                  <c:v>1.4</c:v>
                </c:pt>
                <c:pt idx="8">
                  <c:v>1.4</c:v>
                </c:pt>
                <c:pt idx="9">
                  <c:v>1.3</c:v>
                </c:pt>
                <c:pt idx="10">
                  <c:v>1.2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0.6</c:v>
                </c:pt>
                <c:pt idx="1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9-43E1-AA53-5B09E38B0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-10"/>
        <c:axId val="288892032"/>
        <c:axId val="288893568"/>
      </c:barChart>
      <c:catAx>
        <c:axId val="288892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88893568"/>
        <c:crosses val="autoZero"/>
        <c:auto val="1"/>
        <c:lblAlgn val="ctr"/>
        <c:lblOffset val="100"/>
        <c:tickLblSkip val="1"/>
        <c:noMultiLvlLbl val="0"/>
      </c:catAx>
      <c:valAx>
        <c:axId val="2888935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8889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252049443154E-2"/>
          <c:y val="2.5909628608708001E-2"/>
          <c:w val="0.47766062500906997"/>
          <c:h val="0.93539381911602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of Diet (% who tried)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4407561088058999E-3"/>
                  <c:y val="-2.275572145133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4E-4BE2-BE38-13947FFB83F7}"/>
                </c:ext>
              </c:extLst>
            </c:dLbl>
            <c:dLbl>
              <c:idx val="5"/>
              <c:layout>
                <c:manualLayout>
                  <c:x val="-4.3222683264176999E-3"/>
                  <c:y val="1.36534328708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E-4BE2-BE38-13947FFB8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1. My own diet</c:v>
                </c:pt>
                <c:pt idx="1">
                  <c:v>2. Weight Watchers</c:v>
                </c:pt>
                <c:pt idx="2">
                  <c:v>3. Slim Fast</c:v>
                </c:pt>
                <c:pt idx="3">
                  <c:v>4. Atkins</c:v>
                </c:pt>
                <c:pt idx="4">
                  <c:v>5. Appetite suppr medcn/diet pills</c:v>
                </c:pt>
                <c:pt idx="5">
                  <c:v>6. Diet prescribed by doctor</c:v>
                </c:pt>
                <c:pt idx="6">
                  <c:v>7. Low-Calorie Diet</c:v>
                </c:pt>
                <c:pt idx="7">
                  <c:v>8. Low-Fat Diet</c:v>
                </c:pt>
                <c:pt idx="8">
                  <c:v>9. High Protein</c:v>
                </c:pt>
                <c:pt idx="9">
                  <c:v>10. Cabbage Soup Diet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36.1</c:v>
                </c:pt>
                <c:pt idx="1">
                  <c:v>19.3</c:v>
                </c:pt>
                <c:pt idx="2">
                  <c:v>16.899999999999999</c:v>
                </c:pt>
                <c:pt idx="3">
                  <c:v>15.9</c:v>
                </c:pt>
                <c:pt idx="4">
                  <c:v>15.2</c:v>
                </c:pt>
                <c:pt idx="5">
                  <c:v>10.6</c:v>
                </c:pt>
                <c:pt idx="6">
                  <c:v>11.6</c:v>
                </c:pt>
                <c:pt idx="7">
                  <c:v>7.8</c:v>
                </c:pt>
                <c:pt idx="8">
                  <c:v>8.8000000000000007</c:v>
                </c:pt>
                <c:pt idx="9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3-44CD-87BA-B34162372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39443840"/>
        <c:axId val="39560320"/>
      </c:barChart>
      <c:catAx>
        <c:axId val="39443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9560320"/>
        <c:crosses val="autoZero"/>
        <c:auto val="1"/>
        <c:lblAlgn val="ctr"/>
        <c:lblOffset val="100"/>
        <c:noMultiLvlLbl val="0"/>
      </c:catAx>
      <c:valAx>
        <c:axId val="3956032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3944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en-US" sz="1600" dirty="0"/>
              <a:t>Percentage of In-Home and Carried-From-Home Occasions</a:t>
            </a:r>
          </a:p>
        </c:rich>
      </c:tx>
      <c:layout>
        <c:manualLayout>
          <c:xMode val="edge"/>
          <c:yMode val="edge"/>
          <c:x val="0.23225888808103901"/>
          <c:y val="4.987163669445789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</c:v>
                </c:pt>
              </c:strCache>
            </c:strRef>
          </c:tx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0.00%</c:formatCode>
                <c:ptCount val="3"/>
                <c:pt idx="0" formatCode="0.0%">
                  <c:v>0.20499999999999999</c:v>
                </c:pt>
                <c:pt idx="1">
                  <c:v>0.218</c:v>
                </c:pt>
                <c:pt idx="2">
                  <c:v>0.23599999999999999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47-4449-AD6F-2475A93488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GMO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0.0%</c:formatCode>
                <c:ptCount val="3"/>
                <c:pt idx="0">
                  <c:v>0.112</c:v>
                </c:pt>
                <c:pt idx="1">
                  <c:v>0.13900000000000001</c:v>
                </c:pt>
                <c:pt idx="2">
                  <c:v>0.17899999999999999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8E-4BF6-93FD-82E7D0E2B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025408"/>
        <c:axId val="289027200"/>
      </c:lineChart>
      <c:catAx>
        <c:axId val="28902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289027200"/>
        <c:crosses val="autoZero"/>
        <c:auto val="1"/>
        <c:lblAlgn val="ctr"/>
        <c:lblOffset val="100"/>
        <c:noMultiLvlLbl val="0"/>
      </c:catAx>
      <c:valAx>
        <c:axId val="2890272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8902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Percentage of In-Home and Carried-From-Home Occasions</a:t>
            </a:r>
          </a:p>
        </c:rich>
      </c:tx>
      <c:layout>
        <c:manualLayout>
          <c:xMode val="edge"/>
          <c:yMode val="edge"/>
          <c:x val="0.21476978109710701"/>
          <c:y val="2.86211802743727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5411532310938E-2"/>
          <c:y val="0.22443749487394599"/>
          <c:w val="0.89476325276099899"/>
          <c:h val="0.618600236481563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Low Fat or Reduced Fat</c:v>
                </c:pt>
              </c:strCache>
            </c:strRef>
          </c:tx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10.9</c:v>
                </c:pt>
                <c:pt idx="1">
                  <c:v>9.6999999999999993</c:v>
                </c:pt>
                <c:pt idx="2" formatCode="0.0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47-4449-AD6F-2475A934881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Light, Lite, or Diet</c:v>
                </c:pt>
              </c:strCache>
            </c:strRef>
          </c:tx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8.9</c:v>
                </c:pt>
                <c:pt idx="1">
                  <c:v>7.7</c:v>
                </c:pt>
                <c:pt idx="2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B8-4080-98FE-789BDE2321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Reduced or Low Calorie</c:v>
                </c:pt>
              </c:strCache>
            </c:strRef>
          </c:tx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6.1</c:v>
                </c:pt>
                <c:pt idx="1">
                  <c:v>6.1</c:v>
                </c:pt>
                <c:pt idx="2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B8-4080-98FE-789BDE2321B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Fat-Free or Non-Fat</c:v>
                </c:pt>
              </c:strCache>
            </c:strRef>
          </c:tx>
          <c:spPr>
            <a:ln>
              <a:solidFill>
                <a:srgbClr val="8E908F"/>
              </a:solidFill>
            </a:ln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5.3</c:v>
                </c:pt>
                <c:pt idx="1">
                  <c:v>3.9</c:v>
                </c:pt>
                <c:pt idx="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B8-4080-98FE-789BDE232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28160"/>
        <c:axId val="328434048"/>
      </c:lineChart>
      <c:catAx>
        <c:axId val="3284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28434048"/>
        <c:crosses val="autoZero"/>
        <c:auto val="1"/>
        <c:lblAlgn val="ctr"/>
        <c:lblOffset val="100"/>
        <c:noMultiLvlLbl val="0"/>
      </c:catAx>
      <c:valAx>
        <c:axId val="328434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842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252049443154E-2"/>
          <c:y val="2.5909628608708001E-2"/>
          <c:w val="0.96916039223036199"/>
          <c:h val="0.93539381911602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of Diet (% who tried)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4407561088058999E-3"/>
                  <c:y val="-2.275572145133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99-4444-8F39-294D5258A524}"/>
                </c:ext>
              </c:extLst>
            </c:dLbl>
            <c:dLbl>
              <c:idx val="5"/>
              <c:layout>
                <c:manualLayout>
                  <c:x val="-4.3222683264176999E-3"/>
                  <c:y val="1.36534328708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99-4444-8F39-294D5258A5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11. Shakes</c:v>
                </c:pt>
                <c:pt idx="1">
                  <c:v>12. South Beach Diet</c:v>
                </c:pt>
                <c:pt idx="2">
                  <c:v>13. Nutrisystem</c:v>
                </c:pt>
                <c:pt idx="3">
                  <c:v>14. Grapefruit Diet</c:v>
                </c:pt>
                <c:pt idx="4">
                  <c:v>15. Herbalife</c:v>
                </c:pt>
                <c:pt idx="5">
                  <c:v>16. Sugar Free Diet</c:v>
                </c:pt>
                <c:pt idx="6">
                  <c:v>17. Paleo/Caveman Diet</c:v>
                </c:pt>
                <c:pt idx="7">
                  <c:v>18. Salad Diet</c:v>
                </c:pt>
                <c:pt idx="8">
                  <c:v>19. Low-Sodium Diet</c:v>
                </c:pt>
                <c:pt idx="9">
                  <c:v>20. Mediterranean Diet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7</c:v>
                </c:pt>
                <c:pt idx="1">
                  <c:v>6.5</c:v>
                </c:pt>
                <c:pt idx="2">
                  <c:v>6.5</c:v>
                </c:pt>
                <c:pt idx="3">
                  <c:v>4.9000000000000004</c:v>
                </c:pt>
                <c:pt idx="4">
                  <c:v>4.3</c:v>
                </c:pt>
                <c:pt idx="5">
                  <c:v>4.5</c:v>
                </c:pt>
                <c:pt idx="6">
                  <c:v>4.3</c:v>
                </c:pt>
                <c:pt idx="7">
                  <c:v>4.0999999999999996</c:v>
                </c:pt>
                <c:pt idx="8">
                  <c:v>3.8</c:v>
                </c:pt>
                <c:pt idx="9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3-44CD-87BA-B34162372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39474304"/>
        <c:axId val="39475840"/>
      </c:barChart>
      <c:catAx>
        <c:axId val="39474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9475840"/>
        <c:crosses val="autoZero"/>
        <c:auto val="1"/>
        <c:lblAlgn val="ctr"/>
        <c:lblOffset val="100"/>
        <c:noMultiLvlLbl val="0"/>
      </c:catAx>
      <c:valAx>
        <c:axId val="39475840"/>
        <c:scaling>
          <c:orientation val="minMax"/>
          <c:max val="40"/>
        </c:scaling>
        <c:delete val="1"/>
        <c:axPos val="t"/>
        <c:numFmt formatCode="0.0" sourceLinked="1"/>
        <c:majorTickMark val="out"/>
        <c:minorTickMark val="none"/>
        <c:tickLblPos val="nextTo"/>
        <c:crossAx val="3947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en-US" sz="1600" dirty="0"/>
              <a:t>Percentage of Respondents Who Do Not Check the Nutrition Facts Label</a:t>
            </a:r>
          </a:p>
        </c:rich>
      </c:tx>
      <c:layout>
        <c:manualLayout>
          <c:xMode val="edge"/>
          <c:yMode val="edge"/>
          <c:x val="0.1223513076386767"/>
          <c:y val="0.1172160592593764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 not look at Nutrition Facts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Sheet1!$B$2:$J$2</c:f>
              <c:numCache>
                <c:formatCode>0.0</c:formatCode>
                <c:ptCount val="9"/>
                <c:pt idx="0">
                  <c:v>16.649999999999999</c:v>
                </c:pt>
                <c:pt idx="1">
                  <c:v>16.5</c:v>
                </c:pt>
                <c:pt idx="2">
                  <c:v>17.3</c:v>
                </c:pt>
                <c:pt idx="3">
                  <c:v>18.600000000000001</c:v>
                </c:pt>
                <c:pt idx="4">
                  <c:v>19</c:v>
                </c:pt>
                <c:pt idx="5">
                  <c:v>21.3</c:v>
                </c:pt>
                <c:pt idx="6">
                  <c:v>24</c:v>
                </c:pt>
                <c:pt idx="7">
                  <c:v>22.3</c:v>
                </c:pt>
                <c:pt idx="8">
                  <c:v>17.276923076923076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2-4247-B330-1C776991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27"/>
        <c:axId val="119779328"/>
        <c:axId val="119780864"/>
      </c:barChart>
      <c:catAx>
        <c:axId val="11977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19780864"/>
        <c:crosses val="autoZero"/>
        <c:auto val="1"/>
        <c:lblAlgn val="ctr"/>
        <c:lblOffset val="100"/>
        <c:noMultiLvlLbl val="0"/>
      </c:catAx>
      <c:valAx>
        <c:axId val="11978086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1977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Serving Size</c:v>
                </c:pt>
                <c:pt idx="1">
                  <c:v>Servings per container</c:v>
                </c:pt>
                <c:pt idx="2">
                  <c:v>Total Calories</c:v>
                </c:pt>
                <c:pt idx="3">
                  <c:v>Calories from Fat</c:v>
                </c:pt>
                <c:pt idx="4">
                  <c:v>Total Fat</c:v>
                </c:pt>
                <c:pt idx="5">
                  <c:v>Saturated Fat</c:v>
                </c:pt>
                <c:pt idx="6">
                  <c:v>Poly-unsaturated Fat</c:v>
                </c:pt>
                <c:pt idx="7">
                  <c:v>Mono-unsaturated Fat</c:v>
                </c:pt>
                <c:pt idx="8">
                  <c:v>Unsaturated Fat</c:v>
                </c:pt>
                <c:pt idx="9">
                  <c:v>Trans Fatty Acids/Trans Fat</c:v>
                </c:pt>
                <c:pt idx="10">
                  <c:v>Cholesterol</c:v>
                </c:pt>
                <c:pt idx="11">
                  <c:v>Sodium</c:v>
                </c:pt>
                <c:pt idx="12">
                  <c:v>Total Carbohydrates</c:v>
                </c:pt>
                <c:pt idx="13">
                  <c:v>Dietary Fiber</c:v>
                </c:pt>
                <c:pt idx="14">
                  <c:v>Sugars</c:v>
                </c:pt>
                <c:pt idx="15">
                  <c:v>Protein</c:v>
                </c:pt>
                <c:pt idx="16">
                  <c:v>Calcium</c:v>
                </c:pt>
                <c:pt idx="17">
                  <c:v>Vitamin C</c:v>
                </c:pt>
                <c:pt idx="18">
                  <c:v>Iron</c:v>
                </c:pt>
                <c:pt idx="19">
                  <c:v>Vitamin A</c:v>
                </c:pt>
              </c:strCache>
            </c:strRef>
          </c:cat>
          <c:val>
            <c:numRef>
              <c:f>Sheet1!$B$2:$B$21</c:f>
              <c:numCache>
                <c:formatCode>0.0</c:formatCode>
                <c:ptCount val="20"/>
                <c:pt idx="0">
                  <c:v>30.638461538461538</c:v>
                </c:pt>
                <c:pt idx="1">
                  <c:v>24.846153846153847</c:v>
                </c:pt>
                <c:pt idx="2">
                  <c:v>42.71153846153846</c:v>
                </c:pt>
                <c:pt idx="3">
                  <c:v>26.78846153846154</c:v>
                </c:pt>
                <c:pt idx="4">
                  <c:v>31.869230769230764</c:v>
                </c:pt>
                <c:pt idx="5">
                  <c:v>25.026923076923079</c:v>
                </c:pt>
                <c:pt idx="6">
                  <c:v>9.3423076923076955</c:v>
                </c:pt>
                <c:pt idx="7">
                  <c:v>8.3000000000000007</c:v>
                </c:pt>
                <c:pt idx="8">
                  <c:v>11.996153846153845</c:v>
                </c:pt>
                <c:pt idx="9">
                  <c:v>17.611538461538462</c:v>
                </c:pt>
                <c:pt idx="10">
                  <c:v>21.107692307692311</c:v>
                </c:pt>
                <c:pt idx="11">
                  <c:v>38.326923076923073</c:v>
                </c:pt>
                <c:pt idx="12">
                  <c:v>34.388461538461527</c:v>
                </c:pt>
                <c:pt idx="13">
                  <c:v>18.96153846153846</c:v>
                </c:pt>
                <c:pt idx="14">
                  <c:v>49.334615384615397</c:v>
                </c:pt>
                <c:pt idx="15">
                  <c:v>29.780769230769238</c:v>
                </c:pt>
                <c:pt idx="16">
                  <c:v>7.430769230769231</c:v>
                </c:pt>
                <c:pt idx="17">
                  <c:v>8.0346153846153836</c:v>
                </c:pt>
                <c:pt idx="18">
                  <c:v>6.7038461538461531</c:v>
                </c:pt>
                <c:pt idx="19">
                  <c:v>5.7538461538461547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0-4AE3-A756-29358E35C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-10"/>
        <c:axId val="119788672"/>
        <c:axId val="120262656"/>
      </c:barChart>
      <c:catAx>
        <c:axId val="119788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0262656"/>
        <c:crosses val="autoZero"/>
        <c:auto val="1"/>
        <c:lblAlgn val="ctr"/>
        <c:lblOffset val="100"/>
        <c:tickLblSkip val="1"/>
        <c:noMultiLvlLbl val="0"/>
      </c:catAx>
      <c:valAx>
        <c:axId val="12026265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11978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 b="1"/>
            </a:pPr>
            <a:r>
              <a:rPr lang="en-US" sz="1600" b="1" dirty="0"/>
              <a:t>Percentage of Adults Indicating They Check the Label For . . . </a:t>
            </a:r>
          </a:p>
        </c:rich>
      </c:tx>
      <c:layout>
        <c:manualLayout>
          <c:xMode val="edge"/>
          <c:yMode val="edge"/>
          <c:x val="0.20867716602490999"/>
          <c:y val="4.81849280297408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836793979223005E-2"/>
          <c:y val="0.19118419983978299"/>
          <c:w val="0.88047204530280798"/>
          <c:h val="0.636448269667835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Sugars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Sheet1!$B$1:$O$1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1"/>
                <c:pt idx="0">
                  <c:v>0.41565384615384615</c:v>
                </c:pt>
                <c:pt idx="1">
                  <c:v>0.4227307692307693</c:v>
                </c:pt>
                <c:pt idx="2">
                  <c:v>0.42057692307692301</c:v>
                </c:pt>
                <c:pt idx="3">
                  <c:v>0.43</c:v>
                </c:pt>
                <c:pt idx="4">
                  <c:v>0.42899999999999999</c:v>
                </c:pt>
                <c:pt idx="5">
                  <c:v>0.42799999999999999</c:v>
                </c:pt>
                <c:pt idx="6">
                  <c:v>0.42799999999999999</c:v>
                </c:pt>
                <c:pt idx="7">
                  <c:v>0.42123076923076908</c:v>
                </c:pt>
                <c:pt idx="8">
                  <c:v>0.41107692307692295</c:v>
                </c:pt>
                <c:pt idx="9">
                  <c:v>0.44400000000000001</c:v>
                </c:pt>
                <c:pt idx="10">
                  <c:v>0.49334615384615399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94-4DBC-8318-84D205EEB2C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Calories</c:v>
                </c:pt>
              </c:strCache>
            </c:strRef>
          </c:tx>
          <c:marker>
            <c:symbol val="none"/>
          </c:marker>
          <c:cat>
            <c:strRef>
              <c:f>Sheet1!$B$1:$O$1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1"/>
                <c:pt idx="0">
                  <c:v>0.49234615384615382</c:v>
                </c:pt>
                <c:pt idx="1">
                  <c:v>0.49461538461538462</c:v>
                </c:pt>
                <c:pt idx="2">
                  <c:v>0.48849999999999999</c:v>
                </c:pt>
                <c:pt idx="3">
                  <c:v>0.49</c:v>
                </c:pt>
                <c:pt idx="4">
                  <c:v>0.47499999999999998</c:v>
                </c:pt>
                <c:pt idx="5">
                  <c:v>0.46</c:v>
                </c:pt>
                <c:pt idx="6">
                  <c:v>0.45100000000000001</c:v>
                </c:pt>
                <c:pt idx="7">
                  <c:v>0.43134615384615371</c:v>
                </c:pt>
                <c:pt idx="8">
                  <c:v>0.39546153846153848</c:v>
                </c:pt>
                <c:pt idx="9">
                  <c:v>0.40700000000000003</c:v>
                </c:pt>
                <c:pt idx="10">
                  <c:v>0.42711538461538462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94-4DBC-8318-84D205EEB2C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Sodium</c:v>
                </c:pt>
              </c:strCache>
            </c:strRef>
          </c:tx>
          <c:marker>
            <c:symbol val="none"/>
          </c:marker>
          <c:cat>
            <c:strRef>
              <c:f>Sheet1!$B$1:$O$1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1"/>
                <c:pt idx="0">
                  <c:v>0.38176923076923075</c:v>
                </c:pt>
                <c:pt idx="1">
                  <c:v>0.38888461538461544</c:v>
                </c:pt>
                <c:pt idx="2">
                  <c:v>0.39838461538461528</c:v>
                </c:pt>
                <c:pt idx="3">
                  <c:v>0.41299999999999998</c:v>
                </c:pt>
                <c:pt idx="4">
                  <c:v>0.40899999999999997</c:v>
                </c:pt>
                <c:pt idx="5">
                  <c:v>0.39600000000000002</c:v>
                </c:pt>
                <c:pt idx="6">
                  <c:v>0.39399999999999996</c:v>
                </c:pt>
                <c:pt idx="7">
                  <c:v>0.37830769230769229</c:v>
                </c:pt>
                <c:pt idx="8">
                  <c:v>0.35434615384615387</c:v>
                </c:pt>
                <c:pt idx="9">
                  <c:v>0.36099999999999999</c:v>
                </c:pt>
                <c:pt idx="10">
                  <c:v>0.38326923076923075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94-4DBC-8318-84D205EEB2C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 Fat</c:v>
                </c:pt>
              </c:strCache>
            </c:strRef>
          </c:tx>
          <c:spPr>
            <a:ln>
              <a:solidFill>
                <a:srgbClr val="565A5C"/>
              </a:solidFill>
            </a:ln>
          </c:spPr>
          <c:marker>
            <c:symbol val="none"/>
          </c:marker>
          <c:cat>
            <c:strRef>
              <c:f>Sheet1!$B$1:$O$1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1"/>
                <c:pt idx="0">
                  <c:v>0.4524615384615383</c:v>
                </c:pt>
                <c:pt idx="1">
                  <c:v>0.44299999999999995</c:v>
                </c:pt>
                <c:pt idx="2">
                  <c:v>0.43065384615384616</c:v>
                </c:pt>
                <c:pt idx="3">
                  <c:v>0.42899999999999999</c:v>
                </c:pt>
                <c:pt idx="4">
                  <c:v>0.40899999999999997</c:v>
                </c:pt>
                <c:pt idx="5">
                  <c:v>0.38600000000000001</c:v>
                </c:pt>
                <c:pt idx="6">
                  <c:v>0.373</c:v>
                </c:pt>
                <c:pt idx="7">
                  <c:v>0.34650000000000003</c:v>
                </c:pt>
                <c:pt idx="8">
                  <c:v>0.31319230769230771</c:v>
                </c:pt>
                <c:pt idx="9">
                  <c:v>0.307</c:v>
                </c:pt>
                <c:pt idx="10">
                  <c:v>0.31869230769230766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94-4DBC-8318-84D205EEB2C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Serving Size</c:v>
                </c:pt>
              </c:strCache>
            </c:strRef>
          </c:tx>
          <c:spPr>
            <a:ln>
              <a:solidFill>
                <a:srgbClr val="8E908F"/>
              </a:solidFill>
            </a:ln>
          </c:spPr>
          <c:marker>
            <c:symbol val="none"/>
          </c:marker>
          <c:cat>
            <c:strRef>
              <c:f>Sheet1!$B$1:$O$1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1"/>
                <c:pt idx="0">
                  <c:v>0.32769230769230773</c:v>
                </c:pt>
                <c:pt idx="1">
                  <c:v>0.32938461538461539</c:v>
                </c:pt>
                <c:pt idx="2">
                  <c:v>0.3271153846153847</c:v>
                </c:pt>
                <c:pt idx="3">
                  <c:v>0.32700000000000001</c:v>
                </c:pt>
                <c:pt idx="4">
                  <c:v>0.32400000000000001</c:v>
                </c:pt>
                <c:pt idx="5">
                  <c:v>0.313</c:v>
                </c:pt>
                <c:pt idx="6">
                  <c:v>0.317</c:v>
                </c:pt>
                <c:pt idx="7">
                  <c:v>0.30261538461538467</c:v>
                </c:pt>
                <c:pt idx="8">
                  <c:v>0.27730769230769231</c:v>
                </c:pt>
                <c:pt idx="9">
                  <c:v>0.29100000000000004</c:v>
                </c:pt>
                <c:pt idx="10">
                  <c:v>0.30638461538461537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94-4DBC-8318-84D205EEB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958400"/>
        <c:axId val="185959936"/>
      </c:lineChart>
      <c:catAx>
        <c:axId val="1859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185959936"/>
        <c:crosses val="autoZero"/>
        <c:auto val="1"/>
        <c:lblAlgn val="ctr"/>
        <c:lblOffset val="100"/>
        <c:noMultiLvlLbl val="0"/>
      </c:catAx>
      <c:valAx>
        <c:axId val="185959936"/>
        <c:scaling>
          <c:orientation val="minMax"/>
          <c:max val="0.55000000000000004"/>
          <c:min val="0.15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185958400"/>
        <c:crosses val="autoZero"/>
        <c:crossBetween val="between"/>
        <c:majorUnit val="0.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en-US" sz="1600" dirty="0"/>
              <a:t>Percentage of Adults Indicating They Check Label For Protein</a:t>
            </a:r>
          </a:p>
        </c:rich>
      </c:tx>
      <c:layout>
        <c:manualLayout>
          <c:xMode val="edge"/>
          <c:yMode val="edge"/>
          <c:x val="0.21911059678509201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Protein</c:v>
                </c:pt>
              </c:strCache>
            </c:strRef>
          </c:tx>
          <c:spPr>
            <a:ln w="34925"/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Sheet1!$B$1:$O$1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Sheet1!$B$2:$O$2</c:f>
              <c:numCache>
                <c:formatCode>0.000</c:formatCode>
                <c:ptCount val="14"/>
                <c:pt idx="0">
                  <c:v>0.18144444444444438</c:v>
                </c:pt>
                <c:pt idx="1">
                  <c:v>0.18308000000000002</c:v>
                </c:pt>
                <c:pt idx="2">
                  <c:v>0.17961538461538468</c:v>
                </c:pt>
                <c:pt idx="3">
                  <c:v>0.18834615384615383</c:v>
                </c:pt>
                <c:pt idx="4">
                  <c:v>0.2048076923076923</c:v>
                </c:pt>
                <c:pt idx="5">
                  <c:v>0.20284615384615384</c:v>
                </c:pt>
                <c:pt idx="6">
                  <c:v>0.21199999999999999</c:v>
                </c:pt>
                <c:pt idx="7">
                  <c:v>0.22699999999999998</c:v>
                </c:pt>
                <c:pt idx="8">
                  <c:v>0.23300000000000001</c:v>
                </c:pt>
                <c:pt idx="9">
                  <c:v>0.249</c:v>
                </c:pt>
                <c:pt idx="10">
                  <c:v>0.24319230769230768</c:v>
                </c:pt>
                <c:pt idx="11">
                  <c:v>0.22811538461538461</c:v>
                </c:pt>
                <c:pt idx="12">
                  <c:v>0.25</c:v>
                </c:pt>
                <c:pt idx="13">
                  <c:v>0.29780769230769238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11-4D06-9E2A-5905E3E82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557312"/>
        <c:axId val="288575488"/>
      </c:lineChart>
      <c:catAx>
        <c:axId val="28855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288575488"/>
        <c:crosses val="autoZero"/>
        <c:auto val="1"/>
        <c:lblAlgn val="ctr"/>
        <c:lblOffset val="100"/>
        <c:noMultiLvlLbl val="0"/>
      </c:catAx>
      <c:valAx>
        <c:axId val="288575488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28855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PROTEIN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53.7</c:v>
                </c:pt>
                <c:pt idx="1">
                  <c:v>52</c:v>
                </c:pt>
                <c:pt idx="2">
                  <c:v>50.6</c:v>
                </c:pt>
                <c:pt idx="3">
                  <c:v>54.4</c:v>
                </c:pt>
                <c:pt idx="4">
                  <c:v>60.5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A8-421D-A7FC-39564C4EA6B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WHOLE GRAINS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57.7</c:v>
                </c:pt>
                <c:pt idx="1">
                  <c:v>53.5</c:v>
                </c:pt>
                <c:pt idx="2">
                  <c:v>51.7</c:v>
                </c:pt>
                <c:pt idx="3">
                  <c:v>52</c:v>
                </c:pt>
                <c:pt idx="4" formatCode="General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A8-421D-A7FC-39564C4EA6B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DIETARY FIBER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54.3</c:v>
                </c:pt>
                <c:pt idx="1">
                  <c:v>50.8</c:v>
                </c:pt>
                <c:pt idx="2">
                  <c:v>48.4</c:v>
                </c:pt>
                <c:pt idx="3">
                  <c:v>50</c:v>
                </c:pt>
                <c:pt idx="4" formatCode="General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A8-421D-A7FC-39564C4EA6B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VITAMIN C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50.1</c:v>
                </c:pt>
                <c:pt idx="1">
                  <c:v>47.2</c:v>
                </c:pt>
                <c:pt idx="2">
                  <c:v>46.3</c:v>
                </c:pt>
                <c:pt idx="3">
                  <c:v>48.6</c:v>
                </c:pt>
                <c:pt idx="4" formatCode="General">
                  <c:v>54.1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A8-421D-A7FC-39564C4EA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650752"/>
        <c:axId val="288652288"/>
      </c:lineChart>
      <c:catAx>
        <c:axId val="288650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8652288"/>
        <c:crosses val="autoZero"/>
        <c:auto val="1"/>
        <c:lblAlgn val="ctr"/>
        <c:lblOffset val="100"/>
        <c:noMultiLvlLbl val="0"/>
      </c:catAx>
      <c:valAx>
        <c:axId val="288652288"/>
        <c:scaling>
          <c:orientation val="minMax"/>
          <c:min val="4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8865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CALCIUM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Sheet1!$B$2:$M$2</c:f>
              <c:numCache>
                <c:formatCode>0.0</c:formatCode>
                <c:ptCount val="12"/>
                <c:pt idx="0">
                  <c:v>56.9</c:v>
                </c:pt>
                <c:pt idx="1">
                  <c:v>56.6</c:v>
                </c:pt>
                <c:pt idx="2">
                  <c:v>57.4</c:v>
                </c:pt>
                <c:pt idx="3">
                  <c:v>56.8</c:v>
                </c:pt>
                <c:pt idx="4">
                  <c:v>55.5</c:v>
                </c:pt>
                <c:pt idx="5">
                  <c:v>53.8</c:v>
                </c:pt>
                <c:pt idx="6">
                  <c:v>50.8</c:v>
                </c:pt>
                <c:pt idx="7">
                  <c:v>49.3</c:v>
                </c:pt>
                <c:pt idx="8">
                  <c:v>46.2</c:v>
                </c:pt>
                <c:pt idx="9">
                  <c:v>44.9</c:v>
                </c:pt>
                <c:pt idx="10">
                  <c:v>45.9</c:v>
                </c:pt>
                <c:pt idx="11" formatCode="General">
                  <c:v>49.8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3-4416-BF73-AFE990579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ANTIOXIDANTS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12"/>
                <c:pt idx="0">
                  <c:v>50.830769230769235</c:v>
                </c:pt>
                <c:pt idx="1">
                  <c:v>52.803846153846152</c:v>
                </c:pt>
                <c:pt idx="2">
                  <c:v>53.396153846153844</c:v>
                </c:pt>
                <c:pt idx="3">
                  <c:v>53.980769230769234</c:v>
                </c:pt>
                <c:pt idx="4">
                  <c:v>53.088461538461544</c:v>
                </c:pt>
                <c:pt idx="5">
                  <c:v>51.984615384615381</c:v>
                </c:pt>
                <c:pt idx="6">
                  <c:v>49.830769230769228</c:v>
                </c:pt>
                <c:pt idx="7">
                  <c:v>47.95384615384615</c:v>
                </c:pt>
                <c:pt idx="8">
                  <c:v>43.957692307692305</c:v>
                </c:pt>
                <c:pt idx="9">
                  <c:v>42.1</c:v>
                </c:pt>
                <c:pt idx="10">
                  <c:v>43.7</c:v>
                </c:pt>
                <c:pt idx="11" formatCode="General">
                  <c:v>46.9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D3-4416-BF73-AFE9905791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IRON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Sheet1!$B$4:$M$4</c:f>
              <c:numCache>
                <c:formatCode>0.0</c:formatCode>
                <c:ptCount val="12"/>
                <c:pt idx="0">
                  <c:v>42.838461538461537</c:v>
                </c:pt>
                <c:pt idx="1">
                  <c:v>43.32692307692308</c:v>
                </c:pt>
                <c:pt idx="2">
                  <c:v>44.007692307692317</c:v>
                </c:pt>
                <c:pt idx="3">
                  <c:v>43.803846153846159</c:v>
                </c:pt>
                <c:pt idx="4">
                  <c:v>42.942307692307701</c:v>
                </c:pt>
                <c:pt idx="5">
                  <c:v>42.215384615384615</c:v>
                </c:pt>
                <c:pt idx="6">
                  <c:v>40.469230769230769</c:v>
                </c:pt>
                <c:pt idx="7">
                  <c:v>39.746153846153838</c:v>
                </c:pt>
                <c:pt idx="8">
                  <c:v>37.900000000000006</c:v>
                </c:pt>
                <c:pt idx="9">
                  <c:v>37.299999999999997</c:v>
                </c:pt>
                <c:pt idx="10">
                  <c:v>39.1</c:v>
                </c:pt>
                <c:pt idx="11" formatCode="General">
                  <c:v>43.7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D3-4416-BF73-AFE9905791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VITAMIN 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Sheet1!$B$5:$M$5</c:f>
              <c:numCache>
                <c:formatCode>0.0</c:formatCode>
                <c:ptCount val="12"/>
                <c:pt idx="0">
                  <c:v>39.180769230769222</c:v>
                </c:pt>
                <c:pt idx="1">
                  <c:v>40.280769230769231</c:v>
                </c:pt>
                <c:pt idx="2">
                  <c:v>40.811538461538468</c:v>
                </c:pt>
                <c:pt idx="3">
                  <c:v>40.35</c:v>
                </c:pt>
                <c:pt idx="4">
                  <c:v>39.507692307692302</c:v>
                </c:pt>
                <c:pt idx="5">
                  <c:v>38.073076923076925</c:v>
                </c:pt>
                <c:pt idx="6">
                  <c:v>35.765384615384612</c:v>
                </c:pt>
                <c:pt idx="7">
                  <c:v>35.16538461538461</c:v>
                </c:pt>
                <c:pt idx="8">
                  <c:v>33.66538461538461</c:v>
                </c:pt>
                <c:pt idx="9">
                  <c:v>32.800000000000004</c:v>
                </c:pt>
                <c:pt idx="10">
                  <c:v>33.799999999999997</c:v>
                </c:pt>
                <c:pt idx="11">
                  <c:v>38.111538461538458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D3-4416-BF73-AFE990579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096832"/>
        <c:axId val="289098368"/>
      </c:lineChart>
      <c:catAx>
        <c:axId val="289096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9098368"/>
        <c:crosses val="autoZero"/>
        <c:auto val="1"/>
        <c:lblAlgn val="ctr"/>
        <c:lblOffset val="100"/>
        <c:noMultiLvlLbl val="0"/>
      </c:catAx>
      <c:valAx>
        <c:axId val="289098368"/>
        <c:scaling>
          <c:orientation val="minMax"/>
          <c:min val="3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8909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439C-D80F-4478-BD1F-CDE4CBE68E6B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94678-5327-410F-913C-C256F1E593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l"/>
          <p:cNvSpPr txBox="1"/>
          <p:nvPr/>
        </p:nvSpPr>
        <p:spPr>
          <a:xfrm>
            <a:off x="0" y="8973820"/>
            <a:ext cx="685800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700" dirty="0">
              <a:solidFill>
                <a:srgbClr val="6C6C6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1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EA83-E5D1-F640-AAA9-634B95B791B9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86F3B-034F-F840-A8DC-B3B3729FF4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l"/>
          <p:cNvSpPr txBox="1"/>
          <p:nvPr/>
        </p:nvSpPr>
        <p:spPr>
          <a:xfrm>
            <a:off x="0" y="8973820"/>
            <a:ext cx="685800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en-US" sz="700" b="0" i="0" u="none" baseline="0" dirty="0">
              <a:solidFill>
                <a:srgbClr val="6C6C6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50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91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4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8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2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2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3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>
                <a:solidFill>
                  <a:srgbClr val="FF0000"/>
                </a:solidFill>
              </a:rPr>
              <a:t>I did check AEPC in hNET &amp; 2014 #’s were 66 for sugar and 24 for artificial swtnrs.  Sugar is probably under-rptd to some degree in eNET, but at least it’s in the ballpark</a:t>
            </a:r>
            <a:endParaRPr lang="en-US" sz="11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5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5" y="1504951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9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80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Copyright 2017. The NPD Group, Inc. All Rights Reserved. This presentation is </a:t>
            </a:r>
            <a:r>
              <a:rPr lang="en-US" sz="800" b="1" dirty="0">
                <a:solidFill>
                  <a:schemeClr val="bg1"/>
                </a:solidFill>
                <a:latin typeface="+mn-lt"/>
              </a:rPr>
              <a:t>proprietary and confidential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1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4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9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1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6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8916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5333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50876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9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7731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36741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4" y="1504950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8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2017.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099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50876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6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090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75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396059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0" rIns="18288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1349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203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29060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2170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056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1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84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50876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6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87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3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6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5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2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3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7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1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0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2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6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6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4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6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5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7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31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0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6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2939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991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7736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7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59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3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20603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4" y="1504950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8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2016.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0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811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431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18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2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3"/>
            <a:ext cx="2110896" cy="1115717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51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3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91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7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1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50876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3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50876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6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50876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2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33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68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7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6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4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2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4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1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0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6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4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1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0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6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9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3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91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51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5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4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6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1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0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70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4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2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4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2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1160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825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7708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05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11579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4" y="1504950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8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2017.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2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3"/>
            <a:ext cx="2110896" cy="1115717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3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91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51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7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49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190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739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34229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0" rIns="18288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8038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25086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40371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4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2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4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6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6587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42092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36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51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8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1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5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0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3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3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1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2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7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6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6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6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0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3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3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0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1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9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1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1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1869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3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3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4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6282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6198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25595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4" y="1504950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8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2017.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4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093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178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691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0173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0" rIns="18288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4170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40405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37262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31716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2262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43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1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23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55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0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9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1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1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9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6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0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3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7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0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2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9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1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5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5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5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3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8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7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9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5897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7383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130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70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7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1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26197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4" y="1504950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8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2017.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3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258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086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542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2363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0" rIns="18288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5590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1667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36780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7765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2174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9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56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18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9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4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4" y="1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0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1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3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7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8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8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7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4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4" y="1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2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5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5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9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4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3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7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4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4" y="0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8881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1947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6792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8721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2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3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6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1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4" y="1504950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8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2017.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5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142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53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654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6713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0" rIns="18288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24373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6869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2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2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3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6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5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28085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27142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2024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29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17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11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1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5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6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2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3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6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8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2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29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7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1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5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4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9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0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7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2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420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6882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4693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8981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4" y="1504950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8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2017.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6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70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7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2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2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18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101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33708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0" rIns="18288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42283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315910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38207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42565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2694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9" y="2728868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9" y="307212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9" y="3432545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7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2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4187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346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52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1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5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8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5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7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1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9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1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chemeClr val="accent2"/>
                </a:solidFill>
              </a:rPr>
              <a:t>?</a:t>
            </a:r>
            <a:endParaRPr lang="en-US" sz="2800" b="0" dirty="0">
              <a:solidFill>
                <a:schemeClr val="accent2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9" y="2728868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9" y="307212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9" y="3432545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7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2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8324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4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4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8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7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7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3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8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9" y="2728868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9" y="307212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9" y="3432545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7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2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857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2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8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662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1762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314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1500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4" y="1504950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8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2017.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4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520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509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chemeClr val="bg1"/>
                </a:solidFill>
              </a:rPr>
              <a:t>APPENDIX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08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2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2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8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50876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4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50876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0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50876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21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54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chemeClr val="bg1"/>
                </a:solidFill>
              </a:rPr>
              <a:t>APPENDIX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8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2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7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5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6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5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5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0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Apparel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Appliances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Automotive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Beauty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Consumer</a:t>
            </a: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 Electronics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Diamonds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E-commerce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Entertainment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Fashion Accessories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Food Consumption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Foodservice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Footwear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Home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Mobile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Office Supplies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Retail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Sports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Technology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Toys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Video Games</a:t>
            </a:r>
          </a:p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baseline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Watches / Jewelry</a:t>
            </a:r>
            <a:endParaRPr lang="en-US" sz="900" dirty="0">
              <a:solidFill>
                <a:schemeClr val="bg1">
                  <a:alpha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7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70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3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4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5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1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0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2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wave_test_at150dp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5" y="1504951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9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 descr="NPD_logo_RGB_Reverse_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4113074"/>
            <a:ext cx="914400" cy="685800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476992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2016.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4165997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1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7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404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6175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72123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6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5706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95314" y="1197769"/>
            <a:ext cx="7951786" cy="3568304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4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05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26480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5" y="1504951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9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80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2017.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1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8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70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70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7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70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7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2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638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2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9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2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432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58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2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399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90180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9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50876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0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50876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66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50876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9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7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2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7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6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7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38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3"/>
            <a:ext cx="2110896" cy="1115717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51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3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91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8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4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2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4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6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3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91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51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2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1714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108" y="1898640"/>
            <a:ext cx="7951787" cy="3231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95314" y="2449899"/>
            <a:ext cx="7951787" cy="2191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46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4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2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4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6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7"/>
            <a:ext cx="2110896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3"/>
            <a:ext cx="2110896" cy="1115717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3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91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51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6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7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4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2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7"/>
            <a:ext cx="1904752" cy="107628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200"/>
              </a:spcAft>
              <a:buFont typeface="+mj-lt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2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4" y="1614959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1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3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3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6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3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3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7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3" y="145884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7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20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3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7" y="4402410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9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2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9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5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5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4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6108" y="2130030"/>
            <a:ext cx="7951787" cy="3231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5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8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7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4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4" y="1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4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4" y="1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4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2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4" y="0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2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3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6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5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512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2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3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6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4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2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3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6"/>
            <a:ext cx="8457516" cy="24371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7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9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2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595313" y="998221"/>
            <a:ext cx="7951788" cy="37678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2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6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QUESTIONS</a:t>
            </a:r>
            <a:r>
              <a:rPr lang="en-US" sz="5400" b="0" dirty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9" y="2728868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9" y="3072124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9" y="3432545"/>
            <a:ext cx="3003657" cy="360363"/>
          </a:xfrm>
        </p:spPr>
        <p:txBody>
          <a:bodyPr anchor="ctr"/>
          <a:lstStyle>
            <a:lvl1pPr marL="0" indent="0"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7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1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2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2464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1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 userDrawn="1"/>
        </p:nvSpPr>
        <p:spPr bwMode="black">
          <a:xfrm>
            <a:off x="0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9" y="2728868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9" y="307212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9" y="3432545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7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2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2410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 bwMode="black">
          <a:xfrm>
            <a:off x="1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FFFFFF"/>
                </a:solidFill>
              </a:rPr>
              <a:t>QUESTIONS</a:t>
            </a:r>
            <a:r>
              <a:rPr lang="en-US" sz="5400" b="0" dirty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9" y="2728868"/>
            <a:ext cx="3003657" cy="360363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Email (delete if not needed)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9" y="3072124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Phone number (delete if not needed)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9" y="3432545"/>
            <a:ext cx="3003657" cy="360363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/>
              <a:t>npd.com</a:t>
            </a:r>
            <a:r>
              <a:rPr lang="en-US" dirty="0"/>
              <a:t> (delete if not needed)</a:t>
            </a:r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15" hasCustomPrompt="1"/>
          </p:nvPr>
        </p:nvSpPr>
        <p:spPr>
          <a:xfrm>
            <a:off x="2863850" y="276157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16" hasCustomPrompt="1"/>
          </p:nvPr>
        </p:nvSpPr>
        <p:spPr>
          <a:xfrm>
            <a:off x="2863850" y="3110820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46" name="SmartArt Placeholder 39"/>
          <p:cNvSpPr>
            <a:spLocks noGrp="1"/>
          </p:cNvSpPr>
          <p:nvPr>
            <p:ph type="dgm" sz="quarter" idx="17" hasCustomPrompt="1"/>
          </p:nvPr>
        </p:nvSpPr>
        <p:spPr>
          <a:xfrm>
            <a:off x="2863850" y="3479119"/>
            <a:ext cx="279400" cy="274412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2882900" y="278130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882900" y="3130551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2882900" y="3498850"/>
            <a:ext cx="234950" cy="23495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  <a:lvl2pPr marL="341313" indent="0">
              <a:buNone/>
              <a:defRPr sz="1400" b="1"/>
            </a:lvl2pPr>
            <a:lvl3pPr marL="627062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744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9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73846"/>
            <a:ext cx="106608" cy="64008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5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5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333872"/>
            <a:ext cx="1729894" cy="40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1943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595313" y="1438275"/>
            <a:ext cx="7951788" cy="3327797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5313" y="623371"/>
            <a:ext cx="7951788" cy="581129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2200">
                <a:solidFill>
                  <a:srgbClr val="00A1DE"/>
                </a:solidFill>
              </a:defRPr>
            </a:lvl2pPr>
            <a:lvl3pPr marL="914400" indent="0">
              <a:buFontTx/>
              <a:buNone/>
              <a:defRPr sz="2200">
                <a:solidFill>
                  <a:srgbClr val="00A1DE"/>
                </a:solidFill>
              </a:defRPr>
            </a:lvl3pPr>
            <a:lvl4pPr marL="1371600" indent="0">
              <a:buFontTx/>
              <a:buNone/>
              <a:defRPr sz="2200">
                <a:solidFill>
                  <a:srgbClr val="00A1DE"/>
                </a:solidFill>
              </a:defRPr>
            </a:lvl4pPr>
            <a:lvl5pPr marL="1828800" indent="0">
              <a:buFontTx/>
              <a:buNone/>
              <a:defRPr sz="2200">
                <a:solidFill>
                  <a:srgbClr val="00A1D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595314" y="998221"/>
            <a:ext cx="3725323" cy="344424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 bwMode="black">
          <a:xfrm>
            <a:off x="4831148" y="998221"/>
            <a:ext cx="3715955" cy="344424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95314" y="4504135"/>
            <a:ext cx="7951787" cy="261938"/>
          </a:xfrm>
        </p:spPr>
        <p:txBody>
          <a:bodyPr anchor="b" anchorCtr="0"/>
          <a:lstStyle>
            <a:lvl1pPr marL="0" indent="0" algn="r"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1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 Content with Subhea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595313" y="1438275"/>
            <a:ext cx="3722687" cy="3004186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5313" y="623371"/>
            <a:ext cx="3722687" cy="604941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078BE"/>
                </a:solidFill>
              </a:defRPr>
            </a:lvl1pPr>
            <a:lvl2pPr marL="457200" indent="0">
              <a:buFontTx/>
              <a:buNone/>
              <a:defRPr sz="2200">
                <a:solidFill>
                  <a:srgbClr val="00A1DE"/>
                </a:solidFill>
              </a:defRPr>
            </a:lvl2pPr>
            <a:lvl3pPr marL="914400" indent="0">
              <a:buFontTx/>
              <a:buNone/>
              <a:defRPr sz="2200">
                <a:solidFill>
                  <a:srgbClr val="00A1DE"/>
                </a:solidFill>
              </a:defRPr>
            </a:lvl3pPr>
            <a:lvl4pPr marL="1371600" indent="0">
              <a:buFontTx/>
              <a:buNone/>
              <a:defRPr sz="2200">
                <a:solidFill>
                  <a:srgbClr val="00A1DE"/>
                </a:solidFill>
              </a:defRPr>
            </a:lvl4pPr>
            <a:lvl5pPr marL="1828800" indent="0">
              <a:buFontTx/>
              <a:buNone/>
              <a:defRPr sz="2200">
                <a:solidFill>
                  <a:srgbClr val="00A1D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 bwMode="black">
          <a:xfrm>
            <a:off x="4837045" y="1438275"/>
            <a:ext cx="3710057" cy="3004186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837045" y="623371"/>
            <a:ext cx="3710057" cy="604941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078BE"/>
                </a:solidFill>
              </a:defRPr>
            </a:lvl1pPr>
            <a:lvl2pPr marL="457200" indent="0">
              <a:buFontTx/>
              <a:buNone/>
              <a:defRPr sz="2200">
                <a:solidFill>
                  <a:srgbClr val="00A1DE"/>
                </a:solidFill>
              </a:defRPr>
            </a:lvl2pPr>
            <a:lvl3pPr marL="914400" indent="0">
              <a:buFontTx/>
              <a:buNone/>
              <a:defRPr sz="2200">
                <a:solidFill>
                  <a:srgbClr val="00A1DE"/>
                </a:solidFill>
              </a:defRPr>
            </a:lvl3pPr>
            <a:lvl4pPr marL="1371600" indent="0">
              <a:buFontTx/>
              <a:buNone/>
              <a:defRPr sz="2200">
                <a:solidFill>
                  <a:srgbClr val="00A1DE"/>
                </a:solidFill>
              </a:defRPr>
            </a:lvl4pPr>
            <a:lvl5pPr marL="1828800" indent="0">
              <a:buFontTx/>
              <a:buNone/>
              <a:defRPr sz="2200">
                <a:solidFill>
                  <a:srgbClr val="00A1D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95314" y="4504135"/>
            <a:ext cx="7951787" cy="261938"/>
          </a:xfrm>
        </p:spPr>
        <p:txBody>
          <a:bodyPr anchor="b" anchorCtr="0"/>
          <a:lstStyle>
            <a:lvl1pPr marL="0" indent="0" algn="r"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2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998221"/>
            <a:ext cx="5204861" cy="37678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314" y="210386"/>
            <a:ext cx="5294499" cy="3231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6035040" y="0"/>
            <a:ext cx="3108960" cy="490180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58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95314" y="3987421"/>
            <a:ext cx="7951787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595313" y="1005840"/>
            <a:ext cx="7951788" cy="288390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95314" y="4504135"/>
            <a:ext cx="7951787" cy="261938"/>
          </a:xfrm>
        </p:spPr>
        <p:txBody>
          <a:bodyPr anchor="b" anchorCtr="0"/>
          <a:lstStyle>
            <a:lvl1pPr marL="0" indent="0" algn="r"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chart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595313" y="1438276"/>
            <a:ext cx="7951788" cy="286348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95314" y="4504135"/>
            <a:ext cx="7951787" cy="261938"/>
          </a:xfrm>
        </p:spPr>
        <p:txBody>
          <a:bodyPr anchor="b" anchorCtr="0"/>
          <a:lstStyle>
            <a:lvl1pPr marL="0" indent="0" algn="r"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95313" y="623370"/>
            <a:ext cx="7951788" cy="54176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078BE"/>
                </a:solidFill>
              </a:defRPr>
            </a:lvl1pPr>
            <a:lvl2pPr marL="457200" indent="0">
              <a:buFontTx/>
              <a:buNone/>
              <a:defRPr sz="2200">
                <a:solidFill>
                  <a:srgbClr val="00A1DE"/>
                </a:solidFill>
              </a:defRPr>
            </a:lvl2pPr>
            <a:lvl3pPr marL="914400" indent="0">
              <a:buFontTx/>
              <a:buNone/>
              <a:defRPr sz="2200">
                <a:solidFill>
                  <a:srgbClr val="00A1DE"/>
                </a:solidFill>
              </a:defRPr>
            </a:lvl3pPr>
            <a:lvl4pPr marL="1371600" indent="0">
              <a:buFontTx/>
              <a:buNone/>
              <a:defRPr sz="2200">
                <a:solidFill>
                  <a:srgbClr val="00A1DE"/>
                </a:solidFill>
              </a:defRPr>
            </a:lvl4pPr>
            <a:lvl5pPr marL="1828800" indent="0">
              <a:buFontTx/>
              <a:buNone/>
              <a:defRPr sz="2200">
                <a:solidFill>
                  <a:srgbClr val="00A1D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2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398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Q&amp;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14" y="1578402"/>
            <a:ext cx="3331815" cy="19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_test_at150dpi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8996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5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217834" y="333872"/>
            <a:ext cx="1729894" cy="46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black">
          <a:xfrm>
            <a:off x="677648" y="1726545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217834" y="333872"/>
            <a:ext cx="1729894" cy="46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Electronics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Diamonds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Entertainment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Technology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n-US" sz="900" dirty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4899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ide-by-side Content with Subhea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595313" y="1438275"/>
            <a:ext cx="3722687" cy="3327797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5313" y="623371"/>
            <a:ext cx="3722687" cy="604941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078BE"/>
                </a:solidFill>
              </a:defRPr>
            </a:lvl1pPr>
            <a:lvl2pPr marL="457200" indent="0">
              <a:buFontTx/>
              <a:buNone/>
              <a:defRPr sz="2200">
                <a:solidFill>
                  <a:srgbClr val="00A1DE"/>
                </a:solidFill>
              </a:defRPr>
            </a:lvl2pPr>
            <a:lvl3pPr marL="914400" indent="0">
              <a:buFontTx/>
              <a:buNone/>
              <a:defRPr sz="2200">
                <a:solidFill>
                  <a:srgbClr val="00A1DE"/>
                </a:solidFill>
              </a:defRPr>
            </a:lvl3pPr>
            <a:lvl4pPr marL="1371600" indent="0">
              <a:buFontTx/>
              <a:buNone/>
              <a:defRPr sz="2200">
                <a:solidFill>
                  <a:srgbClr val="00A1DE"/>
                </a:solidFill>
              </a:defRPr>
            </a:lvl4pPr>
            <a:lvl5pPr marL="1828800" indent="0">
              <a:buFontTx/>
              <a:buNone/>
              <a:defRPr sz="2200">
                <a:solidFill>
                  <a:srgbClr val="00A1D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 bwMode="black">
          <a:xfrm>
            <a:off x="4837045" y="1438275"/>
            <a:ext cx="3710057" cy="3327797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837045" y="623371"/>
            <a:ext cx="3710057" cy="604941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078BE"/>
                </a:solidFill>
              </a:defRPr>
            </a:lvl1pPr>
            <a:lvl2pPr marL="457200" indent="0">
              <a:buFontTx/>
              <a:buNone/>
              <a:defRPr sz="2200">
                <a:solidFill>
                  <a:srgbClr val="00A1DE"/>
                </a:solidFill>
              </a:defRPr>
            </a:lvl2pPr>
            <a:lvl3pPr marL="914400" indent="0">
              <a:buFontTx/>
              <a:buNone/>
              <a:defRPr sz="2200">
                <a:solidFill>
                  <a:srgbClr val="00A1DE"/>
                </a:solidFill>
              </a:defRPr>
            </a:lvl3pPr>
            <a:lvl4pPr marL="1371600" indent="0">
              <a:buFontTx/>
              <a:buNone/>
              <a:defRPr sz="2200">
                <a:solidFill>
                  <a:srgbClr val="00A1DE"/>
                </a:solidFill>
              </a:defRPr>
            </a:lvl4pPr>
            <a:lvl5pPr marL="1828800" indent="0">
              <a:buFontTx/>
              <a:buNone/>
              <a:defRPr sz="2200">
                <a:solidFill>
                  <a:srgbClr val="00A1D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8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7CC56138-B5BC-F74A-9F65-75566F1972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438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9935" y="581422"/>
            <a:ext cx="8086864" cy="469503"/>
          </a:xfrm>
        </p:spPr>
        <p:txBody>
          <a:bodyPr/>
          <a:lstStyle>
            <a:lvl1pPr marL="0" indent="0">
              <a:buFontTx/>
              <a:buNone/>
              <a:defRPr sz="2200" b="0">
                <a:solidFill>
                  <a:srgbClr val="0046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/>
          </p:nvPr>
        </p:nvSpPr>
        <p:spPr>
          <a:xfrm>
            <a:off x="599412" y="1195792"/>
            <a:ext cx="8087388" cy="3296834"/>
          </a:xfrm>
        </p:spPr>
        <p:txBody>
          <a:bodyPr numCol="2"/>
          <a:lstStyle>
            <a:lvl1pPr marL="0" indent="0">
              <a:buFontTx/>
              <a:buNone/>
              <a:defRPr sz="2000">
                <a:solidFill>
                  <a:srgbClr val="008AC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4888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8243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0647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83" y="3038474"/>
            <a:ext cx="8075517" cy="1517650"/>
          </a:xfrm>
        </p:spPr>
        <p:txBody>
          <a:bodyPr/>
          <a:lstStyle>
            <a:lvl1pPr marL="228600" indent="-228600">
              <a:buClr>
                <a:srgbClr val="00A1DE"/>
              </a:buClr>
              <a:buSzPct val="150000"/>
              <a:buFont typeface="Arial Bold"/>
              <a:buChar char="■"/>
              <a:defRPr sz="1200"/>
            </a:lvl1pPr>
            <a:lvl2pPr>
              <a:buClr>
                <a:srgbClr val="00A1DE"/>
              </a:buClr>
              <a:defRPr sz="1100"/>
            </a:lvl2pPr>
            <a:lvl3pPr>
              <a:buClr>
                <a:srgbClr val="00A1DE"/>
              </a:buClr>
              <a:defRPr sz="1050"/>
            </a:lvl3pPr>
            <a:lvl4pPr>
              <a:buClr>
                <a:srgbClr val="00A1DE"/>
              </a:buClr>
              <a:defRPr sz="1000"/>
            </a:lvl4pPr>
            <a:lvl5pPr>
              <a:buClr>
                <a:srgbClr val="00A1DE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283" y="581422"/>
            <a:ext cx="8075517" cy="469503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03C6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1283" y="1089023"/>
            <a:ext cx="8075517" cy="310753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1D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11283" y="1450973"/>
            <a:ext cx="8075517" cy="146011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4888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477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214" y="1504950"/>
            <a:ext cx="6243637" cy="51554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9914" y="731888"/>
            <a:ext cx="6216967" cy="376238"/>
          </a:xfrm>
        </p:spPr>
        <p:txBody>
          <a:bodyPr wrap="square" lIns="0" tIns="0" rIns="0" b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69913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Copyright 2017. The NPD Group, Inc. All Rights Reserved. This presentation is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913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8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111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2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7334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4" y="1197769"/>
            <a:ext cx="8457515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5537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705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691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Numb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840" y="1937944"/>
            <a:ext cx="5608783" cy="54864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952325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126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21919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0" rIns="18288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30201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0" tIns="0" rIns="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8502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42431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1073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4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, full im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36775237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182880" tIns="137160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</p:spTree>
    <p:extLst>
      <p:ext uri="{BB962C8B-B14F-4D97-AF65-F5344CB8AC3E}">
        <p14:creationId xmlns:p14="http://schemas.microsoft.com/office/powerpoint/2010/main" val="37389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920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/>
            </a:lvl1pPr>
            <a:lvl2pPr>
              <a:buClr>
                <a:srgbClr val="82C341"/>
              </a:buClr>
              <a:defRPr/>
            </a:lvl2pPr>
            <a:lvl3pPr>
              <a:buClr>
                <a:srgbClr val="82C34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97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, half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271986"/>
            <a:ext cx="8458745" cy="548640"/>
          </a:xfrm>
        </p:spPr>
        <p:txBody>
          <a:bodyPr/>
          <a:lstStyle>
            <a:lvl1pPr>
              <a:defRPr sz="3400">
                <a:solidFill>
                  <a:srgbClr val="0051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980266"/>
            <a:ext cx="8450164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/>
            </a:lvl1pPr>
            <a:lvl2pPr>
              <a:buClr>
                <a:srgbClr val="8E908F"/>
              </a:buClr>
              <a:defRPr/>
            </a:lvl2pPr>
            <a:lvl3pPr>
              <a:buClr>
                <a:srgbClr val="8E908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99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7"/>
            <a:ext cx="8458745" cy="45150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7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002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1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2C341"/>
          </a:solidFill>
          <a:ln>
            <a:solidFill>
              <a:srgbClr val="82C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3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671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29715" y="3312436"/>
            <a:ext cx="2110896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401338" y="3286692"/>
            <a:ext cx="2110896" cy="111571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1266856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403490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6802959" y="1352550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21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40507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22389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63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2859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403549" y="2882900"/>
            <a:ext cx="2119313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9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-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a - oval 1"/>
          <p:cNvSpPr/>
          <p:nvPr/>
        </p:nvSpPr>
        <p:spPr>
          <a:xfrm>
            <a:off x="713700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4793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34565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258258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Data - oval 1"/>
          <p:cNvSpPr/>
          <p:nvPr userDrawn="1"/>
        </p:nvSpPr>
        <p:spPr>
          <a:xfrm>
            <a:off x="288116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8225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90203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38760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Data - oval 1"/>
          <p:cNvSpPr/>
          <p:nvPr userDrawn="1"/>
        </p:nvSpPr>
        <p:spPr>
          <a:xfrm>
            <a:off x="5037345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38438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058210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900582" y="3312436"/>
            <a:ext cx="1904752" cy="107628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20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a - oval 1"/>
          <p:cNvSpPr/>
          <p:nvPr userDrawn="1"/>
        </p:nvSpPr>
        <p:spPr>
          <a:xfrm>
            <a:off x="7199167" y="1350105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900260" y="2882900"/>
            <a:ext cx="1912347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7220032" y="1614958"/>
            <a:ext cx="1277937" cy="755650"/>
          </a:xfr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7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, partial im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CAPS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6"/>
            <a:ext cx="8494712" cy="40158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5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8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5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5486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9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029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963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5847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9344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685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10443" y="2008145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3940" y="1398776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3281" y="1458845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679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029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963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535847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119344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18685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410443" y="3621456"/>
            <a:ext cx="2239086" cy="7556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993940" y="3012087"/>
            <a:ext cx="1655588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93281" y="3072156"/>
            <a:ext cx="540071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36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415115" y="4402409"/>
            <a:ext cx="8457515" cy="228196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4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1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7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9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4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0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3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1261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 bwMode="black">
          <a:xfrm>
            <a:off x="4798715" y="2188267"/>
            <a:ext cx="4065334" cy="212871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96635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806" y="1664883"/>
            <a:ext cx="407599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 an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0"/>
            <a:ext cx="3163957" cy="48260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>
                <a:solidFill>
                  <a:schemeClr val="tx1"/>
                </a:solidFill>
              </a:rPr>
              <a:t> be seen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slideLayout" Target="../slideLayouts/slideLayout409.xml"/><Relationship Id="rId18" Type="http://schemas.openxmlformats.org/officeDocument/2006/relationships/slideLayout" Target="../slideLayouts/slideLayout414.xml"/><Relationship Id="rId26" Type="http://schemas.openxmlformats.org/officeDocument/2006/relationships/slideLayout" Target="../slideLayouts/slideLayout422.xml"/><Relationship Id="rId39" Type="http://schemas.openxmlformats.org/officeDocument/2006/relationships/slideLayout" Target="../slideLayouts/slideLayout435.xml"/><Relationship Id="rId3" Type="http://schemas.openxmlformats.org/officeDocument/2006/relationships/slideLayout" Target="../slideLayouts/slideLayout399.xml"/><Relationship Id="rId21" Type="http://schemas.openxmlformats.org/officeDocument/2006/relationships/slideLayout" Target="../slideLayouts/slideLayout417.xml"/><Relationship Id="rId34" Type="http://schemas.openxmlformats.org/officeDocument/2006/relationships/slideLayout" Target="../slideLayouts/slideLayout430.xml"/><Relationship Id="rId42" Type="http://schemas.openxmlformats.org/officeDocument/2006/relationships/slideLayout" Target="../slideLayouts/slideLayout438.xml"/><Relationship Id="rId47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17" Type="http://schemas.openxmlformats.org/officeDocument/2006/relationships/slideLayout" Target="../slideLayouts/slideLayout413.xml"/><Relationship Id="rId25" Type="http://schemas.openxmlformats.org/officeDocument/2006/relationships/slideLayout" Target="../slideLayouts/slideLayout421.xml"/><Relationship Id="rId33" Type="http://schemas.openxmlformats.org/officeDocument/2006/relationships/slideLayout" Target="../slideLayouts/slideLayout429.xml"/><Relationship Id="rId38" Type="http://schemas.openxmlformats.org/officeDocument/2006/relationships/slideLayout" Target="../slideLayouts/slideLayout434.xml"/><Relationship Id="rId46" Type="http://schemas.openxmlformats.org/officeDocument/2006/relationships/slideLayout" Target="../slideLayouts/slideLayout442.xml"/><Relationship Id="rId2" Type="http://schemas.openxmlformats.org/officeDocument/2006/relationships/slideLayout" Target="../slideLayouts/slideLayout398.xml"/><Relationship Id="rId16" Type="http://schemas.openxmlformats.org/officeDocument/2006/relationships/slideLayout" Target="../slideLayouts/slideLayout412.xml"/><Relationship Id="rId20" Type="http://schemas.openxmlformats.org/officeDocument/2006/relationships/slideLayout" Target="../slideLayouts/slideLayout416.xml"/><Relationship Id="rId29" Type="http://schemas.openxmlformats.org/officeDocument/2006/relationships/slideLayout" Target="../slideLayouts/slideLayout425.xml"/><Relationship Id="rId41" Type="http://schemas.openxmlformats.org/officeDocument/2006/relationships/slideLayout" Target="../slideLayouts/slideLayout437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24" Type="http://schemas.openxmlformats.org/officeDocument/2006/relationships/slideLayout" Target="../slideLayouts/slideLayout420.xml"/><Relationship Id="rId32" Type="http://schemas.openxmlformats.org/officeDocument/2006/relationships/slideLayout" Target="../slideLayouts/slideLayout428.xml"/><Relationship Id="rId37" Type="http://schemas.openxmlformats.org/officeDocument/2006/relationships/slideLayout" Target="../slideLayouts/slideLayout433.xml"/><Relationship Id="rId40" Type="http://schemas.openxmlformats.org/officeDocument/2006/relationships/slideLayout" Target="../slideLayouts/slideLayout436.xml"/><Relationship Id="rId45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01.xml"/><Relationship Id="rId15" Type="http://schemas.openxmlformats.org/officeDocument/2006/relationships/slideLayout" Target="../slideLayouts/slideLayout411.xml"/><Relationship Id="rId23" Type="http://schemas.openxmlformats.org/officeDocument/2006/relationships/slideLayout" Target="../slideLayouts/slideLayout419.xml"/><Relationship Id="rId28" Type="http://schemas.openxmlformats.org/officeDocument/2006/relationships/slideLayout" Target="../slideLayouts/slideLayout424.xml"/><Relationship Id="rId36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06.xml"/><Relationship Id="rId19" Type="http://schemas.openxmlformats.org/officeDocument/2006/relationships/slideLayout" Target="../slideLayouts/slideLayout415.xml"/><Relationship Id="rId31" Type="http://schemas.openxmlformats.org/officeDocument/2006/relationships/slideLayout" Target="../slideLayouts/slideLayout427.xml"/><Relationship Id="rId44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slideLayout" Target="../slideLayouts/slideLayout410.xml"/><Relationship Id="rId22" Type="http://schemas.openxmlformats.org/officeDocument/2006/relationships/slideLayout" Target="../slideLayouts/slideLayout418.xml"/><Relationship Id="rId27" Type="http://schemas.openxmlformats.org/officeDocument/2006/relationships/slideLayout" Target="../slideLayouts/slideLayout423.xml"/><Relationship Id="rId30" Type="http://schemas.openxmlformats.org/officeDocument/2006/relationships/slideLayout" Target="../slideLayouts/slideLayout426.xml"/><Relationship Id="rId35" Type="http://schemas.openxmlformats.org/officeDocument/2006/relationships/slideLayout" Target="../slideLayouts/slideLayout431.xml"/><Relationship Id="rId43" Type="http://schemas.openxmlformats.org/officeDocument/2006/relationships/slideLayout" Target="../slideLayouts/slideLayout439.xml"/><Relationship Id="rId48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1.xml"/><Relationship Id="rId13" Type="http://schemas.openxmlformats.org/officeDocument/2006/relationships/slideLayout" Target="../slideLayouts/slideLayout456.xml"/><Relationship Id="rId18" Type="http://schemas.openxmlformats.org/officeDocument/2006/relationships/slideLayout" Target="../slideLayouts/slideLayout461.xml"/><Relationship Id="rId26" Type="http://schemas.openxmlformats.org/officeDocument/2006/relationships/slideLayout" Target="../slideLayouts/slideLayout469.xml"/><Relationship Id="rId39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46.xml"/><Relationship Id="rId21" Type="http://schemas.openxmlformats.org/officeDocument/2006/relationships/slideLayout" Target="../slideLayouts/slideLayout464.xml"/><Relationship Id="rId34" Type="http://schemas.openxmlformats.org/officeDocument/2006/relationships/slideLayout" Target="../slideLayouts/slideLayout477.xml"/><Relationship Id="rId42" Type="http://schemas.openxmlformats.org/officeDocument/2006/relationships/slideLayout" Target="../slideLayouts/slideLayout485.xml"/><Relationship Id="rId47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50.xml"/><Relationship Id="rId12" Type="http://schemas.openxmlformats.org/officeDocument/2006/relationships/slideLayout" Target="../slideLayouts/slideLayout455.xml"/><Relationship Id="rId17" Type="http://schemas.openxmlformats.org/officeDocument/2006/relationships/slideLayout" Target="../slideLayouts/slideLayout460.xml"/><Relationship Id="rId25" Type="http://schemas.openxmlformats.org/officeDocument/2006/relationships/slideLayout" Target="../slideLayouts/slideLayout468.xml"/><Relationship Id="rId33" Type="http://schemas.openxmlformats.org/officeDocument/2006/relationships/slideLayout" Target="../slideLayouts/slideLayout476.xml"/><Relationship Id="rId38" Type="http://schemas.openxmlformats.org/officeDocument/2006/relationships/slideLayout" Target="../slideLayouts/slideLayout481.xml"/><Relationship Id="rId46" Type="http://schemas.openxmlformats.org/officeDocument/2006/relationships/slideLayout" Target="../slideLayouts/slideLayout489.xml"/><Relationship Id="rId2" Type="http://schemas.openxmlformats.org/officeDocument/2006/relationships/slideLayout" Target="../slideLayouts/slideLayout445.xml"/><Relationship Id="rId16" Type="http://schemas.openxmlformats.org/officeDocument/2006/relationships/slideLayout" Target="../slideLayouts/slideLayout459.xml"/><Relationship Id="rId20" Type="http://schemas.openxmlformats.org/officeDocument/2006/relationships/slideLayout" Target="../slideLayouts/slideLayout463.xml"/><Relationship Id="rId29" Type="http://schemas.openxmlformats.org/officeDocument/2006/relationships/slideLayout" Target="../slideLayouts/slideLayout472.xml"/><Relationship Id="rId41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44.xml"/><Relationship Id="rId6" Type="http://schemas.openxmlformats.org/officeDocument/2006/relationships/slideLayout" Target="../slideLayouts/slideLayout449.xml"/><Relationship Id="rId11" Type="http://schemas.openxmlformats.org/officeDocument/2006/relationships/slideLayout" Target="../slideLayouts/slideLayout454.xml"/><Relationship Id="rId24" Type="http://schemas.openxmlformats.org/officeDocument/2006/relationships/slideLayout" Target="../slideLayouts/slideLayout467.xml"/><Relationship Id="rId32" Type="http://schemas.openxmlformats.org/officeDocument/2006/relationships/slideLayout" Target="../slideLayouts/slideLayout475.xml"/><Relationship Id="rId37" Type="http://schemas.openxmlformats.org/officeDocument/2006/relationships/slideLayout" Target="../slideLayouts/slideLayout480.xml"/><Relationship Id="rId40" Type="http://schemas.openxmlformats.org/officeDocument/2006/relationships/slideLayout" Target="../slideLayouts/slideLayout483.xml"/><Relationship Id="rId45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48.xml"/><Relationship Id="rId15" Type="http://schemas.openxmlformats.org/officeDocument/2006/relationships/slideLayout" Target="../slideLayouts/slideLayout458.xml"/><Relationship Id="rId23" Type="http://schemas.openxmlformats.org/officeDocument/2006/relationships/slideLayout" Target="../slideLayouts/slideLayout466.xml"/><Relationship Id="rId28" Type="http://schemas.openxmlformats.org/officeDocument/2006/relationships/slideLayout" Target="../slideLayouts/slideLayout471.xml"/><Relationship Id="rId36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53.xml"/><Relationship Id="rId19" Type="http://schemas.openxmlformats.org/officeDocument/2006/relationships/slideLayout" Target="../slideLayouts/slideLayout462.xml"/><Relationship Id="rId31" Type="http://schemas.openxmlformats.org/officeDocument/2006/relationships/slideLayout" Target="../slideLayouts/slideLayout474.xml"/><Relationship Id="rId44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47.xml"/><Relationship Id="rId9" Type="http://schemas.openxmlformats.org/officeDocument/2006/relationships/slideLayout" Target="../slideLayouts/slideLayout452.xml"/><Relationship Id="rId14" Type="http://schemas.openxmlformats.org/officeDocument/2006/relationships/slideLayout" Target="../slideLayouts/slideLayout457.xml"/><Relationship Id="rId22" Type="http://schemas.openxmlformats.org/officeDocument/2006/relationships/slideLayout" Target="../slideLayouts/slideLayout465.xml"/><Relationship Id="rId27" Type="http://schemas.openxmlformats.org/officeDocument/2006/relationships/slideLayout" Target="../slideLayouts/slideLayout470.xml"/><Relationship Id="rId30" Type="http://schemas.openxmlformats.org/officeDocument/2006/relationships/slideLayout" Target="../slideLayouts/slideLayout473.xml"/><Relationship Id="rId35" Type="http://schemas.openxmlformats.org/officeDocument/2006/relationships/slideLayout" Target="../slideLayouts/slideLayout478.xml"/><Relationship Id="rId43" Type="http://schemas.openxmlformats.org/officeDocument/2006/relationships/slideLayout" Target="../slideLayouts/slideLayout486.xml"/><Relationship Id="rId48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8.xml"/><Relationship Id="rId13" Type="http://schemas.openxmlformats.org/officeDocument/2006/relationships/slideLayout" Target="../slideLayouts/slideLayout503.xml"/><Relationship Id="rId18" Type="http://schemas.openxmlformats.org/officeDocument/2006/relationships/slideLayout" Target="../slideLayouts/slideLayout508.xml"/><Relationship Id="rId26" Type="http://schemas.openxmlformats.org/officeDocument/2006/relationships/slideLayout" Target="../slideLayouts/slideLayout516.xml"/><Relationship Id="rId39" Type="http://schemas.openxmlformats.org/officeDocument/2006/relationships/slideLayout" Target="../slideLayouts/slideLayout529.xml"/><Relationship Id="rId3" Type="http://schemas.openxmlformats.org/officeDocument/2006/relationships/slideLayout" Target="../slideLayouts/slideLayout493.xml"/><Relationship Id="rId21" Type="http://schemas.openxmlformats.org/officeDocument/2006/relationships/slideLayout" Target="../slideLayouts/slideLayout511.xml"/><Relationship Id="rId34" Type="http://schemas.openxmlformats.org/officeDocument/2006/relationships/slideLayout" Target="../slideLayouts/slideLayout524.xml"/><Relationship Id="rId42" Type="http://schemas.openxmlformats.org/officeDocument/2006/relationships/slideLayout" Target="../slideLayouts/slideLayout532.xml"/><Relationship Id="rId47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497.xml"/><Relationship Id="rId12" Type="http://schemas.openxmlformats.org/officeDocument/2006/relationships/slideLayout" Target="../slideLayouts/slideLayout502.xml"/><Relationship Id="rId17" Type="http://schemas.openxmlformats.org/officeDocument/2006/relationships/slideLayout" Target="../slideLayouts/slideLayout507.xml"/><Relationship Id="rId25" Type="http://schemas.openxmlformats.org/officeDocument/2006/relationships/slideLayout" Target="../slideLayouts/slideLayout515.xml"/><Relationship Id="rId33" Type="http://schemas.openxmlformats.org/officeDocument/2006/relationships/slideLayout" Target="../slideLayouts/slideLayout523.xml"/><Relationship Id="rId38" Type="http://schemas.openxmlformats.org/officeDocument/2006/relationships/slideLayout" Target="../slideLayouts/slideLayout528.xml"/><Relationship Id="rId46" Type="http://schemas.openxmlformats.org/officeDocument/2006/relationships/slideLayout" Target="../slideLayouts/slideLayout536.xml"/><Relationship Id="rId2" Type="http://schemas.openxmlformats.org/officeDocument/2006/relationships/slideLayout" Target="../slideLayouts/slideLayout492.xml"/><Relationship Id="rId16" Type="http://schemas.openxmlformats.org/officeDocument/2006/relationships/slideLayout" Target="../slideLayouts/slideLayout506.xml"/><Relationship Id="rId20" Type="http://schemas.openxmlformats.org/officeDocument/2006/relationships/slideLayout" Target="../slideLayouts/slideLayout510.xml"/><Relationship Id="rId29" Type="http://schemas.openxmlformats.org/officeDocument/2006/relationships/slideLayout" Target="../slideLayouts/slideLayout519.xml"/><Relationship Id="rId41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501.xml"/><Relationship Id="rId24" Type="http://schemas.openxmlformats.org/officeDocument/2006/relationships/slideLayout" Target="../slideLayouts/slideLayout514.xml"/><Relationship Id="rId32" Type="http://schemas.openxmlformats.org/officeDocument/2006/relationships/slideLayout" Target="../slideLayouts/slideLayout522.xml"/><Relationship Id="rId37" Type="http://schemas.openxmlformats.org/officeDocument/2006/relationships/slideLayout" Target="../slideLayouts/slideLayout527.xml"/><Relationship Id="rId40" Type="http://schemas.openxmlformats.org/officeDocument/2006/relationships/slideLayout" Target="../slideLayouts/slideLayout530.xml"/><Relationship Id="rId45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495.xml"/><Relationship Id="rId15" Type="http://schemas.openxmlformats.org/officeDocument/2006/relationships/slideLayout" Target="../slideLayouts/slideLayout505.xml"/><Relationship Id="rId23" Type="http://schemas.openxmlformats.org/officeDocument/2006/relationships/slideLayout" Target="../slideLayouts/slideLayout513.xml"/><Relationship Id="rId28" Type="http://schemas.openxmlformats.org/officeDocument/2006/relationships/slideLayout" Target="../slideLayouts/slideLayout518.xml"/><Relationship Id="rId36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00.xml"/><Relationship Id="rId19" Type="http://schemas.openxmlformats.org/officeDocument/2006/relationships/slideLayout" Target="../slideLayouts/slideLayout509.xml"/><Relationship Id="rId31" Type="http://schemas.openxmlformats.org/officeDocument/2006/relationships/slideLayout" Target="../slideLayouts/slideLayout521.xml"/><Relationship Id="rId44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Relationship Id="rId14" Type="http://schemas.openxmlformats.org/officeDocument/2006/relationships/slideLayout" Target="../slideLayouts/slideLayout504.xml"/><Relationship Id="rId22" Type="http://schemas.openxmlformats.org/officeDocument/2006/relationships/slideLayout" Target="../slideLayouts/slideLayout512.xml"/><Relationship Id="rId27" Type="http://schemas.openxmlformats.org/officeDocument/2006/relationships/slideLayout" Target="../slideLayouts/slideLayout517.xml"/><Relationship Id="rId30" Type="http://schemas.openxmlformats.org/officeDocument/2006/relationships/slideLayout" Target="../slideLayouts/slideLayout520.xml"/><Relationship Id="rId35" Type="http://schemas.openxmlformats.org/officeDocument/2006/relationships/slideLayout" Target="../slideLayouts/slideLayout525.xml"/><Relationship Id="rId43" Type="http://schemas.openxmlformats.org/officeDocument/2006/relationships/slideLayout" Target="../slideLayouts/slideLayout533.xml"/><Relationship Id="rId48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slideLayout" Target="../slideLayouts/slideLayout187.xml"/><Relationship Id="rId39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34" Type="http://schemas.openxmlformats.org/officeDocument/2006/relationships/slideLayout" Target="../slideLayouts/slideLayout195.xml"/><Relationship Id="rId42" Type="http://schemas.openxmlformats.org/officeDocument/2006/relationships/slideLayout" Target="../slideLayouts/slideLayout203.xml"/><Relationship Id="rId47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slideLayout" Target="../slideLayouts/slideLayout186.xml"/><Relationship Id="rId33" Type="http://schemas.openxmlformats.org/officeDocument/2006/relationships/slideLayout" Target="../slideLayouts/slideLayout194.xml"/><Relationship Id="rId38" Type="http://schemas.openxmlformats.org/officeDocument/2006/relationships/slideLayout" Target="../slideLayouts/slideLayout199.xml"/><Relationship Id="rId46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29" Type="http://schemas.openxmlformats.org/officeDocument/2006/relationships/slideLayout" Target="../slideLayouts/slideLayout190.xml"/><Relationship Id="rId41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32" Type="http://schemas.openxmlformats.org/officeDocument/2006/relationships/slideLayout" Target="../slideLayouts/slideLayout193.xml"/><Relationship Id="rId37" Type="http://schemas.openxmlformats.org/officeDocument/2006/relationships/slideLayout" Target="../slideLayouts/slideLayout198.xml"/><Relationship Id="rId40" Type="http://schemas.openxmlformats.org/officeDocument/2006/relationships/slideLayout" Target="../slideLayouts/slideLayout201.xml"/><Relationship Id="rId45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28" Type="http://schemas.openxmlformats.org/officeDocument/2006/relationships/slideLayout" Target="../slideLayouts/slideLayout189.xml"/><Relationship Id="rId36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31" Type="http://schemas.openxmlformats.org/officeDocument/2006/relationships/slideLayout" Target="../slideLayouts/slideLayout192.xml"/><Relationship Id="rId44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Relationship Id="rId27" Type="http://schemas.openxmlformats.org/officeDocument/2006/relationships/slideLayout" Target="../slideLayouts/slideLayout188.xml"/><Relationship Id="rId30" Type="http://schemas.openxmlformats.org/officeDocument/2006/relationships/slideLayout" Target="../slideLayouts/slideLayout191.xml"/><Relationship Id="rId35" Type="http://schemas.openxmlformats.org/officeDocument/2006/relationships/slideLayout" Target="../slideLayouts/slideLayout196.xml"/><Relationship Id="rId43" Type="http://schemas.openxmlformats.org/officeDocument/2006/relationships/slideLayout" Target="../slideLayouts/slideLayout204.xml"/><Relationship Id="rId48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26" Type="http://schemas.openxmlformats.org/officeDocument/2006/relationships/slideLayout" Target="../slideLayouts/slideLayout234.xml"/><Relationship Id="rId39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229.xml"/><Relationship Id="rId34" Type="http://schemas.openxmlformats.org/officeDocument/2006/relationships/slideLayout" Target="../slideLayouts/slideLayout242.xml"/><Relationship Id="rId42" Type="http://schemas.openxmlformats.org/officeDocument/2006/relationships/slideLayout" Target="../slideLayouts/slideLayout250.xml"/><Relationship Id="rId47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5" Type="http://schemas.openxmlformats.org/officeDocument/2006/relationships/slideLayout" Target="../slideLayouts/slideLayout233.xml"/><Relationship Id="rId33" Type="http://schemas.openxmlformats.org/officeDocument/2006/relationships/slideLayout" Target="../slideLayouts/slideLayout241.xml"/><Relationship Id="rId38" Type="http://schemas.openxmlformats.org/officeDocument/2006/relationships/slideLayout" Target="../slideLayouts/slideLayout246.xml"/><Relationship Id="rId46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20" Type="http://schemas.openxmlformats.org/officeDocument/2006/relationships/slideLayout" Target="../slideLayouts/slideLayout228.xml"/><Relationship Id="rId29" Type="http://schemas.openxmlformats.org/officeDocument/2006/relationships/slideLayout" Target="../slideLayouts/slideLayout237.xml"/><Relationship Id="rId41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32.xml"/><Relationship Id="rId32" Type="http://schemas.openxmlformats.org/officeDocument/2006/relationships/slideLayout" Target="../slideLayouts/slideLayout240.xml"/><Relationship Id="rId37" Type="http://schemas.openxmlformats.org/officeDocument/2006/relationships/slideLayout" Target="../slideLayouts/slideLayout245.xml"/><Relationship Id="rId40" Type="http://schemas.openxmlformats.org/officeDocument/2006/relationships/slideLayout" Target="../slideLayouts/slideLayout248.xml"/><Relationship Id="rId45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23" Type="http://schemas.openxmlformats.org/officeDocument/2006/relationships/slideLayout" Target="../slideLayouts/slideLayout231.xml"/><Relationship Id="rId28" Type="http://schemas.openxmlformats.org/officeDocument/2006/relationships/slideLayout" Target="../slideLayouts/slideLayout236.xml"/><Relationship Id="rId36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18.xml"/><Relationship Id="rId19" Type="http://schemas.openxmlformats.org/officeDocument/2006/relationships/slideLayout" Target="../slideLayouts/slideLayout227.xml"/><Relationship Id="rId3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Relationship Id="rId22" Type="http://schemas.openxmlformats.org/officeDocument/2006/relationships/slideLayout" Target="../slideLayouts/slideLayout230.xml"/><Relationship Id="rId27" Type="http://schemas.openxmlformats.org/officeDocument/2006/relationships/slideLayout" Target="../slideLayouts/slideLayout235.xml"/><Relationship Id="rId30" Type="http://schemas.openxmlformats.org/officeDocument/2006/relationships/slideLayout" Target="../slideLayouts/slideLayout238.xml"/><Relationship Id="rId35" Type="http://schemas.openxmlformats.org/officeDocument/2006/relationships/slideLayout" Target="../slideLayouts/slideLayout243.xml"/><Relationship Id="rId43" Type="http://schemas.openxmlformats.org/officeDocument/2006/relationships/slideLayout" Target="../slideLayouts/slideLayout251.xml"/><Relationship Id="rId48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slideLayout" Target="../slideLayouts/slideLayout273.xml"/><Relationship Id="rId26" Type="http://schemas.openxmlformats.org/officeDocument/2006/relationships/slideLayout" Target="../slideLayouts/slideLayout281.xml"/><Relationship Id="rId39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58.xml"/><Relationship Id="rId21" Type="http://schemas.openxmlformats.org/officeDocument/2006/relationships/slideLayout" Target="../slideLayouts/slideLayout276.xml"/><Relationship Id="rId34" Type="http://schemas.openxmlformats.org/officeDocument/2006/relationships/slideLayout" Target="../slideLayouts/slideLayout289.xml"/><Relationship Id="rId42" Type="http://schemas.openxmlformats.org/officeDocument/2006/relationships/slideLayout" Target="../slideLayouts/slideLayout297.xml"/><Relationship Id="rId47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slideLayout" Target="../slideLayouts/slideLayout272.xml"/><Relationship Id="rId25" Type="http://schemas.openxmlformats.org/officeDocument/2006/relationships/slideLayout" Target="../slideLayouts/slideLayout280.xml"/><Relationship Id="rId33" Type="http://schemas.openxmlformats.org/officeDocument/2006/relationships/slideLayout" Target="../slideLayouts/slideLayout288.xml"/><Relationship Id="rId38" Type="http://schemas.openxmlformats.org/officeDocument/2006/relationships/slideLayout" Target="../slideLayouts/slideLayout293.xml"/><Relationship Id="rId46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71.xml"/><Relationship Id="rId20" Type="http://schemas.openxmlformats.org/officeDocument/2006/relationships/slideLayout" Target="../slideLayouts/slideLayout275.xml"/><Relationship Id="rId29" Type="http://schemas.openxmlformats.org/officeDocument/2006/relationships/slideLayout" Target="../slideLayouts/slideLayout284.xml"/><Relationship Id="rId41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24" Type="http://schemas.openxmlformats.org/officeDocument/2006/relationships/slideLayout" Target="../slideLayouts/slideLayout279.xml"/><Relationship Id="rId32" Type="http://schemas.openxmlformats.org/officeDocument/2006/relationships/slideLayout" Target="../slideLayouts/slideLayout287.xml"/><Relationship Id="rId37" Type="http://schemas.openxmlformats.org/officeDocument/2006/relationships/slideLayout" Target="../slideLayouts/slideLayout292.xml"/><Relationship Id="rId40" Type="http://schemas.openxmlformats.org/officeDocument/2006/relationships/slideLayout" Target="../slideLayouts/slideLayout295.xml"/><Relationship Id="rId45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23" Type="http://schemas.openxmlformats.org/officeDocument/2006/relationships/slideLayout" Target="../slideLayouts/slideLayout278.xml"/><Relationship Id="rId28" Type="http://schemas.openxmlformats.org/officeDocument/2006/relationships/slideLayout" Target="../slideLayouts/slideLayout283.xml"/><Relationship Id="rId36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65.xml"/><Relationship Id="rId19" Type="http://schemas.openxmlformats.org/officeDocument/2006/relationships/slideLayout" Target="../slideLayouts/slideLayout274.xml"/><Relationship Id="rId31" Type="http://schemas.openxmlformats.org/officeDocument/2006/relationships/slideLayout" Target="../slideLayouts/slideLayout286.xml"/><Relationship Id="rId44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Relationship Id="rId22" Type="http://schemas.openxmlformats.org/officeDocument/2006/relationships/slideLayout" Target="../slideLayouts/slideLayout277.xml"/><Relationship Id="rId27" Type="http://schemas.openxmlformats.org/officeDocument/2006/relationships/slideLayout" Target="../slideLayouts/slideLayout282.xml"/><Relationship Id="rId30" Type="http://schemas.openxmlformats.org/officeDocument/2006/relationships/slideLayout" Target="../slideLayouts/slideLayout285.xml"/><Relationship Id="rId35" Type="http://schemas.openxmlformats.org/officeDocument/2006/relationships/slideLayout" Target="../slideLayouts/slideLayout290.xml"/><Relationship Id="rId43" Type="http://schemas.openxmlformats.org/officeDocument/2006/relationships/slideLayout" Target="../slideLayouts/slideLayout298.xml"/><Relationship Id="rId48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slideLayout" Target="../slideLayouts/slideLayout315.xml"/><Relationship Id="rId18" Type="http://schemas.openxmlformats.org/officeDocument/2006/relationships/slideLayout" Target="../slideLayouts/slideLayout320.xml"/><Relationship Id="rId26" Type="http://schemas.openxmlformats.org/officeDocument/2006/relationships/slideLayout" Target="../slideLayouts/slideLayout328.xml"/><Relationship Id="rId39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05.xml"/><Relationship Id="rId21" Type="http://schemas.openxmlformats.org/officeDocument/2006/relationships/slideLayout" Target="../slideLayouts/slideLayout323.xml"/><Relationship Id="rId34" Type="http://schemas.openxmlformats.org/officeDocument/2006/relationships/slideLayout" Target="../slideLayouts/slideLayout336.xml"/><Relationship Id="rId42" Type="http://schemas.openxmlformats.org/officeDocument/2006/relationships/slideLayout" Target="../slideLayouts/slideLayout344.xml"/><Relationship Id="rId47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17" Type="http://schemas.openxmlformats.org/officeDocument/2006/relationships/slideLayout" Target="../slideLayouts/slideLayout319.xml"/><Relationship Id="rId25" Type="http://schemas.openxmlformats.org/officeDocument/2006/relationships/slideLayout" Target="../slideLayouts/slideLayout327.xml"/><Relationship Id="rId33" Type="http://schemas.openxmlformats.org/officeDocument/2006/relationships/slideLayout" Target="../slideLayouts/slideLayout335.xml"/><Relationship Id="rId38" Type="http://schemas.openxmlformats.org/officeDocument/2006/relationships/slideLayout" Target="../slideLayouts/slideLayout340.xml"/><Relationship Id="rId46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04.xml"/><Relationship Id="rId16" Type="http://schemas.openxmlformats.org/officeDocument/2006/relationships/slideLayout" Target="../slideLayouts/slideLayout318.xml"/><Relationship Id="rId20" Type="http://schemas.openxmlformats.org/officeDocument/2006/relationships/slideLayout" Target="../slideLayouts/slideLayout322.xml"/><Relationship Id="rId29" Type="http://schemas.openxmlformats.org/officeDocument/2006/relationships/slideLayout" Target="../slideLayouts/slideLayout331.xml"/><Relationship Id="rId41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24" Type="http://schemas.openxmlformats.org/officeDocument/2006/relationships/slideLayout" Target="../slideLayouts/slideLayout326.xml"/><Relationship Id="rId32" Type="http://schemas.openxmlformats.org/officeDocument/2006/relationships/slideLayout" Target="../slideLayouts/slideLayout334.xml"/><Relationship Id="rId37" Type="http://schemas.openxmlformats.org/officeDocument/2006/relationships/slideLayout" Target="../slideLayouts/slideLayout339.xml"/><Relationship Id="rId40" Type="http://schemas.openxmlformats.org/officeDocument/2006/relationships/slideLayout" Target="../slideLayouts/slideLayout342.xml"/><Relationship Id="rId45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07.xml"/><Relationship Id="rId15" Type="http://schemas.openxmlformats.org/officeDocument/2006/relationships/slideLayout" Target="../slideLayouts/slideLayout317.xml"/><Relationship Id="rId23" Type="http://schemas.openxmlformats.org/officeDocument/2006/relationships/slideLayout" Target="../slideLayouts/slideLayout325.xml"/><Relationship Id="rId28" Type="http://schemas.openxmlformats.org/officeDocument/2006/relationships/slideLayout" Target="../slideLayouts/slideLayout330.xml"/><Relationship Id="rId36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12.xml"/><Relationship Id="rId19" Type="http://schemas.openxmlformats.org/officeDocument/2006/relationships/slideLayout" Target="../slideLayouts/slideLayout321.xml"/><Relationship Id="rId31" Type="http://schemas.openxmlformats.org/officeDocument/2006/relationships/slideLayout" Target="../slideLayouts/slideLayout333.xml"/><Relationship Id="rId44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slideLayout" Target="../slideLayouts/slideLayout316.xml"/><Relationship Id="rId22" Type="http://schemas.openxmlformats.org/officeDocument/2006/relationships/slideLayout" Target="../slideLayouts/slideLayout324.xml"/><Relationship Id="rId27" Type="http://schemas.openxmlformats.org/officeDocument/2006/relationships/slideLayout" Target="../slideLayouts/slideLayout329.xml"/><Relationship Id="rId30" Type="http://schemas.openxmlformats.org/officeDocument/2006/relationships/slideLayout" Target="../slideLayouts/slideLayout332.xml"/><Relationship Id="rId35" Type="http://schemas.openxmlformats.org/officeDocument/2006/relationships/slideLayout" Target="../slideLayouts/slideLayout337.xml"/><Relationship Id="rId43" Type="http://schemas.openxmlformats.org/officeDocument/2006/relationships/slideLayout" Target="../slideLayouts/slideLayout345.xml"/><Relationship Id="rId48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7.xml"/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52.xml"/><Relationship Id="rId21" Type="http://schemas.openxmlformats.org/officeDocument/2006/relationships/slideLayout" Target="../slideLayouts/slideLayout370.xml"/><Relationship Id="rId34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391.xml"/><Relationship Id="rId47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356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74.xml"/><Relationship Id="rId33" Type="http://schemas.openxmlformats.org/officeDocument/2006/relationships/slideLayout" Target="../slideLayouts/slideLayout382.xml"/><Relationship Id="rId38" Type="http://schemas.openxmlformats.org/officeDocument/2006/relationships/slideLayout" Target="../slideLayouts/slideLayout387.xml"/><Relationship Id="rId46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0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78.xml"/><Relationship Id="rId41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24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81.xml"/><Relationship Id="rId37" Type="http://schemas.openxmlformats.org/officeDocument/2006/relationships/slideLayout" Target="../slideLayouts/slideLayout386.xml"/><Relationship Id="rId40" Type="http://schemas.openxmlformats.org/officeDocument/2006/relationships/slideLayout" Target="../slideLayouts/slideLayout389.xml"/><Relationship Id="rId45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72.xml"/><Relationship Id="rId28" Type="http://schemas.openxmlformats.org/officeDocument/2006/relationships/slideLayout" Target="../slideLayouts/slideLayout377.xml"/><Relationship Id="rId36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59.xml"/><Relationship Id="rId19" Type="http://schemas.openxmlformats.org/officeDocument/2006/relationships/slideLayout" Target="../slideLayouts/slideLayout368.xml"/><Relationship Id="rId31" Type="http://schemas.openxmlformats.org/officeDocument/2006/relationships/slideLayout" Target="../slideLayouts/slideLayout380.xml"/><Relationship Id="rId44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71.xml"/><Relationship Id="rId27" Type="http://schemas.openxmlformats.org/officeDocument/2006/relationships/slideLayout" Target="../slideLayouts/slideLayout376.xml"/><Relationship Id="rId30" Type="http://schemas.openxmlformats.org/officeDocument/2006/relationships/slideLayout" Target="../slideLayouts/slideLayout379.xml"/><Relationship Id="rId35" Type="http://schemas.openxmlformats.org/officeDocument/2006/relationships/slideLayout" Target="../slideLayouts/slideLayout384.xml"/><Relationship Id="rId43" Type="http://schemas.openxmlformats.org/officeDocument/2006/relationships/slideLayout" Target="../slideLayouts/slideLayout392.xml"/><Relationship Id="rId48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8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The NPD Group, Inc.  |  </a:t>
            </a:r>
            <a:r>
              <a:rPr lang="en-US" sz="1000" b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6" y="279499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6" y="1834348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3" y="4820616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8" y="4429125"/>
            <a:ext cx="1195387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Not Reviewed</a:t>
            </a:r>
          </a:p>
        </p:txBody>
      </p:sp>
      <p:sp>
        <p:nvSpPr>
          <p:cNvPr id="14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7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86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33" r:id="rId14"/>
    <p:sldLayoutId id="2147483734" r:id="rId15"/>
    <p:sldLayoutId id="2147483735" r:id="rId16"/>
    <p:sldLayoutId id="2147483709" r:id="rId17"/>
    <p:sldLayoutId id="2147483730" r:id="rId18"/>
    <p:sldLayoutId id="2147483710" r:id="rId19"/>
    <p:sldLayoutId id="2147483731" r:id="rId20"/>
    <p:sldLayoutId id="2147483711" r:id="rId21"/>
    <p:sldLayoutId id="2147483732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36" r:id="rId32"/>
    <p:sldLayoutId id="2147483737" r:id="rId33"/>
    <p:sldLayoutId id="2147483738" r:id="rId34"/>
    <p:sldLayoutId id="2147483721" r:id="rId35"/>
    <p:sldLayoutId id="2147483722" r:id="rId36"/>
    <p:sldLayoutId id="2147483723" r:id="rId37"/>
    <p:sldLayoutId id="2147483739" r:id="rId38"/>
    <p:sldLayoutId id="2147483740" r:id="rId39"/>
    <p:sldLayoutId id="2147483741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698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5" y="279498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5" y="1834347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4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  <p:sldLayoutId id="2147484237" r:id="rId17"/>
    <p:sldLayoutId id="2147484238" r:id="rId18"/>
    <p:sldLayoutId id="2147484239" r:id="rId19"/>
    <p:sldLayoutId id="2147484240" r:id="rId20"/>
    <p:sldLayoutId id="2147484241" r:id="rId21"/>
    <p:sldLayoutId id="2147484242" r:id="rId22"/>
    <p:sldLayoutId id="2147484243" r:id="rId23"/>
    <p:sldLayoutId id="2147484244" r:id="rId24"/>
    <p:sldLayoutId id="2147484245" r:id="rId25"/>
    <p:sldLayoutId id="2147484246" r:id="rId26"/>
    <p:sldLayoutId id="2147484247" r:id="rId27"/>
    <p:sldLayoutId id="2147484248" r:id="rId28"/>
    <p:sldLayoutId id="2147484249" r:id="rId29"/>
    <p:sldLayoutId id="2147484250" r:id="rId30"/>
    <p:sldLayoutId id="2147484251" r:id="rId31"/>
    <p:sldLayoutId id="2147484252" r:id="rId32"/>
    <p:sldLayoutId id="2147484253" r:id="rId33"/>
    <p:sldLayoutId id="2147484254" r:id="rId34"/>
    <p:sldLayoutId id="2147484255" r:id="rId35"/>
    <p:sldLayoutId id="2147484256" r:id="rId36"/>
    <p:sldLayoutId id="2147484257" r:id="rId37"/>
    <p:sldLayoutId id="2147484258" r:id="rId38"/>
    <p:sldLayoutId id="2147484259" r:id="rId39"/>
    <p:sldLayoutId id="2147484260" r:id="rId40"/>
    <p:sldLayoutId id="2147484261" r:id="rId41"/>
    <p:sldLayoutId id="2147484262" r:id="rId42"/>
    <p:sldLayoutId id="2147484263" r:id="rId43"/>
    <p:sldLayoutId id="2147484264" r:id="rId44"/>
    <p:sldLayoutId id="2147484265" r:id="rId45"/>
    <p:sldLayoutId id="2147484266" r:id="rId46"/>
    <p:sldLayoutId id="2147484267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5" y="279498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5" y="1834347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1" r:id="rId15"/>
    <p:sldLayoutId id="2147484332" r:id="rId16"/>
    <p:sldLayoutId id="2147484333" r:id="rId17"/>
    <p:sldLayoutId id="2147484334" r:id="rId18"/>
    <p:sldLayoutId id="2147484335" r:id="rId19"/>
    <p:sldLayoutId id="2147484336" r:id="rId20"/>
    <p:sldLayoutId id="2147484337" r:id="rId21"/>
    <p:sldLayoutId id="2147484338" r:id="rId22"/>
    <p:sldLayoutId id="2147484339" r:id="rId23"/>
    <p:sldLayoutId id="2147484340" r:id="rId24"/>
    <p:sldLayoutId id="2147484341" r:id="rId25"/>
    <p:sldLayoutId id="2147484342" r:id="rId26"/>
    <p:sldLayoutId id="2147484343" r:id="rId27"/>
    <p:sldLayoutId id="2147484344" r:id="rId28"/>
    <p:sldLayoutId id="2147484345" r:id="rId29"/>
    <p:sldLayoutId id="2147484346" r:id="rId30"/>
    <p:sldLayoutId id="2147484347" r:id="rId31"/>
    <p:sldLayoutId id="2147484348" r:id="rId32"/>
    <p:sldLayoutId id="2147484349" r:id="rId33"/>
    <p:sldLayoutId id="2147484350" r:id="rId34"/>
    <p:sldLayoutId id="2147484351" r:id="rId35"/>
    <p:sldLayoutId id="2147484352" r:id="rId36"/>
    <p:sldLayoutId id="2147484353" r:id="rId37"/>
    <p:sldLayoutId id="2147484354" r:id="rId38"/>
    <p:sldLayoutId id="2147484355" r:id="rId39"/>
    <p:sldLayoutId id="2147484356" r:id="rId40"/>
    <p:sldLayoutId id="2147484357" r:id="rId41"/>
    <p:sldLayoutId id="2147484358" r:id="rId42"/>
    <p:sldLayoutId id="2147484359" r:id="rId43"/>
    <p:sldLayoutId id="2147484360" r:id="rId44"/>
    <p:sldLayoutId id="2147484361" r:id="rId45"/>
    <p:sldLayoutId id="2147484362" r:id="rId46"/>
    <p:sldLayoutId id="2147484363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8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6" y="279499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6" y="1834348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3" y="4820616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1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77" r:id="rId13"/>
    <p:sldLayoutId id="2147484378" r:id="rId14"/>
    <p:sldLayoutId id="2147484379" r:id="rId15"/>
    <p:sldLayoutId id="2147484380" r:id="rId16"/>
    <p:sldLayoutId id="2147484381" r:id="rId17"/>
    <p:sldLayoutId id="2147484382" r:id="rId18"/>
    <p:sldLayoutId id="2147484383" r:id="rId19"/>
    <p:sldLayoutId id="2147484384" r:id="rId20"/>
    <p:sldLayoutId id="2147484385" r:id="rId21"/>
    <p:sldLayoutId id="2147484386" r:id="rId22"/>
    <p:sldLayoutId id="2147484387" r:id="rId23"/>
    <p:sldLayoutId id="2147484388" r:id="rId24"/>
    <p:sldLayoutId id="2147484389" r:id="rId25"/>
    <p:sldLayoutId id="2147484390" r:id="rId26"/>
    <p:sldLayoutId id="2147484391" r:id="rId27"/>
    <p:sldLayoutId id="2147484392" r:id="rId28"/>
    <p:sldLayoutId id="2147484393" r:id="rId29"/>
    <p:sldLayoutId id="2147484394" r:id="rId30"/>
    <p:sldLayoutId id="2147484395" r:id="rId31"/>
    <p:sldLayoutId id="2147484396" r:id="rId32"/>
    <p:sldLayoutId id="2147484397" r:id="rId33"/>
    <p:sldLayoutId id="2147484398" r:id="rId34"/>
    <p:sldLayoutId id="2147484399" r:id="rId35"/>
    <p:sldLayoutId id="2147484400" r:id="rId36"/>
    <p:sldLayoutId id="2147484401" r:id="rId37"/>
    <p:sldLayoutId id="2147484402" r:id="rId38"/>
    <p:sldLayoutId id="2147484403" r:id="rId39"/>
    <p:sldLayoutId id="2147484404" r:id="rId40"/>
    <p:sldLayoutId id="2147484405" r:id="rId41"/>
    <p:sldLayoutId id="2147484406" r:id="rId42"/>
    <p:sldLayoutId id="2147484407" r:id="rId43"/>
    <p:sldLayoutId id="2147484408" r:id="rId44"/>
    <p:sldLayoutId id="2147484409" r:id="rId45"/>
    <p:sldLayoutId id="2147484410" r:id="rId46"/>
    <p:sldLayoutId id="2147484411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0" y="4901804"/>
            <a:ext cx="9144000" cy="241697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95314" y="210386"/>
            <a:ext cx="795178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5314" y="1604255"/>
            <a:ext cx="7951787" cy="31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3" y="4901804"/>
            <a:ext cx="596901" cy="241697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18"/>
          <p:cNvSpPr txBox="1">
            <a:spLocks/>
          </p:cNvSpPr>
          <p:nvPr/>
        </p:nvSpPr>
        <p:spPr>
          <a:xfrm>
            <a:off x="595313" y="4901804"/>
            <a:ext cx="3760810" cy="241697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15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6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60" r:id="rId17"/>
    <p:sldLayoutId id="2147483761" r:id="rId18"/>
    <p:sldLayoutId id="2147483762" r:id="rId19"/>
    <p:sldLayoutId id="214748376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5" y="279498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5" y="1834347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7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  <p:sldLayoutId id="2147483827" r:id="rId39"/>
    <p:sldLayoutId id="2147483828" r:id="rId40"/>
    <p:sldLayoutId id="2147483829" r:id="rId41"/>
    <p:sldLayoutId id="2147483830" r:id="rId42"/>
    <p:sldLayoutId id="2147483831" r:id="rId43"/>
    <p:sldLayoutId id="2147483832" r:id="rId44"/>
    <p:sldLayoutId id="2147483833" r:id="rId45"/>
    <p:sldLayoutId id="2147483834" r:id="rId46"/>
    <p:sldLayoutId id="2147483835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5" y="279498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5" y="1834347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9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4" r:id="rId28"/>
    <p:sldLayoutId id="2147483865" r:id="rId29"/>
    <p:sldLayoutId id="2147483866" r:id="rId30"/>
    <p:sldLayoutId id="2147483867" r:id="rId31"/>
    <p:sldLayoutId id="2147483868" r:id="rId32"/>
    <p:sldLayoutId id="2147483869" r:id="rId33"/>
    <p:sldLayoutId id="2147483870" r:id="rId34"/>
    <p:sldLayoutId id="2147483871" r:id="rId35"/>
    <p:sldLayoutId id="2147483872" r:id="rId36"/>
    <p:sldLayoutId id="2147483873" r:id="rId37"/>
    <p:sldLayoutId id="2147483874" r:id="rId38"/>
    <p:sldLayoutId id="2147483875" r:id="rId39"/>
    <p:sldLayoutId id="2147483876" r:id="rId40"/>
    <p:sldLayoutId id="2147483877" r:id="rId41"/>
    <p:sldLayoutId id="2147483878" r:id="rId42"/>
    <p:sldLayoutId id="2147483879" r:id="rId43"/>
    <p:sldLayoutId id="2147483880" r:id="rId44"/>
    <p:sldLayoutId id="2147483881" r:id="rId45"/>
    <p:sldLayoutId id="2147483882" r:id="rId46"/>
    <p:sldLayoutId id="2147483883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5" y="279498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5" y="1834347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  <p:sldLayoutId id="2147483910" r:id="rId26"/>
    <p:sldLayoutId id="2147483911" r:id="rId27"/>
    <p:sldLayoutId id="2147483912" r:id="rId28"/>
    <p:sldLayoutId id="2147483913" r:id="rId29"/>
    <p:sldLayoutId id="2147483914" r:id="rId30"/>
    <p:sldLayoutId id="2147483915" r:id="rId31"/>
    <p:sldLayoutId id="2147483916" r:id="rId32"/>
    <p:sldLayoutId id="2147483917" r:id="rId33"/>
    <p:sldLayoutId id="2147483918" r:id="rId34"/>
    <p:sldLayoutId id="2147483919" r:id="rId35"/>
    <p:sldLayoutId id="2147483920" r:id="rId36"/>
    <p:sldLayoutId id="2147483921" r:id="rId37"/>
    <p:sldLayoutId id="2147483922" r:id="rId38"/>
    <p:sldLayoutId id="2147483923" r:id="rId39"/>
    <p:sldLayoutId id="2147483924" r:id="rId40"/>
    <p:sldLayoutId id="2147483925" r:id="rId41"/>
    <p:sldLayoutId id="2147483926" r:id="rId42"/>
    <p:sldLayoutId id="2147483927" r:id="rId43"/>
    <p:sldLayoutId id="2147483928" r:id="rId44"/>
    <p:sldLayoutId id="2147483929" r:id="rId45"/>
    <p:sldLayoutId id="2147483930" r:id="rId46"/>
    <p:sldLayoutId id="2147483931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5" y="279498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5" y="1834347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4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  <p:sldLayoutId id="2147483955" r:id="rId23"/>
    <p:sldLayoutId id="2147483956" r:id="rId24"/>
    <p:sldLayoutId id="2147483957" r:id="rId25"/>
    <p:sldLayoutId id="2147483958" r:id="rId26"/>
    <p:sldLayoutId id="2147483959" r:id="rId27"/>
    <p:sldLayoutId id="2147483960" r:id="rId28"/>
    <p:sldLayoutId id="2147483961" r:id="rId29"/>
    <p:sldLayoutId id="2147483962" r:id="rId30"/>
    <p:sldLayoutId id="2147483963" r:id="rId31"/>
    <p:sldLayoutId id="2147483964" r:id="rId32"/>
    <p:sldLayoutId id="2147483965" r:id="rId33"/>
    <p:sldLayoutId id="2147483966" r:id="rId34"/>
    <p:sldLayoutId id="2147483967" r:id="rId35"/>
    <p:sldLayoutId id="2147483968" r:id="rId36"/>
    <p:sldLayoutId id="2147483969" r:id="rId37"/>
    <p:sldLayoutId id="2147483970" r:id="rId38"/>
    <p:sldLayoutId id="2147483971" r:id="rId39"/>
    <p:sldLayoutId id="2147483972" r:id="rId40"/>
    <p:sldLayoutId id="2147483973" r:id="rId41"/>
    <p:sldLayoutId id="2147483974" r:id="rId42"/>
    <p:sldLayoutId id="2147483975" r:id="rId43"/>
    <p:sldLayoutId id="2147483976" r:id="rId44"/>
    <p:sldLayoutId id="2147483977" r:id="rId45"/>
    <p:sldLayoutId id="2147483978" r:id="rId46"/>
    <p:sldLayoutId id="2147483979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5" y="279498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5" y="1834347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  <p:sldLayoutId id="2147484003" r:id="rId23"/>
    <p:sldLayoutId id="2147484004" r:id="rId24"/>
    <p:sldLayoutId id="2147484005" r:id="rId25"/>
    <p:sldLayoutId id="2147484006" r:id="rId26"/>
    <p:sldLayoutId id="2147484007" r:id="rId27"/>
    <p:sldLayoutId id="2147484008" r:id="rId28"/>
    <p:sldLayoutId id="2147484009" r:id="rId29"/>
    <p:sldLayoutId id="2147484010" r:id="rId30"/>
    <p:sldLayoutId id="2147484011" r:id="rId31"/>
    <p:sldLayoutId id="2147484012" r:id="rId32"/>
    <p:sldLayoutId id="2147484013" r:id="rId33"/>
    <p:sldLayoutId id="2147484014" r:id="rId34"/>
    <p:sldLayoutId id="2147484015" r:id="rId35"/>
    <p:sldLayoutId id="2147484016" r:id="rId36"/>
    <p:sldLayoutId id="2147484017" r:id="rId37"/>
    <p:sldLayoutId id="2147484018" r:id="rId38"/>
    <p:sldLayoutId id="2147484019" r:id="rId39"/>
    <p:sldLayoutId id="2147484020" r:id="rId40"/>
    <p:sldLayoutId id="2147484021" r:id="rId41"/>
    <p:sldLayoutId id="2147484022" r:id="rId42"/>
    <p:sldLayoutId id="2147484023" r:id="rId43"/>
    <p:sldLayoutId id="2147484024" r:id="rId44"/>
    <p:sldLayoutId id="2147484025" r:id="rId45"/>
    <p:sldLayoutId id="2147484026" r:id="rId46"/>
    <p:sldLayoutId id="2147484027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5" y="279498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5" y="1834347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4047" r:id="rId19"/>
    <p:sldLayoutId id="2147484048" r:id="rId20"/>
    <p:sldLayoutId id="2147484049" r:id="rId21"/>
    <p:sldLayoutId id="2147484050" r:id="rId22"/>
    <p:sldLayoutId id="2147484051" r:id="rId23"/>
    <p:sldLayoutId id="2147484052" r:id="rId24"/>
    <p:sldLayoutId id="2147484053" r:id="rId25"/>
    <p:sldLayoutId id="2147484054" r:id="rId26"/>
    <p:sldLayoutId id="2147484055" r:id="rId27"/>
    <p:sldLayoutId id="2147484056" r:id="rId28"/>
    <p:sldLayoutId id="2147484057" r:id="rId29"/>
    <p:sldLayoutId id="2147484058" r:id="rId30"/>
    <p:sldLayoutId id="2147484059" r:id="rId31"/>
    <p:sldLayoutId id="2147484060" r:id="rId32"/>
    <p:sldLayoutId id="2147484061" r:id="rId33"/>
    <p:sldLayoutId id="2147484062" r:id="rId34"/>
    <p:sldLayoutId id="2147484063" r:id="rId35"/>
    <p:sldLayoutId id="2147484064" r:id="rId36"/>
    <p:sldLayoutId id="2147484065" r:id="rId37"/>
    <p:sldLayoutId id="2147484066" r:id="rId38"/>
    <p:sldLayoutId id="2147484067" r:id="rId39"/>
    <p:sldLayoutId id="2147484068" r:id="rId40"/>
    <p:sldLayoutId id="2147484069" r:id="rId41"/>
    <p:sldLayoutId id="2147484070" r:id="rId42"/>
    <p:sldLayoutId id="2147484071" r:id="rId43"/>
    <p:sldLayoutId id="2147484072" r:id="rId44"/>
    <p:sldLayoutId id="2147484073" r:id="rId45"/>
    <p:sldLayoutId id="2147484074" r:id="rId46"/>
    <p:sldLayoutId id="2147484075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rgbClr val="FFFFFF"/>
                </a:solidFill>
              </a:rPr>
              <a:t>The NPD Group, Inc.  |  </a:t>
            </a:r>
            <a:r>
              <a:rPr lang="en-US" sz="1000" dirty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3885" y="279498"/>
            <a:ext cx="8458745" cy="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885" y="1834347"/>
            <a:ext cx="8458745" cy="27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  <p:sldLayoutId id="2147484189" r:id="rId17"/>
    <p:sldLayoutId id="2147484190" r:id="rId18"/>
    <p:sldLayoutId id="2147484191" r:id="rId19"/>
    <p:sldLayoutId id="2147484192" r:id="rId20"/>
    <p:sldLayoutId id="2147484193" r:id="rId21"/>
    <p:sldLayoutId id="2147484194" r:id="rId22"/>
    <p:sldLayoutId id="2147484195" r:id="rId23"/>
    <p:sldLayoutId id="2147484196" r:id="rId24"/>
    <p:sldLayoutId id="2147484197" r:id="rId25"/>
    <p:sldLayoutId id="2147484198" r:id="rId26"/>
    <p:sldLayoutId id="2147484199" r:id="rId27"/>
    <p:sldLayoutId id="2147484200" r:id="rId28"/>
    <p:sldLayoutId id="2147484201" r:id="rId29"/>
    <p:sldLayoutId id="2147484202" r:id="rId30"/>
    <p:sldLayoutId id="2147484203" r:id="rId31"/>
    <p:sldLayoutId id="2147484204" r:id="rId32"/>
    <p:sldLayoutId id="2147484205" r:id="rId33"/>
    <p:sldLayoutId id="2147484206" r:id="rId34"/>
    <p:sldLayoutId id="2147484207" r:id="rId35"/>
    <p:sldLayoutId id="2147484208" r:id="rId36"/>
    <p:sldLayoutId id="2147484209" r:id="rId37"/>
    <p:sldLayoutId id="2147484210" r:id="rId38"/>
    <p:sldLayoutId id="2147484211" r:id="rId39"/>
    <p:sldLayoutId id="2147484212" r:id="rId40"/>
    <p:sldLayoutId id="2147484213" r:id="rId41"/>
    <p:sldLayoutId id="2147484214" r:id="rId42"/>
    <p:sldLayoutId id="2147484215" r:id="rId43"/>
    <p:sldLayoutId id="2147484216" r:id="rId44"/>
    <p:sldLayoutId id="2147484217" r:id="rId45"/>
    <p:sldLayoutId id="2147484218" r:id="rId46"/>
    <p:sldLayoutId id="2147484219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4467" y="2256349"/>
            <a:ext cx="6243637" cy="51554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The NPD Group,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Trends in Nutrition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July 26, 2018</a:t>
            </a:r>
          </a:p>
        </p:txBody>
      </p:sp>
    </p:spTree>
    <p:extLst>
      <p:ext uri="{BB962C8B-B14F-4D97-AF65-F5344CB8AC3E}">
        <p14:creationId xmlns:p14="http://schemas.microsoft.com/office/powerpoint/2010/main" val="13030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people are reading the nutrition facts label again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Group/National Eating Trends® ’13-’18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302097"/>
              </p:ext>
            </p:extLst>
          </p:nvPr>
        </p:nvGraphicFramePr>
        <p:xfrm>
          <a:off x="333635" y="1372438"/>
          <a:ext cx="8476730" cy="30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1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Sugar and calories are the top Nutrition Facts Label items checked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229432"/>
              </p:ext>
            </p:extLst>
          </p:nvPr>
        </p:nvGraphicFramePr>
        <p:xfrm>
          <a:off x="404813" y="1085850"/>
          <a:ext cx="8450262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475762"/>
              </p:ext>
            </p:extLst>
          </p:nvPr>
        </p:nvGraphicFramePr>
        <p:xfrm>
          <a:off x="296883" y="1841099"/>
          <a:ext cx="7486853" cy="25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fact, sugar is the main item consumers are checking labels for more often vs. a decade ago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Group/Dieting Monitor; Years ending December; *Years ending June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6949" y="2273965"/>
            <a:ext cx="1204979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517D"/>
                </a:solidFill>
              </a:rPr>
              <a:t>Sugars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6946" y="2568489"/>
            <a:ext cx="1449124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2C341"/>
                </a:solidFill>
              </a:rPr>
              <a:t>Total Calories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6945" y="2854799"/>
            <a:ext cx="1204985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8BE"/>
                </a:solidFill>
              </a:rPr>
              <a:t>Sodium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6947" y="3137580"/>
            <a:ext cx="1204982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65A5C"/>
                </a:solidFill>
              </a:rPr>
              <a:t>Total Fat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6947" y="3427021"/>
            <a:ext cx="1204981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E908F"/>
                </a:solidFill>
              </a:rPr>
              <a:t>Serving Size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2088" y="2273964"/>
            <a:ext cx="578719" cy="28944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+6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7690" y="2568488"/>
            <a:ext cx="583797" cy="28944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-7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82084" y="2854798"/>
            <a:ext cx="578720" cy="28944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2086" y="3137579"/>
            <a:ext cx="578720" cy="28944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-14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82087" y="3427020"/>
            <a:ext cx="578720" cy="28944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8063" y="1841099"/>
            <a:ext cx="783772" cy="408623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Pt. ∆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‘17 vs. ‘07</a:t>
            </a:r>
          </a:p>
        </p:txBody>
      </p:sp>
    </p:spTree>
    <p:extLst>
      <p:ext uri="{BB962C8B-B14F-4D97-AF65-F5344CB8AC3E}">
        <p14:creationId xmlns:p14="http://schemas.microsoft.com/office/powerpoint/2010/main" val="37855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people are checking the label for protein than a decade ago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Group/Dieting Monitor ’04-’17</a:t>
            </a: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911733"/>
              </p:ext>
            </p:extLst>
          </p:nvPr>
        </p:nvGraphicFramePr>
        <p:xfrm>
          <a:off x="301924" y="1438275"/>
          <a:ext cx="8514271" cy="292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47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nutrients that many consumers seek more of in their diet. Here are the four leading nutrients we want more of.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Group/Dieting Monitor, YE February 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4739" y="1687215"/>
            <a:ext cx="1606915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Trying to Get More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20999" y="1943501"/>
            <a:ext cx="1479892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200" dirty="0">
                <a:solidFill>
                  <a:prstClr val="black"/>
                </a:solidFill>
              </a:rPr>
              <a:t>Percentage of Adults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1705" y="2282768"/>
            <a:ext cx="1938069" cy="15700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6135" y="2282768"/>
            <a:ext cx="1938069" cy="15700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0565" y="2282768"/>
            <a:ext cx="1938069" cy="15700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34994" y="2282768"/>
            <a:ext cx="1938069" cy="157000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1705" y="3900220"/>
            <a:ext cx="1938069" cy="3741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Protein                 </a:t>
            </a:r>
            <a:r>
              <a:rPr lang="en-US" sz="1600" b="1" dirty="0">
                <a:solidFill>
                  <a:prstClr val="white"/>
                </a:solidFill>
              </a:rPr>
              <a:t>61%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6135" y="3900220"/>
            <a:ext cx="1938069" cy="3741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Whole Grains      </a:t>
            </a:r>
            <a:r>
              <a:rPr lang="en-US" sz="1600" b="1" dirty="0">
                <a:solidFill>
                  <a:prstClr val="white"/>
                </a:solidFill>
              </a:rPr>
              <a:t>54%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20565" y="3900220"/>
            <a:ext cx="1938069" cy="3741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Dietary Fiber       </a:t>
            </a:r>
            <a:r>
              <a:rPr lang="en-US" sz="1600" b="1" dirty="0">
                <a:solidFill>
                  <a:prstClr val="white"/>
                </a:solidFill>
              </a:rPr>
              <a:t>52%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4994" y="3900220"/>
            <a:ext cx="1938069" cy="3741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Vitamin C             </a:t>
            </a:r>
            <a:r>
              <a:rPr lang="en-US" sz="1600" b="1" dirty="0">
                <a:solidFill>
                  <a:prstClr val="white"/>
                </a:solidFill>
              </a:rPr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6098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 dirty="0"/>
              <a:t>The desire to increase these nutrients is rebounding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1805" y="1352270"/>
            <a:ext cx="8460825" cy="368917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Only protein is desired at the same level as a decade ago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942542801"/>
              </p:ext>
            </p:extLst>
          </p:nvPr>
        </p:nvGraphicFramePr>
        <p:xfrm>
          <a:off x="384552" y="2085308"/>
          <a:ext cx="7534497" cy="223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Source: The NPD Group/Dieting Monitor, Years ending December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3943" y="1674656"/>
            <a:ext cx="1606915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Trying to Get More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21815" y="1947939"/>
            <a:ext cx="1479892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200" dirty="0">
                <a:solidFill>
                  <a:prstClr val="black"/>
                </a:solidFill>
              </a:rPr>
              <a:t>Percentage of Adults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2722" y="2797013"/>
            <a:ext cx="730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17D"/>
                </a:solidFill>
              </a:rPr>
              <a:t>Protein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2722" y="3036755"/>
            <a:ext cx="119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2C341"/>
                </a:solidFill>
              </a:rPr>
              <a:t>Whole Grains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2722" y="3516239"/>
            <a:ext cx="905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C7A08"/>
                </a:solidFill>
              </a:rPr>
              <a:t>Vitamin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2722" y="3276497"/>
            <a:ext cx="114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8BE"/>
                </a:solidFill>
              </a:rPr>
              <a:t>Dietary Fiber</a:t>
            </a:r>
          </a:p>
        </p:txBody>
      </p:sp>
    </p:spTree>
    <p:extLst>
      <p:ext uri="{BB962C8B-B14F-4D97-AF65-F5344CB8AC3E}">
        <p14:creationId xmlns:p14="http://schemas.microsoft.com/office/powerpoint/2010/main" val="34849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falling for years, the desire to add these nutrients is rising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290690234"/>
              </p:ext>
            </p:extLst>
          </p:nvPr>
        </p:nvGraphicFramePr>
        <p:xfrm>
          <a:off x="449263" y="1921413"/>
          <a:ext cx="7521545" cy="236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Source: The NPD Group/Dieting Monitor, Years ending December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3943" y="1445491"/>
            <a:ext cx="1606915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Trying to Get More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21815" y="1684554"/>
            <a:ext cx="1479892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200" dirty="0">
                <a:solidFill>
                  <a:prstClr val="black"/>
                </a:solidFill>
              </a:rPr>
              <a:t>Percentage of Adults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2722" y="2797013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17D"/>
                </a:solidFill>
              </a:rPr>
              <a:t>Calcium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2722" y="3036755"/>
            <a:ext cx="11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2C341"/>
                </a:solidFill>
              </a:rPr>
              <a:t>Antioxidants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2722" y="3516239"/>
            <a:ext cx="920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C7A08"/>
                </a:solidFill>
              </a:rPr>
              <a:t>Vitamin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22722" y="3276497"/>
            <a:ext cx="487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8BE"/>
                </a:solidFill>
              </a:rPr>
              <a:t>Iron</a:t>
            </a:r>
          </a:p>
        </p:txBody>
      </p:sp>
    </p:spTree>
    <p:extLst>
      <p:ext uri="{BB962C8B-B14F-4D97-AF65-F5344CB8AC3E}">
        <p14:creationId xmlns:p14="http://schemas.microsoft.com/office/powerpoint/2010/main" val="4700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food attributes we desire to increase in our diet as consumers begin to think more about the functionality of foods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827087446"/>
              </p:ext>
            </p:extLst>
          </p:nvPr>
        </p:nvGraphicFramePr>
        <p:xfrm>
          <a:off x="414338" y="1921414"/>
          <a:ext cx="7496085" cy="240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Source: The NPD Group/Dieting Monitor, Years ending December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3943" y="1687019"/>
            <a:ext cx="1606915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Trying to Get More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21815" y="1926082"/>
            <a:ext cx="1479892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200" dirty="0">
                <a:solidFill>
                  <a:prstClr val="black"/>
                </a:solidFill>
              </a:rPr>
              <a:t>Percentage of Adults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6240" y="2357065"/>
            <a:ext cx="17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17D"/>
                </a:solidFill>
              </a:rPr>
              <a:t>Omega-3 Fatty Acids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6240" y="2668596"/>
            <a:ext cx="931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2C341"/>
                </a:solidFill>
              </a:rPr>
              <a:t>Probiotics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6240" y="3483521"/>
            <a:ext cx="924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8BE"/>
                </a:solidFill>
              </a:rPr>
              <a:t>Prebiotics</a:t>
            </a:r>
          </a:p>
        </p:txBody>
      </p:sp>
    </p:spTree>
    <p:extLst>
      <p:ext uri="{BB962C8B-B14F-4D97-AF65-F5344CB8AC3E}">
        <p14:creationId xmlns:p14="http://schemas.microsoft.com/office/powerpoint/2010/main" val="11657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the leading elements we want to reduce or avoid altogether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1805" y="1292895"/>
            <a:ext cx="8460825" cy="368917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Historically, fat was the thing we most wanted to cut back on or avoid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Group/Dieting Monitor, YE February 2018</a:t>
            </a:r>
          </a:p>
        </p:txBody>
      </p:sp>
      <p:graphicFrame>
        <p:nvGraphicFramePr>
          <p:cNvPr id="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784686"/>
              </p:ext>
            </p:extLst>
          </p:nvPr>
        </p:nvGraphicFramePr>
        <p:xfrm>
          <a:off x="388189" y="2178673"/>
          <a:ext cx="8488392" cy="222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74574" y="1651024"/>
            <a:ext cx="3405356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Trying to Cut Back On/Avoid Completely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28680" y="1941813"/>
            <a:ext cx="1479892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200" dirty="0">
                <a:solidFill>
                  <a:prstClr val="black"/>
                </a:solidFill>
              </a:rPr>
              <a:t>Percentage of Adults</a:t>
            </a:r>
          </a:p>
        </p:txBody>
      </p:sp>
    </p:spTree>
    <p:extLst>
      <p:ext uri="{BB962C8B-B14F-4D97-AF65-F5344CB8AC3E}">
        <p14:creationId xmlns:p14="http://schemas.microsoft.com/office/powerpoint/2010/main" val="27455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of the things we traditionally avoided to be “healthy” are of less concern today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146266756"/>
              </p:ext>
            </p:extLst>
          </p:nvPr>
        </p:nvGraphicFramePr>
        <p:xfrm>
          <a:off x="449263" y="1870837"/>
          <a:ext cx="7504292" cy="252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Source: The NPD Group/Dieting Monitor, Years ending December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4771" y="1360439"/>
            <a:ext cx="3385735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Trying to Cut Down or Avoid Completely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30437" y="1645852"/>
            <a:ext cx="1479892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200" dirty="0">
                <a:solidFill>
                  <a:prstClr val="black"/>
                </a:solidFill>
              </a:rPr>
              <a:t>Percentage of Adults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3942" y="2549047"/>
            <a:ext cx="1029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17D"/>
                </a:solidFill>
              </a:rPr>
              <a:t>Cholesterol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3942" y="2761938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2C341"/>
                </a:solidFill>
              </a:rPr>
              <a:t>Calories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3942" y="3477017"/>
            <a:ext cx="598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C7A08"/>
                </a:solidFill>
              </a:rPr>
              <a:t>Carbs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3942" y="2991639"/>
            <a:ext cx="15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8BE"/>
                </a:solidFill>
              </a:rPr>
              <a:t>Trans Fatty Acids/</a:t>
            </a:r>
          </a:p>
          <a:p>
            <a:r>
              <a:rPr lang="en-US" sz="1400" b="1" dirty="0">
                <a:solidFill>
                  <a:srgbClr val="0078BE"/>
                </a:solidFill>
              </a:rPr>
              <a:t>Trans Fat</a:t>
            </a:r>
          </a:p>
        </p:txBody>
      </p:sp>
    </p:spTree>
    <p:extLst>
      <p:ext uri="{BB962C8B-B14F-4D97-AF65-F5344CB8AC3E}">
        <p14:creationId xmlns:p14="http://schemas.microsoft.com/office/powerpoint/2010/main" val="167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 and </a:t>
            </a:r>
            <a:r>
              <a:rPr lang="en-US" dirty="0" err="1"/>
              <a:t>Excercise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things that we persist in our desire to avoid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941323634"/>
              </p:ext>
            </p:extLst>
          </p:nvPr>
        </p:nvGraphicFramePr>
        <p:xfrm>
          <a:off x="449262" y="1844958"/>
          <a:ext cx="7357643" cy="252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Source: The NPD Group/Dieting Monitor, Years ending December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8078" y="1351812"/>
            <a:ext cx="3385735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Trying to Cut Down or Avoid Completely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30996" y="1616724"/>
            <a:ext cx="1479892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200" dirty="0">
                <a:solidFill>
                  <a:prstClr val="black"/>
                </a:solidFill>
              </a:rPr>
              <a:t>Percentage of Adults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8440" y="2022835"/>
            <a:ext cx="669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17D"/>
                </a:solidFill>
              </a:rPr>
              <a:t>Sugars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8440" y="2251382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2C341"/>
                </a:solidFill>
              </a:rPr>
              <a:t>Sodium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440" y="3073753"/>
            <a:ext cx="685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C7A08"/>
                </a:solidFill>
              </a:rPr>
              <a:t>Gluten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8440" y="2472899"/>
            <a:ext cx="1215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8BE"/>
                </a:solidFill>
              </a:rPr>
              <a:t>High-Fructose </a:t>
            </a:r>
          </a:p>
          <a:p>
            <a:r>
              <a:rPr lang="en-US" sz="1400" b="1" dirty="0">
                <a:solidFill>
                  <a:srgbClr val="0078BE"/>
                </a:solidFill>
              </a:rPr>
              <a:t>Corn Syrup</a:t>
            </a:r>
          </a:p>
        </p:txBody>
      </p:sp>
    </p:spTree>
    <p:extLst>
      <p:ext uri="{BB962C8B-B14F-4D97-AF65-F5344CB8AC3E}">
        <p14:creationId xmlns:p14="http://schemas.microsoft.com/office/powerpoint/2010/main" val="22495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Although we desire to avoid sugar, consumption of foods with sugar identifying labels has not increased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Group/National Eating Trends®, Years ending February ’16-’18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7527660"/>
              </p:ext>
            </p:extLst>
          </p:nvPr>
        </p:nvGraphicFramePr>
        <p:xfrm>
          <a:off x="414068" y="1695236"/>
          <a:ext cx="8267595" cy="272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25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945403"/>
              </p:ext>
            </p:extLst>
          </p:nvPr>
        </p:nvGraphicFramePr>
        <p:xfrm>
          <a:off x="379864" y="1805778"/>
          <a:ext cx="8661907" cy="283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choose something sweet, we prefer real sugar and natural sweeteners—shifting away from artificial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Source: The NPD Group/National Eating Trends®;  2 years ending May; In-home/carried; *excludes Stevia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8793" y="2902990"/>
            <a:ext cx="2343932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17D"/>
                </a:solidFill>
              </a:rPr>
              <a:t>Artificial Sweeteners*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9286" y="2221403"/>
            <a:ext cx="1938443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8BE"/>
                </a:solidFill>
              </a:rPr>
              <a:t>Sugar</a:t>
            </a:r>
            <a:r>
              <a:rPr lang="en-US" sz="1400" b="1" dirty="0">
                <a:solidFill>
                  <a:srgbClr val="0078BE"/>
                </a:solidFill>
              </a:rPr>
              <a:t> </a:t>
            </a:r>
            <a:r>
              <a:rPr lang="en-US" sz="1100" dirty="0">
                <a:solidFill>
                  <a:srgbClr val="0078BE"/>
                </a:solidFill>
              </a:rPr>
              <a:t>(excl raw)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8792" y="3216766"/>
            <a:ext cx="2446245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2C341"/>
                </a:solidFill>
              </a:rPr>
              <a:t>Natural Sweeteners: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5500" y="2906610"/>
            <a:ext cx="429395" cy="289441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-9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35500" y="2261890"/>
            <a:ext cx="429396" cy="289441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+9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35500" y="3245378"/>
            <a:ext cx="429396" cy="28944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+3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2093" y="1992751"/>
            <a:ext cx="1365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Pt. Chg. ’17 vs. ’14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9549" y="3607269"/>
            <a:ext cx="25531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6EA92D"/>
                </a:solidFill>
              </a:rPr>
              <a:t>Honey, Stevia, raw sugar, and agave syrup/nectar </a:t>
            </a:r>
            <a:r>
              <a:rPr lang="en-US" sz="1100" dirty="0">
                <a:solidFill>
                  <a:prstClr val="black"/>
                </a:solidFill>
              </a:rPr>
              <a:t>all contributed to the gains for natural sweeteners</a:t>
            </a:r>
          </a:p>
        </p:txBody>
      </p:sp>
    </p:spTree>
    <p:extLst>
      <p:ext uri="{BB962C8B-B14F-4D97-AF65-F5344CB8AC3E}">
        <p14:creationId xmlns:p14="http://schemas.microsoft.com/office/powerpoint/2010/main" val="37107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Beverages may be the primary focus of our desire to avoid sugar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11805" y="1281941"/>
            <a:ext cx="8460825" cy="368917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The mix may shift, but sweet foods’ presence has remained quite stable for the past 30 years! Sweet beverages have softened in the past decade, however.</a:t>
            </a: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28276008"/>
              </p:ext>
            </p:extLst>
          </p:nvPr>
        </p:nvGraphicFramePr>
        <p:xfrm>
          <a:off x="414338" y="1814513"/>
          <a:ext cx="8458200" cy="243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Group/National Eating Trends® Eating Patterns in America </a:t>
            </a:r>
          </a:p>
          <a:p>
            <a:r>
              <a:rPr lang="en-US" dirty="0"/>
              <a:t>                     Two years ending February; all ages; end dishes; beverage trend excludes tea and coffee, food trend excludes fruit</a:t>
            </a:r>
          </a:p>
        </p:txBody>
      </p:sp>
      <p:sp>
        <p:nvSpPr>
          <p:cNvPr id="4" name="Rectangle 3"/>
          <p:cNvSpPr/>
          <p:nvPr/>
        </p:nvSpPr>
        <p:spPr>
          <a:xfrm>
            <a:off x="7879838" y="2869562"/>
            <a:ext cx="1160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517D"/>
                </a:solidFill>
              </a:rPr>
              <a:t>Sweet Foods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92455" y="2355529"/>
            <a:ext cx="1476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82C341"/>
                </a:solidFill>
              </a:rPr>
              <a:t>Sweet Beverages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79951" y="3610586"/>
            <a:ext cx="1477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8BE"/>
                </a:solidFill>
              </a:rPr>
              <a:t>Fruit eaten ‘as is’ </a:t>
            </a:r>
          </a:p>
        </p:txBody>
      </p:sp>
    </p:spTree>
    <p:extLst>
      <p:ext uri="{BB962C8B-B14F-4D97-AF65-F5344CB8AC3E}">
        <p14:creationId xmlns:p14="http://schemas.microsoft.com/office/powerpoint/2010/main" val="36148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As healthy eating shifts toward the authenticity of foods, we seek to avoid artificial ingredients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669741005"/>
              </p:ext>
            </p:extLst>
          </p:nvPr>
        </p:nvGraphicFramePr>
        <p:xfrm>
          <a:off x="370936" y="1755609"/>
          <a:ext cx="8536527" cy="243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Source: The NPD Group/Dieting Monitor, Years ending December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1945" y="1380189"/>
            <a:ext cx="6078888" cy="58477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Trying to Cut Down or Avoid Completely – Artificial Colors/Preservatives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08304" y="1686167"/>
            <a:ext cx="1479892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200" dirty="0">
                <a:solidFill>
                  <a:prstClr val="black"/>
                </a:solidFill>
              </a:rPr>
              <a:t>Percentage of Adults</a:t>
            </a:r>
          </a:p>
        </p:txBody>
      </p:sp>
    </p:spTree>
    <p:extLst>
      <p:ext uri="{BB962C8B-B14F-4D97-AF65-F5344CB8AC3E}">
        <p14:creationId xmlns:p14="http://schemas.microsoft.com/office/powerpoint/2010/main" val="1243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for you Labels</a:t>
            </a:r>
          </a:p>
        </p:txBody>
      </p:sp>
    </p:spTree>
    <p:extLst>
      <p:ext uri="{BB962C8B-B14F-4D97-AF65-F5344CB8AC3E}">
        <p14:creationId xmlns:p14="http://schemas.microsoft.com/office/powerpoint/2010/main" val="33625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Percentage of occasions with at least one of the following present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024423"/>
              </p:ext>
            </p:extLst>
          </p:nvPr>
        </p:nvGraphicFramePr>
        <p:xfrm>
          <a:off x="109537" y="1095375"/>
          <a:ext cx="4652963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313267"/>
              </p:ext>
            </p:extLst>
          </p:nvPr>
        </p:nvGraphicFramePr>
        <p:xfrm>
          <a:off x="4481512" y="1095375"/>
          <a:ext cx="4576763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1303928"/>
          </a:xfrm>
        </p:spPr>
        <p:txBody>
          <a:bodyPr/>
          <a:lstStyle/>
          <a:p>
            <a:r>
              <a:rPr lang="en-US" dirty="0"/>
              <a:t>Healthy eating today is about consuming natural, authentic foods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40677" y="4396343"/>
            <a:ext cx="20858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900" i="1" dirty="0">
                <a:solidFill>
                  <a:prstClr val="black"/>
                </a:solidFill>
              </a:rPr>
              <a:t>Source: The NPD Group/Dieting Monitor</a:t>
            </a:r>
            <a:endParaRPr lang="en-US" sz="900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870" y="3865428"/>
            <a:ext cx="543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35% of eating occasions include at least one item labeled as </a:t>
            </a:r>
            <a:r>
              <a:rPr lang="en-US" b="1" dirty="0">
                <a:solidFill>
                  <a:srgbClr val="82C341"/>
                </a:solidFill>
              </a:rPr>
              <a:t>all natural or made with natural ingredients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652" y="1695153"/>
            <a:ext cx="1784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prstClr val="white"/>
                </a:solidFill>
              </a:rPr>
              <a:t>Share of Occasions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7655" y="1966825"/>
            <a:ext cx="2600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All Natural or Natural Ingredients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03050" y="2436699"/>
            <a:ext cx="0" cy="1188720"/>
          </a:xfrm>
          <a:prstGeom prst="line">
            <a:avLst/>
          </a:prstGeom>
          <a:ln w="12700" cmpd="sng">
            <a:solidFill>
              <a:srgbClr val="8E908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7611" y="2436699"/>
            <a:ext cx="0" cy="1188720"/>
          </a:xfrm>
          <a:prstGeom prst="line">
            <a:avLst/>
          </a:prstGeom>
          <a:ln w="12700" cmpd="sng">
            <a:solidFill>
              <a:srgbClr val="8E908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398" y="31071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38959" y="31071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3520" y="31071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999" y="2540126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82C341"/>
                </a:solidFill>
              </a:rPr>
              <a:t>33%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5109" y="2540126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82C341"/>
                </a:solidFill>
              </a:rPr>
              <a:t>35%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8219" y="2540126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82C341"/>
                </a:solidFill>
              </a:rPr>
              <a:t>35%</a:t>
            </a:r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413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 growing percentage of consumers, authenticity and purity in foods is gained by purchasing organic or non-GMO labels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7950" y="1784284"/>
            <a:ext cx="8460825" cy="368917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These are the fastest growing special labels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Group/National Eating Trends®, Years ending February ’16-’18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748080"/>
              </p:ext>
            </p:extLst>
          </p:nvPr>
        </p:nvGraphicFramePr>
        <p:xfrm>
          <a:off x="319989" y="2105796"/>
          <a:ext cx="8288122" cy="224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53667" y="2491962"/>
            <a:ext cx="754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17D"/>
                </a:solidFill>
              </a:rPr>
              <a:t>Organic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3667" y="3007344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2C341"/>
                </a:solidFill>
              </a:rPr>
              <a:t>Non GMO</a:t>
            </a:r>
          </a:p>
        </p:txBody>
      </p:sp>
    </p:spTree>
    <p:extLst>
      <p:ext uri="{BB962C8B-B14F-4D97-AF65-F5344CB8AC3E}">
        <p14:creationId xmlns:p14="http://schemas.microsoft.com/office/powerpoint/2010/main" val="29887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Although small, several emerging special labels that relate to food origin, authenticity, and health concern are gaining momentum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Group/National Eating Trends®, Years ending February ’13-’18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070233"/>
              </p:ext>
            </p:extLst>
          </p:nvPr>
        </p:nvGraphicFramePr>
        <p:xfrm>
          <a:off x="405442" y="3933641"/>
          <a:ext cx="8272731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13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Antibiotic Free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Grass Fed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Cage-free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Dairy Alternative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74549" y="3933641"/>
            <a:ext cx="8321040" cy="0"/>
          </a:xfrm>
          <a:prstGeom prst="line">
            <a:avLst/>
          </a:prstGeom>
          <a:ln w="15875" cmpd="sng">
            <a:solidFill>
              <a:srgbClr val="8E908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483748" y="3321166"/>
            <a:ext cx="0" cy="603849"/>
          </a:xfrm>
          <a:prstGeom prst="line">
            <a:avLst/>
          </a:prstGeom>
          <a:ln w="12700" cmpd="sng">
            <a:solidFill>
              <a:srgbClr val="8E908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46417" y="3440383"/>
            <a:ext cx="0" cy="484632"/>
          </a:xfrm>
          <a:prstGeom prst="line">
            <a:avLst/>
          </a:prstGeom>
          <a:ln w="12700" cmpd="sng">
            <a:solidFill>
              <a:srgbClr val="8E908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9086" y="3440383"/>
            <a:ext cx="0" cy="484632"/>
          </a:xfrm>
          <a:prstGeom prst="line">
            <a:avLst/>
          </a:prstGeom>
          <a:ln w="12700" cmpd="sng">
            <a:solidFill>
              <a:srgbClr val="8E908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71756" y="2553415"/>
            <a:ext cx="0" cy="1371600"/>
          </a:xfrm>
          <a:prstGeom prst="line">
            <a:avLst/>
          </a:prstGeom>
          <a:ln w="12700" cmpd="sng">
            <a:solidFill>
              <a:srgbClr val="8E908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149339" y="2652349"/>
            <a:ext cx="668817" cy="66881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12008" y="2777340"/>
            <a:ext cx="668817" cy="66881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75052" y="2777340"/>
            <a:ext cx="668817" cy="66881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41078" y="1956392"/>
            <a:ext cx="668817" cy="66881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0655" y="2716958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1.2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17652" y="2844914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1.1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90870" y="2844914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1.4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52320" y="2032592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2.3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06428" y="1792689"/>
            <a:ext cx="5273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prstClr val="black"/>
                </a:solidFill>
              </a:rPr>
              <a:t>Percentage of In-Home and Carried-From-Home Occasions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Group/National Eating Trends®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black">
          <a:xfrm>
            <a:off x="1477925" y="875332"/>
            <a:ext cx="7069175" cy="65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  <a:defRPr sz="3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0" dirty="0">
                <a:solidFill>
                  <a:prstClr val="black"/>
                </a:solidFill>
              </a:rPr>
              <a:t>Most people (82%) report “moderate” exercise at least </a:t>
            </a:r>
            <a:r>
              <a:rPr lang="en-US" sz="1800" dirty="0">
                <a:solidFill>
                  <a:srgbClr val="0078BE"/>
                </a:solidFill>
              </a:rPr>
              <a:t>once per month</a:t>
            </a:r>
            <a:r>
              <a:rPr lang="en-US" sz="1800" b="0" dirty="0">
                <a:solidFill>
                  <a:prstClr val="black"/>
                </a:solidFill>
              </a:rPr>
              <a:t>, with </a:t>
            </a:r>
            <a:r>
              <a:rPr lang="en-US" sz="1800" dirty="0">
                <a:solidFill>
                  <a:srgbClr val="0078BE"/>
                </a:solidFill>
              </a:rPr>
              <a:t>44% of those working out 2 to 5 times per week</a:t>
            </a:r>
            <a:r>
              <a:rPr lang="en-US" sz="1800" b="0" dirty="0">
                <a:solidFill>
                  <a:prstClr val="black"/>
                </a:solidFill>
              </a:rPr>
              <a:t>. These numbers are consistent over the past 4 years.</a:t>
            </a: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471268" y="907478"/>
            <a:ext cx="700432" cy="729258"/>
            <a:chOff x="3061" y="3064"/>
            <a:chExt cx="243" cy="253"/>
          </a:xfrm>
          <a:solidFill>
            <a:schemeClr val="tx2"/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3109" y="3064"/>
              <a:ext cx="27" cy="61"/>
            </a:xfrm>
            <a:custGeom>
              <a:avLst/>
              <a:gdLst>
                <a:gd name="T0" fmla="*/ 3 w 11"/>
                <a:gd name="T1" fmla="*/ 25 h 25"/>
                <a:gd name="T2" fmla="*/ 8 w 11"/>
                <a:gd name="T3" fmla="*/ 25 h 25"/>
                <a:gd name="T4" fmla="*/ 11 w 11"/>
                <a:gd name="T5" fmla="*/ 23 h 25"/>
                <a:gd name="T6" fmla="*/ 11 w 11"/>
                <a:gd name="T7" fmla="*/ 3 h 25"/>
                <a:gd name="T8" fmla="*/ 8 w 11"/>
                <a:gd name="T9" fmla="*/ 0 h 25"/>
                <a:gd name="T10" fmla="*/ 3 w 11"/>
                <a:gd name="T11" fmla="*/ 0 h 25"/>
                <a:gd name="T12" fmla="*/ 0 w 11"/>
                <a:gd name="T13" fmla="*/ 3 h 25"/>
                <a:gd name="T14" fmla="*/ 0 w 11"/>
                <a:gd name="T15" fmla="*/ 23 h 25"/>
                <a:gd name="T16" fmla="*/ 3 w 11"/>
                <a:gd name="T17" fmla="*/ 25 h 25"/>
                <a:gd name="T18" fmla="*/ 3 w 11"/>
                <a:gd name="T19" fmla="*/ 25 h 25"/>
                <a:gd name="T20" fmla="*/ 3 w 11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5">
                  <a:moveTo>
                    <a:pt x="3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10" y="25"/>
                    <a:pt x="11" y="24"/>
                    <a:pt x="11" y="2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3" y="25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3229" y="3064"/>
              <a:ext cx="26" cy="61"/>
            </a:xfrm>
            <a:custGeom>
              <a:avLst/>
              <a:gdLst>
                <a:gd name="T0" fmla="*/ 3 w 11"/>
                <a:gd name="T1" fmla="*/ 25 h 25"/>
                <a:gd name="T2" fmla="*/ 8 w 11"/>
                <a:gd name="T3" fmla="*/ 25 h 25"/>
                <a:gd name="T4" fmla="*/ 11 w 11"/>
                <a:gd name="T5" fmla="*/ 23 h 25"/>
                <a:gd name="T6" fmla="*/ 11 w 11"/>
                <a:gd name="T7" fmla="*/ 3 h 25"/>
                <a:gd name="T8" fmla="*/ 8 w 11"/>
                <a:gd name="T9" fmla="*/ 0 h 25"/>
                <a:gd name="T10" fmla="*/ 3 w 11"/>
                <a:gd name="T11" fmla="*/ 0 h 25"/>
                <a:gd name="T12" fmla="*/ 0 w 11"/>
                <a:gd name="T13" fmla="*/ 3 h 25"/>
                <a:gd name="T14" fmla="*/ 0 w 11"/>
                <a:gd name="T15" fmla="*/ 23 h 25"/>
                <a:gd name="T16" fmla="*/ 3 w 11"/>
                <a:gd name="T17" fmla="*/ 25 h 25"/>
                <a:gd name="T18" fmla="*/ 3 w 11"/>
                <a:gd name="T19" fmla="*/ 25 h 25"/>
                <a:gd name="T20" fmla="*/ 3 w 11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5">
                  <a:moveTo>
                    <a:pt x="3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10" y="25"/>
                    <a:pt x="11" y="24"/>
                    <a:pt x="11" y="2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3" y="25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3061" y="3089"/>
              <a:ext cx="243" cy="228"/>
            </a:xfrm>
            <a:custGeom>
              <a:avLst/>
              <a:gdLst>
                <a:gd name="T0" fmla="*/ 96 w 100"/>
                <a:gd name="T1" fmla="*/ 0 h 94"/>
                <a:gd name="T2" fmla="*/ 84 w 100"/>
                <a:gd name="T3" fmla="*/ 0 h 94"/>
                <a:gd name="T4" fmla="*/ 84 w 100"/>
                <a:gd name="T5" fmla="*/ 15 h 94"/>
                <a:gd name="T6" fmla="*/ 77 w 100"/>
                <a:gd name="T7" fmla="*/ 22 h 94"/>
                <a:gd name="T8" fmla="*/ 72 w 100"/>
                <a:gd name="T9" fmla="*/ 22 h 94"/>
                <a:gd name="T10" fmla="*/ 65 w 100"/>
                <a:gd name="T11" fmla="*/ 15 h 94"/>
                <a:gd name="T12" fmla="*/ 65 w 100"/>
                <a:gd name="T13" fmla="*/ 0 h 94"/>
                <a:gd name="T14" fmla="*/ 35 w 100"/>
                <a:gd name="T15" fmla="*/ 0 h 94"/>
                <a:gd name="T16" fmla="*/ 35 w 100"/>
                <a:gd name="T17" fmla="*/ 15 h 94"/>
                <a:gd name="T18" fmla="*/ 28 w 100"/>
                <a:gd name="T19" fmla="*/ 22 h 94"/>
                <a:gd name="T20" fmla="*/ 23 w 100"/>
                <a:gd name="T21" fmla="*/ 22 h 94"/>
                <a:gd name="T22" fmla="*/ 16 w 100"/>
                <a:gd name="T23" fmla="*/ 15 h 94"/>
                <a:gd name="T24" fmla="*/ 16 w 100"/>
                <a:gd name="T25" fmla="*/ 0 h 94"/>
                <a:gd name="T26" fmla="*/ 4 w 100"/>
                <a:gd name="T27" fmla="*/ 0 h 94"/>
                <a:gd name="T28" fmla="*/ 0 w 100"/>
                <a:gd name="T29" fmla="*/ 4 h 94"/>
                <a:gd name="T30" fmla="*/ 0 w 100"/>
                <a:gd name="T31" fmla="*/ 90 h 94"/>
                <a:gd name="T32" fmla="*/ 2 w 100"/>
                <a:gd name="T33" fmla="*/ 94 h 94"/>
                <a:gd name="T34" fmla="*/ 95 w 100"/>
                <a:gd name="T35" fmla="*/ 94 h 94"/>
                <a:gd name="T36" fmla="*/ 100 w 100"/>
                <a:gd name="T37" fmla="*/ 90 h 94"/>
                <a:gd name="T38" fmla="*/ 100 w 100"/>
                <a:gd name="T39" fmla="*/ 4 h 94"/>
                <a:gd name="T40" fmla="*/ 96 w 100"/>
                <a:gd name="T41" fmla="*/ 0 h 94"/>
                <a:gd name="T42" fmla="*/ 94 w 100"/>
                <a:gd name="T43" fmla="*/ 85 h 94"/>
                <a:gd name="T44" fmla="*/ 91 w 100"/>
                <a:gd name="T45" fmla="*/ 89 h 94"/>
                <a:gd name="T46" fmla="*/ 57 w 100"/>
                <a:gd name="T47" fmla="*/ 89 h 94"/>
                <a:gd name="T48" fmla="*/ 94 w 100"/>
                <a:gd name="T49" fmla="*/ 64 h 94"/>
                <a:gd name="T50" fmla="*/ 94 w 100"/>
                <a:gd name="T51" fmla="*/ 85 h 94"/>
                <a:gd name="T52" fmla="*/ 95 w 100"/>
                <a:gd name="T53" fmla="*/ 53 h 94"/>
                <a:gd name="T54" fmla="*/ 85 w 100"/>
                <a:gd name="T55" fmla="*/ 61 h 94"/>
                <a:gd name="T56" fmla="*/ 67 w 100"/>
                <a:gd name="T57" fmla="*/ 62 h 94"/>
                <a:gd name="T58" fmla="*/ 43 w 100"/>
                <a:gd name="T59" fmla="*/ 90 h 94"/>
                <a:gd name="T60" fmla="*/ 6 w 100"/>
                <a:gd name="T61" fmla="*/ 90 h 94"/>
                <a:gd name="T62" fmla="*/ 5 w 100"/>
                <a:gd name="T63" fmla="*/ 88 h 94"/>
                <a:gd name="T64" fmla="*/ 5 w 100"/>
                <a:gd name="T65" fmla="*/ 35 h 94"/>
                <a:gd name="T66" fmla="*/ 6 w 100"/>
                <a:gd name="T67" fmla="*/ 34 h 94"/>
                <a:gd name="T68" fmla="*/ 94 w 100"/>
                <a:gd name="T69" fmla="*/ 34 h 94"/>
                <a:gd name="T70" fmla="*/ 95 w 100"/>
                <a:gd name="T71" fmla="*/ 35 h 94"/>
                <a:gd name="T72" fmla="*/ 95 w 100"/>
                <a:gd name="T73" fmla="*/ 53 h 94"/>
                <a:gd name="T74" fmla="*/ 95 w 100"/>
                <a:gd name="T75" fmla="*/ 53 h 94"/>
                <a:gd name="T76" fmla="*/ 95 w 100"/>
                <a:gd name="T77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4">
                  <a:moveTo>
                    <a:pt x="96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9"/>
                    <a:pt x="81" y="22"/>
                    <a:pt x="77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68" y="22"/>
                    <a:pt x="65" y="19"/>
                    <a:pt x="65" y="1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9"/>
                    <a:pt x="32" y="22"/>
                    <a:pt x="28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9" y="22"/>
                    <a:pt x="16" y="19"/>
                    <a:pt x="16" y="1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2" y="94"/>
                    <a:pt x="2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8" y="94"/>
                    <a:pt x="100" y="92"/>
                    <a:pt x="100" y="9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98" y="0"/>
                    <a:pt x="96" y="0"/>
                  </a:cubicBezTo>
                  <a:close/>
                  <a:moveTo>
                    <a:pt x="94" y="85"/>
                  </a:moveTo>
                  <a:cubicBezTo>
                    <a:pt x="94" y="89"/>
                    <a:pt x="91" y="89"/>
                    <a:pt x="9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78" y="78"/>
                    <a:pt x="94" y="64"/>
                  </a:cubicBezTo>
                  <a:lnTo>
                    <a:pt x="94" y="85"/>
                  </a:lnTo>
                  <a:close/>
                  <a:moveTo>
                    <a:pt x="95" y="53"/>
                  </a:moveTo>
                  <a:cubicBezTo>
                    <a:pt x="93" y="59"/>
                    <a:pt x="90" y="65"/>
                    <a:pt x="85" y="61"/>
                  </a:cubicBezTo>
                  <a:cubicBezTo>
                    <a:pt x="76" y="55"/>
                    <a:pt x="68" y="50"/>
                    <a:pt x="67" y="62"/>
                  </a:cubicBezTo>
                  <a:cubicBezTo>
                    <a:pt x="66" y="73"/>
                    <a:pt x="47" y="87"/>
                    <a:pt x="43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5" y="89"/>
                    <a:pt x="5" y="8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6" y="34"/>
                    <a:pt x="6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4"/>
                    <a:pt x="95" y="35"/>
                    <a:pt x="95" y="35"/>
                  </a:cubicBezTo>
                  <a:cubicBezTo>
                    <a:pt x="95" y="53"/>
                    <a:pt x="95" y="53"/>
                    <a:pt x="95" y="53"/>
                  </a:cubicBezTo>
                  <a:close/>
                  <a:moveTo>
                    <a:pt x="95" y="53"/>
                  </a:moveTo>
                  <a:cubicBezTo>
                    <a:pt x="95" y="53"/>
                    <a:pt x="95" y="53"/>
                    <a:pt x="9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3109" y="3193"/>
              <a:ext cx="37" cy="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3168" y="3193"/>
              <a:ext cx="36" cy="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3109" y="3247"/>
              <a:ext cx="37" cy="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3168" y="3247"/>
              <a:ext cx="36" cy="36"/>
            </a:xfrm>
            <a:custGeom>
              <a:avLst/>
              <a:gdLst>
                <a:gd name="T0" fmla="*/ 0 w 15"/>
                <a:gd name="T1" fmla="*/ 15 h 15"/>
                <a:gd name="T2" fmla="*/ 4 w 15"/>
                <a:gd name="T3" fmla="*/ 15 h 15"/>
                <a:gd name="T4" fmla="*/ 15 w 15"/>
                <a:gd name="T5" fmla="*/ 4 h 15"/>
                <a:gd name="T6" fmla="*/ 15 w 15"/>
                <a:gd name="T7" fmla="*/ 0 h 15"/>
                <a:gd name="T8" fmla="*/ 0 w 15"/>
                <a:gd name="T9" fmla="*/ 0 h 15"/>
                <a:gd name="T10" fmla="*/ 0 w 15"/>
                <a:gd name="T11" fmla="*/ 15 h 15"/>
                <a:gd name="T12" fmla="*/ 0 w 15"/>
                <a:gd name="T13" fmla="*/ 15 h 15"/>
                <a:gd name="T14" fmla="*/ 0 w 15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7" y="12"/>
                    <a:pt x="12" y="7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3224" y="3193"/>
              <a:ext cx="36" cy="22"/>
            </a:xfrm>
            <a:custGeom>
              <a:avLst/>
              <a:gdLst>
                <a:gd name="T0" fmla="*/ 0 w 15"/>
                <a:gd name="T1" fmla="*/ 7 h 9"/>
                <a:gd name="T2" fmla="*/ 5 w 15"/>
                <a:gd name="T3" fmla="*/ 5 h 9"/>
                <a:gd name="T4" fmla="*/ 15 w 15"/>
                <a:gd name="T5" fmla="*/ 9 h 9"/>
                <a:gd name="T6" fmla="*/ 15 w 15"/>
                <a:gd name="T7" fmla="*/ 0 h 9"/>
                <a:gd name="T8" fmla="*/ 0 w 15"/>
                <a:gd name="T9" fmla="*/ 0 h 9"/>
                <a:gd name="T10" fmla="*/ 0 w 15"/>
                <a:gd name="T11" fmla="*/ 7 h 9"/>
                <a:gd name="T12" fmla="*/ 0 w 15"/>
                <a:gd name="T13" fmla="*/ 7 h 9"/>
                <a:gd name="T14" fmla="*/ 0 w 15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9">
                  <a:moveTo>
                    <a:pt x="0" y="7"/>
                  </a:moveTo>
                  <a:cubicBezTo>
                    <a:pt x="2" y="6"/>
                    <a:pt x="4" y="5"/>
                    <a:pt x="5" y="5"/>
                  </a:cubicBezTo>
                  <a:cubicBezTo>
                    <a:pt x="8" y="5"/>
                    <a:pt x="11" y="7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118803" y="2860639"/>
            <a:ext cx="1519028" cy="36576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2018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3890" y="2860639"/>
            <a:ext cx="1519028" cy="36576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44865" y="2860639"/>
            <a:ext cx="1519028" cy="36576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2015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45840" y="2860639"/>
            <a:ext cx="1519028" cy="36576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46816" y="2860639"/>
            <a:ext cx="1519028" cy="36576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2017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86193" y="1901340"/>
            <a:ext cx="2961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prstClr val="black"/>
                </a:solidFill>
              </a:rPr>
              <a:t>Vigorous Exercise – Once a Week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22901" y="2346138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8BE"/>
                </a:solidFill>
              </a:rPr>
              <a:t>12.4%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4809" y="2346138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8BE"/>
                </a:solidFill>
              </a:rPr>
              <a:t>12.0%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62605" y="2346138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8BE"/>
                </a:solidFill>
              </a:rPr>
              <a:t>11.7%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0401" y="2346138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8BE"/>
                </a:solidFill>
              </a:rPr>
              <a:t>12.8%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78197" y="2346138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8BE"/>
                </a:solidFill>
              </a:rPr>
              <a:t>13.1%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77925" y="3673069"/>
            <a:ext cx="729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Only 12% exercise </a:t>
            </a:r>
            <a:r>
              <a:rPr lang="en-US" b="1" dirty="0">
                <a:solidFill>
                  <a:srgbClr val="0078BE"/>
                </a:solidFill>
              </a:rPr>
              <a:t>“vigorously”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4" y="3468492"/>
            <a:ext cx="782041" cy="106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7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also consuming more items with a gluten-free label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Group/National Eating Trends®, Years ending February ’16-’18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5891" y="2562933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99707" y="2562933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13524" y="2562933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2018</a:t>
            </a:r>
          </a:p>
        </p:txBody>
      </p:sp>
      <p:sp>
        <p:nvSpPr>
          <p:cNvPr id="24" name="Oval 23"/>
          <p:cNvSpPr/>
          <p:nvPr/>
        </p:nvSpPr>
        <p:spPr>
          <a:xfrm>
            <a:off x="2511052" y="2293237"/>
            <a:ext cx="596488" cy="5964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0138" y="235226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6.3</a:t>
            </a:r>
          </a:p>
        </p:txBody>
      </p:sp>
      <p:sp>
        <p:nvSpPr>
          <p:cNvPr id="27" name="Oval 26"/>
          <p:cNvSpPr/>
          <p:nvPr/>
        </p:nvSpPr>
        <p:spPr>
          <a:xfrm>
            <a:off x="4226233" y="2284856"/>
            <a:ext cx="596488" cy="5964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35776" y="235226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8.8</a:t>
            </a:r>
          </a:p>
        </p:txBody>
      </p:sp>
      <p:sp>
        <p:nvSpPr>
          <p:cNvPr id="30" name="Oval 29"/>
          <p:cNvSpPr/>
          <p:nvPr/>
        </p:nvSpPr>
        <p:spPr>
          <a:xfrm>
            <a:off x="5922327" y="2304614"/>
            <a:ext cx="596488" cy="5964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1413" y="235226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9.0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06428" y="1490779"/>
            <a:ext cx="5273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prstClr val="black"/>
                </a:solidFill>
              </a:rPr>
              <a:t>Percentage of In-Home and Carried-From-Home Occasions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Desiring authentic foods, we are less likely to shop labels that may indicate food has been altered to make it more “healthful”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Group/National Eating Trends®, Years ending February ’16-’18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819446"/>
              </p:ext>
            </p:extLst>
          </p:nvPr>
        </p:nvGraphicFramePr>
        <p:xfrm>
          <a:off x="319989" y="1737109"/>
          <a:ext cx="7892358" cy="266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32531" y="2760148"/>
            <a:ext cx="1902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17D"/>
                </a:solidFill>
              </a:rPr>
              <a:t>Low Fat or Reduced Fat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2531" y="2995880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2C341"/>
                </a:solidFill>
              </a:rPr>
              <a:t>Light, </a:t>
            </a:r>
            <a:r>
              <a:rPr lang="en-US" sz="1400" b="1" dirty="0" err="1">
                <a:solidFill>
                  <a:srgbClr val="82C341"/>
                </a:solidFill>
              </a:rPr>
              <a:t>Lite</a:t>
            </a:r>
            <a:r>
              <a:rPr lang="en-US" sz="1400" b="1" dirty="0">
                <a:solidFill>
                  <a:srgbClr val="82C341"/>
                </a:solidFill>
              </a:rPr>
              <a:t>, or Diet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2531" y="3233106"/>
            <a:ext cx="194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8BE"/>
                </a:solidFill>
              </a:rPr>
              <a:t>Reduced or Low Calorie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2531" y="3470332"/>
            <a:ext cx="1620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565A5C"/>
                </a:solidFill>
              </a:rPr>
              <a:t>Fat-Free or Non-Fat</a:t>
            </a:r>
          </a:p>
        </p:txBody>
      </p:sp>
    </p:spTree>
    <p:extLst>
      <p:ext uri="{BB962C8B-B14F-4D97-AF65-F5344CB8AC3E}">
        <p14:creationId xmlns:p14="http://schemas.microsoft.com/office/powerpoint/2010/main" val="16482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8686800" cy="3199529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Beyond Diet and Exercise. </a:t>
            </a:r>
            <a:r>
              <a:rPr lang="en-US" sz="2000" dirty="0"/>
              <a:t>Consumers today pursue a lifestyle of wellness which focuses on purity of foods and “what works for me.”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Nutrient Focus.</a:t>
            </a:r>
            <a:r>
              <a:rPr lang="en-US" sz="2000" dirty="0"/>
              <a:t> Our desire to avoid sugar and sodium, coupled with the dire to add protein may be driving renewed interest in the Nutrition facts Label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Quest for Purity. </a:t>
            </a:r>
            <a:r>
              <a:rPr lang="en-US" sz="2000" dirty="0"/>
              <a:t>Special labels that indicate purity or authenticity of foods help consumers achieve their personal definition of wellness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0370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27958132"/>
              </p:ext>
            </p:extLst>
          </p:nvPr>
        </p:nvGraphicFramePr>
        <p:xfrm>
          <a:off x="342899" y="1631422"/>
          <a:ext cx="6281185" cy="270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consumers today describe their lifestyle as “active”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1342443"/>
            <a:ext cx="8460825" cy="368917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“Sedentary” lifestyles have also declined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Group/Dieting Monitor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0722" y="1580025"/>
            <a:ext cx="2696972" cy="61555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</a:rPr>
              <a:t>SEDENTARY</a:t>
            </a:r>
            <a:r>
              <a:rPr lang="en-US" sz="1100" dirty="0">
                <a:solidFill>
                  <a:prstClr val="white"/>
                </a:solidFill>
              </a:rPr>
              <a:t>: sit, stand, and/or drive for the majority of my day and have no formal exercise plan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0722" y="2250066"/>
            <a:ext cx="2696972" cy="61555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</a:rPr>
              <a:t>LIGHT</a:t>
            </a:r>
            <a:r>
              <a:rPr lang="en-US" sz="1100" dirty="0">
                <a:solidFill>
                  <a:prstClr val="white"/>
                </a:solidFill>
              </a:rPr>
              <a:t>: housework/home-based projects, gardening and strolling, but primarily sits throughout the day.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0722" y="2920107"/>
            <a:ext cx="2696972" cy="6155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</a:rPr>
              <a:t>MODERATE</a:t>
            </a:r>
            <a:r>
              <a:rPr lang="en-US" sz="1100" dirty="0">
                <a:solidFill>
                  <a:prstClr val="white"/>
                </a:solidFill>
              </a:rPr>
              <a:t>: a lot of walking or other activities that keep me moving for several continuous hours, as well as some lifting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10722" y="3590149"/>
            <a:ext cx="2696972" cy="61555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</a:rPr>
              <a:t>ACTIVE</a:t>
            </a:r>
            <a:r>
              <a:rPr lang="en-US" sz="1100" dirty="0">
                <a:solidFill>
                  <a:prstClr val="white"/>
                </a:solidFill>
              </a:rPr>
              <a:t>: lives an active lifestyle, dances and/or plays active sports for several hours more than two days a week</a:t>
            </a:r>
          </a:p>
        </p:txBody>
      </p:sp>
    </p:spTree>
    <p:extLst>
      <p:ext uri="{BB962C8B-B14F-4D97-AF65-F5344CB8AC3E}">
        <p14:creationId xmlns:p14="http://schemas.microsoft.com/office/powerpoint/2010/main" val="25155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/>
          <a:p>
            <a:r>
              <a:rPr lang="en-US" dirty="0"/>
              <a:t>The percentage of adults “dieting” has declined slightly, with no popular fad diet to drive an increase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Group/National Eating Trends® ’13-’18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8870" y="1819360"/>
            <a:ext cx="4666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prstClr val="black"/>
                </a:solidFill>
              </a:rPr>
              <a:t>Percentage of Individuals that Report Being on a Diet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9517" y="2083484"/>
            <a:ext cx="10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Total Adults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7218" y="2775097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11034" y="2775097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24850" y="2775097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8667" y="2775097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2017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20893" y="2497591"/>
            <a:ext cx="631904" cy="596488"/>
            <a:chOff x="1478714" y="2391261"/>
            <a:chExt cx="631904" cy="596488"/>
          </a:xfrm>
        </p:grpSpPr>
        <p:sp>
          <p:nvSpPr>
            <p:cNvPr id="24" name="Oval 23"/>
            <p:cNvSpPr/>
            <p:nvPr/>
          </p:nvSpPr>
          <p:spPr>
            <a:xfrm>
              <a:off x="1499980" y="2391261"/>
              <a:ext cx="596488" cy="596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8714" y="2494206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31%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27665" y="2497591"/>
            <a:ext cx="631904" cy="596488"/>
            <a:chOff x="1478714" y="2391261"/>
            <a:chExt cx="631904" cy="596488"/>
          </a:xfrm>
        </p:grpSpPr>
        <p:sp>
          <p:nvSpPr>
            <p:cNvPr id="27" name="Oval 26"/>
            <p:cNvSpPr/>
            <p:nvPr/>
          </p:nvSpPr>
          <p:spPr>
            <a:xfrm>
              <a:off x="1499980" y="2391261"/>
              <a:ext cx="596488" cy="596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8714" y="2494206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27%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34437" y="2497591"/>
            <a:ext cx="631904" cy="596488"/>
            <a:chOff x="1478714" y="2391261"/>
            <a:chExt cx="631904" cy="596488"/>
          </a:xfrm>
        </p:grpSpPr>
        <p:sp>
          <p:nvSpPr>
            <p:cNvPr id="30" name="Oval 29"/>
            <p:cNvSpPr/>
            <p:nvPr/>
          </p:nvSpPr>
          <p:spPr>
            <a:xfrm>
              <a:off x="1499980" y="2391261"/>
              <a:ext cx="596488" cy="596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8714" y="2494206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26%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41207" y="2497591"/>
            <a:ext cx="631904" cy="596488"/>
            <a:chOff x="1478714" y="2391261"/>
            <a:chExt cx="631904" cy="596488"/>
          </a:xfrm>
        </p:grpSpPr>
        <p:sp>
          <p:nvSpPr>
            <p:cNvPr id="33" name="Oval 32"/>
            <p:cNvSpPr/>
            <p:nvPr/>
          </p:nvSpPr>
          <p:spPr>
            <a:xfrm>
              <a:off x="1499980" y="2391261"/>
              <a:ext cx="596488" cy="596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8714" y="2494206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27%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177545" y="2775097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2018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208264" y="2497591"/>
            <a:ext cx="631904" cy="596488"/>
            <a:chOff x="1478714" y="2391261"/>
            <a:chExt cx="631904" cy="596488"/>
          </a:xfrm>
        </p:grpSpPr>
        <p:sp>
          <p:nvSpPr>
            <p:cNvPr id="38" name="Oval 37"/>
            <p:cNvSpPr/>
            <p:nvPr/>
          </p:nvSpPr>
          <p:spPr>
            <a:xfrm>
              <a:off x="1499980" y="2391261"/>
              <a:ext cx="596488" cy="596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78714" y="2494206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25%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1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702"/>
            <a:ext cx="9144000" cy="48955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76702"/>
            <a:ext cx="9144000" cy="173736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200405"/>
            <a:ext cx="9144000" cy="669851"/>
          </a:xfrm>
          <a:prstGeom prst="rect">
            <a:avLst/>
          </a:prstGeom>
          <a:solidFill>
            <a:schemeClr val="accent2"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rIns="274320" rtlCol="0" anchor="ctr">
            <a:no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Consumers seem willing to craft a diet that </a:t>
            </a:r>
            <a:r>
              <a:rPr lang="en-US" sz="2000" b="1" dirty="0">
                <a:solidFill>
                  <a:srgbClr val="00517D"/>
                </a:solidFill>
              </a:rPr>
              <a:t>meets the needs of their own lifestyle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Source: The NPD Group/Dieting Monitor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918265" y="426617"/>
            <a:ext cx="6747269" cy="65352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For those who diet, the most popular diet is one of their own making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2243" y="240295"/>
            <a:ext cx="1218339" cy="1218339"/>
            <a:chOff x="334014" y="304093"/>
            <a:chExt cx="1218339" cy="1218339"/>
          </a:xfrm>
        </p:grpSpPr>
        <p:sp>
          <p:nvSpPr>
            <p:cNvPr id="14" name="Oval 13"/>
            <p:cNvSpPr/>
            <p:nvPr/>
          </p:nvSpPr>
          <p:spPr>
            <a:xfrm>
              <a:off x="334014" y="304093"/>
              <a:ext cx="1218339" cy="12183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5280" y="519029"/>
              <a:ext cx="11673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prstClr val="white"/>
                  </a:solidFill>
                </a:rPr>
                <a:t>36%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6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866804"/>
              </p:ext>
            </p:extLst>
          </p:nvPr>
        </p:nvGraphicFramePr>
        <p:xfrm>
          <a:off x="453642" y="1808252"/>
          <a:ext cx="4616669" cy="268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“My own diet” is the most popular by far and most other diets are decreasing in participation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Group/Dieting Monitor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322303"/>
              </p:ext>
            </p:extLst>
          </p:nvPr>
        </p:nvGraphicFramePr>
        <p:xfrm>
          <a:off x="4984545" y="1816813"/>
          <a:ext cx="4616669" cy="268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5687" y="1313926"/>
            <a:ext cx="3482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Top 20 Most Popular Diets</a:t>
            </a:r>
          </a:p>
        </p:txBody>
      </p:sp>
    </p:spTree>
    <p:extLst>
      <p:ext uri="{BB962C8B-B14F-4D97-AF65-F5344CB8AC3E}">
        <p14:creationId xmlns:p14="http://schemas.microsoft.com/office/powerpoint/2010/main" val="16906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becoming more comfortable with a variety of body images being acceptable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/>
          <a:lstStyle/>
          <a:p>
            <a:r>
              <a:rPr lang="en-US" dirty="0"/>
              <a:t>Source: The NPD Group/National Eating Trends®, Years ending February ’14-’18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7582" y="1448442"/>
            <a:ext cx="5208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prstClr val="black"/>
                </a:solidFill>
              </a:rPr>
              <a:t>“People who aren’t overweight look a lot more attractive.”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1810" y="1712566"/>
            <a:ext cx="3659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Percentage who completely or somewhat agree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974" y="2567689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94790" y="2567689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8606" y="2567689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2423" y="2567689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2017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04649" y="2290183"/>
            <a:ext cx="631904" cy="596488"/>
            <a:chOff x="1478714" y="2391261"/>
            <a:chExt cx="631904" cy="596488"/>
          </a:xfrm>
        </p:grpSpPr>
        <p:sp>
          <p:nvSpPr>
            <p:cNvPr id="18" name="Oval 17"/>
            <p:cNvSpPr/>
            <p:nvPr/>
          </p:nvSpPr>
          <p:spPr>
            <a:xfrm>
              <a:off x="1499980" y="2391261"/>
              <a:ext cx="596488" cy="596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8714" y="2494206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57%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11421" y="2290183"/>
            <a:ext cx="631904" cy="596488"/>
            <a:chOff x="1478714" y="2391261"/>
            <a:chExt cx="631904" cy="596488"/>
          </a:xfrm>
        </p:grpSpPr>
        <p:sp>
          <p:nvSpPr>
            <p:cNvPr id="21" name="Oval 20"/>
            <p:cNvSpPr/>
            <p:nvPr/>
          </p:nvSpPr>
          <p:spPr>
            <a:xfrm>
              <a:off x="1499980" y="2391261"/>
              <a:ext cx="596488" cy="596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8714" y="2494206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56%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18193" y="2290183"/>
            <a:ext cx="631904" cy="596488"/>
            <a:chOff x="1478714" y="2391261"/>
            <a:chExt cx="631904" cy="596488"/>
          </a:xfrm>
        </p:grpSpPr>
        <p:sp>
          <p:nvSpPr>
            <p:cNvPr id="24" name="Oval 23"/>
            <p:cNvSpPr/>
            <p:nvPr/>
          </p:nvSpPr>
          <p:spPr>
            <a:xfrm>
              <a:off x="1499980" y="2391261"/>
              <a:ext cx="596488" cy="596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8714" y="2494206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56%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24963" y="2290183"/>
            <a:ext cx="631904" cy="596488"/>
            <a:chOff x="1478714" y="2391261"/>
            <a:chExt cx="631904" cy="596488"/>
          </a:xfrm>
        </p:grpSpPr>
        <p:sp>
          <p:nvSpPr>
            <p:cNvPr id="27" name="Oval 26"/>
            <p:cNvSpPr/>
            <p:nvPr/>
          </p:nvSpPr>
          <p:spPr>
            <a:xfrm>
              <a:off x="1499980" y="2391261"/>
              <a:ext cx="596488" cy="596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8714" y="2494206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54%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105970" y="2588427"/>
            <a:ext cx="1463040" cy="1097280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2018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136689" y="2310921"/>
            <a:ext cx="631904" cy="596488"/>
            <a:chOff x="1478714" y="2391261"/>
            <a:chExt cx="631904" cy="596488"/>
          </a:xfrm>
        </p:grpSpPr>
        <p:sp>
          <p:nvSpPr>
            <p:cNvPr id="32" name="Oval 31"/>
            <p:cNvSpPr/>
            <p:nvPr/>
          </p:nvSpPr>
          <p:spPr>
            <a:xfrm>
              <a:off x="1499980" y="2391261"/>
              <a:ext cx="596488" cy="596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8714" y="2494206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53%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8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2"/>
            <a:ext cx="9144000" cy="48419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1147" y="1633811"/>
            <a:ext cx="6301958" cy="457200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The Nutrition Facts Label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The NPD Group/Dieting Monitor, YE February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974" y="4363784"/>
            <a:ext cx="160972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updated</a:t>
            </a:r>
          </a:p>
        </p:txBody>
      </p:sp>
    </p:spTree>
    <p:extLst>
      <p:ext uri="{BB962C8B-B14F-4D97-AF65-F5344CB8AC3E}">
        <p14:creationId xmlns:p14="http://schemas.microsoft.com/office/powerpoint/2010/main" val="41610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10.xml><?xml version="1.0" encoding="utf-8"?>
<a:theme xmlns:a="http://schemas.openxmlformats.org/drawingml/2006/main" name="Beverages in America 19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11.xml><?xml version="1.0" encoding="utf-8"?>
<a:theme xmlns:a="http://schemas.openxmlformats.org/drawingml/2006/main" name="6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12.xml><?xml version="1.0" encoding="utf-8"?>
<a:theme xmlns:a="http://schemas.openxmlformats.org/drawingml/2006/main" name="7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NPD-CorpPPT-template-standard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3.xml><?xml version="1.0" encoding="utf-8"?>
<a:theme xmlns:a="http://schemas.openxmlformats.org/drawingml/2006/main" name="Consumer Economics PowerPoint Slides 1 Final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4.xml><?xml version="1.0" encoding="utf-8"?>
<a:theme xmlns:a="http://schemas.openxmlformats.org/drawingml/2006/main" name="Blurring the lines slides 3 Most Recent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5.xml><?xml version="1.0" encoding="utf-8"?>
<a:theme xmlns:a="http://schemas.openxmlformats.org/drawingml/2006/main" name="1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6.xml><?xml version="1.0" encoding="utf-8"?>
<a:theme xmlns:a="http://schemas.openxmlformats.org/drawingml/2006/main" name="Health and Wellness in America Slides 5 WAITING ON ONE SLIDE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7.xml><?xml version="1.0" encoding="utf-8"?>
<a:theme xmlns:a="http://schemas.openxmlformats.org/drawingml/2006/main" name="AFH  Macro Trends 7 - unfinished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8.xml><?xml version="1.0" encoding="utf-8"?>
<a:theme xmlns:a="http://schemas.openxmlformats.org/drawingml/2006/main" name="2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9.xml><?xml version="1.0" encoding="utf-8"?>
<a:theme xmlns:a="http://schemas.openxmlformats.org/drawingml/2006/main" name="Between Meals and Snack Foods 17 Final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3C69"/>
    </a:accent2>
    <a:accent3>
      <a:srgbClr val="00A1DE"/>
    </a:accent3>
    <a:accent4>
      <a:srgbClr val="F0AB00"/>
    </a:accent4>
    <a:accent5>
      <a:srgbClr val="822433"/>
    </a:accent5>
    <a:accent6>
      <a:srgbClr val="EC7A08"/>
    </a:accent6>
    <a:hlink>
      <a:srgbClr val="00A1DE"/>
    </a:hlink>
    <a:folHlink>
      <a:srgbClr val="003C6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42558C73D614FAB708D477D5F334B" ma:contentTypeVersion="2" ma:contentTypeDescription="Create a new document." ma:contentTypeScope="" ma:versionID="95eda48794d1b4e13b64d339724cedb1">
  <xsd:schema xmlns:xsd="http://www.w3.org/2001/XMLSchema" xmlns:xs="http://www.w3.org/2001/XMLSchema" xmlns:p="http://schemas.microsoft.com/office/2006/metadata/properties" xmlns:ns2="ef66c0ec-c0f0-4b10-964e-49c5cdda561d" xmlns:ns3="091289ca-27c2-4a0b-b81d-74740d689873" targetNamespace="http://schemas.microsoft.com/office/2006/metadata/properties" ma:root="true" ma:fieldsID="bc2ed80825f87d9132a4f00fc10dbbad" ns2:_="" ns3:_="">
    <xsd:import namespace="ef66c0ec-c0f0-4b10-964e-49c5cdda561d"/>
    <xsd:import namespace="091289ca-27c2-4a0b-b81d-74740d6898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6c0ec-c0f0-4b10-964e-49c5cdda561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289ca-27c2-4a0b-b81d-74740d689873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Keywords" ma:format="Dropdown" ma:internalName="Document_x0020_Type">
      <xsd:simpleType>
        <xsd:restriction base="dms:Choice">
          <xsd:enumeration value="Questionnair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f66c0ec-c0f0-4b10-964e-49c5cdda561d">HW7WH4WS5DAK-162-34530</_dlc_DocId>
    <_dlc_DocIdUrl xmlns="ef66c0ec-c0f0-4b10-964e-49c5cdda561d">
      <Url>http://sharepoint/BU/FBS/_layouts/DocIdRedir.aspx?ID=HW7WH4WS5DAK-162-34530</Url>
      <Description>HW7WH4WS5DAK-162-34530</Description>
    </_dlc_DocIdUrl>
    <Document_x0020_Type xmlns="091289ca-27c2-4a0b-b81d-74740d689873" xsi:nil="true"/>
  </documentManagement>
</p:properties>
</file>

<file path=customXml/itemProps1.xml><?xml version="1.0" encoding="utf-8"?>
<ds:datastoreItem xmlns:ds="http://schemas.openxmlformats.org/officeDocument/2006/customXml" ds:itemID="{92155CB6-FE46-4D24-93ED-3DEF4156D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6c0ec-c0f0-4b10-964e-49c5cdda561d"/>
    <ds:schemaRef ds:uri="091289ca-27c2-4a0b-b81d-74740d689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238747-36EF-4406-A359-937C72D39B2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F581723-91E0-4903-96DF-0A437EFE572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93B85FE-45E9-455A-9257-7906575D069E}">
  <ds:schemaRefs>
    <ds:schemaRef ds:uri="ef66c0ec-c0f0-4b10-964e-49c5cdda561d"/>
    <ds:schemaRef ds:uri="http://purl.org/dc/elements/1.1/"/>
    <ds:schemaRef ds:uri="091289ca-27c2-4a0b-b81d-74740d689873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NPD-CorpPPT-template-widescreen</Template>
  <TotalTime>87571</TotalTime>
  <Words>1533</Words>
  <Application>Microsoft Office PowerPoint</Application>
  <PresentationFormat>On-screen Show (16:9)</PresentationFormat>
  <Paragraphs>273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ＭＳ Ｐゴシック</vt:lpstr>
      <vt:lpstr>Arial</vt:lpstr>
      <vt:lpstr>Arial Bold</vt:lpstr>
      <vt:lpstr>calibri</vt:lpstr>
      <vt:lpstr>calibri</vt:lpstr>
      <vt:lpstr>Wingdings</vt:lpstr>
      <vt:lpstr>NPD-CorpPPT-template-widescreen</vt:lpstr>
      <vt:lpstr>5_NPD-CorpPPT-template-standard</vt:lpstr>
      <vt:lpstr>Consumer Economics PowerPoint Slides 1 Final</vt:lpstr>
      <vt:lpstr>Blurring the lines slides 3 Most Recent</vt:lpstr>
      <vt:lpstr>1_NPD-CorpPPT-template-widescreen</vt:lpstr>
      <vt:lpstr>Health and Wellness in America Slides 5 WAITING ON ONE SLIDE</vt:lpstr>
      <vt:lpstr>AFH  Macro Trends 7 - unfinished</vt:lpstr>
      <vt:lpstr>2_NPD-CorpPPT-template-widescreen</vt:lpstr>
      <vt:lpstr>Between Meals and Snack Foods 17 Final</vt:lpstr>
      <vt:lpstr>Beverages in America 19</vt:lpstr>
      <vt:lpstr>6_NPD-CorpPPT-template-widescreen</vt:lpstr>
      <vt:lpstr>7_NPD-CorpPPT-template-widescreen</vt:lpstr>
      <vt:lpstr>Consumer Trends in Nutrition</vt:lpstr>
      <vt:lpstr>Diet and Excercise</vt:lpstr>
      <vt:lpstr>Exercise</vt:lpstr>
      <vt:lpstr>More consumers today describe their lifestyle as “active”</vt:lpstr>
      <vt:lpstr>The percentage of adults “dieting” has declined slightly, with no popular fad diet to drive an increase</vt:lpstr>
      <vt:lpstr>For those who diet, the most popular diet is one of their own making</vt:lpstr>
      <vt:lpstr>“My own diet” is the most popular by far and most other diets are decreasing in participation</vt:lpstr>
      <vt:lpstr>We are becoming more comfortable with a variety of body images being acceptable</vt:lpstr>
      <vt:lpstr>The Nutrition Facts Label</vt:lpstr>
      <vt:lpstr>More people are reading the nutrition facts label again</vt:lpstr>
      <vt:lpstr>Sugar and calories are the top Nutrition Facts Label items checked</vt:lpstr>
      <vt:lpstr>In fact, sugar is the main item consumers are checking labels for more often vs. a decade ago</vt:lpstr>
      <vt:lpstr>More people are checking the label for protein than a decade ago</vt:lpstr>
      <vt:lpstr>There are nutrients that many consumers seek more of in their diet. Here are the four leading nutrients we want more of.</vt:lpstr>
      <vt:lpstr>The desire to increase these nutrients is rebounding</vt:lpstr>
      <vt:lpstr>After falling for years, the desire to add these nutrients is rising </vt:lpstr>
      <vt:lpstr>There are food attributes we desire to increase in our diet as consumers begin to think more about the functionality of foods</vt:lpstr>
      <vt:lpstr>Here are the leading elements we want to reduce or avoid altogether</vt:lpstr>
      <vt:lpstr>Many of the things we traditionally avoided to be “healthy” are of less concern today</vt:lpstr>
      <vt:lpstr>These are things that we persist in our desire to avoid</vt:lpstr>
      <vt:lpstr>Although we desire to avoid sugar, consumption of foods with sugar identifying labels has not increased</vt:lpstr>
      <vt:lpstr>When we choose something sweet, we prefer real sugar and natural sweeteners—shifting away from artificial</vt:lpstr>
      <vt:lpstr>Beverages may be the primary focus of our desire to avoid sugar</vt:lpstr>
      <vt:lpstr>As healthy eating shifts toward the authenticity of foods, we seek to avoid artificial ingredients</vt:lpstr>
      <vt:lpstr>Better for you Labels</vt:lpstr>
      <vt:lpstr>Percentage of occasions with at least one of the following present</vt:lpstr>
      <vt:lpstr>Healthy eating today is about consuming natural, authentic foods</vt:lpstr>
      <vt:lpstr>For a growing percentage of consumers, authenticity and purity in foods is gained by purchasing organic or non-GMO labels</vt:lpstr>
      <vt:lpstr>Although small, several emerging special labels that relate to food origin, authenticity, and health concern are gaining momentum</vt:lpstr>
      <vt:lpstr>We are also consuming more items with a gluten-free label</vt:lpstr>
      <vt:lpstr>Desiring authentic foods, we are less likely to shop labels that may indicate food has been altered to make it more “healthful”</vt:lpstr>
      <vt:lpstr>Final Thoughts</vt:lpstr>
    </vt:vector>
  </TitlesOfParts>
  <Company>The NPD Group,Inc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Patterns in America 2017</dc:title>
  <dc:creator>Kirstin Whittington</dc:creator>
  <dc:description>32nd Edition</dc:description>
  <cp:lastModifiedBy>Robbs, Janesia</cp:lastModifiedBy>
  <cp:revision>843</cp:revision>
  <cp:lastPrinted>2013-12-20T15:29:02Z</cp:lastPrinted>
  <dcterms:created xsi:type="dcterms:W3CDTF">2017-01-25T18:56:48Z</dcterms:created>
  <dcterms:modified xsi:type="dcterms:W3CDTF">2018-08-02T16:10:56Z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99494b5e-e377-4dda-af42-f337efcde8e2</vt:lpwstr>
  </property>
  <property fmtid="{D5CDD505-2E9C-101B-9397-08002B2CF9AE}" pid="3" name="ContentTypeId">
    <vt:lpwstr>0x01010052542558C73D614FAB708D477D5F334B</vt:lpwstr>
  </property>
  <property fmtid="{D5CDD505-2E9C-101B-9397-08002B2CF9AE}" pid="4" name="_dlc_DocIdItemGuid">
    <vt:lpwstr>5a9ba361-d954-4208-bee4-420d82dcc22e</vt:lpwstr>
  </property>
  <property fmtid="{D5CDD505-2E9C-101B-9397-08002B2CF9AE}" pid="5" name="NPD_GroupClassification">
    <vt:lpwstr>Client/Third Party Confidential</vt:lpwstr>
  </property>
  <property fmtid="{D5CDD505-2E9C-101B-9397-08002B2CF9AE}" pid="6" name="NPD_GroupOptions">
    <vt:lpwstr>No Header/Footer</vt:lpwstr>
  </property>
  <property fmtid="{D5CDD505-2E9C-101B-9397-08002B2CF9AE}" pid="7" name="Classification">
    <vt:lpwstr>Client Third Party Confidential</vt:lpwstr>
  </property>
  <property fmtid="{D5CDD505-2E9C-101B-9397-08002B2CF9AE}" pid="8" name="HeaderFooterSelection">
    <vt:lpwstr>NoHeaderFooter</vt:lpwstr>
  </property>
</Properties>
</file>