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  <p:sldMasterId id="2147483661" r:id="rId6"/>
  </p:sldMasterIdLst>
  <p:notesMasterIdLst>
    <p:notesMasterId r:id="rId14"/>
  </p:notesMasterIdLst>
  <p:handoutMasterIdLst>
    <p:handoutMasterId r:id="rId15"/>
  </p:handoutMasterIdLst>
  <p:sldIdLst>
    <p:sldId id="364" r:id="rId7"/>
    <p:sldId id="927" r:id="rId8"/>
    <p:sldId id="928" r:id="rId9"/>
    <p:sldId id="929" r:id="rId10"/>
    <p:sldId id="930" r:id="rId11"/>
    <p:sldId id="931" r:id="rId12"/>
    <p:sldId id="926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yne, Susan" initials="MS" lastIdx="7" clrIdx="0"/>
  <p:cmAuthor id="1" name="Claudine Kavanaugh" initials="CJK" lastIdx="3" clrIdx="1"/>
  <p:cmAuthor id="2" name="Velez, Megan" initials="VM" lastIdx="9" clrIdx="2">
    <p:extLst>
      <p:ext uri="{19B8F6BF-5375-455C-9EA6-DF929625EA0E}">
        <p15:presenceInfo xmlns:p15="http://schemas.microsoft.com/office/powerpoint/2012/main" userId="S-1-5-21-1078081533-606747145-839522115-96746" providerId="AD"/>
      </p:ext>
    </p:extLst>
  </p:cmAuthor>
  <p:cmAuthor id="3" name="Briczinski, Beth" initials="BB" lastIdx="2" clrIdx="3">
    <p:extLst>
      <p:ext uri="{19B8F6BF-5375-455C-9EA6-DF929625EA0E}">
        <p15:presenceInfo xmlns:p15="http://schemas.microsoft.com/office/powerpoint/2012/main" userId="S-1-5-21-1078081533-606747145-839522115-4191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33" autoAdjust="0"/>
  </p:normalViewPr>
  <p:slideViewPr>
    <p:cSldViewPr snapToGrid="0" snapToObjects="1">
      <p:cViewPr varScale="1">
        <p:scale>
          <a:sx n="75" d="100"/>
          <a:sy n="75" d="100"/>
        </p:scale>
        <p:origin x="32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3125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DE045-C66A-4526-86AB-B3BA659EED52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653A-87FE-4AB2-8F92-232506816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55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94F1F9-670B-4BD8-A79A-22FF1A005646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88F4B-C8AB-4DED-82A3-6F6C06D43A3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2509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55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2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lvl="0" indent="0">
              <a:buFont typeface="Arial" panose="020B0604020202020204" pitchFamily="34" charset="0"/>
              <a:buNone/>
            </a:pP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64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4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0382D-B48B-4059-8A24-88AC1BB9421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6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10/8/2019</a:t>
            </a:fld>
            <a:endParaRPr lang="en-US" dirty="0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07369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10/8/2019</a:t>
            </a:fld>
            <a:endParaRPr lang="en-US" dirty="0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0" y="5291167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844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0432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  <a:prstGeom prst="rect">
            <a:avLst/>
          </a:prstGeom>
        </p:spPr>
        <p:txBody>
          <a:bodyPr/>
          <a:lstStyle/>
          <a:p>
            <a:fld id="{A349544A-F1CD-3844-BFB3-6D230A0137DD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7" name="Picture 6" descr="large_blue_CFSAN FDA Logo_Cover Pag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244" y="130123"/>
            <a:ext cx="3047346" cy="82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98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48688" y="6410325"/>
            <a:ext cx="37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ABDE2AC9-B050-4228-88C4-A8DE54772E9A}" type="slidenum">
              <a:rPr lang="en-US" altLang="en-US" sz="1200" smtClean="0">
                <a:solidFill>
                  <a:srgbClr val="558ED5"/>
                </a:solidFill>
                <a:latin typeface="Helvetica" pitchFamily="34" charset="0"/>
                <a:cs typeface="Helvetica" pitchFamily="34" charset="0"/>
              </a:rPr>
              <a:pPr algn="r">
                <a:defRPr/>
              </a:pPr>
              <a:t>‹#›</a:t>
            </a:fld>
            <a:endParaRPr lang="en-US" altLang="en-US" sz="1200" dirty="0">
              <a:solidFill>
                <a:srgbClr val="558ED5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" name="Picture 7" descr="small_blue_FDA 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71438"/>
            <a:ext cx="5588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242500"/>
            <a:ext cx="8509103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67161"/>
            <a:ext cx="8509103" cy="4928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77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242500"/>
            <a:ext cx="8509103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67161"/>
            <a:ext cx="8509103" cy="49286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small_blue_FDA 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769" y="71024"/>
            <a:ext cx="558329" cy="6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50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  <a:prstGeom prst="rect">
            <a:avLst/>
          </a:prstGeom>
        </p:spPr>
        <p:txBody>
          <a:bodyPr/>
          <a:lstStyle/>
          <a:p>
            <a:fld id="{A349544A-F1CD-3844-BFB3-6D230A0137DD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4127861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  <a:prstGeom prst="rect">
            <a:avLst/>
          </a:prstGeom>
        </p:spPr>
        <p:txBody>
          <a:bodyPr/>
          <a:lstStyle/>
          <a:p>
            <a:fld id="{A349544A-F1CD-3844-BFB3-6D230A0137DD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small_blue_FDA 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876" y="198841"/>
            <a:ext cx="558329" cy="6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71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  <a:prstGeom prst="rect">
            <a:avLst/>
          </a:prstGeom>
        </p:spPr>
        <p:txBody>
          <a:bodyPr/>
          <a:lstStyle/>
          <a:p>
            <a:fld id="{A349544A-F1CD-3844-BFB3-6D230A0137DD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10" name="Picture 9" descr="small_blue_FDA 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4923" y="118942"/>
            <a:ext cx="558329" cy="6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21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  <a:prstGeom prst="rect">
            <a:avLst/>
          </a:prstGeom>
        </p:spPr>
        <p:txBody>
          <a:bodyPr/>
          <a:lstStyle/>
          <a:p>
            <a:fld id="{A349544A-F1CD-3844-BFB3-6D230A0137DD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12" name="Picture 11" descr="small_blue_FDA 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876" y="198841"/>
            <a:ext cx="558329" cy="6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023679"/>
            <a:ext cx="8509103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09775"/>
            <a:ext cx="8509103" cy="42860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3754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A349544A-F1CD-3844-BFB3-6D230A0137DD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9544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  <a:prstGeom prst="rect">
            <a:avLst/>
          </a:prstGeom>
        </p:spPr>
        <p:txBody>
          <a:bodyPr/>
          <a:lstStyle/>
          <a:p>
            <a:fld id="{A349544A-F1CD-3844-BFB3-6D230A0137DD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8" name="Picture 7" descr="small_blue_FDA 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876" y="198841"/>
            <a:ext cx="558329" cy="6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49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  <a:prstGeom prst="rect">
            <a:avLst/>
          </a:prstGeom>
        </p:spPr>
        <p:txBody>
          <a:bodyPr/>
          <a:lstStyle/>
          <a:p>
            <a:fld id="{A349544A-F1CD-3844-BFB3-6D230A0137DD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10" name="Picture 9" descr="small_blue_FDA 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876" y="198841"/>
            <a:ext cx="558329" cy="6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27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  <a:prstGeom prst="rect">
            <a:avLst/>
          </a:prstGeom>
        </p:spPr>
        <p:txBody>
          <a:bodyPr/>
          <a:lstStyle/>
          <a:p>
            <a:fld id="{A349544A-F1CD-3844-BFB3-6D230A0137DD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 descr="small_blue_FDA 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876" y="198841"/>
            <a:ext cx="558329" cy="6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86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49544A-F1CD-3844-BFB3-6D230A0137DD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 descr="small_blue_FDA 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73072" y="5512001"/>
            <a:ext cx="558329" cy="6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41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  <a:prstGeom prst="rect">
            <a:avLst/>
          </a:prstGeom>
        </p:spPr>
        <p:txBody>
          <a:bodyPr/>
          <a:lstStyle/>
          <a:p>
            <a:fld id="{A349544A-F1CD-3844-BFB3-6D230A0137DD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11959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71" y="2991578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2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8935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10/8/2019</a:t>
            </a:fld>
            <a:endParaRPr lang="en-US" dirty="0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498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10/8/2019</a:t>
            </a:fld>
            <a:endParaRPr lang="en-US" dirty="0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811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10/8/2019</a:t>
            </a:fld>
            <a:endParaRPr lang="en-US" dirty="0"/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45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10/8/2019</a:t>
            </a:fld>
            <a:endParaRPr lang="en-US" dirty="0"/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05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10/8/2019</a:t>
            </a:fld>
            <a:endParaRPr lang="en-US" dirty="0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013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10/8/2019</a:t>
            </a:fld>
            <a:endParaRPr lang="en-US" dirty="0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510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544A-F1CD-3844-BFB3-6D230A0137DD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068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7CBA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food/news-events-cfsan/workshops-meetings-webinars-food-and-dietary-supplemen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538480" y="1060893"/>
            <a:ext cx="8077200" cy="352697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000" b="1" dirty="0"/>
              <a:t>Horizontal Approaches to Food Standards of Identity Modernization </a:t>
            </a:r>
            <a:b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Wrap-Up and Next Steps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84161" y="4587864"/>
            <a:ext cx="8991600" cy="2032661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chemeClr val="tx1"/>
                </a:solidFill>
              </a:rPr>
              <a:t>Megan Velez, JD, MPH</a:t>
            </a:r>
          </a:p>
          <a:p>
            <a:r>
              <a:rPr lang="en-US" altLang="en-US" sz="1900" dirty="0">
                <a:solidFill>
                  <a:schemeClr val="tx1"/>
                </a:solidFill>
              </a:rPr>
              <a:t>Acting Director, Office of Regulations and Policy</a:t>
            </a:r>
          </a:p>
          <a:p>
            <a:r>
              <a:rPr lang="en-US" altLang="en-US" sz="1900" dirty="0">
                <a:solidFill>
                  <a:schemeClr val="tx1"/>
                </a:solidFill>
              </a:rPr>
              <a:t>Center for Food Safety and Applied Nutrition</a:t>
            </a:r>
          </a:p>
          <a:p>
            <a:r>
              <a:rPr lang="en-US" altLang="en-US" sz="1900" dirty="0">
                <a:solidFill>
                  <a:schemeClr val="tx1"/>
                </a:solidFill>
              </a:rPr>
              <a:t>Food and Drug Administration</a:t>
            </a:r>
          </a:p>
          <a:p>
            <a:r>
              <a:rPr lang="en-US" altLang="en-US" sz="1900" dirty="0">
                <a:solidFill>
                  <a:schemeClr val="tx1"/>
                </a:solidFill>
              </a:rPr>
              <a:t>September 27, 2019</a:t>
            </a:r>
          </a:p>
        </p:txBody>
      </p:sp>
    </p:spTree>
    <p:extLst>
      <p:ext uri="{BB962C8B-B14F-4D97-AF65-F5344CB8AC3E}">
        <p14:creationId xmlns:p14="http://schemas.microsoft.com/office/powerpoint/2010/main" val="338127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187EA-60CF-4EF5-BA3E-F5C6C7C32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General Meeting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17CAC-CFEC-4D78-8555-810A15969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Diversity</a:t>
            </a:r>
          </a:p>
          <a:p>
            <a:r>
              <a:rPr lang="en-US" dirty="0"/>
              <a:t>Flexibility</a:t>
            </a:r>
          </a:p>
          <a:p>
            <a:r>
              <a:rPr lang="en-US" dirty="0"/>
              <a:t>Engagement</a:t>
            </a:r>
          </a:p>
          <a:p>
            <a:r>
              <a:rPr lang="en-US" dirty="0"/>
              <a:t>Transparency</a:t>
            </a:r>
          </a:p>
        </p:txBody>
      </p:sp>
    </p:spTree>
    <p:extLst>
      <p:ext uri="{BB962C8B-B14F-4D97-AF65-F5344CB8AC3E}">
        <p14:creationId xmlns:p14="http://schemas.microsoft.com/office/powerpoint/2010/main" val="260671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22EF7-F6FB-4A56-8E31-A8728F98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96504"/>
            <a:ext cx="8509103" cy="926020"/>
          </a:xfrm>
        </p:spPr>
        <p:txBody>
          <a:bodyPr>
            <a:noAutofit/>
          </a:bodyPr>
          <a:lstStyle/>
          <a:p>
            <a:r>
              <a:rPr lang="en-US" sz="3500" dirty="0"/>
              <a:t>Breakout Session: Role of Nutrition </a:t>
            </a:r>
            <a:br>
              <a:rPr lang="en-US" sz="3500" dirty="0"/>
            </a:br>
            <a:r>
              <a:rPr lang="en-US" sz="3500" dirty="0"/>
              <a:t>in Standards of Identity Modernization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B9ED4-14E1-443A-B07C-F25A7441B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06467"/>
            <a:ext cx="8509103" cy="4928657"/>
          </a:xfrm>
        </p:spPr>
        <p:txBody>
          <a:bodyPr>
            <a:normAutofit/>
          </a:bodyPr>
          <a:lstStyle/>
          <a:p>
            <a:r>
              <a:rPr lang="en-US" dirty="0"/>
              <a:t>Ingredients have a variety of purposes</a:t>
            </a:r>
          </a:p>
          <a:p>
            <a:r>
              <a:rPr lang="en-US" dirty="0"/>
              <a:t>Diverse consumer nutritional needs</a:t>
            </a:r>
          </a:p>
          <a:p>
            <a:r>
              <a:rPr lang="en-US" dirty="0"/>
              <a:t>Interplay between food standards, public health policy, and consumer perceptions</a:t>
            </a:r>
          </a:p>
          <a:p>
            <a:r>
              <a:rPr lang="en-US" dirty="0"/>
              <a:t>Unintended consequences</a:t>
            </a:r>
          </a:p>
        </p:txBody>
      </p:sp>
    </p:spTree>
    <p:extLst>
      <p:ext uri="{BB962C8B-B14F-4D97-AF65-F5344CB8AC3E}">
        <p14:creationId xmlns:p14="http://schemas.microsoft.com/office/powerpoint/2010/main" val="88958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1B766-0E51-4AA2-B500-3986836B7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435005"/>
            <a:ext cx="8509103" cy="926020"/>
          </a:xfrm>
        </p:spPr>
        <p:txBody>
          <a:bodyPr>
            <a:noAutofit/>
          </a:bodyPr>
          <a:lstStyle/>
          <a:p>
            <a:r>
              <a:rPr lang="en-US" sz="3800" dirty="0"/>
              <a:t>Breakout Session:  </a:t>
            </a:r>
            <a:br>
              <a:rPr lang="en-US" sz="3800" dirty="0"/>
            </a:br>
            <a:r>
              <a:rPr lang="en-US" sz="3800" dirty="0"/>
              <a:t>Industry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C01DE-D3A4-44D9-BD2D-FE3E8D585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832224"/>
            <a:ext cx="8509103" cy="4610709"/>
          </a:xfrm>
        </p:spPr>
        <p:txBody>
          <a:bodyPr/>
          <a:lstStyle/>
          <a:p>
            <a:r>
              <a:rPr lang="en-US" dirty="0"/>
              <a:t>Need broad and flexible framework</a:t>
            </a:r>
          </a:p>
          <a:p>
            <a:r>
              <a:rPr lang="en-US" dirty="0"/>
              <a:t>Greater ability for FDA to “pivot”</a:t>
            </a:r>
          </a:p>
          <a:p>
            <a:r>
              <a:rPr lang="en-US" dirty="0"/>
              <a:t>Appropriate “guardrails” </a:t>
            </a:r>
          </a:p>
          <a:p>
            <a:r>
              <a:rPr lang="en-US" dirty="0"/>
              <a:t>Ingredient consideration</a:t>
            </a:r>
          </a:p>
        </p:txBody>
      </p:sp>
    </p:spTree>
    <p:extLst>
      <p:ext uri="{BB962C8B-B14F-4D97-AF65-F5344CB8AC3E}">
        <p14:creationId xmlns:p14="http://schemas.microsoft.com/office/powerpoint/2010/main" val="80526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4F881-B25D-40EF-925A-E8E554020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425380"/>
            <a:ext cx="8509103" cy="926020"/>
          </a:xfrm>
        </p:spPr>
        <p:txBody>
          <a:bodyPr>
            <a:noAutofit/>
          </a:bodyPr>
          <a:lstStyle/>
          <a:p>
            <a:r>
              <a:rPr lang="en-US" sz="3600" dirty="0"/>
              <a:t>Breakout Session:  Consumer Expectations of Standardized Foods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3E622-8580-4CD8-A894-60520FE82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448" y="1929343"/>
            <a:ext cx="8509103" cy="4928657"/>
          </a:xfrm>
        </p:spPr>
        <p:txBody>
          <a:bodyPr/>
          <a:lstStyle/>
          <a:p>
            <a:r>
              <a:rPr lang="en-US" dirty="0"/>
              <a:t>Diversity of consumers</a:t>
            </a:r>
          </a:p>
          <a:p>
            <a:r>
              <a:rPr lang="en-US" dirty="0"/>
              <a:t>Transparency</a:t>
            </a:r>
          </a:p>
          <a:p>
            <a:r>
              <a:rPr lang="en-US" dirty="0"/>
              <a:t>Stakeholder engagement important</a:t>
            </a:r>
          </a:p>
          <a:p>
            <a:r>
              <a:rPr lang="en-US" dirty="0"/>
              <a:t>Consumer awareness v. expectations</a:t>
            </a:r>
          </a:p>
          <a:p>
            <a:r>
              <a:rPr lang="en-US" dirty="0"/>
              <a:t>Flexibility</a:t>
            </a:r>
          </a:p>
        </p:txBody>
      </p:sp>
    </p:spTree>
    <p:extLst>
      <p:ext uri="{BB962C8B-B14F-4D97-AF65-F5344CB8AC3E}">
        <p14:creationId xmlns:p14="http://schemas.microsoft.com/office/powerpoint/2010/main" val="39130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9DE0-1D7F-4AA7-8E9B-65409963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776E3-2339-425B-BF13-E17AFECE4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</a:pPr>
            <a:r>
              <a:rPr lang="en-US" dirty="0"/>
              <a:t>Encourage interested parties to submit comments to the docket: 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Docket No. FDA-2018-N 2381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Deadline for written/electronic comments:  November 12, 2019. </a:t>
            </a:r>
          </a:p>
          <a:p>
            <a:pPr>
              <a:buClr>
                <a:srgbClr val="0070C0"/>
              </a:buClr>
            </a:pPr>
            <a:r>
              <a:rPr lang="en-US" dirty="0"/>
              <a:t>Meeting materials (opening remarks, presentations, transcripts) will be posted on the public meeting website.  </a:t>
            </a:r>
          </a:p>
          <a:p>
            <a:pPr lvl="1">
              <a:buClr>
                <a:srgbClr val="0070C0"/>
              </a:buClr>
            </a:pPr>
            <a:r>
              <a:rPr lang="en-US" dirty="0">
                <a:hlinkClick r:id="rId3"/>
              </a:rPr>
              <a:t>https://www.fda.gov/food/news-events-cfsan/workshops-meetings-webinars-food-and-dietary-supplements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664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DA logo&#10;&#10;">
            <a:extLst>
              <a:ext uri="{FF2B5EF4-FFF2-40B4-BE49-F238E27FC236}">
                <a16:creationId xmlns:a16="http://schemas.microsoft.com/office/drawing/2014/main" id="{35F0699D-1B6F-2149-8ABB-927593124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55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FEB41AD0EE7448B1B440221F3A0A6" ma:contentTypeVersion="0" ma:contentTypeDescription="Create a new document." ma:contentTypeScope="" ma:versionID="55744f44cc45c3b60e45a4aebe6c31fe">
  <xsd:schema xmlns:xsd="http://www.w3.org/2001/XMLSchema" xmlns:xs="http://www.w3.org/2001/XMLSchema" xmlns:p="http://schemas.microsoft.com/office/2006/metadata/properties" xmlns:ns2="c593544c-8bc9-488a-9957-4d59a7b3d015" targetNamespace="http://schemas.microsoft.com/office/2006/metadata/properties" ma:root="true" ma:fieldsID="f735efe3037c15fe5e7164caebe31d49" ns2:_="">
    <xsd:import namespace="c593544c-8bc9-488a-9957-4d59a7b3d0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3544c-8bc9-488a-9957-4d59a7b3d01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593544c-8bc9-488a-9957-4d59a7b3d015">7NC7SMKD5U47-692835557-546</_dlc_DocId>
    <_dlc_DocIdUrl xmlns="c593544c-8bc9-488a-9957-4d59a7b3d015">
      <Url>http://sharepoint.fda.gov/orgs/OFVM/OFVMExecSec/NutritionInnovationStrategy/SOI/_layouts/DocIdRedir.aspx?ID=7NC7SMKD5U47-692835557-546</Url>
      <Description>7NC7SMKD5U47-692835557-546</Description>
    </_dlc_DocIdUrl>
  </documentManagement>
</p:properties>
</file>

<file path=customXml/itemProps1.xml><?xml version="1.0" encoding="utf-8"?>
<ds:datastoreItem xmlns:ds="http://schemas.openxmlformats.org/officeDocument/2006/customXml" ds:itemID="{8D803497-D1C1-4081-ADE6-865F40E4D3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030162-A59F-4A99-8F71-E315DB76E01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A11E1AC-8657-499F-BCC5-E780A7949F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93544c-8bc9-488a-9957-4d59a7b3d0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DF52104-5C8E-4FDA-9977-60DD219E3F70}">
  <ds:schemaRefs>
    <ds:schemaRef ds:uri="http://purl.org/dc/elements/1.1/"/>
    <ds:schemaRef ds:uri="http://schemas.microsoft.com/office/2006/metadata/properties"/>
    <ds:schemaRef ds:uri="c593544c-8bc9-488a-9957-4d59a7b3d01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9850</TotalTime>
  <Words>184</Words>
  <Application>Microsoft Office PowerPoint</Application>
  <PresentationFormat>On-screen Show (4:3)</PresentationFormat>
  <Paragraphs>40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Bold</vt:lpstr>
      <vt:lpstr>Calibri</vt:lpstr>
      <vt:lpstr>Helvetica</vt:lpstr>
      <vt:lpstr>Office Theme</vt:lpstr>
      <vt:lpstr>1_Office Theme</vt:lpstr>
      <vt:lpstr>Horizontal Approaches to Food Standards of Identity Modernization   Wrap-Up and Next Steps</vt:lpstr>
      <vt:lpstr>General Meeting Themes</vt:lpstr>
      <vt:lpstr>Breakout Session: Role of Nutrition  in Standards of Identity Modernization</vt:lpstr>
      <vt:lpstr>Breakout Session:   Industry Innovation</vt:lpstr>
      <vt:lpstr>Breakout Session:  Consumer Expectations of Standardized Foods</vt:lpstr>
      <vt:lpstr>Next Steps</vt:lpstr>
      <vt:lpstr>PowerPoint Presentation</vt:lpstr>
    </vt:vector>
  </TitlesOfParts>
  <Company>Sensis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Grabow</dc:creator>
  <cp:lastModifiedBy>Belachew, Meseker</cp:lastModifiedBy>
  <cp:revision>369</cp:revision>
  <cp:lastPrinted>2017-04-04T17:00:00Z</cp:lastPrinted>
  <dcterms:created xsi:type="dcterms:W3CDTF">2015-10-02T20:33:31Z</dcterms:created>
  <dcterms:modified xsi:type="dcterms:W3CDTF">2019-10-08T18:41:47Z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0x010100552FEB41AD0EE7448B1B440221F3A0A6</vt:lpwstr>
  </property>
  <property fmtid="{D5CDD505-2E9C-101B-9397-08002B2CF9AE}" pid="3" name="_dlc_DocIdItemGuid">
    <vt:lpwstr>746cd159-deeb-4bae-8cb7-8d7be5199463</vt:lpwstr>
  </property>
</Properties>
</file>