
<file path=[Content_Types].xml><?xml version="1.0" encoding="utf-8"?>
<Types xmlns="http://schemas.openxmlformats.org/package/2006/content-types">
  <Default Extension="bin" ContentType="application/vnd.openxmlformats-officedocument.oleObject"/>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9.xml" ContentType="application/vnd.openxmlformats-officedocument.presentationml.tags+xml"/>
  <Override PartName="/ppt/tags/tag60.xml" ContentType="application/vnd.openxmlformats-officedocument.presentationml.tags+xml"/>
  <Override PartName="/ppt/notesSlides/notesSlide1.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charts/chart1.xml" ContentType="application/vnd.openxmlformats-officedocument.drawingml.chart+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3.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autoCompressPictures="0">
  <p:sldMasterIdLst>
    <p:sldMasterId id="2147483648" r:id="rId1"/>
    <p:sldMasterId id="2147483667" r:id="rId2"/>
  </p:sldMasterIdLst>
  <p:notesMasterIdLst>
    <p:notesMasterId r:id="rId13"/>
  </p:notesMasterIdLst>
  <p:handoutMasterIdLst>
    <p:handoutMasterId r:id="rId14"/>
  </p:handoutMasterIdLst>
  <p:sldIdLst>
    <p:sldId id="343" r:id="rId3"/>
    <p:sldId id="344" r:id="rId4"/>
    <p:sldId id="353" r:id="rId5"/>
    <p:sldId id="347" r:id="rId6"/>
    <p:sldId id="356" r:id="rId7"/>
    <p:sldId id="348" r:id="rId8"/>
    <p:sldId id="357" r:id="rId9"/>
    <p:sldId id="813" r:id="rId10"/>
    <p:sldId id="350" r:id="rId11"/>
    <p:sldId id="352" r:id="rId12"/>
  </p:sldIdLst>
  <p:sldSz cx="11949113" cy="6721475"/>
  <p:notesSz cx="7099300" cy="10234613"/>
  <p:custDataLst>
    <p:tags r:id="rId15"/>
  </p:custDataLst>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17">
          <p15:clr>
            <a:srgbClr val="A4A3A4"/>
          </p15:clr>
        </p15:guide>
        <p15:guide id="2" pos="3763">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BB"/>
    <a:srgbClr val="0354B0"/>
    <a:srgbClr val="0049A6"/>
    <a:srgbClr val="0457B5"/>
    <a:srgbClr val="10A2ED"/>
    <a:srgbClr val="087CE3"/>
    <a:srgbClr val="055CB9"/>
    <a:srgbClr val="035CB8"/>
    <a:srgbClr val="066BC9"/>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26" autoAdjust="0"/>
    <p:restoredTop sz="96814" autoAdjust="0"/>
  </p:normalViewPr>
  <p:slideViewPr>
    <p:cSldViewPr snapToGrid="0" snapToObjects="1">
      <p:cViewPr varScale="1">
        <p:scale>
          <a:sx n="116" d="100"/>
          <a:sy n="116" d="100"/>
        </p:scale>
        <p:origin x="126" y="120"/>
      </p:cViewPr>
      <p:guideLst>
        <p:guide orient="horz" pos="2117"/>
        <p:guide pos="3763"/>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4056"/>
    </p:cViewPr>
  </p:sorterViewPr>
  <p:notesViewPr>
    <p:cSldViewPr snapToGrid="0" snapToObjects="1">
      <p:cViewPr varScale="1">
        <p:scale>
          <a:sx n="80" d="100"/>
          <a:sy n="80" d="100"/>
        </p:scale>
        <p:origin x="1530" y="102"/>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996615905245345E-2"/>
          <c:y val="8.0967892042810616E-2"/>
          <c:w val="0.95600676818950925"/>
          <c:h val="0.89483480688692418"/>
        </c:manualLayout>
      </c:layout>
      <c:barChart>
        <c:barDir val="col"/>
        <c:grouping val="stacked"/>
        <c:varyColors val="0"/>
        <c:ser>
          <c:idx val="0"/>
          <c:order val="0"/>
          <c:spPr>
            <a:solidFill>
              <a:schemeClr val="accent2"/>
            </a:solidFill>
            <a:ln w="9525" algn="ctr">
              <a:solidFill>
                <a:schemeClr val="bg2"/>
              </a:solidFill>
              <a:prstDash val="solid"/>
            </a:ln>
          </c:spPr>
          <c:invertIfNegative val="0"/>
          <c:dLbls>
            <c:dLbl>
              <c:idx val="0"/>
              <c:layout>
                <c:manualLayout>
                  <c:x val="0"/>
                  <c:y val="-8.4225221033038616E-2"/>
                </c:manualLayout>
              </c:layout>
              <c:numFmt formatCode="#,##0;&quot;-&quot;#,##0;0" sourceLinked="0"/>
              <c:spPr>
                <a:noFill/>
                <a:ln>
                  <a:noFill/>
                </a:ln>
              </c:spPr>
              <c:txPr>
                <a:bodyPr wrap="none"/>
                <a:lstStyle/>
                <a:p>
                  <a:pPr>
                    <a:defRPr sz="1500">
                      <a:solidFill>
                        <a:schemeClr val="tx1"/>
                      </a:solidFill>
                      <a:latin typeface="Palatino Linotype"/>
                      <a:ea typeface="Palatino Linotype"/>
                      <a:cs typeface="Palatino Linotype"/>
                      <a:sym typeface="Palatino Linotype"/>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5E0-47CB-95F7-B3D4F87BCB56}"/>
                </c:ext>
              </c:extLst>
            </c:dLbl>
            <c:dLbl>
              <c:idx val="1"/>
              <c:layout>
                <c:manualLayout>
                  <c:x val="0"/>
                  <c:y val="-0.48859934853420195"/>
                </c:manualLayout>
              </c:layout>
              <c:numFmt formatCode="#,##0;&quot;-&quot;#,##0;0" sourceLinked="0"/>
              <c:spPr>
                <a:noFill/>
                <a:ln>
                  <a:noFill/>
                </a:ln>
              </c:spPr>
              <c:txPr>
                <a:bodyPr wrap="none"/>
                <a:lstStyle/>
                <a:p>
                  <a:pPr>
                    <a:defRPr sz="1500">
                      <a:solidFill>
                        <a:schemeClr val="tx1"/>
                      </a:solidFill>
                      <a:latin typeface="Palatino Linotype"/>
                      <a:ea typeface="Palatino Linotype"/>
                      <a:cs typeface="Palatino Linotype"/>
                      <a:sym typeface="Palatino Linotype"/>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5E0-47CB-95F7-B3D4F87BCB5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14</c:v>
                </c:pt>
                <c:pt idx="1">
                  <c:v>145</c:v>
                </c:pt>
              </c:numCache>
            </c:numRef>
          </c:val>
          <c:extLst>
            <c:ext xmlns:c16="http://schemas.microsoft.com/office/drawing/2014/chart" uri="{C3380CC4-5D6E-409C-BE32-E72D297353CC}">
              <c16:uniqueId val="{00000002-75E0-47CB-95F7-B3D4F87BCB56}"/>
            </c:ext>
          </c:extLst>
        </c:ser>
        <c:dLbls>
          <c:showLegendKey val="0"/>
          <c:showVal val="0"/>
          <c:showCatName val="0"/>
          <c:showSerName val="0"/>
          <c:showPercent val="0"/>
          <c:showBubbleSize val="0"/>
        </c:dLbls>
        <c:gapWidth val="40"/>
        <c:overlap val="100"/>
        <c:axId val="1301038959"/>
        <c:axId val="1"/>
      </c:barChart>
      <c:catAx>
        <c:axId val="1301038959"/>
        <c:scaling>
          <c:orientation val="minMax"/>
        </c:scaling>
        <c:delete val="0"/>
        <c:axPos val="b"/>
        <c:majorGridlines>
          <c:spPr>
            <a:ln>
              <a:noFill/>
            </a:ln>
          </c:spPr>
        </c:majorGridlines>
        <c:majorTickMark val="none"/>
        <c:minorTickMark val="none"/>
        <c:tickLblPos val="none"/>
        <c:spPr>
          <a:ln w="9525" algn="ctr">
            <a:solidFill>
              <a:schemeClr val="accent6"/>
            </a:solidFill>
            <a:prstDash val="solid"/>
          </a:ln>
        </c:spPr>
        <c:crossAx val="1"/>
        <c:crosses val="min"/>
        <c:auto val="0"/>
        <c:lblAlgn val="ctr"/>
        <c:lblOffset val="100"/>
        <c:noMultiLvlLbl val="0"/>
      </c:catAx>
      <c:valAx>
        <c:axId val="1"/>
        <c:scaling>
          <c:orientation val="minMax"/>
          <c:max val="145"/>
          <c:min val="0"/>
        </c:scaling>
        <c:delete val="1"/>
        <c:axPos val="l"/>
        <c:numFmt formatCode="General" sourceLinked="1"/>
        <c:majorTickMark val="out"/>
        <c:minorTickMark val="none"/>
        <c:tickLblPos val="nextTo"/>
        <c:crossAx val="1301038959"/>
        <c:crosses val="min"/>
        <c:crossBetween val="between"/>
      </c:valAx>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1562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idx="2"/>
          </p:nvPr>
        </p:nvSpPr>
        <p:spPr bwMode="auto">
          <a:xfrm>
            <a:off x="250719" y="549825"/>
            <a:ext cx="6647971" cy="373989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3" name="Rectangle 3"/>
          <p:cNvSpPr>
            <a:spLocks noGrp="1" noChangeArrowheads="1"/>
          </p:cNvSpPr>
          <p:nvPr>
            <p:ph type="body" sz="quarter" idx="3"/>
          </p:nvPr>
        </p:nvSpPr>
        <p:spPr bwMode="auto">
          <a:xfrm>
            <a:off x="574896" y="5499465"/>
            <a:ext cx="6049780" cy="126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127" name="Rectangle 7"/>
          <p:cNvSpPr>
            <a:spLocks noGrp="1" noChangeArrowheads="1"/>
          </p:cNvSpPr>
          <p:nvPr>
            <p:ph type="sldNum" sz="quarter" idx="5"/>
          </p:nvPr>
        </p:nvSpPr>
        <p:spPr bwMode="auto">
          <a:xfrm>
            <a:off x="6335558" y="9842082"/>
            <a:ext cx="563197" cy="190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a:defRPr sz="1200"/>
            </a:lvl1pPr>
          </a:lstStyle>
          <a:p>
            <a:pPr>
              <a:defRPr/>
            </a:pPr>
            <a:fld id="{3C3A632B-FBDE-46D4-BF6F-6D14421E6342}" type="slidenum">
              <a:rPr lang="en-US"/>
              <a:pPr>
                <a:defRPr/>
              </a:pPr>
              <a:t>‹#›</a:t>
            </a:fld>
            <a:endParaRPr lang="en-US" dirty="0"/>
          </a:p>
        </p:txBody>
      </p:sp>
      <p:sp>
        <p:nvSpPr>
          <p:cNvPr id="5128" name="doc id"/>
          <p:cNvSpPr>
            <a:spLocks noGrp="1" noChangeArrowheads="1"/>
          </p:cNvSpPr>
          <p:nvPr>
            <p:ph type="ftr" sz="quarter" idx="4"/>
          </p:nvPr>
        </p:nvSpPr>
        <p:spPr bwMode="auto">
          <a:xfrm>
            <a:off x="6898690" y="117994"/>
            <a:ext cx="65"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spAutoFit/>
          </a:bodyPr>
          <a:lstStyle>
            <a:lvl1pPr algn="r">
              <a:defRPr sz="800"/>
            </a:lvl1pPr>
          </a:lstStyle>
          <a:p>
            <a:pPr>
              <a:defRPr/>
            </a:pPr>
            <a:endParaRPr lang="en-US" dirty="0"/>
          </a:p>
        </p:txBody>
      </p:sp>
    </p:spTree>
    <p:extLst>
      <p:ext uri="{BB962C8B-B14F-4D97-AF65-F5344CB8AC3E}">
        <p14:creationId xmlns:p14="http://schemas.microsoft.com/office/powerpoint/2010/main" val="3303025599"/>
      </p:ext>
    </p:extLst>
  </p:cSld>
  <p:clrMap bg1="lt1" tx1="dk1" bg2="lt2" tx2="dk2" accent1="accent1" accent2="accent2" accent3="accent3" accent4="accent4" accent5="accent5" accent6="accent6" hlink="hlink" folHlink="folHlink"/>
  <p:hf hdr="0" ftr="0" dt="0"/>
  <p:notesStyle>
    <a:lvl1pPr algn="l" defTabSz="895350" rtl="0" eaLnBrk="0" fontAlgn="base" hangingPunct="0">
      <a:spcBef>
        <a:spcPct val="0"/>
      </a:spcBef>
      <a:spcAft>
        <a:spcPct val="0"/>
      </a:spcAft>
      <a:buClr>
        <a:schemeClr val="tx2"/>
      </a:buClr>
      <a:defRPr sz="1600" kern="1200">
        <a:solidFill>
          <a:schemeClr val="tx1"/>
        </a:solidFill>
        <a:latin typeface="Arial" charset="0"/>
        <a:ea typeface="+mn-ea"/>
        <a:cs typeface="+mn-cs"/>
      </a:defRPr>
    </a:lvl1pPr>
    <a:lvl2pPr marL="117475" indent="-115888" algn="l" defTabSz="89535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2pPr>
    <a:lvl3pPr marL="300038" indent="-180975" algn="l" defTabSz="895350" rtl="0" eaLnBrk="0" fontAlgn="base" hangingPunct="0">
      <a:spcBef>
        <a:spcPct val="0"/>
      </a:spcBef>
      <a:spcAft>
        <a:spcPct val="0"/>
      </a:spcAft>
      <a:buClr>
        <a:schemeClr val="tx2"/>
      </a:buClr>
      <a:buSzPct val="120000"/>
      <a:buFont typeface="Arial" charset="0"/>
      <a:buChar char="–"/>
      <a:defRPr sz="1600" kern="1200">
        <a:solidFill>
          <a:schemeClr val="tx1"/>
        </a:solidFill>
        <a:latin typeface="Arial" charset="0"/>
        <a:ea typeface="+mn-ea"/>
        <a:cs typeface="+mn-cs"/>
      </a:defRPr>
    </a:lvl3pPr>
    <a:lvl4pPr marL="427038" indent="-125413" algn="l" defTabSz="895350" rtl="0" eaLnBrk="0" fontAlgn="base" hangingPunct="0">
      <a:spcBef>
        <a:spcPct val="0"/>
      </a:spcBef>
      <a:spcAft>
        <a:spcPct val="0"/>
      </a:spcAft>
      <a:buClr>
        <a:schemeClr val="tx2"/>
      </a:buClr>
      <a:buFont typeface="Arial" charset="0"/>
      <a:buChar char="▫"/>
      <a:defRPr sz="1600" kern="1200">
        <a:solidFill>
          <a:schemeClr val="tx1"/>
        </a:solidFill>
        <a:latin typeface="Arial" charset="0"/>
        <a:ea typeface="+mn-ea"/>
        <a:cs typeface="+mn-cs"/>
      </a:defRPr>
    </a:lvl4pPr>
    <a:lvl5pPr marL="542925" indent="-114300" algn="l" defTabSz="895350" rtl="0" eaLnBrk="0" fontAlgn="base" hangingPunct="0">
      <a:spcBef>
        <a:spcPct val="0"/>
      </a:spcBef>
      <a:spcAft>
        <a:spcPct val="0"/>
      </a:spcAft>
      <a:buClr>
        <a:schemeClr val="tx2"/>
      </a:buClr>
      <a:buSzPct val="89000"/>
      <a:buFont typeface="Arial" charset="0"/>
      <a:buChar char="-"/>
      <a:defRPr sz="16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3C3A632B-FBDE-46D4-BF6F-6D14421E6342}" type="slidenum">
              <a:rPr lang="en-US" smtClean="0"/>
              <a:pPr/>
              <a:t>1</a:t>
            </a:fld>
            <a:endParaRPr lang="en-US" dirty="0"/>
          </a:p>
        </p:txBody>
      </p:sp>
      <p:sp>
        <p:nvSpPr>
          <p:cNvPr id="9" name="Slide Image Placeholder 8"/>
          <p:cNvSpPr>
            <a:spLocks noGrp="1" noRot="1" noChangeAspect="1"/>
          </p:cNvSpPr>
          <p:nvPr>
            <p:ph type="sldImg"/>
          </p:nvPr>
        </p:nvSpPr>
        <p:spPr>
          <a:xfrm>
            <a:off x="250825" y="549275"/>
            <a:ext cx="6648450" cy="3740150"/>
          </a:xfrm>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3972629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825" y="549275"/>
            <a:ext cx="6648450" cy="3740150"/>
          </a:xfrm>
        </p:spPr>
      </p:sp>
      <p:sp>
        <p:nvSpPr>
          <p:cNvPr id="3" name="Notes Placeholder 2"/>
          <p:cNvSpPr>
            <a:spLocks noGrp="1"/>
          </p:cNvSpPr>
          <p:nvPr>
            <p:ph type="body" idx="1"/>
          </p:nvPr>
        </p:nvSpPr>
        <p:spPr>
          <a:xfrm>
            <a:off x="592379" y="5159107"/>
            <a:ext cx="6233763" cy="246221"/>
          </a:xfrm>
        </p:spPr>
        <p:txBody>
          <a:bodyPr/>
          <a:lstStyle/>
          <a:p>
            <a:endParaRPr lang="de-CH" dirty="0"/>
          </a:p>
        </p:txBody>
      </p:sp>
      <p:sp>
        <p:nvSpPr>
          <p:cNvPr id="5" name="Slide Number Placeholder 4"/>
          <p:cNvSpPr>
            <a:spLocks noGrp="1"/>
          </p:cNvSpPr>
          <p:nvPr>
            <p:ph type="sldNum" sz="quarter" idx="10"/>
          </p:nvPr>
        </p:nvSpPr>
        <p:spPr/>
        <p:txBody>
          <a:bodyPr/>
          <a:lstStyle/>
          <a:p>
            <a:pPr>
              <a:defRPr/>
            </a:pPr>
            <a:fld id="{3C3A632B-FBDE-46D4-BF6F-6D14421E6342}" type="slidenum">
              <a:rPr lang="en-US" smtClean="0"/>
              <a:pPr>
                <a:defRPr/>
              </a:pPr>
              <a:t>5</a:t>
            </a:fld>
            <a:endParaRPr lang="en-US" dirty="0"/>
          </a:p>
        </p:txBody>
      </p:sp>
    </p:spTree>
    <p:extLst>
      <p:ext uri="{BB962C8B-B14F-4D97-AF65-F5344CB8AC3E}">
        <p14:creationId xmlns:p14="http://schemas.microsoft.com/office/powerpoint/2010/main" val="4176879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825" y="549275"/>
            <a:ext cx="6648450" cy="3740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3A632B-FBDE-46D4-BF6F-6D14421E6342}" type="slidenum">
              <a:rPr lang="en-US" smtClean="0"/>
              <a:pPr>
                <a:defRPr/>
              </a:pPr>
              <a:t>8</a:t>
            </a:fld>
            <a:endParaRPr lang="en-US" dirty="0"/>
          </a:p>
        </p:txBody>
      </p:sp>
    </p:spTree>
    <p:extLst>
      <p:ext uri="{BB962C8B-B14F-4D97-AF65-F5344CB8AC3E}">
        <p14:creationId xmlns:p14="http://schemas.microsoft.com/office/powerpoint/2010/main" val="520985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vmlDrawing" Target="../drawings/vmlDrawing2.vml"/><Relationship Id="rId6" Type="http://schemas.openxmlformats.org/officeDocument/2006/relationships/image" Target="../media/image3.jp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3.vml"/><Relationship Id="rId6" Type="http://schemas.openxmlformats.org/officeDocument/2006/relationships/image" Target="../media/image4.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vmlDrawing" Target="../drawings/vmlDrawing4.vml"/><Relationship Id="rId5" Type="http://schemas.openxmlformats.org/officeDocument/2006/relationships/image" Target="../media/image5.emf"/><Relationship Id="rId4" Type="http://schemas.openxmlformats.org/officeDocument/2006/relationships/oleObject" Target="../embeddings/oleObject4.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6.xml"/><Relationship Id="rId1" Type="http://schemas.openxmlformats.org/officeDocument/2006/relationships/vmlDrawing" Target="../drawings/vmlDrawing6.vml"/><Relationship Id="rId6" Type="http://schemas.openxmlformats.org/officeDocument/2006/relationships/image" Target="../media/image2.emf"/><Relationship Id="rId5" Type="http://schemas.openxmlformats.org/officeDocument/2006/relationships/oleObject" Target="../embeddings/oleObject6.bin"/><Relationship Id="rId4" Type="http://schemas.openxmlformats.org/officeDocument/2006/relationships/image" Target="../media/image6.jpg"/></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9929934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7931" name="think-cell Slide" r:id="rId4" imgW="270" imgH="270" progId="TCLayout.ActiveDocument.1">
                  <p:embed/>
                </p:oleObj>
              </mc:Choice>
              <mc:Fallback>
                <p:oleObj name="think-cell Slide" r:id="rId4" imgW="270" imgH="270" progId="TCLayout.ActiveDocument.1">
                  <p:embed/>
                  <p:pic>
                    <p:nvPicPr>
                      <p:cNvPr id="0" name=""/>
                      <p:cNvPicPr/>
                      <p:nvPr/>
                    </p:nvPicPr>
                    <p:blipFill>
                      <a:blip r:embed="rId5"/>
                      <a:stretch>
                        <a:fillRect/>
                      </a:stretch>
                    </p:blipFill>
                    <p:spPr>
                      <a:xfrm>
                        <a:off x="2118" y="1589"/>
                        <a:ext cx="2116" cy="1587"/>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5AFC6A6B-47A3-4C6D-BEB0-F83CF6A135E0}"/>
              </a:ext>
            </a:extLst>
          </p:cNvPr>
          <p:cNvPicPr>
            <a:picLocks/>
          </p:cNvPicPr>
          <p:nvPr userDrawn="1"/>
        </p:nvPicPr>
        <p:blipFill rotWithShape="1">
          <a:blip r:embed="rId6">
            <a:extLst>
              <a:ext uri="{28A0092B-C50C-407E-A947-70E740481C1C}">
                <a14:useLocalDpi xmlns:a14="http://schemas.microsoft.com/office/drawing/2010/main" val="0"/>
              </a:ext>
            </a:extLst>
          </a:blip>
          <a:srcRect t="10610" r="10612" b="7339"/>
          <a:stretch/>
        </p:blipFill>
        <p:spPr>
          <a:xfrm flipH="1">
            <a:off x="-1" y="0"/>
            <a:ext cx="11949113" cy="6721475"/>
          </a:xfrm>
          <a:prstGeom prst="rect">
            <a:avLst/>
          </a:prstGeom>
        </p:spPr>
      </p:pic>
      <p:sp>
        <p:nvSpPr>
          <p:cNvPr id="37" name="TitleRectangle"/>
          <p:cNvSpPr>
            <a:spLocks/>
          </p:cNvSpPr>
          <p:nvPr userDrawn="1"/>
        </p:nvSpPr>
        <p:spPr bwMode="white">
          <a:xfrm>
            <a:off x="2779713" y="-1"/>
            <a:ext cx="9169400" cy="3967882"/>
          </a:xfrm>
          <a:prstGeom prst="rect">
            <a:avLst/>
          </a:prstGeom>
          <a:solidFill>
            <a:schemeClr val="bg2">
              <a:alpha val="9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mn-lt"/>
            </a:endParaRPr>
          </a:p>
        </p:txBody>
      </p:sp>
      <p:sp>
        <p:nvSpPr>
          <p:cNvPr id="5" name="doc id" hidden="1"/>
          <p:cNvSpPr txBox="1">
            <a:spLocks noChangeArrowheads="1"/>
          </p:cNvSpPr>
          <p:nvPr userDrawn="1"/>
        </p:nvSpPr>
        <p:spPr bwMode="auto">
          <a:xfrm>
            <a:off x="11364895" y="36514"/>
            <a:ext cx="39371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n-US" sz="1067" baseline="0" noProof="0" dirty="0">
              <a:solidFill>
                <a:srgbClr val="482A06"/>
              </a:solidFill>
              <a:latin typeface="+mn-lt"/>
            </a:endParaRPr>
          </a:p>
        </p:txBody>
      </p:sp>
      <p:sp>
        <p:nvSpPr>
          <p:cNvPr id="4" name="Working Draft Text" hidden="1"/>
          <p:cNvSpPr txBox="1">
            <a:spLocks noChangeArrowheads="1"/>
          </p:cNvSpPr>
          <p:nvPr userDrawn="1"/>
        </p:nvSpPr>
        <p:spPr bwMode="black">
          <a:xfrm>
            <a:off x="8105867" y="6254080"/>
            <a:ext cx="88255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800" b="1" baseline="0" noProof="0" dirty="0">
                <a:solidFill>
                  <a:schemeClr val="bg1"/>
                </a:solidFill>
                <a:latin typeface="+mn-lt"/>
              </a:rPr>
              <a:t>WORKING DRAFT</a:t>
            </a:r>
          </a:p>
        </p:txBody>
      </p:sp>
      <p:sp>
        <p:nvSpPr>
          <p:cNvPr id="6" name="Working Draft" hidden="1"/>
          <p:cNvSpPr txBox="1">
            <a:spLocks noChangeArrowheads="1"/>
          </p:cNvSpPr>
          <p:nvPr userDrawn="1"/>
        </p:nvSpPr>
        <p:spPr bwMode="black">
          <a:xfrm>
            <a:off x="8105868" y="6377191"/>
            <a:ext cx="3739768" cy="1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800" baseline="0" noProof="0">
                <a:solidFill>
                  <a:schemeClr val="bg1"/>
                </a:solidFill>
                <a:latin typeface="+mn-lt"/>
              </a:rPr>
              <a:t>Last Modified 10/17/2019 11:05 AM Eastern Standard Time</a:t>
            </a:r>
            <a:endParaRPr lang="en-US" sz="800" baseline="0" noProof="0" dirty="0">
              <a:solidFill>
                <a:schemeClr val="bg1"/>
              </a:solidFill>
              <a:latin typeface="+mn-lt"/>
            </a:endParaRPr>
          </a:p>
        </p:txBody>
      </p:sp>
      <p:sp>
        <p:nvSpPr>
          <p:cNvPr id="7" name="Printed" hidden="1"/>
          <p:cNvSpPr txBox="1">
            <a:spLocks noChangeArrowheads="1"/>
          </p:cNvSpPr>
          <p:nvPr userDrawn="1"/>
        </p:nvSpPr>
        <p:spPr bwMode="black">
          <a:xfrm>
            <a:off x="8105868" y="6500303"/>
            <a:ext cx="354689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800" baseline="0" noProof="0" dirty="0">
                <a:solidFill>
                  <a:schemeClr val="bg1"/>
                </a:solidFill>
                <a:latin typeface="+mn-lt"/>
              </a:rPr>
              <a:t>Printed</a:t>
            </a:r>
          </a:p>
        </p:txBody>
      </p:sp>
      <p:sp>
        <p:nvSpPr>
          <p:cNvPr id="13314" name="Title"/>
          <p:cNvSpPr>
            <a:spLocks noGrp="1" noChangeArrowheads="1"/>
          </p:cNvSpPr>
          <p:nvPr userDrawn="1">
            <p:ph type="ctrTitle"/>
          </p:nvPr>
        </p:nvSpPr>
        <p:spPr bwMode="gray">
          <a:xfrm>
            <a:off x="3024489" y="1434420"/>
            <a:ext cx="8309252" cy="492443"/>
          </a:xfrm>
          <a:prstGeom prst="rect">
            <a:avLst/>
          </a:prstGeom>
        </p:spPr>
        <p:txBody>
          <a:bodyPr/>
          <a:lstStyle>
            <a:lvl1pPr>
              <a:defRPr sz="3200" b="0" baseline="0">
                <a:solidFill>
                  <a:schemeClr val="accent2"/>
                </a:solidFill>
                <a:latin typeface="+mj-lt"/>
                <a:ea typeface="+mj-ea"/>
              </a:defRPr>
            </a:lvl1pPr>
          </a:lstStyle>
          <a:p>
            <a:pPr lvl="0" latinLnBrk="0"/>
            <a:r>
              <a:rPr lang="en-US" noProof="0"/>
              <a:t>Click to edit Master title style</a:t>
            </a:r>
            <a:endParaRPr lang="en-US" noProof="0" dirty="0"/>
          </a:p>
        </p:txBody>
      </p:sp>
      <p:sp>
        <p:nvSpPr>
          <p:cNvPr id="13315" name="Subtitle"/>
          <p:cNvSpPr>
            <a:spLocks noGrp="1" noChangeArrowheads="1"/>
          </p:cNvSpPr>
          <p:nvPr userDrawn="1">
            <p:ph type="subTitle" idx="1"/>
          </p:nvPr>
        </p:nvSpPr>
        <p:spPr bwMode="gray">
          <a:xfrm>
            <a:off x="3024489" y="3119079"/>
            <a:ext cx="8309252" cy="215444"/>
          </a:xfrm>
          <a:prstGeom prst="rect">
            <a:avLst/>
          </a:prstGeom>
        </p:spPr>
        <p:txBody>
          <a:bodyPr wrap="square">
            <a:spAutoFit/>
          </a:bodyPr>
          <a:lstStyle>
            <a:lvl1pPr>
              <a:defRPr sz="1400" cap="all" baseline="0">
                <a:solidFill>
                  <a:schemeClr val="accent6"/>
                </a:solidFill>
                <a:latin typeface="+mn-lt"/>
                <a:ea typeface="+mn-ea"/>
              </a:defRPr>
            </a:lvl1pPr>
          </a:lstStyle>
          <a:p>
            <a:pPr lvl="0" latinLnBrk="0"/>
            <a:r>
              <a:rPr lang="en-US" noProof="0"/>
              <a:t>Click to edit Master subtitle style</a:t>
            </a:r>
            <a:endParaRPr lang="en-US" noProof="0" dirty="0"/>
          </a:p>
        </p:txBody>
      </p:sp>
      <p:sp>
        <p:nvSpPr>
          <p:cNvPr id="57" name="Document type" hidden="1"/>
          <p:cNvSpPr txBox="1">
            <a:spLocks noChangeArrowheads="1"/>
          </p:cNvSpPr>
          <p:nvPr userDrawn="1"/>
        </p:nvSpPr>
        <p:spPr bwMode="gray">
          <a:xfrm>
            <a:off x="3024489" y="3584143"/>
            <a:ext cx="830925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1400" baseline="0" noProof="0" dirty="0">
                <a:solidFill>
                  <a:schemeClr val="accent6"/>
                </a:solidFill>
                <a:latin typeface="+mn-lt"/>
              </a:rPr>
              <a:t>Document type | Date</a:t>
            </a:r>
          </a:p>
        </p:txBody>
      </p:sp>
      <p:sp>
        <p:nvSpPr>
          <p:cNvPr id="35" name="LogoImage"/>
          <p:cNvSpPr>
            <a:spLocks noEditPoints="1"/>
          </p:cNvSpPr>
          <p:nvPr userDrawn="1"/>
        </p:nvSpPr>
        <p:spPr bwMode="auto">
          <a:xfrm>
            <a:off x="3033376" y="187975"/>
            <a:ext cx="2176978"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0" latinLnBrk="0" hangingPunct="1">
              <a:defRPr sz="1600" kern="1200">
                <a:solidFill>
                  <a:schemeClr val="tx1"/>
                </a:solidFill>
                <a:latin typeface="Arial" charset="0"/>
                <a:ea typeface="+mn-ea"/>
                <a:cs typeface="+mn-cs"/>
              </a:defRPr>
            </a:lvl6pPr>
            <a:lvl7pPr marL="2743200" algn="l" defTabSz="914400" rtl="0" eaLnBrk="0" latinLnBrk="0" hangingPunct="1">
              <a:defRPr sz="1600" kern="1200">
                <a:solidFill>
                  <a:schemeClr val="tx1"/>
                </a:solidFill>
                <a:latin typeface="Arial" charset="0"/>
                <a:ea typeface="+mn-ea"/>
                <a:cs typeface="+mn-cs"/>
              </a:defRPr>
            </a:lvl7pPr>
            <a:lvl8pPr marL="3200400" algn="l" defTabSz="914400" rtl="0" eaLnBrk="0" latinLnBrk="0" hangingPunct="1">
              <a:defRPr sz="1600" kern="1200">
                <a:solidFill>
                  <a:schemeClr val="tx1"/>
                </a:solidFill>
                <a:latin typeface="Arial" charset="0"/>
                <a:ea typeface="+mn-ea"/>
                <a:cs typeface="+mn-cs"/>
              </a:defRPr>
            </a:lvl8pPr>
            <a:lvl9pPr marL="3657600" algn="l" defTabSz="914400" rtl="0" eaLnBrk="0" latinLnBrk="0" hangingPunct="1">
              <a:defRPr sz="1600" kern="1200">
                <a:solidFill>
                  <a:schemeClr val="tx1"/>
                </a:solidFill>
                <a:latin typeface="Arial" charset="0"/>
                <a:ea typeface="+mn-ea"/>
                <a:cs typeface="+mn-cs"/>
              </a:defRPr>
            </a:lvl9pPr>
          </a:lstStyle>
          <a:p>
            <a:endParaRPr lang="en-US" baseline="0" dirty="0">
              <a:solidFill>
                <a:srgbClr val="000000"/>
              </a:solidFill>
              <a:latin typeface="+mn-lt"/>
            </a:endParaRPr>
          </a:p>
        </p:txBody>
      </p:sp>
      <p:sp>
        <p:nvSpPr>
          <p:cNvPr id="26" name="Disclaimer-English (United States)" hidden="1"/>
          <p:cNvSpPr>
            <a:spLocks noChangeArrowheads="1"/>
          </p:cNvSpPr>
          <p:nvPr userDrawn="1"/>
        </p:nvSpPr>
        <p:spPr bwMode="black">
          <a:xfrm>
            <a:off x="2781424" y="6254080"/>
            <a:ext cx="5120516" cy="35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1073204" eaLnBrk="0" hangingPunct="0"/>
            <a:r>
              <a:rPr lang="en-US" sz="800" baseline="0" dirty="0">
                <a:solidFill>
                  <a:schemeClr val="bg1"/>
                </a:solidFill>
                <a:latin typeface="+mn-lt"/>
              </a:rPr>
              <a:t>CONFIDENTIAL AND PROPRIETARY</a:t>
            </a:r>
          </a:p>
          <a:p>
            <a:pPr defTabSz="1073204" eaLnBrk="0" hangingPunct="0"/>
            <a:r>
              <a:rPr lang="en-US" sz="800" baseline="0" dirty="0">
                <a:solidFill>
                  <a:schemeClr val="bg1"/>
                </a:solidFill>
                <a:latin typeface="+mn-lt"/>
              </a:rPr>
              <a:t>Any use of this material without specific permission of McKinsey &amp; Company is strictly prohibited</a:t>
            </a:r>
          </a:p>
        </p:txBody>
      </p:sp>
    </p:spTree>
    <p:extLst>
      <p:ext uri="{BB962C8B-B14F-4D97-AF65-F5344CB8AC3E}">
        <p14:creationId xmlns:p14="http://schemas.microsoft.com/office/powerpoint/2010/main" val="780319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F90A508-B228-4FA9-9C01-5D718E327EA4}"/>
              </a:ext>
            </a:extLst>
          </p:cNvPr>
          <p:cNvGraphicFramePr>
            <a:graphicFrameLocks noChangeAspect="1"/>
          </p:cNvGraphicFramePr>
          <p:nvPr userDrawn="1">
            <p:custDataLst>
              <p:tags r:id="rId2"/>
            </p:custDataLst>
            <p:extLst>
              <p:ext uri="{D42A27DB-BD31-4B8C-83A1-F6EECF244321}">
                <p14:modId xmlns:p14="http://schemas.microsoft.com/office/powerpoint/2010/main" val="192577381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6813" name="think-cell Slide" r:id="rId5" imgW="353" imgH="353" progId="TCLayout.ActiveDocument.1">
                  <p:embed/>
                </p:oleObj>
              </mc:Choice>
              <mc:Fallback>
                <p:oleObj name="think-cell Slide" r:id="rId5" imgW="353" imgH="353"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2. Slide Title"/>
          <p:cNvSpPr>
            <a:spLocks noGrp="1"/>
          </p:cNvSpPr>
          <p:nvPr>
            <p:ph type="title"/>
          </p:nvPr>
        </p:nvSpPr>
        <p:spPr bwMode="gray"/>
        <p:txBody>
          <a:bodyPr/>
          <a:lstStyle/>
          <a:p>
            <a:r>
              <a:rPr lang="en-US"/>
              <a:t>Click to edit Master title style</a:t>
            </a:r>
            <a:endParaRPr lang="en-US" dirty="0"/>
          </a:p>
        </p:txBody>
      </p:sp>
      <p:sp>
        <p:nvSpPr>
          <p:cNvPr id="8" name="Slide Number"/>
          <p:cNvSpPr txBox="1">
            <a:spLocks/>
          </p:cNvSpPr>
          <p:nvPr userDrawn="1"/>
        </p:nvSpPr>
        <p:spPr bwMode="gray">
          <a:xfrm>
            <a:off x="11419923" y="6508272"/>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lvl="0"/>
            <a:fld id="{42C328C1-A84F-4A39-A664-DBA00541A8C6}" type="slidenum">
              <a:rPr lang="en-US" sz="800" smtClean="0">
                <a:solidFill>
                  <a:schemeClr val="accent6"/>
                </a:solidFill>
              </a:rPr>
              <a:pPr lvl="0"/>
              <a:t>‹#›</a:t>
            </a:fld>
            <a:endParaRPr lang="en-US" sz="800" dirty="0">
              <a:solidFill>
                <a:schemeClr val="accent6"/>
              </a:solidFill>
            </a:endParaRPr>
          </a:p>
        </p:txBody>
      </p:sp>
      <p:sp>
        <p:nvSpPr>
          <p:cNvPr id="9" name="SlideLogoText"/>
          <p:cNvSpPr>
            <a:spLocks noChangeArrowheads="1"/>
          </p:cNvSpPr>
          <p:nvPr userDrawn="1">
            <p:custDataLst>
              <p:tags r:id="rId3"/>
            </p:custDataLst>
          </p:nvPr>
        </p:nvSpPr>
        <p:spPr bwMode="gray">
          <a:xfrm>
            <a:off x="10272622"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193860"/>
            <a:r>
              <a:rPr lang="en-US" sz="800" baseline="0" noProof="0" dirty="0">
                <a:solidFill>
                  <a:schemeClr val="accent6"/>
                </a:solidFill>
                <a:latin typeface="+mn-lt"/>
                <a:ea typeface="+mn-ea"/>
              </a:rPr>
              <a:t>McKinsey &amp; Company</a:t>
            </a:r>
          </a:p>
        </p:txBody>
      </p:sp>
      <p:sp>
        <p:nvSpPr>
          <p:cNvPr id="5" name="doc id" hidden="1"/>
          <p:cNvSpPr>
            <a:spLocks noChangeArrowheads="1"/>
          </p:cNvSpPr>
          <p:nvPr userDrawn="1"/>
        </p:nvSpPr>
        <p:spPr bwMode="gray">
          <a:xfrm flipH="1">
            <a:off x="10445675" y="50802"/>
            <a:ext cx="1207028"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193860"/>
            <a:endParaRPr lang="en-US" sz="600" baseline="0" noProof="0" dirty="0">
              <a:solidFill>
                <a:schemeClr val="accent6"/>
              </a:solidFill>
              <a:latin typeface="+mn-lt"/>
              <a:ea typeface="+mn-ea"/>
            </a:endParaRPr>
          </a:p>
        </p:txBody>
      </p:sp>
    </p:spTree>
    <p:extLst>
      <p:ext uri="{BB962C8B-B14F-4D97-AF65-F5344CB8AC3E}">
        <p14:creationId xmlns:p14="http://schemas.microsoft.com/office/powerpoint/2010/main" val="1806393017"/>
      </p:ext>
    </p:extLst>
  </p:cSld>
  <p:clrMapOvr>
    <a:masterClrMapping/>
  </p:clrMapOvr>
  <p:extLst mod="1">
    <p:ext uri="{DCECCB84-F9BA-43D5-87BE-67443E8EF086}">
      <p15:sldGuideLst xmlns:p15="http://schemas.microsoft.com/office/powerpoint/2012/main">
        <p15:guide id="1" pos="7340" userDrawn="1">
          <p15:clr>
            <a:srgbClr val="F26B43"/>
          </p15:clr>
        </p15:guide>
        <p15:guide id="2" pos="99" userDrawn="1">
          <p15:clr>
            <a:srgbClr val="F26B43"/>
          </p15:clr>
        </p15:guide>
        <p15:guide id="3" orient="horz" pos="688" userDrawn="1">
          <p15:clr>
            <a:srgbClr val="F26B43"/>
          </p15:clr>
        </p15:guide>
        <p15:guide id="4" orient="horz" pos="3911" userDrawn="1">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9" name="Slide Number"/>
          <p:cNvSpPr txBox="1">
            <a:spLocks/>
          </p:cNvSpPr>
          <p:nvPr userDrawn="1"/>
        </p:nvSpPr>
        <p:spPr bwMode="black">
          <a:xfrm>
            <a:off x="11419923" y="6508272"/>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lvl="0"/>
            <a:fld id="{42C328C1-A84F-4A39-A664-DBA00541A8C6}" type="slidenum">
              <a:rPr lang="en-US" sz="800" smtClean="0">
                <a:solidFill>
                  <a:schemeClr val="bg1"/>
                </a:solidFill>
              </a:rPr>
              <a:pPr lvl="0"/>
              <a:t>‹#›</a:t>
            </a:fld>
            <a:endParaRPr lang="en-US" sz="800" dirty="0">
              <a:solidFill>
                <a:schemeClr val="bg1"/>
              </a:solidFill>
            </a:endParaRPr>
          </a:p>
        </p:txBody>
      </p:sp>
      <p:sp>
        <p:nvSpPr>
          <p:cNvPr id="10" name="SlideLogoText"/>
          <p:cNvSpPr>
            <a:spLocks noChangeArrowheads="1"/>
          </p:cNvSpPr>
          <p:nvPr userDrawn="1">
            <p:custDataLst>
              <p:tags r:id="rId1"/>
            </p:custDataLst>
          </p:nvPr>
        </p:nvSpPr>
        <p:spPr bwMode="black">
          <a:xfrm>
            <a:off x="10272622"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193860"/>
            <a:r>
              <a:rPr lang="en-US" sz="800" baseline="0" noProof="0" dirty="0">
                <a:solidFill>
                  <a:schemeClr val="bg1"/>
                </a:solidFill>
                <a:latin typeface="+mn-lt"/>
                <a:ea typeface="+mn-ea"/>
              </a:rPr>
              <a:t>McKinsey &amp; Company</a:t>
            </a:r>
          </a:p>
        </p:txBody>
      </p:sp>
      <p:sp>
        <p:nvSpPr>
          <p:cNvPr id="5" name="doc id" hidden="1"/>
          <p:cNvSpPr>
            <a:spLocks noChangeArrowheads="1"/>
          </p:cNvSpPr>
          <p:nvPr userDrawn="1"/>
        </p:nvSpPr>
        <p:spPr bwMode="gray">
          <a:xfrm flipH="1">
            <a:off x="10445675" y="50802"/>
            <a:ext cx="1207028"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193860"/>
            <a:endParaRPr lang="en-US" sz="600" baseline="0" noProof="0" dirty="0">
              <a:solidFill>
                <a:schemeClr val="accent6"/>
              </a:solidFill>
              <a:latin typeface="+mn-lt"/>
              <a:ea typeface="+mn-ea"/>
            </a:endParaRPr>
          </a:p>
        </p:txBody>
      </p:sp>
    </p:spTree>
    <p:extLst>
      <p:ext uri="{BB962C8B-B14F-4D97-AF65-F5344CB8AC3E}">
        <p14:creationId xmlns:p14="http://schemas.microsoft.com/office/powerpoint/2010/main" val="4000552610"/>
      </p:ext>
    </p:extLst>
  </p:cSld>
  <p:clrMapOvr>
    <a:masterClrMapping/>
  </p:clrMapOvr>
  <p:extLst mod="1">
    <p:ext uri="{DCECCB84-F9BA-43D5-87BE-67443E8EF086}">
      <p15:sldGuideLst xmlns:p15="http://schemas.microsoft.com/office/powerpoint/2012/main">
        <p15:guide id="1" pos="5008" userDrawn="1">
          <p15:clr>
            <a:srgbClr val="000000"/>
          </p15:clr>
        </p15:guide>
        <p15:guide id="2" orient="horz" pos="570" userDrawn="1">
          <p15:clr>
            <a:srgbClr val="000000"/>
          </p15:clr>
        </p15:guide>
        <p15:guide id="3" orient="horz" pos="3912" userDrawn="1">
          <p15:clr>
            <a:srgbClr val="000000"/>
          </p15:clr>
        </p15:guide>
        <p15:guide id="4" pos="96" userDrawn="1">
          <p15:clr>
            <a:srgbClr val="00000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94B62E2-8F95-4626-B180-383C420EFA10}"/>
              </a:ext>
            </a:extLst>
          </p:cNvPr>
          <p:cNvGraphicFramePr>
            <a:graphicFrameLocks noChangeAspect="1"/>
          </p:cNvGraphicFramePr>
          <p:nvPr userDrawn="1">
            <p:custDataLst>
              <p:tags r:id="rId2"/>
            </p:custDataLst>
            <p:extLst>
              <p:ext uri="{D42A27DB-BD31-4B8C-83A1-F6EECF244321}">
                <p14:modId xmlns:p14="http://schemas.microsoft.com/office/powerpoint/2010/main" val="2444490526"/>
              </p:ext>
            </p:extLst>
          </p:nvPr>
        </p:nvGraphicFramePr>
        <p:xfrm>
          <a:off x="2077" y="1558"/>
          <a:ext cx="2073" cy="1555"/>
        </p:xfrm>
        <a:graphic>
          <a:graphicData uri="http://schemas.openxmlformats.org/presentationml/2006/ole">
            <mc:AlternateContent xmlns:mc="http://schemas.openxmlformats.org/markup-compatibility/2006">
              <mc:Choice xmlns:v="urn:schemas-microsoft-com:vml" Requires="v">
                <p:oleObj spid="_x0000_s128074" name="think-cell Slide" r:id="rId4" imgW="473" imgH="473" progId="TCLayout.ActiveDocument.1">
                  <p:embed/>
                </p:oleObj>
              </mc:Choice>
              <mc:Fallback>
                <p:oleObj name="think-cell Slide" r:id="rId4" imgW="473" imgH="473" progId="TCLayout.ActiveDocument.1">
                  <p:embed/>
                  <p:pic>
                    <p:nvPicPr>
                      <p:cNvPr id="4" name="Object 3" hidden="1">
                        <a:extLst>
                          <a:ext uri="{FF2B5EF4-FFF2-40B4-BE49-F238E27FC236}">
                            <a16:creationId xmlns:a16="http://schemas.microsoft.com/office/drawing/2014/main" id="{F94B62E2-8F95-4626-B180-383C420EFA10}"/>
                          </a:ext>
                        </a:extLst>
                      </p:cNvPr>
                      <p:cNvPicPr/>
                      <p:nvPr/>
                    </p:nvPicPr>
                    <p:blipFill>
                      <a:blip r:embed="rId5"/>
                      <a:stretch>
                        <a:fillRect/>
                      </a:stretch>
                    </p:blipFill>
                    <p:spPr>
                      <a:xfrm>
                        <a:off x="2077" y="1558"/>
                        <a:ext cx="2073" cy="1555"/>
                      </a:xfrm>
                      <a:prstGeom prst="rect">
                        <a:avLst/>
                      </a:prstGeom>
                    </p:spPr>
                  </p:pic>
                </p:oleObj>
              </mc:Fallback>
            </mc:AlternateContent>
          </a:graphicData>
        </a:graphic>
      </p:graphicFrame>
      <p:sp>
        <p:nvSpPr>
          <p:cNvPr id="2" name="Title 1"/>
          <p:cNvSpPr>
            <a:spLocks noGrp="1"/>
          </p:cNvSpPr>
          <p:nvPr>
            <p:ph type="title"/>
          </p:nvPr>
        </p:nvSpPr>
        <p:spPr>
          <a:xfrm>
            <a:off x="348537" y="1306996"/>
            <a:ext cx="2819809" cy="615553"/>
          </a:xfrm>
        </p:spPr>
        <p:txBody>
          <a:bodyPr/>
          <a:lstStyle/>
          <a:p>
            <a:r>
              <a:rPr lang="en-GB" dirty="0"/>
              <a:t>Click to edit Master title style</a:t>
            </a:r>
            <a:endParaRPr lang="en-US" dirty="0"/>
          </a:p>
        </p:txBody>
      </p:sp>
      <p:sp>
        <p:nvSpPr>
          <p:cNvPr id="3" name="Content Placeholder 2"/>
          <p:cNvSpPr>
            <a:spLocks noGrp="1"/>
          </p:cNvSpPr>
          <p:nvPr>
            <p:ph idx="1"/>
          </p:nvPr>
        </p:nvSpPr>
        <p:spPr>
          <a:xfrm>
            <a:off x="3482157" y="1335985"/>
            <a:ext cx="8139590" cy="1077218"/>
          </a:xfrm>
        </p:spPr>
        <p:txBody>
          <a:bodyPr/>
          <a:lstStyle>
            <a:lvl1pPr marL="0" indent="0">
              <a:buFontTx/>
              <a:buNone/>
              <a:defRPr/>
            </a:lvl1pPr>
            <a:lvl2pPr marL="261145" indent="-261145">
              <a:defRPr/>
            </a:lvl2pPr>
            <a:lvl3pPr marL="528507" indent="-267362">
              <a:defRPr/>
            </a:lvl3pPr>
            <a:lvl4pPr marL="795869" indent="-273580">
              <a:defRPr/>
            </a:lvl4pPr>
            <a:lvl5pPr marL="1057013" indent="-261145">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SlideLogoText">
            <a:extLst>
              <a:ext uri="{FF2B5EF4-FFF2-40B4-BE49-F238E27FC236}">
                <a16:creationId xmlns:a16="http://schemas.microsoft.com/office/drawing/2014/main" id="{4FFFAE50-18B7-4010-8C5C-A72C0448FD78}"/>
              </a:ext>
            </a:extLst>
          </p:cNvPr>
          <p:cNvSpPr txBox="1"/>
          <p:nvPr userDrawn="1"/>
        </p:nvSpPr>
        <p:spPr>
          <a:xfrm>
            <a:off x="9946294" y="6509465"/>
            <a:ext cx="1013098" cy="123111"/>
          </a:xfrm>
          <a:prstGeom prst="rect">
            <a:avLst/>
          </a:prstGeom>
          <a:noFill/>
        </p:spPr>
        <p:txBody>
          <a:bodyPr vert="horz" wrap="none" lIns="0" tIns="0" rIns="0" bIns="0" rtlCol="0">
            <a:spAutoFit/>
          </a:bodyPr>
          <a:lstStyle/>
          <a:p>
            <a:r>
              <a:rPr lang="en-US" sz="800">
                <a:solidFill>
                  <a:schemeClr val="accent6"/>
                </a:solidFill>
              </a:rPr>
              <a:t>McKinsey &amp; Company</a:t>
            </a:r>
          </a:p>
        </p:txBody>
      </p:sp>
    </p:spTree>
    <p:extLst>
      <p:ext uri="{BB962C8B-B14F-4D97-AF65-F5344CB8AC3E}">
        <p14:creationId xmlns:p14="http://schemas.microsoft.com/office/powerpoint/2010/main" val="92727478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2" name="background"/>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49"/>
            <a:ext cx="11949113" cy="6721375"/>
          </a:xfrm>
          <a:prstGeom prst="rect">
            <a:avLst/>
          </a:prstGeom>
        </p:spPr>
      </p:pic>
      <p:graphicFrame>
        <p:nvGraphicFramePr>
          <p:cNvPr id="3" name="Object 2" hidden="1"/>
          <p:cNvGraphicFramePr>
            <a:graphicFrameLocks noChangeAspect="1"/>
          </p:cNvGraphicFramePr>
          <p:nvPr userDrawn="1">
            <p:custDataLst>
              <p:tags r:id="rId2"/>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3807" name="think-cell Slide" r:id="rId5" imgW="270" imgH="270" progId="TCLayout.ActiveDocument.1">
                  <p:embed/>
                </p:oleObj>
              </mc:Choice>
              <mc:Fallback>
                <p:oleObj name="think-cell Slide" r:id="rId5" imgW="270" imgH="270" progId="TCLayout.ActiveDocument.1">
                  <p:embed/>
                  <p:pic>
                    <p:nvPicPr>
                      <p:cNvPr id="0" name=""/>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37" name="TitleRectangle"/>
          <p:cNvSpPr>
            <a:spLocks noChangeAspect="1"/>
          </p:cNvSpPr>
          <p:nvPr userDrawn="1"/>
        </p:nvSpPr>
        <p:spPr bwMode="white">
          <a:xfrm>
            <a:off x="2779713" y="3392"/>
            <a:ext cx="9169400" cy="3967882"/>
          </a:xfrm>
          <a:prstGeom prst="rect">
            <a:avLst/>
          </a:prstGeom>
          <a:solidFill>
            <a:schemeClr val="bg2">
              <a:alpha val="9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rgbClr val="000000"/>
              </a:solidFill>
              <a:latin typeface="+mn-lt"/>
            </a:endParaRPr>
          </a:p>
        </p:txBody>
      </p:sp>
      <p:sp>
        <p:nvSpPr>
          <p:cNvPr id="5" name="doc id" hidden="1"/>
          <p:cNvSpPr txBox="1">
            <a:spLocks noChangeArrowheads="1"/>
          </p:cNvSpPr>
          <p:nvPr userDrawn="1"/>
        </p:nvSpPr>
        <p:spPr bwMode="auto">
          <a:xfrm>
            <a:off x="11259050" y="36514"/>
            <a:ext cx="393717" cy="12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0" hangingPunct="1">
              <a:defRPr/>
            </a:pPr>
            <a:endParaRPr lang="en-US" sz="1067" baseline="0" dirty="0">
              <a:solidFill>
                <a:srgbClr val="C5C5C5"/>
              </a:solidFill>
              <a:latin typeface="+mn-lt"/>
            </a:endParaRPr>
          </a:p>
        </p:txBody>
      </p:sp>
      <p:sp>
        <p:nvSpPr>
          <p:cNvPr id="4" name="Working Draft Text" hidden="1"/>
          <p:cNvSpPr txBox="1">
            <a:spLocks noChangeArrowheads="1"/>
          </p:cNvSpPr>
          <p:nvPr userDrawn="1"/>
        </p:nvSpPr>
        <p:spPr bwMode="gray">
          <a:xfrm>
            <a:off x="8105867" y="6254080"/>
            <a:ext cx="882557"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800" b="1" baseline="0" dirty="0">
                <a:solidFill>
                  <a:srgbClr val="808080"/>
                </a:solidFill>
                <a:latin typeface="+mn-lt"/>
              </a:rPr>
              <a:t>WORKING DRAFT</a:t>
            </a:r>
          </a:p>
        </p:txBody>
      </p:sp>
      <p:sp>
        <p:nvSpPr>
          <p:cNvPr id="6" name="Working Draft" hidden="1"/>
          <p:cNvSpPr txBox="1">
            <a:spLocks noChangeArrowheads="1"/>
          </p:cNvSpPr>
          <p:nvPr userDrawn="1"/>
        </p:nvSpPr>
        <p:spPr bwMode="gray">
          <a:xfrm>
            <a:off x="8105867" y="6377191"/>
            <a:ext cx="3843246" cy="1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800" baseline="0">
                <a:solidFill>
                  <a:srgbClr val="808080"/>
                </a:solidFill>
                <a:latin typeface="+mn-lt"/>
              </a:rPr>
              <a:t>Last Modified 10/17/2019 11:05 AM Eastern Standard Time</a:t>
            </a:r>
            <a:endParaRPr lang="en-US" sz="800" baseline="0" dirty="0">
              <a:solidFill>
                <a:srgbClr val="808080"/>
              </a:solidFill>
              <a:latin typeface="+mn-lt"/>
            </a:endParaRPr>
          </a:p>
        </p:txBody>
      </p:sp>
      <p:sp>
        <p:nvSpPr>
          <p:cNvPr id="7" name="Printed" hidden="1"/>
          <p:cNvSpPr txBox="1">
            <a:spLocks noChangeArrowheads="1"/>
          </p:cNvSpPr>
          <p:nvPr userDrawn="1"/>
        </p:nvSpPr>
        <p:spPr bwMode="gray">
          <a:xfrm>
            <a:off x="8105868" y="6500303"/>
            <a:ext cx="354689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800" baseline="0" dirty="0">
                <a:solidFill>
                  <a:srgbClr val="808080"/>
                </a:solidFill>
                <a:latin typeface="+mn-lt"/>
              </a:rPr>
              <a:t>Printed</a:t>
            </a:r>
          </a:p>
        </p:txBody>
      </p:sp>
      <p:sp>
        <p:nvSpPr>
          <p:cNvPr id="13314" name="Title"/>
          <p:cNvSpPr>
            <a:spLocks noGrp="1" noChangeArrowheads="1"/>
          </p:cNvSpPr>
          <p:nvPr userDrawn="1">
            <p:ph type="ctrTitle"/>
          </p:nvPr>
        </p:nvSpPr>
        <p:spPr bwMode="gray">
          <a:xfrm>
            <a:off x="3024489" y="1434420"/>
            <a:ext cx="8309252" cy="492443"/>
          </a:xfrm>
          <a:prstGeom prst="rect">
            <a:avLst/>
          </a:prstGeom>
        </p:spPr>
        <p:txBody>
          <a:bodyPr/>
          <a:lstStyle>
            <a:lvl1pPr>
              <a:defRPr sz="3200" b="0" baseline="0">
                <a:solidFill>
                  <a:schemeClr val="accent2"/>
                </a:solidFill>
                <a:latin typeface="+mj-lt"/>
                <a:ea typeface="+mj-ea"/>
              </a:defRPr>
            </a:lvl1pPr>
          </a:lstStyle>
          <a:p>
            <a:pPr lvl="0" latinLnBrk="0"/>
            <a:r>
              <a:rPr lang="en-US" noProof="0" dirty="0"/>
              <a:t>Click to edit Master title style</a:t>
            </a:r>
          </a:p>
        </p:txBody>
      </p:sp>
      <p:sp>
        <p:nvSpPr>
          <p:cNvPr id="13315" name="Subtitle"/>
          <p:cNvSpPr>
            <a:spLocks noGrp="1" noChangeArrowheads="1"/>
          </p:cNvSpPr>
          <p:nvPr userDrawn="1">
            <p:ph type="subTitle" idx="1"/>
          </p:nvPr>
        </p:nvSpPr>
        <p:spPr bwMode="gray">
          <a:xfrm>
            <a:off x="3024489" y="3119079"/>
            <a:ext cx="8309252" cy="215444"/>
          </a:xfrm>
          <a:prstGeom prst="rect">
            <a:avLst/>
          </a:prstGeom>
        </p:spPr>
        <p:txBody>
          <a:bodyPr wrap="square">
            <a:spAutoFit/>
          </a:bodyPr>
          <a:lstStyle>
            <a:lvl1pPr>
              <a:defRPr sz="1400" cap="all" baseline="0">
                <a:solidFill>
                  <a:schemeClr val="accent6"/>
                </a:solidFill>
                <a:latin typeface="+mn-lt"/>
                <a:ea typeface="+mn-ea"/>
              </a:defRPr>
            </a:lvl1pPr>
          </a:lstStyle>
          <a:p>
            <a:pPr lvl="0" latinLnBrk="0"/>
            <a:r>
              <a:rPr lang="en-US" noProof="0" dirty="0"/>
              <a:t>Click to edit Master subtitle style</a:t>
            </a:r>
          </a:p>
        </p:txBody>
      </p:sp>
      <p:sp>
        <p:nvSpPr>
          <p:cNvPr id="57" name="Document type" hidden="1"/>
          <p:cNvSpPr txBox="1">
            <a:spLocks noChangeArrowheads="1"/>
          </p:cNvSpPr>
          <p:nvPr userDrawn="1"/>
        </p:nvSpPr>
        <p:spPr bwMode="gray">
          <a:xfrm>
            <a:off x="3024489" y="3584143"/>
            <a:ext cx="830925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1400" baseline="0" dirty="0">
                <a:solidFill>
                  <a:schemeClr val="accent6"/>
                </a:solidFill>
                <a:latin typeface="+mn-lt"/>
              </a:rPr>
              <a:t>Document type | Date</a:t>
            </a:r>
          </a:p>
        </p:txBody>
      </p:sp>
      <p:sp>
        <p:nvSpPr>
          <p:cNvPr id="31" name="LogoImage"/>
          <p:cNvSpPr>
            <a:spLocks noEditPoints="1"/>
          </p:cNvSpPr>
          <p:nvPr userDrawn="1"/>
        </p:nvSpPr>
        <p:spPr bwMode="auto">
          <a:xfrm>
            <a:off x="3035808" y="192024"/>
            <a:ext cx="2176978" cy="238073"/>
          </a:xfrm>
          <a:custGeom>
            <a:avLst/>
            <a:gdLst>
              <a:gd name="T0" fmla="*/ 504 w 5516"/>
              <a:gd name="T1" fmla="*/ 26 h 606"/>
              <a:gd name="T2" fmla="*/ 18 w 5516"/>
              <a:gd name="T3" fmla="*/ 22 h 606"/>
              <a:gd name="T4" fmla="*/ 140 w 5516"/>
              <a:gd name="T5" fmla="*/ 436 h 606"/>
              <a:gd name="T6" fmla="*/ 408 w 5516"/>
              <a:gd name="T7" fmla="*/ 372 h 606"/>
              <a:gd name="T8" fmla="*/ 696 w 5516"/>
              <a:gd name="T9" fmla="*/ 422 h 606"/>
              <a:gd name="T10" fmla="*/ 768 w 5516"/>
              <a:gd name="T11" fmla="*/ 196 h 606"/>
              <a:gd name="T12" fmla="*/ 1272 w 5516"/>
              <a:gd name="T13" fmla="*/ 26 h 606"/>
              <a:gd name="T14" fmla="*/ 1302 w 5516"/>
              <a:gd name="T15" fmla="*/ 338 h 606"/>
              <a:gd name="T16" fmla="*/ 1202 w 5516"/>
              <a:gd name="T17" fmla="*/ 436 h 606"/>
              <a:gd name="T18" fmla="*/ 1030 w 5516"/>
              <a:gd name="T19" fmla="*/ 10 h 606"/>
              <a:gd name="T20" fmla="*/ 960 w 5516"/>
              <a:gd name="T21" fmla="*/ 22 h 606"/>
              <a:gd name="T22" fmla="*/ 804 w 5516"/>
              <a:gd name="T23" fmla="*/ 434 h 606"/>
              <a:gd name="T24" fmla="*/ 930 w 5516"/>
              <a:gd name="T25" fmla="*/ 246 h 606"/>
              <a:gd name="T26" fmla="*/ 1658 w 5516"/>
              <a:gd name="T27" fmla="*/ 342 h 606"/>
              <a:gd name="T28" fmla="*/ 1368 w 5516"/>
              <a:gd name="T29" fmla="*/ 188 h 606"/>
              <a:gd name="T30" fmla="*/ 1514 w 5516"/>
              <a:gd name="T31" fmla="*/ 436 h 606"/>
              <a:gd name="T32" fmla="*/ 1564 w 5516"/>
              <a:gd name="T33" fmla="*/ 434 h 606"/>
              <a:gd name="T34" fmla="*/ 1904 w 5516"/>
              <a:gd name="T35" fmla="*/ 184 h 606"/>
              <a:gd name="T36" fmla="*/ 1728 w 5516"/>
              <a:gd name="T37" fmla="*/ 366 h 606"/>
              <a:gd name="T38" fmla="*/ 2102 w 5516"/>
              <a:gd name="T39" fmla="*/ 192 h 606"/>
              <a:gd name="T40" fmla="*/ 1982 w 5516"/>
              <a:gd name="T41" fmla="*/ 320 h 606"/>
              <a:gd name="T42" fmla="*/ 2478 w 5516"/>
              <a:gd name="T43" fmla="*/ 242 h 606"/>
              <a:gd name="T44" fmla="*/ 2406 w 5516"/>
              <a:gd name="T45" fmla="*/ 390 h 606"/>
              <a:gd name="T46" fmla="*/ 2234 w 5516"/>
              <a:gd name="T47" fmla="*/ 192 h 606"/>
              <a:gd name="T48" fmla="*/ 2478 w 5516"/>
              <a:gd name="T49" fmla="*/ 242 h 606"/>
              <a:gd name="T50" fmla="*/ 2928 w 5516"/>
              <a:gd name="T51" fmla="*/ 448 h 606"/>
              <a:gd name="T52" fmla="*/ 2958 w 5516"/>
              <a:gd name="T53" fmla="*/ 230 h 606"/>
              <a:gd name="T54" fmla="*/ 2716 w 5516"/>
              <a:gd name="T55" fmla="*/ 54 h 606"/>
              <a:gd name="T56" fmla="*/ 2714 w 5516"/>
              <a:gd name="T57" fmla="*/ 36 h 606"/>
              <a:gd name="T58" fmla="*/ 2928 w 5516"/>
              <a:gd name="T59" fmla="*/ 448 h 606"/>
              <a:gd name="T60" fmla="*/ 3388 w 5516"/>
              <a:gd name="T61" fmla="*/ 4 h 606"/>
              <a:gd name="T62" fmla="*/ 3396 w 5516"/>
              <a:gd name="T63" fmla="*/ 366 h 606"/>
              <a:gd name="T64" fmla="*/ 3580 w 5516"/>
              <a:gd name="T65" fmla="*/ 190 h 606"/>
              <a:gd name="T66" fmla="*/ 3502 w 5516"/>
              <a:gd name="T67" fmla="*/ 432 h 606"/>
              <a:gd name="T68" fmla="*/ 4232 w 5516"/>
              <a:gd name="T69" fmla="*/ 348 h 606"/>
              <a:gd name="T70" fmla="*/ 3858 w 5516"/>
              <a:gd name="T71" fmla="*/ 176 h 606"/>
              <a:gd name="T72" fmla="*/ 3758 w 5516"/>
              <a:gd name="T73" fmla="*/ 446 h 606"/>
              <a:gd name="T74" fmla="*/ 3990 w 5516"/>
              <a:gd name="T75" fmla="*/ 282 h 606"/>
              <a:gd name="T76" fmla="*/ 4042 w 5516"/>
              <a:gd name="T77" fmla="*/ 342 h 606"/>
              <a:gd name="T78" fmla="*/ 4134 w 5516"/>
              <a:gd name="T79" fmla="*/ 448 h 606"/>
              <a:gd name="T80" fmla="*/ 4454 w 5516"/>
              <a:gd name="T81" fmla="*/ 202 h 606"/>
              <a:gd name="T82" fmla="*/ 4284 w 5516"/>
              <a:gd name="T83" fmla="*/ 174 h 606"/>
              <a:gd name="T84" fmla="*/ 4432 w 5516"/>
              <a:gd name="T85" fmla="*/ 588 h 606"/>
              <a:gd name="T86" fmla="*/ 4792 w 5516"/>
              <a:gd name="T87" fmla="*/ 382 h 606"/>
              <a:gd name="T88" fmla="*/ 5192 w 5516"/>
              <a:gd name="T89" fmla="*/ 340 h 606"/>
              <a:gd name="T90" fmla="*/ 4902 w 5516"/>
              <a:gd name="T91" fmla="*/ 186 h 606"/>
              <a:gd name="T92" fmla="*/ 4850 w 5516"/>
              <a:gd name="T93" fmla="*/ 274 h 606"/>
              <a:gd name="T94" fmla="*/ 4742 w 5516"/>
              <a:gd name="T95" fmla="*/ 194 h 606"/>
              <a:gd name="T96" fmla="*/ 4794 w 5516"/>
              <a:gd name="T97" fmla="*/ 418 h 606"/>
              <a:gd name="T98" fmla="*/ 5004 w 5516"/>
              <a:gd name="T99" fmla="*/ 338 h 606"/>
              <a:gd name="T100" fmla="*/ 5098 w 5516"/>
              <a:gd name="T101" fmla="*/ 446 h 606"/>
              <a:gd name="T102" fmla="*/ 5418 w 5516"/>
              <a:gd name="T103" fmla="*/ 192 h 606"/>
              <a:gd name="T104" fmla="*/ 5348 w 5516"/>
              <a:gd name="T105" fmla="*/ 180 h 606"/>
              <a:gd name="T106" fmla="*/ 5254 w 5516"/>
              <a:gd name="T107"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6" h="606">
                <a:moveTo>
                  <a:pt x="366" y="448"/>
                </a:moveTo>
                <a:cubicBezTo>
                  <a:pt x="524" y="448"/>
                  <a:pt x="524" y="448"/>
                  <a:pt x="524" y="448"/>
                </a:cubicBezTo>
                <a:cubicBezTo>
                  <a:pt x="524" y="436"/>
                  <a:pt x="524" y="436"/>
                  <a:pt x="524" y="436"/>
                </a:cubicBezTo>
                <a:cubicBezTo>
                  <a:pt x="486" y="432"/>
                  <a:pt x="470" y="414"/>
                  <a:pt x="468" y="362"/>
                </a:cubicBezTo>
                <a:cubicBezTo>
                  <a:pt x="454" y="86"/>
                  <a:pt x="454" y="86"/>
                  <a:pt x="454" y="86"/>
                </a:cubicBezTo>
                <a:cubicBezTo>
                  <a:pt x="452" y="46"/>
                  <a:pt x="470" y="30"/>
                  <a:pt x="504" y="26"/>
                </a:cubicBezTo>
                <a:cubicBezTo>
                  <a:pt x="504" y="12"/>
                  <a:pt x="504" y="12"/>
                  <a:pt x="504" y="12"/>
                </a:cubicBezTo>
                <a:cubicBezTo>
                  <a:pt x="394" y="12"/>
                  <a:pt x="394" y="12"/>
                  <a:pt x="394" y="12"/>
                </a:cubicBezTo>
                <a:cubicBezTo>
                  <a:pt x="264" y="350"/>
                  <a:pt x="264" y="350"/>
                  <a:pt x="264" y="350"/>
                </a:cubicBezTo>
                <a:cubicBezTo>
                  <a:pt x="132" y="10"/>
                  <a:pt x="132" y="10"/>
                  <a:pt x="132" y="10"/>
                </a:cubicBezTo>
                <a:cubicBezTo>
                  <a:pt x="18" y="10"/>
                  <a:pt x="18" y="10"/>
                  <a:pt x="18" y="10"/>
                </a:cubicBezTo>
                <a:cubicBezTo>
                  <a:pt x="18" y="22"/>
                  <a:pt x="18" y="22"/>
                  <a:pt x="18" y="22"/>
                </a:cubicBezTo>
                <a:cubicBezTo>
                  <a:pt x="40" y="26"/>
                  <a:pt x="74" y="32"/>
                  <a:pt x="72" y="84"/>
                </a:cubicBezTo>
                <a:cubicBezTo>
                  <a:pt x="58" y="352"/>
                  <a:pt x="58" y="352"/>
                  <a:pt x="58" y="352"/>
                </a:cubicBezTo>
                <a:cubicBezTo>
                  <a:pt x="54" y="410"/>
                  <a:pt x="38" y="430"/>
                  <a:pt x="0" y="436"/>
                </a:cubicBezTo>
                <a:cubicBezTo>
                  <a:pt x="0" y="448"/>
                  <a:pt x="0" y="448"/>
                  <a:pt x="0" y="448"/>
                </a:cubicBezTo>
                <a:cubicBezTo>
                  <a:pt x="140" y="448"/>
                  <a:pt x="140" y="448"/>
                  <a:pt x="140" y="448"/>
                </a:cubicBezTo>
                <a:cubicBezTo>
                  <a:pt x="140" y="436"/>
                  <a:pt x="140" y="436"/>
                  <a:pt x="140" y="436"/>
                </a:cubicBezTo>
                <a:cubicBezTo>
                  <a:pt x="98" y="428"/>
                  <a:pt x="84" y="414"/>
                  <a:pt x="88" y="356"/>
                </a:cubicBezTo>
                <a:cubicBezTo>
                  <a:pt x="100" y="86"/>
                  <a:pt x="100" y="86"/>
                  <a:pt x="100" y="86"/>
                </a:cubicBezTo>
                <a:cubicBezTo>
                  <a:pt x="240" y="444"/>
                  <a:pt x="240" y="444"/>
                  <a:pt x="240" y="444"/>
                </a:cubicBezTo>
                <a:cubicBezTo>
                  <a:pt x="258" y="444"/>
                  <a:pt x="258" y="444"/>
                  <a:pt x="258" y="444"/>
                </a:cubicBezTo>
                <a:cubicBezTo>
                  <a:pt x="396" y="86"/>
                  <a:pt x="396" y="86"/>
                  <a:pt x="396" y="86"/>
                </a:cubicBezTo>
                <a:cubicBezTo>
                  <a:pt x="408" y="372"/>
                  <a:pt x="408" y="372"/>
                  <a:pt x="408" y="372"/>
                </a:cubicBezTo>
                <a:cubicBezTo>
                  <a:pt x="410" y="416"/>
                  <a:pt x="398" y="430"/>
                  <a:pt x="366" y="434"/>
                </a:cubicBezTo>
                <a:lnTo>
                  <a:pt x="366" y="448"/>
                </a:lnTo>
                <a:close/>
                <a:moveTo>
                  <a:pt x="670" y="456"/>
                </a:moveTo>
                <a:cubicBezTo>
                  <a:pt x="708" y="456"/>
                  <a:pt x="756" y="440"/>
                  <a:pt x="782" y="412"/>
                </a:cubicBezTo>
                <a:cubicBezTo>
                  <a:pt x="776" y="400"/>
                  <a:pt x="776" y="400"/>
                  <a:pt x="776" y="400"/>
                </a:cubicBezTo>
                <a:cubicBezTo>
                  <a:pt x="750" y="416"/>
                  <a:pt x="722" y="422"/>
                  <a:pt x="696" y="422"/>
                </a:cubicBezTo>
                <a:cubicBezTo>
                  <a:pt x="620" y="422"/>
                  <a:pt x="592" y="358"/>
                  <a:pt x="592" y="290"/>
                </a:cubicBezTo>
                <a:cubicBezTo>
                  <a:pt x="592" y="258"/>
                  <a:pt x="600" y="236"/>
                  <a:pt x="614" y="222"/>
                </a:cubicBezTo>
                <a:cubicBezTo>
                  <a:pt x="626" y="210"/>
                  <a:pt x="646" y="204"/>
                  <a:pt x="664" y="204"/>
                </a:cubicBezTo>
                <a:cubicBezTo>
                  <a:pt x="690" y="204"/>
                  <a:pt x="722" y="214"/>
                  <a:pt x="744" y="244"/>
                </a:cubicBezTo>
                <a:cubicBezTo>
                  <a:pt x="750" y="244"/>
                  <a:pt x="750" y="244"/>
                  <a:pt x="750" y="244"/>
                </a:cubicBezTo>
                <a:cubicBezTo>
                  <a:pt x="758" y="234"/>
                  <a:pt x="766" y="212"/>
                  <a:pt x="768" y="196"/>
                </a:cubicBezTo>
                <a:cubicBezTo>
                  <a:pt x="748" y="180"/>
                  <a:pt x="720" y="172"/>
                  <a:pt x="686" y="172"/>
                </a:cubicBezTo>
                <a:cubicBezTo>
                  <a:pt x="604" y="172"/>
                  <a:pt x="544" y="246"/>
                  <a:pt x="544" y="326"/>
                </a:cubicBezTo>
                <a:cubicBezTo>
                  <a:pt x="540" y="390"/>
                  <a:pt x="576" y="456"/>
                  <a:pt x="670" y="456"/>
                </a:cubicBezTo>
                <a:moveTo>
                  <a:pt x="1272" y="98"/>
                </a:moveTo>
                <a:cubicBezTo>
                  <a:pt x="1292" y="98"/>
                  <a:pt x="1308" y="82"/>
                  <a:pt x="1308" y="62"/>
                </a:cubicBezTo>
                <a:cubicBezTo>
                  <a:pt x="1308" y="42"/>
                  <a:pt x="1292" y="26"/>
                  <a:pt x="1272" y="26"/>
                </a:cubicBezTo>
                <a:cubicBezTo>
                  <a:pt x="1252" y="26"/>
                  <a:pt x="1238" y="42"/>
                  <a:pt x="1238" y="62"/>
                </a:cubicBezTo>
                <a:cubicBezTo>
                  <a:pt x="1238" y="82"/>
                  <a:pt x="1252" y="98"/>
                  <a:pt x="1272" y="98"/>
                </a:cubicBezTo>
                <a:moveTo>
                  <a:pt x="1202" y="448"/>
                </a:moveTo>
                <a:cubicBezTo>
                  <a:pt x="1346" y="448"/>
                  <a:pt x="1346" y="448"/>
                  <a:pt x="1346" y="448"/>
                </a:cubicBezTo>
                <a:cubicBezTo>
                  <a:pt x="1346" y="436"/>
                  <a:pt x="1346" y="436"/>
                  <a:pt x="1346" y="436"/>
                </a:cubicBezTo>
                <a:cubicBezTo>
                  <a:pt x="1304" y="432"/>
                  <a:pt x="1302" y="434"/>
                  <a:pt x="1302" y="338"/>
                </a:cubicBezTo>
                <a:cubicBezTo>
                  <a:pt x="1302" y="176"/>
                  <a:pt x="1302" y="176"/>
                  <a:pt x="1302" y="176"/>
                </a:cubicBezTo>
                <a:cubicBezTo>
                  <a:pt x="1200" y="176"/>
                  <a:pt x="1200" y="176"/>
                  <a:pt x="1200" y="176"/>
                </a:cubicBezTo>
                <a:cubicBezTo>
                  <a:pt x="1200" y="188"/>
                  <a:pt x="1200" y="188"/>
                  <a:pt x="1200" y="188"/>
                </a:cubicBezTo>
                <a:cubicBezTo>
                  <a:pt x="1244" y="190"/>
                  <a:pt x="1250" y="192"/>
                  <a:pt x="1250" y="268"/>
                </a:cubicBezTo>
                <a:cubicBezTo>
                  <a:pt x="1250" y="336"/>
                  <a:pt x="1250" y="336"/>
                  <a:pt x="1250" y="336"/>
                </a:cubicBezTo>
                <a:cubicBezTo>
                  <a:pt x="1250" y="432"/>
                  <a:pt x="1248" y="432"/>
                  <a:pt x="1202" y="436"/>
                </a:cubicBezTo>
                <a:cubicBezTo>
                  <a:pt x="1178" y="434"/>
                  <a:pt x="1154" y="426"/>
                  <a:pt x="1076" y="338"/>
                </a:cubicBezTo>
                <a:cubicBezTo>
                  <a:pt x="1046" y="302"/>
                  <a:pt x="996" y="244"/>
                  <a:pt x="968" y="206"/>
                </a:cubicBezTo>
                <a:cubicBezTo>
                  <a:pt x="1062" y="102"/>
                  <a:pt x="1062" y="102"/>
                  <a:pt x="1062" y="102"/>
                </a:cubicBezTo>
                <a:cubicBezTo>
                  <a:pt x="1108" y="52"/>
                  <a:pt x="1132" y="26"/>
                  <a:pt x="1176" y="24"/>
                </a:cubicBezTo>
                <a:cubicBezTo>
                  <a:pt x="1176" y="10"/>
                  <a:pt x="1176" y="10"/>
                  <a:pt x="1176" y="10"/>
                </a:cubicBezTo>
                <a:cubicBezTo>
                  <a:pt x="1030" y="10"/>
                  <a:pt x="1030" y="10"/>
                  <a:pt x="1030" y="10"/>
                </a:cubicBezTo>
                <a:cubicBezTo>
                  <a:pt x="1030" y="22"/>
                  <a:pt x="1030" y="22"/>
                  <a:pt x="1030" y="22"/>
                </a:cubicBezTo>
                <a:cubicBezTo>
                  <a:pt x="1050" y="26"/>
                  <a:pt x="1056" y="32"/>
                  <a:pt x="1056" y="46"/>
                </a:cubicBezTo>
                <a:cubicBezTo>
                  <a:pt x="1056" y="56"/>
                  <a:pt x="1054" y="72"/>
                  <a:pt x="1026" y="102"/>
                </a:cubicBezTo>
                <a:cubicBezTo>
                  <a:pt x="910" y="230"/>
                  <a:pt x="910" y="230"/>
                  <a:pt x="910" y="230"/>
                </a:cubicBezTo>
                <a:cubicBezTo>
                  <a:pt x="910" y="148"/>
                  <a:pt x="910" y="148"/>
                  <a:pt x="910" y="148"/>
                </a:cubicBezTo>
                <a:cubicBezTo>
                  <a:pt x="910" y="36"/>
                  <a:pt x="916" y="28"/>
                  <a:pt x="960" y="22"/>
                </a:cubicBezTo>
                <a:cubicBezTo>
                  <a:pt x="960" y="8"/>
                  <a:pt x="960" y="8"/>
                  <a:pt x="960" y="8"/>
                </a:cubicBezTo>
                <a:cubicBezTo>
                  <a:pt x="804" y="8"/>
                  <a:pt x="804" y="8"/>
                  <a:pt x="804" y="8"/>
                </a:cubicBezTo>
                <a:cubicBezTo>
                  <a:pt x="804" y="22"/>
                  <a:pt x="804" y="22"/>
                  <a:pt x="804" y="22"/>
                </a:cubicBezTo>
                <a:cubicBezTo>
                  <a:pt x="852" y="26"/>
                  <a:pt x="854" y="36"/>
                  <a:pt x="854" y="148"/>
                </a:cubicBezTo>
                <a:cubicBezTo>
                  <a:pt x="854" y="300"/>
                  <a:pt x="854" y="300"/>
                  <a:pt x="854" y="300"/>
                </a:cubicBezTo>
                <a:cubicBezTo>
                  <a:pt x="854" y="422"/>
                  <a:pt x="850" y="430"/>
                  <a:pt x="804" y="434"/>
                </a:cubicBezTo>
                <a:cubicBezTo>
                  <a:pt x="804" y="446"/>
                  <a:pt x="804" y="446"/>
                  <a:pt x="804" y="446"/>
                </a:cubicBezTo>
                <a:cubicBezTo>
                  <a:pt x="960" y="446"/>
                  <a:pt x="960" y="446"/>
                  <a:pt x="960" y="446"/>
                </a:cubicBezTo>
                <a:cubicBezTo>
                  <a:pt x="960" y="434"/>
                  <a:pt x="960" y="434"/>
                  <a:pt x="960" y="434"/>
                </a:cubicBezTo>
                <a:cubicBezTo>
                  <a:pt x="910" y="428"/>
                  <a:pt x="910" y="424"/>
                  <a:pt x="910" y="292"/>
                </a:cubicBezTo>
                <a:cubicBezTo>
                  <a:pt x="910" y="268"/>
                  <a:pt x="910" y="268"/>
                  <a:pt x="910" y="268"/>
                </a:cubicBezTo>
                <a:cubicBezTo>
                  <a:pt x="930" y="246"/>
                  <a:pt x="930" y="246"/>
                  <a:pt x="930" y="246"/>
                </a:cubicBezTo>
                <a:cubicBezTo>
                  <a:pt x="982" y="310"/>
                  <a:pt x="1038" y="380"/>
                  <a:pt x="1098" y="448"/>
                </a:cubicBezTo>
                <a:cubicBezTo>
                  <a:pt x="1202" y="448"/>
                  <a:pt x="1202" y="448"/>
                  <a:pt x="1202" y="448"/>
                </a:cubicBezTo>
                <a:close/>
                <a:moveTo>
                  <a:pt x="1564" y="448"/>
                </a:moveTo>
                <a:cubicBezTo>
                  <a:pt x="1706" y="448"/>
                  <a:pt x="1706" y="448"/>
                  <a:pt x="1706" y="448"/>
                </a:cubicBezTo>
                <a:cubicBezTo>
                  <a:pt x="1706" y="436"/>
                  <a:pt x="1706" y="436"/>
                  <a:pt x="1706" y="436"/>
                </a:cubicBezTo>
                <a:cubicBezTo>
                  <a:pt x="1658" y="434"/>
                  <a:pt x="1658" y="432"/>
                  <a:pt x="1658" y="342"/>
                </a:cubicBezTo>
                <a:cubicBezTo>
                  <a:pt x="1658" y="280"/>
                  <a:pt x="1658" y="280"/>
                  <a:pt x="1658" y="280"/>
                </a:cubicBezTo>
                <a:cubicBezTo>
                  <a:pt x="1658" y="198"/>
                  <a:pt x="1612" y="172"/>
                  <a:pt x="1570" y="172"/>
                </a:cubicBezTo>
                <a:cubicBezTo>
                  <a:pt x="1534" y="172"/>
                  <a:pt x="1498" y="188"/>
                  <a:pt x="1470" y="224"/>
                </a:cubicBezTo>
                <a:cubicBezTo>
                  <a:pt x="1470" y="176"/>
                  <a:pt x="1470" y="176"/>
                  <a:pt x="1470" y="176"/>
                </a:cubicBezTo>
                <a:cubicBezTo>
                  <a:pt x="1368" y="176"/>
                  <a:pt x="1368" y="176"/>
                  <a:pt x="1368" y="176"/>
                </a:cubicBezTo>
                <a:cubicBezTo>
                  <a:pt x="1368" y="188"/>
                  <a:pt x="1368" y="188"/>
                  <a:pt x="1368" y="188"/>
                </a:cubicBezTo>
                <a:cubicBezTo>
                  <a:pt x="1412" y="190"/>
                  <a:pt x="1418" y="192"/>
                  <a:pt x="1418" y="268"/>
                </a:cubicBezTo>
                <a:cubicBezTo>
                  <a:pt x="1418" y="336"/>
                  <a:pt x="1418" y="336"/>
                  <a:pt x="1418" y="336"/>
                </a:cubicBezTo>
                <a:cubicBezTo>
                  <a:pt x="1418" y="434"/>
                  <a:pt x="1418" y="434"/>
                  <a:pt x="1370" y="436"/>
                </a:cubicBezTo>
                <a:cubicBezTo>
                  <a:pt x="1370" y="448"/>
                  <a:pt x="1370" y="448"/>
                  <a:pt x="1370" y="448"/>
                </a:cubicBezTo>
                <a:cubicBezTo>
                  <a:pt x="1514" y="448"/>
                  <a:pt x="1514" y="448"/>
                  <a:pt x="1514" y="448"/>
                </a:cubicBezTo>
                <a:cubicBezTo>
                  <a:pt x="1514" y="436"/>
                  <a:pt x="1514" y="436"/>
                  <a:pt x="1514" y="436"/>
                </a:cubicBezTo>
                <a:cubicBezTo>
                  <a:pt x="1472" y="432"/>
                  <a:pt x="1470" y="434"/>
                  <a:pt x="1470" y="338"/>
                </a:cubicBezTo>
                <a:cubicBezTo>
                  <a:pt x="1470" y="262"/>
                  <a:pt x="1470" y="262"/>
                  <a:pt x="1470" y="262"/>
                </a:cubicBezTo>
                <a:cubicBezTo>
                  <a:pt x="1470" y="236"/>
                  <a:pt x="1504" y="206"/>
                  <a:pt x="1546" y="206"/>
                </a:cubicBezTo>
                <a:cubicBezTo>
                  <a:pt x="1580" y="206"/>
                  <a:pt x="1606" y="220"/>
                  <a:pt x="1606" y="286"/>
                </a:cubicBezTo>
                <a:cubicBezTo>
                  <a:pt x="1606" y="340"/>
                  <a:pt x="1606" y="340"/>
                  <a:pt x="1606" y="340"/>
                </a:cubicBezTo>
                <a:cubicBezTo>
                  <a:pt x="1606" y="432"/>
                  <a:pt x="1602" y="432"/>
                  <a:pt x="1564" y="434"/>
                </a:cubicBezTo>
                <a:lnTo>
                  <a:pt x="1564" y="448"/>
                </a:lnTo>
                <a:close/>
                <a:moveTo>
                  <a:pt x="1776" y="222"/>
                </a:moveTo>
                <a:cubicBezTo>
                  <a:pt x="1776" y="200"/>
                  <a:pt x="1796" y="188"/>
                  <a:pt x="1822" y="188"/>
                </a:cubicBezTo>
                <a:cubicBezTo>
                  <a:pt x="1874" y="188"/>
                  <a:pt x="1896" y="236"/>
                  <a:pt x="1900" y="252"/>
                </a:cubicBezTo>
                <a:cubicBezTo>
                  <a:pt x="1912" y="252"/>
                  <a:pt x="1912" y="252"/>
                  <a:pt x="1912" y="252"/>
                </a:cubicBezTo>
                <a:cubicBezTo>
                  <a:pt x="1912" y="212"/>
                  <a:pt x="1908" y="188"/>
                  <a:pt x="1904" y="184"/>
                </a:cubicBezTo>
                <a:cubicBezTo>
                  <a:pt x="1900" y="180"/>
                  <a:pt x="1862" y="170"/>
                  <a:pt x="1824" y="170"/>
                </a:cubicBezTo>
                <a:cubicBezTo>
                  <a:pt x="1768" y="170"/>
                  <a:pt x="1734" y="206"/>
                  <a:pt x="1734" y="248"/>
                </a:cubicBezTo>
                <a:cubicBezTo>
                  <a:pt x="1734" y="340"/>
                  <a:pt x="1890" y="322"/>
                  <a:pt x="1890" y="396"/>
                </a:cubicBezTo>
                <a:cubicBezTo>
                  <a:pt x="1890" y="422"/>
                  <a:pt x="1866" y="436"/>
                  <a:pt x="1826" y="436"/>
                </a:cubicBezTo>
                <a:cubicBezTo>
                  <a:pt x="1788" y="436"/>
                  <a:pt x="1754" y="416"/>
                  <a:pt x="1744" y="366"/>
                </a:cubicBezTo>
                <a:cubicBezTo>
                  <a:pt x="1728" y="366"/>
                  <a:pt x="1728" y="366"/>
                  <a:pt x="1728" y="366"/>
                </a:cubicBezTo>
                <a:cubicBezTo>
                  <a:pt x="1728" y="386"/>
                  <a:pt x="1732" y="422"/>
                  <a:pt x="1734" y="428"/>
                </a:cubicBezTo>
                <a:cubicBezTo>
                  <a:pt x="1744" y="446"/>
                  <a:pt x="1788" y="454"/>
                  <a:pt x="1824" y="454"/>
                </a:cubicBezTo>
                <a:cubicBezTo>
                  <a:pt x="1888" y="454"/>
                  <a:pt x="1928" y="416"/>
                  <a:pt x="1928" y="372"/>
                </a:cubicBezTo>
                <a:cubicBezTo>
                  <a:pt x="1932" y="270"/>
                  <a:pt x="1776" y="286"/>
                  <a:pt x="1776" y="222"/>
                </a:cubicBezTo>
                <a:moveTo>
                  <a:pt x="2030" y="270"/>
                </a:moveTo>
                <a:cubicBezTo>
                  <a:pt x="2034" y="220"/>
                  <a:pt x="2058" y="192"/>
                  <a:pt x="2102" y="192"/>
                </a:cubicBezTo>
                <a:cubicBezTo>
                  <a:pt x="2144" y="192"/>
                  <a:pt x="2170" y="220"/>
                  <a:pt x="2172" y="270"/>
                </a:cubicBezTo>
                <a:lnTo>
                  <a:pt x="2030" y="270"/>
                </a:lnTo>
                <a:close/>
                <a:moveTo>
                  <a:pt x="2030" y="290"/>
                </a:moveTo>
                <a:cubicBezTo>
                  <a:pt x="2222" y="290"/>
                  <a:pt x="2222" y="290"/>
                  <a:pt x="2222" y="290"/>
                </a:cubicBezTo>
                <a:cubicBezTo>
                  <a:pt x="2226" y="228"/>
                  <a:pt x="2192" y="168"/>
                  <a:pt x="2114" y="168"/>
                </a:cubicBezTo>
                <a:cubicBezTo>
                  <a:pt x="2034" y="168"/>
                  <a:pt x="1982" y="232"/>
                  <a:pt x="1982" y="320"/>
                </a:cubicBezTo>
                <a:cubicBezTo>
                  <a:pt x="1982" y="388"/>
                  <a:pt x="2018" y="456"/>
                  <a:pt x="2112" y="456"/>
                </a:cubicBezTo>
                <a:cubicBezTo>
                  <a:pt x="2150" y="456"/>
                  <a:pt x="2198" y="440"/>
                  <a:pt x="2224" y="412"/>
                </a:cubicBezTo>
                <a:cubicBezTo>
                  <a:pt x="2218" y="400"/>
                  <a:pt x="2218" y="400"/>
                  <a:pt x="2218" y="400"/>
                </a:cubicBezTo>
                <a:cubicBezTo>
                  <a:pt x="2192" y="416"/>
                  <a:pt x="2164" y="422"/>
                  <a:pt x="2138" y="422"/>
                </a:cubicBezTo>
                <a:cubicBezTo>
                  <a:pt x="2058" y="420"/>
                  <a:pt x="2028" y="352"/>
                  <a:pt x="2030" y="290"/>
                </a:cubicBezTo>
                <a:moveTo>
                  <a:pt x="2478" y="242"/>
                </a:moveTo>
                <a:cubicBezTo>
                  <a:pt x="2490" y="206"/>
                  <a:pt x="2510" y="192"/>
                  <a:pt x="2528" y="192"/>
                </a:cubicBezTo>
                <a:cubicBezTo>
                  <a:pt x="2528" y="180"/>
                  <a:pt x="2528" y="180"/>
                  <a:pt x="2528" y="180"/>
                </a:cubicBezTo>
                <a:cubicBezTo>
                  <a:pt x="2430" y="180"/>
                  <a:pt x="2430" y="180"/>
                  <a:pt x="2430" y="180"/>
                </a:cubicBezTo>
                <a:cubicBezTo>
                  <a:pt x="2430" y="192"/>
                  <a:pt x="2430" y="192"/>
                  <a:pt x="2430" y="192"/>
                </a:cubicBezTo>
                <a:cubicBezTo>
                  <a:pt x="2454" y="194"/>
                  <a:pt x="2466" y="206"/>
                  <a:pt x="2458" y="234"/>
                </a:cubicBezTo>
                <a:cubicBezTo>
                  <a:pt x="2406" y="390"/>
                  <a:pt x="2406" y="390"/>
                  <a:pt x="2406" y="390"/>
                </a:cubicBezTo>
                <a:cubicBezTo>
                  <a:pt x="2354" y="270"/>
                  <a:pt x="2354" y="270"/>
                  <a:pt x="2354" y="270"/>
                </a:cubicBezTo>
                <a:cubicBezTo>
                  <a:pt x="2340" y="238"/>
                  <a:pt x="2334" y="224"/>
                  <a:pt x="2334" y="212"/>
                </a:cubicBezTo>
                <a:cubicBezTo>
                  <a:pt x="2334" y="202"/>
                  <a:pt x="2340" y="196"/>
                  <a:pt x="2360" y="192"/>
                </a:cubicBezTo>
                <a:cubicBezTo>
                  <a:pt x="2360" y="180"/>
                  <a:pt x="2360" y="180"/>
                  <a:pt x="2360" y="180"/>
                </a:cubicBezTo>
                <a:cubicBezTo>
                  <a:pt x="2234" y="180"/>
                  <a:pt x="2234" y="180"/>
                  <a:pt x="2234" y="180"/>
                </a:cubicBezTo>
                <a:cubicBezTo>
                  <a:pt x="2234" y="192"/>
                  <a:pt x="2234" y="192"/>
                  <a:pt x="2234" y="192"/>
                </a:cubicBezTo>
                <a:cubicBezTo>
                  <a:pt x="2266" y="194"/>
                  <a:pt x="2268" y="198"/>
                  <a:pt x="2310" y="292"/>
                </a:cubicBezTo>
                <a:cubicBezTo>
                  <a:pt x="2382" y="450"/>
                  <a:pt x="2382" y="450"/>
                  <a:pt x="2382" y="450"/>
                </a:cubicBezTo>
                <a:cubicBezTo>
                  <a:pt x="2358" y="512"/>
                  <a:pt x="2320" y="546"/>
                  <a:pt x="2242" y="564"/>
                </a:cubicBezTo>
                <a:cubicBezTo>
                  <a:pt x="2246" y="576"/>
                  <a:pt x="2260" y="600"/>
                  <a:pt x="2268" y="606"/>
                </a:cubicBezTo>
                <a:cubicBezTo>
                  <a:pt x="2370" y="564"/>
                  <a:pt x="2390" y="498"/>
                  <a:pt x="2426" y="396"/>
                </a:cubicBezTo>
                <a:lnTo>
                  <a:pt x="2478" y="242"/>
                </a:lnTo>
                <a:close/>
                <a:moveTo>
                  <a:pt x="2844" y="394"/>
                </a:moveTo>
                <a:cubicBezTo>
                  <a:pt x="2822" y="412"/>
                  <a:pt x="2782" y="416"/>
                  <a:pt x="2750" y="416"/>
                </a:cubicBezTo>
                <a:cubicBezTo>
                  <a:pt x="2670" y="416"/>
                  <a:pt x="2606" y="360"/>
                  <a:pt x="2606" y="284"/>
                </a:cubicBezTo>
                <a:cubicBezTo>
                  <a:pt x="2606" y="236"/>
                  <a:pt x="2626" y="206"/>
                  <a:pt x="2658" y="198"/>
                </a:cubicBezTo>
                <a:cubicBezTo>
                  <a:pt x="2698" y="266"/>
                  <a:pt x="2770" y="338"/>
                  <a:pt x="2844" y="394"/>
                </a:cubicBezTo>
                <a:moveTo>
                  <a:pt x="2928" y="448"/>
                </a:moveTo>
                <a:cubicBezTo>
                  <a:pt x="3022" y="448"/>
                  <a:pt x="3022" y="448"/>
                  <a:pt x="3022" y="448"/>
                </a:cubicBezTo>
                <a:cubicBezTo>
                  <a:pt x="3022" y="436"/>
                  <a:pt x="3022" y="436"/>
                  <a:pt x="3022" y="436"/>
                </a:cubicBezTo>
                <a:cubicBezTo>
                  <a:pt x="2992" y="432"/>
                  <a:pt x="2946" y="408"/>
                  <a:pt x="2896" y="372"/>
                </a:cubicBezTo>
                <a:cubicBezTo>
                  <a:pt x="2914" y="342"/>
                  <a:pt x="2918" y="300"/>
                  <a:pt x="2922" y="270"/>
                </a:cubicBezTo>
                <a:cubicBezTo>
                  <a:pt x="2926" y="244"/>
                  <a:pt x="2946" y="244"/>
                  <a:pt x="2958" y="242"/>
                </a:cubicBezTo>
                <a:cubicBezTo>
                  <a:pt x="2958" y="230"/>
                  <a:pt x="2958" y="230"/>
                  <a:pt x="2958" y="230"/>
                </a:cubicBezTo>
                <a:cubicBezTo>
                  <a:pt x="2834" y="230"/>
                  <a:pt x="2834" y="230"/>
                  <a:pt x="2834" y="230"/>
                </a:cubicBezTo>
                <a:cubicBezTo>
                  <a:pt x="2834" y="242"/>
                  <a:pt x="2834" y="242"/>
                  <a:pt x="2834" y="242"/>
                </a:cubicBezTo>
                <a:cubicBezTo>
                  <a:pt x="2864" y="246"/>
                  <a:pt x="2892" y="250"/>
                  <a:pt x="2892" y="294"/>
                </a:cubicBezTo>
                <a:cubicBezTo>
                  <a:pt x="2892" y="318"/>
                  <a:pt x="2888" y="342"/>
                  <a:pt x="2878" y="358"/>
                </a:cubicBezTo>
                <a:cubicBezTo>
                  <a:pt x="2770" y="274"/>
                  <a:pt x="2670" y="156"/>
                  <a:pt x="2670" y="96"/>
                </a:cubicBezTo>
                <a:cubicBezTo>
                  <a:pt x="2670" y="66"/>
                  <a:pt x="2688" y="54"/>
                  <a:pt x="2716" y="54"/>
                </a:cubicBezTo>
                <a:cubicBezTo>
                  <a:pt x="2752" y="54"/>
                  <a:pt x="2784" y="78"/>
                  <a:pt x="2800" y="124"/>
                </a:cubicBezTo>
                <a:cubicBezTo>
                  <a:pt x="2812" y="124"/>
                  <a:pt x="2812" y="124"/>
                  <a:pt x="2812" y="124"/>
                </a:cubicBezTo>
                <a:cubicBezTo>
                  <a:pt x="2810" y="42"/>
                  <a:pt x="2810" y="42"/>
                  <a:pt x="2810" y="42"/>
                </a:cubicBezTo>
                <a:cubicBezTo>
                  <a:pt x="2798" y="42"/>
                  <a:pt x="2798" y="42"/>
                  <a:pt x="2798" y="42"/>
                </a:cubicBezTo>
                <a:cubicBezTo>
                  <a:pt x="2798" y="48"/>
                  <a:pt x="2792" y="52"/>
                  <a:pt x="2788" y="52"/>
                </a:cubicBezTo>
                <a:cubicBezTo>
                  <a:pt x="2772" y="52"/>
                  <a:pt x="2752" y="36"/>
                  <a:pt x="2714" y="36"/>
                </a:cubicBezTo>
                <a:cubicBezTo>
                  <a:pt x="2672" y="36"/>
                  <a:pt x="2630" y="62"/>
                  <a:pt x="2630" y="118"/>
                </a:cubicBezTo>
                <a:cubicBezTo>
                  <a:pt x="2630" y="140"/>
                  <a:pt x="2636" y="160"/>
                  <a:pt x="2648" y="182"/>
                </a:cubicBezTo>
                <a:cubicBezTo>
                  <a:pt x="2592" y="200"/>
                  <a:pt x="2562" y="248"/>
                  <a:pt x="2562" y="304"/>
                </a:cubicBezTo>
                <a:cubicBezTo>
                  <a:pt x="2562" y="406"/>
                  <a:pt x="2640" y="460"/>
                  <a:pt x="2726" y="460"/>
                </a:cubicBezTo>
                <a:cubicBezTo>
                  <a:pt x="2780" y="460"/>
                  <a:pt x="2824" y="444"/>
                  <a:pt x="2862" y="410"/>
                </a:cubicBezTo>
                <a:cubicBezTo>
                  <a:pt x="2888" y="424"/>
                  <a:pt x="2912" y="442"/>
                  <a:pt x="2928" y="448"/>
                </a:cubicBezTo>
                <a:moveTo>
                  <a:pt x="3094" y="212"/>
                </a:moveTo>
                <a:cubicBezTo>
                  <a:pt x="3094" y="88"/>
                  <a:pt x="3154" y="20"/>
                  <a:pt x="3252" y="20"/>
                </a:cubicBezTo>
                <a:cubicBezTo>
                  <a:pt x="3328" y="20"/>
                  <a:pt x="3372" y="58"/>
                  <a:pt x="3392" y="134"/>
                </a:cubicBezTo>
                <a:cubicBezTo>
                  <a:pt x="3404" y="134"/>
                  <a:pt x="3404" y="134"/>
                  <a:pt x="3404" y="134"/>
                </a:cubicBezTo>
                <a:cubicBezTo>
                  <a:pt x="3400" y="4"/>
                  <a:pt x="3400" y="4"/>
                  <a:pt x="3400" y="4"/>
                </a:cubicBezTo>
                <a:cubicBezTo>
                  <a:pt x="3388" y="4"/>
                  <a:pt x="3388" y="4"/>
                  <a:pt x="3388" y="4"/>
                </a:cubicBezTo>
                <a:cubicBezTo>
                  <a:pt x="3384" y="14"/>
                  <a:pt x="3376" y="18"/>
                  <a:pt x="3364" y="18"/>
                </a:cubicBezTo>
                <a:cubicBezTo>
                  <a:pt x="3338" y="18"/>
                  <a:pt x="3314" y="0"/>
                  <a:pt x="3248" y="0"/>
                </a:cubicBezTo>
                <a:cubicBezTo>
                  <a:pt x="3118" y="0"/>
                  <a:pt x="3030" y="102"/>
                  <a:pt x="3030" y="242"/>
                </a:cubicBezTo>
                <a:cubicBezTo>
                  <a:pt x="3030" y="376"/>
                  <a:pt x="3110" y="460"/>
                  <a:pt x="3238" y="460"/>
                </a:cubicBezTo>
                <a:cubicBezTo>
                  <a:pt x="3320" y="460"/>
                  <a:pt x="3384" y="420"/>
                  <a:pt x="3408" y="380"/>
                </a:cubicBezTo>
                <a:cubicBezTo>
                  <a:pt x="3396" y="366"/>
                  <a:pt x="3396" y="366"/>
                  <a:pt x="3396" y="366"/>
                </a:cubicBezTo>
                <a:cubicBezTo>
                  <a:pt x="3370" y="402"/>
                  <a:pt x="3314" y="426"/>
                  <a:pt x="3256" y="426"/>
                </a:cubicBezTo>
                <a:cubicBezTo>
                  <a:pt x="3156" y="426"/>
                  <a:pt x="3094" y="340"/>
                  <a:pt x="3094" y="212"/>
                </a:cubicBezTo>
                <a:moveTo>
                  <a:pt x="3678" y="328"/>
                </a:moveTo>
                <a:cubicBezTo>
                  <a:pt x="3678" y="392"/>
                  <a:pt x="3650" y="430"/>
                  <a:pt x="3592" y="430"/>
                </a:cubicBezTo>
                <a:cubicBezTo>
                  <a:pt x="3542" y="430"/>
                  <a:pt x="3496" y="384"/>
                  <a:pt x="3496" y="292"/>
                </a:cubicBezTo>
                <a:cubicBezTo>
                  <a:pt x="3496" y="226"/>
                  <a:pt x="3528" y="190"/>
                  <a:pt x="3580" y="190"/>
                </a:cubicBezTo>
                <a:cubicBezTo>
                  <a:pt x="3628" y="192"/>
                  <a:pt x="3678" y="238"/>
                  <a:pt x="3678" y="328"/>
                </a:cubicBezTo>
                <a:moveTo>
                  <a:pt x="3732" y="312"/>
                </a:moveTo>
                <a:cubicBezTo>
                  <a:pt x="3732" y="260"/>
                  <a:pt x="3710" y="214"/>
                  <a:pt x="3672" y="190"/>
                </a:cubicBezTo>
                <a:cubicBezTo>
                  <a:pt x="3650" y="176"/>
                  <a:pt x="3620" y="168"/>
                  <a:pt x="3588" y="168"/>
                </a:cubicBezTo>
                <a:cubicBezTo>
                  <a:pt x="3502" y="168"/>
                  <a:pt x="3442" y="230"/>
                  <a:pt x="3442" y="310"/>
                </a:cubicBezTo>
                <a:cubicBezTo>
                  <a:pt x="3442" y="364"/>
                  <a:pt x="3464" y="408"/>
                  <a:pt x="3502" y="432"/>
                </a:cubicBezTo>
                <a:cubicBezTo>
                  <a:pt x="3524" y="446"/>
                  <a:pt x="3554" y="452"/>
                  <a:pt x="3586" y="452"/>
                </a:cubicBezTo>
                <a:cubicBezTo>
                  <a:pt x="3672" y="454"/>
                  <a:pt x="3732" y="394"/>
                  <a:pt x="3732" y="312"/>
                </a:cubicBezTo>
                <a:moveTo>
                  <a:pt x="4136" y="448"/>
                </a:moveTo>
                <a:cubicBezTo>
                  <a:pt x="4280" y="448"/>
                  <a:pt x="4280" y="448"/>
                  <a:pt x="4280" y="448"/>
                </a:cubicBezTo>
                <a:cubicBezTo>
                  <a:pt x="4280" y="436"/>
                  <a:pt x="4280" y="436"/>
                  <a:pt x="4280" y="436"/>
                </a:cubicBezTo>
                <a:cubicBezTo>
                  <a:pt x="4230" y="434"/>
                  <a:pt x="4232" y="426"/>
                  <a:pt x="4232" y="348"/>
                </a:cubicBezTo>
                <a:cubicBezTo>
                  <a:pt x="4232" y="276"/>
                  <a:pt x="4232" y="276"/>
                  <a:pt x="4232" y="276"/>
                </a:cubicBezTo>
                <a:cubicBezTo>
                  <a:pt x="4232" y="200"/>
                  <a:pt x="4190" y="172"/>
                  <a:pt x="4142" y="172"/>
                </a:cubicBezTo>
                <a:cubicBezTo>
                  <a:pt x="4098" y="172"/>
                  <a:pt x="4064" y="196"/>
                  <a:pt x="4038" y="232"/>
                </a:cubicBezTo>
                <a:cubicBezTo>
                  <a:pt x="4028" y="194"/>
                  <a:pt x="4000" y="172"/>
                  <a:pt x="3954" y="172"/>
                </a:cubicBezTo>
                <a:cubicBezTo>
                  <a:pt x="3916" y="172"/>
                  <a:pt x="3880" y="196"/>
                  <a:pt x="3858" y="224"/>
                </a:cubicBezTo>
                <a:cubicBezTo>
                  <a:pt x="3858" y="176"/>
                  <a:pt x="3858" y="176"/>
                  <a:pt x="3858" y="176"/>
                </a:cubicBezTo>
                <a:cubicBezTo>
                  <a:pt x="3756" y="176"/>
                  <a:pt x="3756" y="176"/>
                  <a:pt x="3756" y="176"/>
                </a:cubicBezTo>
                <a:cubicBezTo>
                  <a:pt x="3756" y="188"/>
                  <a:pt x="3756" y="188"/>
                  <a:pt x="3756" y="188"/>
                </a:cubicBezTo>
                <a:cubicBezTo>
                  <a:pt x="3800" y="190"/>
                  <a:pt x="3806" y="192"/>
                  <a:pt x="3806" y="268"/>
                </a:cubicBezTo>
                <a:cubicBezTo>
                  <a:pt x="3806" y="346"/>
                  <a:pt x="3806" y="346"/>
                  <a:pt x="3806" y="346"/>
                </a:cubicBezTo>
                <a:cubicBezTo>
                  <a:pt x="3806" y="434"/>
                  <a:pt x="3804" y="434"/>
                  <a:pt x="3758" y="434"/>
                </a:cubicBezTo>
                <a:cubicBezTo>
                  <a:pt x="3758" y="446"/>
                  <a:pt x="3758" y="446"/>
                  <a:pt x="3758" y="446"/>
                </a:cubicBezTo>
                <a:cubicBezTo>
                  <a:pt x="3902" y="446"/>
                  <a:pt x="3902" y="446"/>
                  <a:pt x="3902" y="446"/>
                </a:cubicBezTo>
                <a:cubicBezTo>
                  <a:pt x="3902" y="434"/>
                  <a:pt x="3902" y="434"/>
                  <a:pt x="3902" y="434"/>
                </a:cubicBezTo>
                <a:cubicBezTo>
                  <a:pt x="3862" y="430"/>
                  <a:pt x="3858" y="430"/>
                  <a:pt x="3858" y="342"/>
                </a:cubicBezTo>
                <a:cubicBezTo>
                  <a:pt x="3858" y="262"/>
                  <a:pt x="3858" y="262"/>
                  <a:pt x="3858" y="262"/>
                </a:cubicBezTo>
                <a:cubicBezTo>
                  <a:pt x="3858" y="234"/>
                  <a:pt x="3894" y="204"/>
                  <a:pt x="3932" y="204"/>
                </a:cubicBezTo>
                <a:cubicBezTo>
                  <a:pt x="3974" y="204"/>
                  <a:pt x="3990" y="226"/>
                  <a:pt x="3990" y="282"/>
                </a:cubicBezTo>
                <a:cubicBezTo>
                  <a:pt x="3990" y="338"/>
                  <a:pt x="3990" y="338"/>
                  <a:pt x="3990" y="338"/>
                </a:cubicBezTo>
                <a:cubicBezTo>
                  <a:pt x="3990" y="428"/>
                  <a:pt x="3988" y="432"/>
                  <a:pt x="3950" y="436"/>
                </a:cubicBezTo>
                <a:cubicBezTo>
                  <a:pt x="3950" y="448"/>
                  <a:pt x="3950" y="448"/>
                  <a:pt x="3950" y="448"/>
                </a:cubicBezTo>
                <a:cubicBezTo>
                  <a:pt x="4086" y="448"/>
                  <a:pt x="4086" y="448"/>
                  <a:pt x="4086" y="448"/>
                </a:cubicBezTo>
                <a:cubicBezTo>
                  <a:pt x="4086" y="436"/>
                  <a:pt x="4086" y="436"/>
                  <a:pt x="4086" y="436"/>
                </a:cubicBezTo>
                <a:cubicBezTo>
                  <a:pt x="4040" y="432"/>
                  <a:pt x="4042" y="428"/>
                  <a:pt x="4042" y="342"/>
                </a:cubicBezTo>
                <a:cubicBezTo>
                  <a:pt x="4042" y="264"/>
                  <a:pt x="4042" y="264"/>
                  <a:pt x="4042" y="264"/>
                </a:cubicBezTo>
                <a:cubicBezTo>
                  <a:pt x="4042" y="236"/>
                  <a:pt x="4078" y="206"/>
                  <a:pt x="4118" y="206"/>
                </a:cubicBezTo>
                <a:cubicBezTo>
                  <a:pt x="4152" y="206"/>
                  <a:pt x="4174" y="226"/>
                  <a:pt x="4174" y="284"/>
                </a:cubicBezTo>
                <a:cubicBezTo>
                  <a:pt x="4174" y="346"/>
                  <a:pt x="4174" y="346"/>
                  <a:pt x="4174" y="346"/>
                </a:cubicBezTo>
                <a:cubicBezTo>
                  <a:pt x="4174" y="428"/>
                  <a:pt x="4174" y="432"/>
                  <a:pt x="4134" y="436"/>
                </a:cubicBezTo>
                <a:cubicBezTo>
                  <a:pt x="4134" y="448"/>
                  <a:pt x="4134" y="448"/>
                  <a:pt x="4134" y="448"/>
                </a:cubicBezTo>
                <a:lnTo>
                  <a:pt x="4136" y="448"/>
                </a:lnTo>
                <a:close/>
                <a:moveTo>
                  <a:pt x="4546" y="316"/>
                </a:moveTo>
                <a:cubicBezTo>
                  <a:pt x="4546" y="388"/>
                  <a:pt x="4516" y="432"/>
                  <a:pt x="4460" y="432"/>
                </a:cubicBezTo>
                <a:cubicBezTo>
                  <a:pt x="4424" y="432"/>
                  <a:pt x="4384" y="412"/>
                  <a:pt x="4384" y="384"/>
                </a:cubicBezTo>
                <a:cubicBezTo>
                  <a:pt x="4384" y="248"/>
                  <a:pt x="4384" y="248"/>
                  <a:pt x="4384" y="248"/>
                </a:cubicBezTo>
                <a:cubicBezTo>
                  <a:pt x="4384" y="226"/>
                  <a:pt x="4416" y="202"/>
                  <a:pt x="4454" y="202"/>
                </a:cubicBezTo>
                <a:cubicBezTo>
                  <a:pt x="4510" y="206"/>
                  <a:pt x="4546" y="248"/>
                  <a:pt x="4546" y="316"/>
                </a:cubicBezTo>
                <a:moveTo>
                  <a:pt x="4600" y="310"/>
                </a:moveTo>
                <a:cubicBezTo>
                  <a:pt x="4600" y="230"/>
                  <a:pt x="4548" y="170"/>
                  <a:pt x="4478" y="170"/>
                </a:cubicBezTo>
                <a:cubicBezTo>
                  <a:pt x="4438" y="170"/>
                  <a:pt x="4406" y="188"/>
                  <a:pt x="4384" y="214"/>
                </a:cubicBezTo>
                <a:cubicBezTo>
                  <a:pt x="4384" y="174"/>
                  <a:pt x="4384" y="174"/>
                  <a:pt x="4384" y="174"/>
                </a:cubicBezTo>
                <a:cubicBezTo>
                  <a:pt x="4284" y="174"/>
                  <a:pt x="4284" y="174"/>
                  <a:pt x="4284" y="174"/>
                </a:cubicBezTo>
                <a:cubicBezTo>
                  <a:pt x="4284" y="186"/>
                  <a:pt x="4284" y="186"/>
                  <a:pt x="4284" y="186"/>
                </a:cubicBezTo>
                <a:cubicBezTo>
                  <a:pt x="4326" y="188"/>
                  <a:pt x="4332" y="190"/>
                  <a:pt x="4332" y="280"/>
                </a:cubicBezTo>
                <a:cubicBezTo>
                  <a:pt x="4332" y="466"/>
                  <a:pt x="4332" y="466"/>
                  <a:pt x="4332" y="466"/>
                </a:cubicBezTo>
                <a:cubicBezTo>
                  <a:pt x="4332" y="564"/>
                  <a:pt x="4334" y="570"/>
                  <a:pt x="4286" y="574"/>
                </a:cubicBezTo>
                <a:cubicBezTo>
                  <a:pt x="4286" y="588"/>
                  <a:pt x="4286" y="588"/>
                  <a:pt x="4286" y="588"/>
                </a:cubicBezTo>
                <a:cubicBezTo>
                  <a:pt x="4432" y="588"/>
                  <a:pt x="4432" y="588"/>
                  <a:pt x="4432" y="588"/>
                </a:cubicBezTo>
                <a:cubicBezTo>
                  <a:pt x="4432" y="574"/>
                  <a:pt x="4432" y="574"/>
                  <a:pt x="4432" y="574"/>
                </a:cubicBezTo>
                <a:cubicBezTo>
                  <a:pt x="4380" y="572"/>
                  <a:pt x="4384" y="564"/>
                  <a:pt x="4384" y="462"/>
                </a:cubicBezTo>
                <a:cubicBezTo>
                  <a:pt x="4384" y="424"/>
                  <a:pt x="4384" y="424"/>
                  <a:pt x="4384" y="424"/>
                </a:cubicBezTo>
                <a:cubicBezTo>
                  <a:pt x="4404" y="444"/>
                  <a:pt x="4436" y="454"/>
                  <a:pt x="4466" y="454"/>
                </a:cubicBezTo>
                <a:cubicBezTo>
                  <a:pt x="4548" y="454"/>
                  <a:pt x="4600" y="392"/>
                  <a:pt x="4600" y="310"/>
                </a:cubicBezTo>
                <a:moveTo>
                  <a:pt x="4792" y="382"/>
                </a:moveTo>
                <a:cubicBezTo>
                  <a:pt x="4792" y="404"/>
                  <a:pt x="4762" y="424"/>
                  <a:pt x="4736" y="424"/>
                </a:cubicBezTo>
                <a:cubicBezTo>
                  <a:pt x="4712" y="424"/>
                  <a:pt x="4694" y="410"/>
                  <a:pt x="4694" y="378"/>
                </a:cubicBezTo>
                <a:cubicBezTo>
                  <a:pt x="4694" y="322"/>
                  <a:pt x="4752" y="328"/>
                  <a:pt x="4792" y="306"/>
                </a:cubicBezTo>
                <a:cubicBezTo>
                  <a:pt x="4792" y="382"/>
                  <a:pt x="4792" y="382"/>
                  <a:pt x="4792" y="382"/>
                </a:cubicBezTo>
                <a:close/>
                <a:moveTo>
                  <a:pt x="5240" y="434"/>
                </a:moveTo>
                <a:cubicBezTo>
                  <a:pt x="5192" y="432"/>
                  <a:pt x="5192" y="430"/>
                  <a:pt x="5192" y="340"/>
                </a:cubicBezTo>
                <a:cubicBezTo>
                  <a:pt x="5192" y="278"/>
                  <a:pt x="5192" y="278"/>
                  <a:pt x="5192" y="278"/>
                </a:cubicBezTo>
                <a:cubicBezTo>
                  <a:pt x="5192" y="196"/>
                  <a:pt x="5146" y="170"/>
                  <a:pt x="5104" y="170"/>
                </a:cubicBezTo>
                <a:cubicBezTo>
                  <a:pt x="5068" y="170"/>
                  <a:pt x="5032" y="186"/>
                  <a:pt x="5004" y="222"/>
                </a:cubicBezTo>
                <a:cubicBezTo>
                  <a:pt x="5004" y="174"/>
                  <a:pt x="5004" y="174"/>
                  <a:pt x="5004" y="174"/>
                </a:cubicBezTo>
                <a:cubicBezTo>
                  <a:pt x="4902" y="174"/>
                  <a:pt x="4902" y="174"/>
                  <a:pt x="4902" y="174"/>
                </a:cubicBezTo>
                <a:cubicBezTo>
                  <a:pt x="4902" y="186"/>
                  <a:pt x="4902" y="186"/>
                  <a:pt x="4902" y="186"/>
                </a:cubicBezTo>
                <a:cubicBezTo>
                  <a:pt x="4946" y="188"/>
                  <a:pt x="4952" y="190"/>
                  <a:pt x="4952" y="266"/>
                </a:cubicBezTo>
                <a:cubicBezTo>
                  <a:pt x="4952" y="334"/>
                  <a:pt x="4952" y="334"/>
                  <a:pt x="4952" y="334"/>
                </a:cubicBezTo>
                <a:cubicBezTo>
                  <a:pt x="4952" y="430"/>
                  <a:pt x="4952" y="432"/>
                  <a:pt x="4904" y="434"/>
                </a:cubicBezTo>
                <a:cubicBezTo>
                  <a:pt x="4892" y="434"/>
                  <a:pt x="4892" y="434"/>
                  <a:pt x="4892" y="434"/>
                </a:cubicBezTo>
                <a:cubicBezTo>
                  <a:pt x="4854" y="434"/>
                  <a:pt x="4850" y="422"/>
                  <a:pt x="4850" y="366"/>
                </a:cubicBezTo>
                <a:cubicBezTo>
                  <a:pt x="4850" y="274"/>
                  <a:pt x="4850" y="274"/>
                  <a:pt x="4850" y="274"/>
                </a:cubicBezTo>
                <a:cubicBezTo>
                  <a:pt x="4850" y="256"/>
                  <a:pt x="4848" y="240"/>
                  <a:pt x="4844" y="228"/>
                </a:cubicBezTo>
                <a:cubicBezTo>
                  <a:pt x="4830" y="186"/>
                  <a:pt x="4796" y="170"/>
                  <a:pt x="4748" y="170"/>
                </a:cubicBezTo>
                <a:cubicBezTo>
                  <a:pt x="4718" y="170"/>
                  <a:pt x="4674" y="180"/>
                  <a:pt x="4650" y="202"/>
                </a:cubicBezTo>
                <a:cubicBezTo>
                  <a:pt x="4652" y="214"/>
                  <a:pt x="4664" y="240"/>
                  <a:pt x="4670" y="248"/>
                </a:cubicBezTo>
                <a:cubicBezTo>
                  <a:pt x="4676" y="246"/>
                  <a:pt x="4676" y="246"/>
                  <a:pt x="4676" y="246"/>
                </a:cubicBezTo>
                <a:cubicBezTo>
                  <a:pt x="4688" y="216"/>
                  <a:pt x="4708" y="194"/>
                  <a:pt x="4742" y="194"/>
                </a:cubicBezTo>
                <a:cubicBezTo>
                  <a:pt x="4778" y="194"/>
                  <a:pt x="4794" y="220"/>
                  <a:pt x="4794" y="250"/>
                </a:cubicBezTo>
                <a:cubicBezTo>
                  <a:pt x="4794" y="282"/>
                  <a:pt x="4794" y="282"/>
                  <a:pt x="4794" y="282"/>
                </a:cubicBezTo>
                <a:cubicBezTo>
                  <a:pt x="4794" y="302"/>
                  <a:pt x="4702" y="306"/>
                  <a:pt x="4664" y="338"/>
                </a:cubicBezTo>
                <a:cubicBezTo>
                  <a:pt x="4652" y="350"/>
                  <a:pt x="4642" y="364"/>
                  <a:pt x="4642" y="384"/>
                </a:cubicBezTo>
                <a:cubicBezTo>
                  <a:pt x="4642" y="426"/>
                  <a:pt x="4672" y="456"/>
                  <a:pt x="4716" y="456"/>
                </a:cubicBezTo>
                <a:cubicBezTo>
                  <a:pt x="4744" y="456"/>
                  <a:pt x="4768" y="446"/>
                  <a:pt x="4794" y="418"/>
                </a:cubicBezTo>
                <a:cubicBezTo>
                  <a:pt x="4798" y="438"/>
                  <a:pt x="4814" y="448"/>
                  <a:pt x="4842" y="448"/>
                </a:cubicBezTo>
                <a:cubicBezTo>
                  <a:pt x="4906" y="448"/>
                  <a:pt x="4906" y="448"/>
                  <a:pt x="4906" y="448"/>
                </a:cubicBezTo>
                <a:cubicBezTo>
                  <a:pt x="4906" y="448"/>
                  <a:pt x="4906" y="448"/>
                  <a:pt x="4906" y="448"/>
                </a:cubicBezTo>
                <a:cubicBezTo>
                  <a:pt x="5048" y="448"/>
                  <a:pt x="5048" y="448"/>
                  <a:pt x="5048" y="448"/>
                </a:cubicBezTo>
                <a:cubicBezTo>
                  <a:pt x="5048" y="436"/>
                  <a:pt x="5048" y="436"/>
                  <a:pt x="5048" y="436"/>
                </a:cubicBezTo>
                <a:cubicBezTo>
                  <a:pt x="5006" y="432"/>
                  <a:pt x="5004" y="434"/>
                  <a:pt x="5004" y="338"/>
                </a:cubicBezTo>
                <a:cubicBezTo>
                  <a:pt x="5004" y="262"/>
                  <a:pt x="5004" y="262"/>
                  <a:pt x="5004" y="262"/>
                </a:cubicBezTo>
                <a:cubicBezTo>
                  <a:pt x="5004" y="236"/>
                  <a:pt x="5038" y="206"/>
                  <a:pt x="5080" y="206"/>
                </a:cubicBezTo>
                <a:cubicBezTo>
                  <a:pt x="5114" y="206"/>
                  <a:pt x="5140" y="220"/>
                  <a:pt x="5140" y="286"/>
                </a:cubicBezTo>
                <a:cubicBezTo>
                  <a:pt x="5140" y="340"/>
                  <a:pt x="5140" y="340"/>
                  <a:pt x="5140" y="340"/>
                </a:cubicBezTo>
                <a:cubicBezTo>
                  <a:pt x="5140" y="432"/>
                  <a:pt x="5136" y="432"/>
                  <a:pt x="5098" y="434"/>
                </a:cubicBezTo>
                <a:cubicBezTo>
                  <a:pt x="5098" y="446"/>
                  <a:pt x="5098" y="446"/>
                  <a:pt x="5098" y="446"/>
                </a:cubicBezTo>
                <a:cubicBezTo>
                  <a:pt x="5240" y="446"/>
                  <a:pt x="5240" y="446"/>
                  <a:pt x="5240" y="446"/>
                </a:cubicBezTo>
                <a:lnTo>
                  <a:pt x="5240" y="434"/>
                </a:lnTo>
                <a:close/>
                <a:moveTo>
                  <a:pt x="5516" y="192"/>
                </a:moveTo>
                <a:cubicBezTo>
                  <a:pt x="5516" y="180"/>
                  <a:pt x="5516" y="180"/>
                  <a:pt x="5516" y="180"/>
                </a:cubicBezTo>
                <a:cubicBezTo>
                  <a:pt x="5418" y="180"/>
                  <a:pt x="5418" y="180"/>
                  <a:pt x="5418" y="180"/>
                </a:cubicBezTo>
                <a:cubicBezTo>
                  <a:pt x="5418" y="192"/>
                  <a:pt x="5418" y="192"/>
                  <a:pt x="5418" y="192"/>
                </a:cubicBezTo>
                <a:cubicBezTo>
                  <a:pt x="5442" y="194"/>
                  <a:pt x="5454" y="206"/>
                  <a:pt x="5446" y="234"/>
                </a:cubicBezTo>
                <a:cubicBezTo>
                  <a:pt x="5394" y="390"/>
                  <a:pt x="5394" y="390"/>
                  <a:pt x="5394" y="390"/>
                </a:cubicBezTo>
                <a:cubicBezTo>
                  <a:pt x="5342" y="270"/>
                  <a:pt x="5342" y="270"/>
                  <a:pt x="5342" y="270"/>
                </a:cubicBezTo>
                <a:cubicBezTo>
                  <a:pt x="5328" y="238"/>
                  <a:pt x="5322" y="224"/>
                  <a:pt x="5322" y="212"/>
                </a:cubicBezTo>
                <a:cubicBezTo>
                  <a:pt x="5322" y="202"/>
                  <a:pt x="5328" y="196"/>
                  <a:pt x="5348" y="192"/>
                </a:cubicBezTo>
                <a:cubicBezTo>
                  <a:pt x="5348" y="180"/>
                  <a:pt x="5348" y="180"/>
                  <a:pt x="5348" y="180"/>
                </a:cubicBezTo>
                <a:cubicBezTo>
                  <a:pt x="5220" y="180"/>
                  <a:pt x="5220" y="180"/>
                  <a:pt x="5220" y="180"/>
                </a:cubicBezTo>
                <a:cubicBezTo>
                  <a:pt x="5220" y="192"/>
                  <a:pt x="5220" y="192"/>
                  <a:pt x="5220" y="192"/>
                </a:cubicBezTo>
                <a:cubicBezTo>
                  <a:pt x="5252" y="194"/>
                  <a:pt x="5254" y="198"/>
                  <a:pt x="5296" y="292"/>
                </a:cubicBezTo>
                <a:cubicBezTo>
                  <a:pt x="5368" y="450"/>
                  <a:pt x="5368" y="450"/>
                  <a:pt x="5368" y="450"/>
                </a:cubicBezTo>
                <a:cubicBezTo>
                  <a:pt x="5344" y="512"/>
                  <a:pt x="5306" y="546"/>
                  <a:pt x="5228" y="564"/>
                </a:cubicBezTo>
                <a:cubicBezTo>
                  <a:pt x="5232" y="576"/>
                  <a:pt x="5246" y="600"/>
                  <a:pt x="5254" y="606"/>
                </a:cubicBezTo>
                <a:cubicBezTo>
                  <a:pt x="5356" y="564"/>
                  <a:pt x="5376" y="498"/>
                  <a:pt x="5412" y="396"/>
                </a:cubicBezTo>
                <a:cubicBezTo>
                  <a:pt x="5466" y="242"/>
                  <a:pt x="5466" y="242"/>
                  <a:pt x="5466" y="242"/>
                </a:cubicBezTo>
                <a:cubicBezTo>
                  <a:pt x="5478" y="206"/>
                  <a:pt x="5498" y="192"/>
                  <a:pt x="5516" y="192"/>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0" latinLnBrk="0" hangingPunct="1">
              <a:defRPr sz="1600" kern="1200">
                <a:solidFill>
                  <a:schemeClr val="tx1"/>
                </a:solidFill>
                <a:latin typeface="Arial" charset="0"/>
                <a:ea typeface="+mn-ea"/>
                <a:cs typeface="+mn-cs"/>
              </a:defRPr>
            </a:lvl6pPr>
            <a:lvl7pPr marL="2743200" algn="l" defTabSz="914400" rtl="0" eaLnBrk="0" latinLnBrk="0" hangingPunct="1">
              <a:defRPr sz="1600" kern="1200">
                <a:solidFill>
                  <a:schemeClr val="tx1"/>
                </a:solidFill>
                <a:latin typeface="Arial" charset="0"/>
                <a:ea typeface="+mn-ea"/>
                <a:cs typeface="+mn-cs"/>
              </a:defRPr>
            </a:lvl7pPr>
            <a:lvl8pPr marL="3200400" algn="l" defTabSz="914400" rtl="0" eaLnBrk="0" latinLnBrk="0" hangingPunct="1">
              <a:defRPr sz="1600" kern="1200">
                <a:solidFill>
                  <a:schemeClr val="tx1"/>
                </a:solidFill>
                <a:latin typeface="Arial" charset="0"/>
                <a:ea typeface="+mn-ea"/>
                <a:cs typeface="+mn-cs"/>
              </a:defRPr>
            </a:lvl8pPr>
            <a:lvl9pPr marL="3657600" algn="l" defTabSz="914400" rtl="0" eaLnBrk="0" latinLnBrk="0" hangingPunct="1">
              <a:defRPr sz="1600" kern="1200">
                <a:solidFill>
                  <a:schemeClr val="tx1"/>
                </a:solidFill>
                <a:latin typeface="Arial" charset="0"/>
                <a:ea typeface="+mn-ea"/>
                <a:cs typeface="+mn-cs"/>
              </a:defRPr>
            </a:lvl9pPr>
          </a:lstStyle>
          <a:p>
            <a:endParaRPr lang="en-US" baseline="0" dirty="0">
              <a:solidFill>
                <a:srgbClr val="000000"/>
              </a:solidFill>
              <a:latin typeface="+mn-lt"/>
            </a:endParaRPr>
          </a:p>
        </p:txBody>
      </p:sp>
      <p:sp>
        <p:nvSpPr>
          <p:cNvPr id="29" name="Disclaimer-template_Blue" hidden="1"/>
          <p:cNvSpPr>
            <a:spLocks noChangeArrowheads="1"/>
          </p:cNvSpPr>
          <p:nvPr userDrawn="1"/>
        </p:nvSpPr>
        <p:spPr bwMode="black">
          <a:xfrm>
            <a:off x="2781424" y="6254080"/>
            <a:ext cx="5120516" cy="35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1073204" eaLnBrk="0" hangingPunct="0"/>
            <a:r>
              <a:rPr lang="en-US" sz="800" baseline="0" dirty="0">
                <a:solidFill>
                  <a:srgbClr val="808080"/>
                </a:solidFill>
                <a:latin typeface="+mn-lt"/>
              </a:rPr>
              <a:t>CONFIDENTIALITY1</a:t>
            </a:r>
          </a:p>
          <a:p>
            <a:pPr defTabSz="1073204" eaLnBrk="0" hangingPunct="0"/>
            <a:r>
              <a:rPr lang="en-US" sz="800" baseline="0" dirty="0">
                <a:solidFill>
                  <a:srgbClr val="808080"/>
                </a:solidFill>
                <a:latin typeface="+mn-lt"/>
              </a:rPr>
              <a:t>Confidentiality2</a:t>
            </a:r>
          </a:p>
        </p:txBody>
      </p:sp>
    </p:spTree>
    <p:extLst>
      <p:ext uri="{BB962C8B-B14F-4D97-AF65-F5344CB8AC3E}">
        <p14:creationId xmlns:p14="http://schemas.microsoft.com/office/powerpoint/2010/main" val="1056950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2. Slide Title"/>
          <p:cNvSpPr>
            <a:spLocks noGrp="1"/>
          </p:cNvSpPr>
          <p:nvPr>
            <p:ph type="title"/>
          </p:nvPr>
        </p:nvSpPr>
        <p:spPr bwMode="gray"/>
        <p:txBody>
          <a:bodyPr/>
          <a:lstStyle/>
          <a:p>
            <a:r>
              <a:rPr lang="en-US"/>
              <a:t>Click to edit Master title style</a:t>
            </a:r>
            <a:endParaRPr lang="en-US" dirty="0"/>
          </a:p>
        </p:txBody>
      </p:sp>
      <p:sp>
        <p:nvSpPr>
          <p:cNvPr id="8" name="Slide Number"/>
          <p:cNvSpPr txBox="1">
            <a:spLocks/>
          </p:cNvSpPr>
          <p:nvPr userDrawn="1"/>
        </p:nvSpPr>
        <p:spPr bwMode="gray">
          <a:xfrm>
            <a:off x="11419923" y="6508272"/>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fld id="{42C328C1-A84F-4A39-A664-DBA00541A8C6}" type="slidenum">
              <a:rPr lang="en-US" sz="800" baseline="0" smtClean="0">
                <a:solidFill>
                  <a:srgbClr val="808080"/>
                </a:solidFill>
                <a:latin typeface="+mn-lt"/>
              </a:rPr>
              <a:pPr/>
              <a:t>‹#›</a:t>
            </a:fld>
            <a:endParaRPr lang="en-US" sz="800" baseline="0" dirty="0">
              <a:solidFill>
                <a:srgbClr val="808080"/>
              </a:solidFill>
              <a:latin typeface="+mn-lt"/>
            </a:endParaRPr>
          </a:p>
        </p:txBody>
      </p:sp>
      <p:sp>
        <p:nvSpPr>
          <p:cNvPr id="9" name="SlideLogoText"/>
          <p:cNvSpPr>
            <a:spLocks noChangeArrowheads="1"/>
          </p:cNvSpPr>
          <p:nvPr userDrawn="1">
            <p:custDataLst>
              <p:tags r:id="rId1"/>
            </p:custDataLst>
          </p:nvPr>
        </p:nvSpPr>
        <p:spPr bwMode="gray">
          <a:xfrm>
            <a:off x="10272622"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193860"/>
            <a:r>
              <a:rPr lang="en-US" sz="800" baseline="0" dirty="0">
                <a:solidFill>
                  <a:srgbClr val="808080"/>
                </a:solidFill>
                <a:latin typeface="+mn-lt"/>
              </a:rPr>
              <a:t>McKinsey &amp; Company</a:t>
            </a:r>
          </a:p>
        </p:txBody>
      </p:sp>
      <p:sp>
        <p:nvSpPr>
          <p:cNvPr id="5" name="doc id" hidden="1"/>
          <p:cNvSpPr>
            <a:spLocks noChangeArrowheads="1"/>
          </p:cNvSpPr>
          <p:nvPr userDrawn="1"/>
        </p:nvSpPr>
        <p:spPr bwMode="auto">
          <a:xfrm>
            <a:off x="10238704" y="50801"/>
            <a:ext cx="1411110"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895350"/>
            <a:endParaRPr lang="en-US" sz="600" baseline="0" dirty="0">
              <a:solidFill>
                <a:srgbClr val="C5C5C5"/>
              </a:solidFill>
              <a:latin typeface="+mn-lt"/>
              <a:ea typeface="+mn-ea"/>
            </a:endParaRPr>
          </a:p>
        </p:txBody>
      </p:sp>
    </p:spTree>
    <p:extLst>
      <p:ext uri="{BB962C8B-B14F-4D97-AF65-F5344CB8AC3E}">
        <p14:creationId xmlns:p14="http://schemas.microsoft.com/office/powerpoint/2010/main" val="819465990"/>
      </p:ext>
    </p:extLst>
  </p:cSld>
  <p:clrMapOvr>
    <a:masterClrMapping/>
  </p:clrMapOvr>
  <p:extLst mod="1">
    <p:ext uri="{DCECCB84-F9BA-43D5-87BE-67443E8EF086}">
      <p15:sldGuideLst xmlns:p15="http://schemas.microsoft.com/office/powerpoint/2012/main">
        <p15:guide id="1" pos="7340">
          <p15:clr>
            <a:srgbClr val="F26B43"/>
          </p15:clr>
        </p15:guide>
        <p15:guide id="2" pos="99">
          <p15:clr>
            <a:srgbClr val="F26B43"/>
          </p15:clr>
        </p15:guide>
        <p15:guide id="3" orient="horz" pos="688">
          <p15:clr>
            <a:srgbClr val="F26B43"/>
          </p15:clr>
        </p15:guide>
        <p15:guide id="4" orient="horz" pos="391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accent2"/>
                </a:solidFill>
              </a:defRPr>
            </a:lvl1pPr>
          </a:lstStyle>
          <a:p>
            <a:r>
              <a:rPr lang="en-US" dirty="0"/>
              <a:t>Click to edit Master title style</a:t>
            </a:r>
          </a:p>
        </p:txBody>
      </p:sp>
      <p:sp>
        <p:nvSpPr>
          <p:cNvPr id="9" name="Slide Number"/>
          <p:cNvSpPr txBox="1">
            <a:spLocks/>
          </p:cNvSpPr>
          <p:nvPr userDrawn="1"/>
        </p:nvSpPr>
        <p:spPr bwMode="black">
          <a:xfrm>
            <a:off x="11419923" y="6508272"/>
            <a:ext cx="125034"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fld id="{42C328C1-A84F-4A39-A664-DBA00541A8C6}" type="slidenum">
              <a:rPr lang="en-US" sz="800" baseline="0" smtClean="0">
                <a:solidFill>
                  <a:srgbClr val="808080"/>
                </a:solidFill>
                <a:latin typeface="+mn-lt"/>
              </a:rPr>
              <a:pPr/>
              <a:t>‹#›</a:t>
            </a:fld>
            <a:endParaRPr lang="en-US" sz="800" baseline="0" dirty="0">
              <a:solidFill>
                <a:srgbClr val="808080"/>
              </a:solidFill>
              <a:latin typeface="+mn-lt"/>
            </a:endParaRPr>
          </a:p>
        </p:txBody>
      </p:sp>
      <p:sp>
        <p:nvSpPr>
          <p:cNvPr id="10" name="SlideLogoText"/>
          <p:cNvSpPr>
            <a:spLocks noChangeArrowheads="1"/>
          </p:cNvSpPr>
          <p:nvPr userDrawn="1">
            <p:custDataLst>
              <p:tags r:id="rId1"/>
            </p:custDataLst>
          </p:nvPr>
        </p:nvSpPr>
        <p:spPr bwMode="black">
          <a:xfrm>
            <a:off x="10272622" y="6508272"/>
            <a:ext cx="1013098"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193860"/>
            <a:r>
              <a:rPr lang="en-US" sz="800" baseline="0" dirty="0">
                <a:solidFill>
                  <a:srgbClr val="808080"/>
                </a:solidFill>
                <a:latin typeface="+mn-lt"/>
              </a:rPr>
              <a:t>McKinsey &amp; Company</a:t>
            </a:r>
          </a:p>
        </p:txBody>
      </p:sp>
      <p:sp>
        <p:nvSpPr>
          <p:cNvPr id="5" name="doc id" hidden="1"/>
          <p:cNvSpPr>
            <a:spLocks noChangeArrowheads="1"/>
          </p:cNvSpPr>
          <p:nvPr userDrawn="1"/>
        </p:nvSpPr>
        <p:spPr bwMode="auto">
          <a:xfrm>
            <a:off x="10238704" y="50801"/>
            <a:ext cx="1411110"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895350"/>
            <a:endParaRPr lang="en-US" sz="600" baseline="0" dirty="0">
              <a:solidFill>
                <a:srgbClr val="C5C5C5"/>
              </a:solidFill>
              <a:latin typeface="+mn-lt"/>
              <a:ea typeface="+mn-ea"/>
            </a:endParaRPr>
          </a:p>
        </p:txBody>
      </p:sp>
    </p:spTree>
    <p:extLst>
      <p:ext uri="{BB962C8B-B14F-4D97-AF65-F5344CB8AC3E}">
        <p14:creationId xmlns:p14="http://schemas.microsoft.com/office/powerpoint/2010/main" val="2302967725"/>
      </p:ext>
    </p:extLst>
  </p:cSld>
  <p:clrMapOvr>
    <a:masterClrMapping/>
  </p:clrMapOvr>
  <p:extLst mod="1">
    <p:ext uri="{DCECCB84-F9BA-43D5-87BE-67443E8EF086}">
      <p15:sldGuideLst xmlns:p15="http://schemas.microsoft.com/office/powerpoint/2012/main">
        <p15:guide id="1" pos="5008">
          <p15:clr>
            <a:srgbClr val="000000"/>
          </p15:clr>
        </p15:guide>
        <p15:guide id="2" orient="horz" pos="570">
          <p15:clr>
            <a:srgbClr val="000000"/>
          </p15:clr>
        </p15:guide>
        <p15:guide id="3" orient="horz" pos="3912">
          <p15:clr>
            <a:srgbClr val="000000"/>
          </p15:clr>
        </p15:guide>
        <p15:guide id="4" pos="96">
          <p15:clr>
            <a:srgbClr val="00000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13" Type="http://schemas.openxmlformats.org/officeDocument/2006/relationships/tags" Target="../tags/tag8.xml"/><Relationship Id="rId18" Type="http://schemas.openxmlformats.org/officeDocument/2006/relationships/tags" Target="../tags/tag13.xml"/><Relationship Id="rId3" Type="http://schemas.openxmlformats.org/officeDocument/2006/relationships/slideLayout" Target="../slideLayouts/slideLayout3.xml"/><Relationship Id="rId21" Type="http://schemas.openxmlformats.org/officeDocument/2006/relationships/tags" Target="../tags/tag16.xml"/><Relationship Id="rId7" Type="http://schemas.openxmlformats.org/officeDocument/2006/relationships/tags" Target="../tags/tag2.xml"/><Relationship Id="rId12" Type="http://schemas.openxmlformats.org/officeDocument/2006/relationships/tags" Target="../tags/tag7.xml"/><Relationship Id="rId17" Type="http://schemas.openxmlformats.org/officeDocument/2006/relationships/tags" Target="../tags/tag12.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ags" Target="../tags/tag11.xml"/><Relationship Id="rId20" Type="http://schemas.openxmlformats.org/officeDocument/2006/relationships/tags" Target="../tags/tag15.xml"/><Relationship Id="rId1" Type="http://schemas.openxmlformats.org/officeDocument/2006/relationships/slideLayout" Target="../slideLayouts/slideLayout1.xml"/><Relationship Id="rId6" Type="http://schemas.openxmlformats.org/officeDocument/2006/relationships/vmlDrawing" Target="../drawings/vmlDrawing1.vml"/><Relationship Id="rId11" Type="http://schemas.openxmlformats.org/officeDocument/2006/relationships/tags" Target="../tags/tag6.xml"/><Relationship Id="rId24" Type="http://schemas.openxmlformats.org/officeDocument/2006/relationships/oleObject" Target="../embeddings/oleObject1.bin"/><Relationship Id="rId5" Type="http://schemas.openxmlformats.org/officeDocument/2006/relationships/theme" Target="../theme/theme1.xml"/><Relationship Id="rId15" Type="http://schemas.openxmlformats.org/officeDocument/2006/relationships/tags" Target="../tags/tag10.xml"/><Relationship Id="rId23" Type="http://schemas.openxmlformats.org/officeDocument/2006/relationships/tags" Target="../tags/tag18.xml"/><Relationship Id="rId10" Type="http://schemas.openxmlformats.org/officeDocument/2006/relationships/tags" Target="../tags/tag5.xml"/><Relationship Id="rId19" Type="http://schemas.openxmlformats.org/officeDocument/2006/relationships/tags" Target="../tags/tag14.xml"/><Relationship Id="rId4" Type="http://schemas.openxmlformats.org/officeDocument/2006/relationships/slideLayout" Target="../slideLayouts/slideLayout4.xml"/><Relationship Id="rId9" Type="http://schemas.openxmlformats.org/officeDocument/2006/relationships/tags" Target="../tags/tag4.xml"/><Relationship Id="rId14" Type="http://schemas.openxmlformats.org/officeDocument/2006/relationships/tags" Target="../tags/tag9.xml"/><Relationship Id="rId22" Type="http://schemas.openxmlformats.org/officeDocument/2006/relationships/tags" Target="../tags/tag17.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tags" Target="../tags/tag31.xml"/><Relationship Id="rId18" Type="http://schemas.openxmlformats.org/officeDocument/2006/relationships/tags" Target="../tags/tag36.xml"/><Relationship Id="rId26" Type="http://schemas.openxmlformats.org/officeDocument/2006/relationships/tags" Target="../tags/tag44.xml"/><Relationship Id="rId39" Type="http://schemas.openxmlformats.org/officeDocument/2006/relationships/image" Target="../media/image1.emf"/><Relationship Id="rId3" Type="http://schemas.openxmlformats.org/officeDocument/2006/relationships/slideLayout" Target="../slideLayouts/slideLayout7.xml"/><Relationship Id="rId21" Type="http://schemas.openxmlformats.org/officeDocument/2006/relationships/tags" Target="../tags/tag39.xml"/><Relationship Id="rId34" Type="http://schemas.openxmlformats.org/officeDocument/2006/relationships/tags" Target="../tags/tag52.xml"/><Relationship Id="rId7" Type="http://schemas.openxmlformats.org/officeDocument/2006/relationships/tags" Target="../tags/tag25.xml"/><Relationship Id="rId12" Type="http://schemas.openxmlformats.org/officeDocument/2006/relationships/tags" Target="../tags/tag30.xml"/><Relationship Id="rId17" Type="http://schemas.openxmlformats.org/officeDocument/2006/relationships/tags" Target="../tags/tag35.xml"/><Relationship Id="rId25" Type="http://schemas.openxmlformats.org/officeDocument/2006/relationships/tags" Target="../tags/tag43.xml"/><Relationship Id="rId33" Type="http://schemas.openxmlformats.org/officeDocument/2006/relationships/tags" Target="../tags/tag51.xml"/><Relationship Id="rId38" Type="http://schemas.openxmlformats.org/officeDocument/2006/relationships/oleObject" Target="../embeddings/oleObject5.bin"/><Relationship Id="rId2" Type="http://schemas.openxmlformats.org/officeDocument/2006/relationships/slideLayout" Target="../slideLayouts/slideLayout6.xml"/><Relationship Id="rId16" Type="http://schemas.openxmlformats.org/officeDocument/2006/relationships/tags" Target="../tags/tag34.xml"/><Relationship Id="rId20" Type="http://schemas.openxmlformats.org/officeDocument/2006/relationships/tags" Target="../tags/tag38.xml"/><Relationship Id="rId29" Type="http://schemas.openxmlformats.org/officeDocument/2006/relationships/tags" Target="../tags/tag47.xml"/><Relationship Id="rId1" Type="http://schemas.openxmlformats.org/officeDocument/2006/relationships/slideLayout" Target="../slideLayouts/slideLayout5.xml"/><Relationship Id="rId6" Type="http://schemas.openxmlformats.org/officeDocument/2006/relationships/tags" Target="../tags/tag24.xml"/><Relationship Id="rId11" Type="http://schemas.openxmlformats.org/officeDocument/2006/relationships/tags" Target="../tags/tag29.xml"/><Relationship Id="rId24" Type="http://schemas.openxmlformats.org/officeDocument/2006/relationships/tags" Target="../tags/tag42.xml"/><Relationship Id="rId32" Type="http://schemas.openxmlformats.org/officeDocument/2006/relationships/tags" Target="../tags/tag50.xml"/><Relationship Id="rId37" Type="http://schemas.openxmlformats.org/officeDocument/2006/relationships/tags" Target="../tags/tag55.xml"/><Relationship Id="rId5" Type="http://schemas.openxmlformats.org/officeDocument/2006/relationships/vmlDrawing" Target="../drawings/vmlDrawing5.vml"/><Relationship Id="rId15" Type="http://schemas.openxmlformats.org/officeDocument/2006/relationships/tags" Target="../tags/tag33.xml"/><Relationship Id="rId23" Type="http://schemas.openxmlformats.org/officeDocument/2006/relationships/tags" Target="../tags/tag41.xml"/><Relationship Id="rId28" Type="http://schemas.openxmlformats.org/officeDocument/2006/relationships/tags" Target="../tags/tag46.xml"/><Relationship Id="rId36" Type="http://schemas.openxmlformats.org/officeDocument/2006/relationships/tags" Target="../tags/tag54.xml"/><Relationship Id="rId10" Type="http://schemas.openxmlformats.org/officeDocument/2006/relationships/tags" Target="../tags/tag28.xml"/><Relationship Id="rId19" Type="http://schemas.openxmlformats.org/officeDocument/2006/relationships/tags" Target="../tags/tag37.xml"/><Relationship Id="rId31" Type="http://schemas.openxmlformats.org/officeDocument/2006/relationships/tags" Target="../tags/tag49.xml"/><Relationship Id="rId4" Type="http://schemas.openxmlformats.org/officeDocument/2006/relationships/theme" Target="../theme/theme2.xml"/><Relationship Id="rId9" Type="http://schemas.openxmlformats.org/officeDocument/2006/relationships/tags" Target="../tags/tag27.xml"/><Relationship Id="rId14" Type="http://schemas.openxmlformats.org/officeDocument/2006/relationships/tags" Target="../tags/tag32.xml"/><Relationship Id="rId22" Type="http://schemas.openxmlformats.org/officeDocument/2006/relationships/tags" Target="../tags/tag40.xml"/><Relationship Id="rId27" Type="http://schemas.openxmlformats.org/officeDocument/2006/relationships/tags" Target="../tags/tag45.xml"/><Relationship Id="rId30" Type="http://schemas.openxmlformats.org/officeDocument/2006/relationships/tags" Target="../tags/tag48.xml"/><Relationship Id="rId35" Type="http://schemas.openxmlformats.org/officeDocument/2006/relationships/tags" Target="../tags/tag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
            </p:custDataLst>
            <p:extLst>
              <p:ext uri="{D42A27DB-BD31-4B8C-83A1-F6EECF244321}">
                <p14:modId xmlns:p14="http://schemas.microsoft.com/office/powerpoint/2010/main" val="4148955966"/>
              </p:ext>
            </p:extLst>
          </p:nvPr>
        </p:nvGraphicFramePr>
        <p:xfrm>
          <a:off x="0" y="0"/>
          <a:ext cx="211676" cy="158750"/>
        </p:xfrm>
        <a:graphic>
          <a:graphicData uri="http://schemas.openxmlformats.org/presentationml/2006/ole">
            <mc:AlternateContent xmlns:mc="http://schemas.openxmlformats.org/markup-compatibility/2006">
              <mc:Choice xmlns:v="urn:schemas-microsoft-com:vml" Requires="v">
                <p:oleObj spid="_x0000_s12897" name="think-cell Slide" r:id="rId24" imgW="270" imgH="270" progId="TCLayout.ActiveDocument.1">
                  <p:embed/>
                </p:oleObj>
              </mc:Choice>
              <mc:Fallback>
                <p:oleObj name="think-cell Slide" r:id="rId24" imgW="270" imgH="270" progId="TCLayout.ActiveDocument.1">
                  <p:embed/>
                  <p:pic>
                    <p:nvPicPr>
                      <p:cNvPr id="0" name=""/>
                      <p:cNvPicPr/>
                      <p:nvPr/>
                    </p:nvPicPr>
                    <p:blipFill>
                      <a:blip r:embed="rId25"/>
                      <a:stretch>
                        <a:fillRect/>
                      </a:stretch>
                    </p:blipFill>
                    <p:spPr>
                      <a:xfrm>
                        <a:off x="0" y="0"/>
                        <a:ext cx="211676" cy="158750"/>
                      </a:xfrm>
                      <a:prstGeom prst="rect">
                        <a:avLst/>
                      </a:prstGeom>
                    </p:spPr>
                  </p:pic>
                </p:oleObj>
              </mc:Fallback>
            </mc:AlternateContent>
          </a:graphicData>
        </a:graphic>
      </p:graphicFrame>
      <p:sp>
        <p:nvSpPr>
          <p:cNvPr id="6" name="Rectangle 5" hidden="1"/>
          <p:cNvSpPr/>
          <p:nvPr userDrawn="1">
            <p:custDataLst>
              <p:tags r:id="rId8"/>
            </p:custDataLst>
          </p:nvPr>
        </p:nvSpPr>
        <p:spPr bwMode="auto">
          <a:xfrm>
            <a:off x="0" y="0"/>
            <a:ext cx="211676" cy="158750"/>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en-US" sz="2133" b="0" i="0" baseline="0" dirty="0">
              <a:solidFill>
                <a:schemeClr val="tx1"/>
              </a:solidFill>
              <a:latin typeface="Arial" panose="020B0604020202020204" pitchFamily="34" charset="0"/>
              <a:ea typeface="+mn-ea"/>
              <a:cs typeface="+mn-cs"/>
              <a:sym typeface="Arial" panose="020B0604020202020204" pitchFamily="34" charset="0"/>
            </a:endParaRPr>
          </a:p>
        </p:txBody>
      </p:sp>
      <p:sp>
        <p:nvSpPr>
          <p:cNvPr id="1033" name="doc id" hidden="1"/>
          <p:cNvSpPr>
            <a:spLocks noChangeArrowheads="1"/>
          </p:cNvSpPr>
          <p:nvPr/>
        </p:nvSpPr>
        <p:spPr bwMode="gray">
          <a:xfrm flipH="1">
            <a:off x="10445675" y="50802"/>
            <a:ext cx="1207028"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193860"/>
            <a:endParaRPr lang="en-US" sz="600" baseline="0" noProof="0" dirty="0">
              <a:solidFill>
                <a:schemeClr val="accent6"/>
              </a:solidFill>
              <a:latin typeface="+mn-lt"/>
              <a:ea typeface="+mn-ea"/>
            </a:endParaRPr>
          </a:p>
        </p:txBody>
      </p:sp>
      <p:sp>
        <p:nvSpPr>
          <p:cNvPr id="1034" name="Working Draft" hidden="1"/>
          <p:cNvSpPr txBox="1">
            <a:spLocks noChangeArrowheads="1"/>
          </p:cNvSpPr>
          <p:nvPr/>
        </p:nvSpPr>
        <p:spPr bwMode="gray">
          <a:xfrm rot="5400000">
            <a:off x="10838870" y="1940592"/>
            <a:ext cx="2034211"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600" baseline="0" noProof="0">
                <a:solidFill>
                  <a:schemeClr val="accent6"/>
                </a:solidFill>
                <a:latin typeface="+mn-lt"/>
                <a:ea typeface="+mn-ea"/>
              </a:rPr>
              <a:t>Last Modified 10/17/2019 11:05 AM Eastern Standard Time</a:t>
            </a:r>
            <a:endParaRPr lang="en-US" sz="600" baseline="0" noProof="0" dirty="0">
              <a:solidFill>
                <a:schemeClr val="accent6"/>
              </a:solidFill>
              <a:latin typeface="+mn-lt"/>
              <a:ea typeface="+mn-ea"/>
            </a:endParaRPr>
          </a:p>
        </p:txBody>
      </p:sp>
      <p:sp>
        <p:nvSpPr>
          <p:cNvPr id="1035" name="Printed" hidden="1"/>
          <p:cNvSpPr txBox="1">
            <a:spLocks noChangeArrowheads="1"/>
          </p:cNvSpPr>
          <p:nvPr/>
        </p:nvSpPr>
        <p:spPr bwMode="gray">
          <a:xfrm rot="5400000">
            <a:off x="11733346" y="4114418"/>
            <a:ext cx="245260"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600" baseline="0" noProof="0" dirty="0">
                <a:solidFill>
                  <a:schemeClr val="accent6"/>
                </a:solidFill>
                <a:latin typeface="+mn-lt"/>
                <a:ea typeface="+mn-ea"/>
              </a:rPr>
              <a:t>Printed</a:t>
            </a:r>
          </a:p>
        </p:txBody>
      </p:sp>
      <p:sp>
        <p:nvSpPr>
          <p:cNvPr id="19" name="Title Placeholder 2"/>
          <p:cNvSpPr>
            <a:spLocks noGrp="1" noChangeArrowheads="1"/>
          </p:cNvSpPr>
          <p:nvPr>
            <p:ph type="title"/>
          </p:nvPr>
        </p:nvSpPr>
        <p:spPr bwMode="gray">
          <a:xfrm>
            <a:off x="158759" y="230189"/>
            <a:ext cx="1149189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endParaRPr lang="en-US" noProof="0" dirty="0"/>
          </a:p>
        </p:txBody>
      </p:sp>
      <p:sp>
        <p:nvSpPr>
          <p:cNvPr id="10" name="1. On-page tracker" hidden="1"/>
          <p:cNvSpPr>
            <a:spLocks noChangeArrowheads="1"/>
          </p:cNvSpPr>
          <p:nvPr userDrawn="1"/>
        </p:nvSpPr>
        <p:spPr bwMode="gray">
          <a:xfrm>
            <a:off x="158758" y="75764"/>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noProof="0" dirty="0">
                <a:solidFill>
                  <a:schemeClr val="accent6"/>
                </a:solidFill>
                <a:latin typeface="+mn-lt"/>
                <a:ea typeface="+mn-ea"/>
              </a:rPr>
              <a:t>Tracker</a:t>
            </a:r>
          </a:p>
        </p:txBody>
      </p:sp>
      <p:sp>
        <p:nvSpPr>
          <p:cNvPr id="11" name="3. Unit of measure" hidden="1"/>
          <p:cNvSpPr txBox="1">
            <a:spLocks noChangeArrowheads="1"/>
          </p:cNvSpPr>
          <p:nvPr userDrawn="1"/>
        </p:nvSpPr>
        <p:spPr bwMode="gray">
          <a:xfrm>
            <a:off x="158759" y="554865"/>
            <a:ext cx="1149189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noProof="0" dirty="0">
                <a:solidFill>
                  <a:schemeClr val="accent6"/>
                </a:solidFill>
                <a:latin typeface="+mn-lt"/>
                <a:ea typeface="+mn-ea"/>
              </a:rPr>
              <a:t>Unit of measure</a:t>
            </a:r>
          </a:p>
        </p:txBody>
      </p:sp>
      <p:grpSp>
        <p:nvGrpSpPr>
          <p:cNvPr id="12" name="Slide Elements" hidden="1"/>
          <p:cNvGrpSpPr>
            <a:grpSpLocks/>
          </p:cNvGrpSpPr>
          <p:nvPr userDrawn="1"/>
        </p:nvGrpSpPr>
        <p:grpSpPr bwMode="gray">
          <a:xfrm>
            <a:off x="158758" y="6305945"/>
            <a:ext cx="11398754" cy="325438"/>
            <a:chOff x="75" y="3936"/>
            <a:chExt cx="5385" cy="205"/>
          </a:xfrm>
        </p:grpSpPr>
        <p:sp>
          <p:nvSpPr>
            <p:cNvPr id="13" name="4. Footnote"/>
            <p:cNvSpPr txBox="1">
              <a:spLocks noChangeArrowheads="1"/>
            </p:cNvSpPr>
            <p:nvPr/>
          </p:nvSpPr>
          <p:spPr bwMode="gray">
            <a:xfrm>
              <a:off x="75" y="3936"/>
              <a:ext cx="5385" cy="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85725" indent="-85725">
                <a:defRPr/>
              </a:pPr>
              <a:r>
                <a:rPr lang="en-US" sz="800" baseline="0" noProof="0" dirty="0">
                  <a:solidFill>
                    <a:schemeClr val="accent6"/>
                  </a:solidFill>
                  <a:latin typeface="+mn-lt"/>
                  <a:ea typeface="+mn-ea"/>
                </a:rPr>
                <a:t>1 Footnote</a:t>
              </a:r>
            </a:p>
          </p:txBody>
        </p:sp>
        <p:sp>
          <p:nvSpPr>
            <p:cNvPr id="14" name="5. Source"/>
            <p:cNvSpPr>
              <a:spLocks noChangeArrowheads="1"/>
            </p:cNvSpPr>
            <p:nvPr/>
          </p:nvSpPr>
          <p:spPr bwMode="gray">
            <a:xfrm>
              <a:off x="75" y="4063"/>
              <a:ext cx="4702" cy="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493713" indent="-493713" defTabSz="1193860">
                <a:tabLst/>
              </a:pPr>
              <a:r>
                <a:rPr lang="en-US" sz="800" baseline="0" noProof="0" dirty="0">
                  <a:solidFill>
                    <a:schemeClr val="accent6"/>
                  </a:solidFill>
                  <a:latin typeface="+mn-lt"/>
                  <a:ea typeface="+mn-ea"/>
                </a:rPr>
                <a:t>SOURCE: Source</a:t>
              </a:r>
            </a:p>
          </p:txBody>
        </p:sp>
      </p:grpSp>
      <p:grpSp>
        <p:nvGrpSpPr>
          <p:cNvPr id="15" name="ACET" hidden="1"/>
          <p:cNvGrpSpPr>
            <a:grpSpLocks/>
          </p:cNvGrpSpPr>
          <p:nvPr userDrawn="1"/>
        </p:nvGrpSpPr>
        <p:grpSpPr bwMode="gray">
          <a:xfrm>
            <a:off x="1936837" y="1254579"/>
            <a:ext cx="5685618" cy="511175"/>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baseline="0" noProof="0" dirty="0">
                  <a:latin typeface="+mn-lt"/>
                  <a:ea typeface="+mn-ea"/>
                </a:rPr>
                <a:t>Title</a:t>
              </a:r>
            </a:p>
            <a:p>
              <a:r>
                <a:rPr lang="en-US" sz="1600" baseline="0" noProof="0" dirty="0">
                  <a:solidFill>
                    <a:schemeClr val="accent6"/>
                  </a:solidFill>
                  <a:latin typeface="+mn-lt"/>
                  <a:ea typeface="+mn-ea"/>
                </a:rPr>
                <a:t>Unit of measure</a:t>
              </a:r>
            </a:p>
          </p:txBody>
        </p:sp>
      </p:grpSp>
      <p:grpSp>
        <p:nvGrpSpPr>
          <p:cNvPr id="17" name="McKSticker" hidden="1"/>
          <p:cNvGrpSpPr/>
          <p:nvPr userDrawn="1"/>
        </p:nvGrpSpPr>
        <p:grpSpPr bwMode="gray">
          <a:xfrm>
            <a:off x="11177300" y="285750"/>
            <a:ext cx="473335" cy="150811"/>
            <a:chOff x="8385789" y="285750"/>
            <a:chExt cx="354986" cy="150811"/>
          </a:xfrm>
        </p:grpSpPr>
        <p:sp>
          <p:nvSpPr>
            <p:cNvPr id="20" name="StickerRectangle"/>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1193860">
                <a:buClr>
                  <a:schemeClr val="tx2"/>
                </a:buClr>
              </a:pPr>
              <a:r>
                <a:rPr lang="en-US"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38578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385789" y="436561"/>
              <a:ext cx="35498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23" name="LegendBoxes" hidden="1"/>
          <p:cNvGrpSpPr/>
          <p:nvPr userDrawn="1"/>
        </p:nvGrpSpPr>
        <p:grpSpPr bwMode="gray">
          <a:xfrm>
            <a:off x="10886895" y="279400"/>
            <a:ext cx="763755" cy="997467"/>
            <a:chOff x="7835905" y="279400"/>
            <a:chExt cx="763755" cy="997467"/>
          </a:xfrm>
        </p:grpSpPr>
        <p:sp>
          <p:nvSpPr>
            <p:cNvPr id="24"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latin typeface="+mn-lt"/>
                <a:ea typeface="+mn-ea"/>
              </a:endParaRPr>
            </a:p>
          </p:txBody>
        </p:sp>
        <p:sp>
          <p:nvSpPr>
            <p:cNvPr id="25"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latin typeface="+mn-lt"/>
                <a:ea typeface="+mn-ea"/>
              </a:endParaRPr>
            </a:p>
          </p:txBody>
        </p:sp>
        <p:sp>
          <p:nvSpPr>
            <p:cNvPr id="26"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latin typeface="+mn-lt"/>
                <a:ea typeface="+mn-ea"/>
              </a:endParaRPr>
            </a:p>
          </p:txBody>
        </p:sp>
        <p:sp>
          <p:nvSpPr>
            <p:cNvPr id="27"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latin typeface="+mn-lt"/>
                <a:ea typeface="+mn-ea"/>
              </a:endParaRPr>
            </a:p>
          </p:txBody>
        </p:sp>
        <p:sp>
          <p:nvSpPr>
            <p:cNvPr id="28"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29"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0"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1"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32" name="LegendLines" hidden="1"/>
          <p:cNvGrpSpPr/>
          <p:nvPr userDrawn="1"/>
        </p:nvGrpSpPr>
        <p:grpSpPr bwMode="gray">
          <a:xfrm>
            <a:off x="10579087" y="279400"/>
            <a:ext cx="1071563" cy="730251"/>
            <a:chOff x="7540629" y="279400"/>
            <a:chExt cx="1071563" cy="730251"/>
          </a:xfrm>
        </p:grpSpPr>
        <p:sp>
          <p:nvSpPr>
            <p:cNvPr id="33"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latin typeface="+mn-lt"/>
                <a:ea typeface="+mn-ea"/>
              </a:endParaRPr>
            </a:p>
          </p:txBody>
        </p:sp>
        <p:sp>
          <p:nvSpPr>
            <p:cNvPr id="34"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latin typeface="+mn-lt"/>
                <a:ea typeface="+mn-ea"/>
              </a:endParaRPr>
            </a:p>
          </p:txBody>
        </p:sp>
        <p:sp>
          <p:nvSpPr>
            <p:cNvPr id="35"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latin typeface="+mn-lt"/>
                <a:ea typeface="+mn-ea"/>
              </a:endParaRPr>
            </a:p>
          </p:txBody>
        </p:sp>
        <p:sp>
          <p:nvSpPr>
            <p:cNvPr id="36"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7"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38"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grpSp>
        <p:nvGrpSpPr>
          <p:cNvPr id="39" name="LegendMoons" hidden="1"/>
          <p:cNvGrpSpPr/>
          <p:nvPr userDrawn="1"/>
        </p:nvGrpSpPr>
        <p:grpSpPr bwMode="gray">
          <a:xfrm>
            <a:off x="10820220" y="250825"/>
            <a:ext cx="830430" cy="1306516"/>
            <a:chOff x="7769225" y="250825"/>
            <a:chExt cx="830430" cy="1306516"/>
          </a:xfrm>
        </p:grpSpPr>
        <p:grpSp>
          <p:nvGrpSpPr>
            <p:cNvPr id="40" name="MoonLegend1"/>
            <p:cNvGrpSpPr>
              <a:grpSpLocks noChangeAspect="1"/>
            </p:cNvGrpSpPr>
            <p:nvPr>
              <p:custDataLst>
                <p:tags r:id="rId9"/>
              </p:custDataLst>
            </p:nvPr>
          </p:nvGrpSpPr>
          <p:grpSpPr bwMode="gray">
            <a:xfrm>
              <a:off x="7769225" y="250825"/>
              <a:ext cx="209550" cy="209551"/>
              <a:chOff x="4533" y="183"/>
              <a:chExt cx="144" cy="144"/>
            </a:xfrm>
          </p:grpSpPr>
          <p:sp>
            <p:nvSpPr>
              <p:cNvPr id="58" name="Oval 38"/>
              <p:cNvSpPr>
                <a:spLocks noChangeAspect="1" noChangeArrowheads="1"/>
              </p:cNvSpPr>
              <p:nvPr>
                <p:custDataLst>
                  <p:tags r:id="rId22"/>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latin typeface="+mn-lt"/>
                  <a:ea typeface="+mn-ea"/>
                </a:endParaRPr>
              </a:p>
            </p:txBody>
          </p:sp>
          <p:sp>
            <p:nvSpPr>
              <p:cNvPr id="59" name="Arc 39"/>
              <p:cNvSpPr>
                <a:spLocks noChangeAspect="1"/>
              </p:cNvSpPr>
              <p:nvPr>
                <p:custDataLst>
                  <p:tags r:id="rId23"/>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latin typeface="+mn-lt"/>
                  <a:ea typeface="+mn-ea"/>
                </a:endParaRPr>
              </a:p>
            </p:txBody>
          </p:sp>
        </p:grpSp>
        <p:grpSp>
          <p:nvGrpSpPr>
            <p:cNvPr id="41" name="MoonLegend2"/>
            <p:cNvGrpSpPr>
              <a:grpSpLocks noChangeAspect="1"/>
            </p:cNvGrpSpPr>
            <p:nvPr>
              <p:custDataLst>
                <p:tags r:id="rId10"/>
              </p:custDataLst>
            </p:nvPr>
          </p:nvGrpSpPr>
          <p:grpSpPr bwMode="gray">
            <a:xfrm>
              <a:off x="7769225" y="525066"/>
              <a:ext cx="209550" cy="209551"/>
              <a:chOff x="1694" y="2044"/>
              <a:chExt cx="160" cy="160"/>
            </a:xfrm>
          </p:grpSpPr>
          <p:sp>
            <p:nvSpPr>
              <p:cNvPr id="56" name="Oval 41"/>
              <p:cNvSpPr>
                <a:spLocks noChangeAspect="1" noChangeArrowheads="1"/>
              </p:cNvSpPr>
              <p:nvPr>
                <p:custDataLst>
                  <p:tags r:id="rId20"/>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latin typeface="+mn-lt"/>
                  <a:ea typeface="+mn-ea"/>
                </a:endParaRPr>
              </a:p>
            </p:txBody>
          </p:sp>
          <p:sp>
            <p:nvSpPr>
              <p:cNvPr id="57" name="Arc 42"/>
              <p:cNvSpPr>
                <a:spLocks noChangeAspect="1"/>
              </p:cNvSpPr>
              <p:nvPr>
                <p:custDataLst>
                  <p:tags r:id="rId21"/>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latin typeface="+mn-lt"/>
                  <a:ea typeface="+mn-ea"/>
                </a:endParaRPr>
              </a:p>
            </p:txBody>
          </p:sp>
        </p:grpSp>
        <p:grpSp>
          <p:nvGrpSpPr>
            <p:cNvPr id="42" name="MoonLegend4"/>
            <p:cNvGrpSpPr>
              <a:grpSpLocks noChangeAspect="1"/>
            </p:cNvGrpSpPr>
            <p:nvPr>
              <p:custDataLst>
                <p:tags r:id="rId11"/>
              </p:custDataLst>
            </p:nvPr>
          </p:nvGrpSpPr>
          <p:grpSpPr bwMode="gray">
            <a:xfrm>
              <a:off x="7769225" y="1073548"/>
              <a:ext cx="209550" cy="209551"/>
              <a:chOff x="4495" y="1198"/>
              <a:chExt cx="160" cy="160"/>
            </a:xfrm>
          </p:grpSpPr>
          <p:sp>
            <p:nvSpPr>
              <p:cNvPr id="54" name="Oval 47"/>
              <p:cNvSpPr>
                <a:spLocks noChangeAspect="1" noChangeArrowheads="1"/>
              </p:cNvSpPr>
              <p:nvPr>
                <p:custDataLst>
                  <p:tags r:id="rId18"/>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latin typeface="+mn-lt"/>
                  <a:ea typeface="+mn-ea"/>
                </a:endParaRPr>
              </a:p>
            </p:txBody>
          </p:sp>
          <p:sp>
            <p:nvSpPr>
              <p:cNvPr id="55" name="Arc 48"/>
              <p:cNvSpPr>
                <a:spLocks noChangeAspect="1"/>
              </p:cNvSpPr>
              <p:nvPr>
                <p:custDataLst>
                  <p:tags r:id="rId19"/>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latin typeface="+mn-lt"/>
                  <a:ea typeface="+mn-ea"/>
                </a:endParaRPr>
              </a:p>
            </p:txBody>
          </p:sp>
        </p:grpSp>
        <p:grpSp>
          <p:nvGrpSpPr>
            <p:cNvPr id="43" name="MoonLegend5"/>
            <p:cNvGrpSpPr>
              <a:grpSpLocks noChangeAspect="1"/>
            </p:cNvGrpSpPr>
            <p:nvPr>
              <p:custDataLst>
                <p:tags r:id="rId12"/>
              </p:custDataLst>
            </p:nvPr>
          </p:nvGrpSpPr>
          <p:grpSpPr bwMode="gray">
            <a:xfrm>
              <a:off x="7769225" y="1347790"/>
              <a:ext cx="209550" cy="209551"/>
              <a:chOff x="4495" y="1440"/>
              <a:chExt cx="160" cy="160"/>
            </a:xfrm>
          </p:grpSpPr>
          <p:sp>
            <p:nvSpPr>
              <p:cNvPr id="52" name="Oval 50"/>
              <p:cNvSpPr>
                <a:spLocks noChangeAspect="1" noChangeArrowheads="1"/>
              </p:cNvSpPr>
              <p:nvPr>
                <p:custDataLst>
                  <p:tags r:id="rId16"/>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latin typeface="+mn-lt"/>
                  <a:ea typeface="+mn-ea"/>
                </a:endParaRPr>
              </a:p>
            </p:txBody>
          </p:sp>
          <p:sp>
            <p:nvSpPr>
              <p:cNvPr id="53" name="Oval 51"/>
              <p:cNvSpPr>
                <a:spLocks noChangeAspect="1" noChangeArrowheads="1"/>
              </p:cNvSpPr>
              <p:nvPr>
                <p:custDataLst>
                  <p:tags r:id="rId17"/>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latin typeface="+mn-lt"/>
                  <a:ea typeface="+mn-ea"/>
                </a:endParaRPr>
              </a:p>
            </p:txBody>
          </p:sp>
        </p:grpSp>
        <p:grpSp>
          <p:nvGrpSpPr>
            <p:cNvPr id="44" name="MoonLegend3"/>
            <p:cNvGrpSpPr>
              <a:grpSpLocks noChangeAspect="1"/>
            </p:cNvGrpSpPr>
            <p:nvPr>
              <p:custDataLst>
                <p:tags r:id="rId13"/>
              </p:custDataLst>
            </p:nvPr>
          </p:nvGrpSpPr>
          <p:grpSpPr bwMode="gray">
            <a:xfrm>
              <a:off x="7769225" y="799307"/>
              <a:ext cx="209550" cy="209551"/>
              <a:chOff x="4495" y="1198"/>
              <a:chExt cx="160" cy="160"/>
            </a:xfrm>
          </p:grpSpPr>
          <p:sp>
            <p:nvSpPr>
              <p:cNvPr id="50" name="Oval 47"/>
              <p:cNvSpPr>
                <a:spLocks noChangeAspect="1" noChangeArrowheads="1"/>
              </p:cNvSpPr>
              <p:nvPr>
                <p:custDataLst>
                  <p:tags r:id="rId14"/>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latin typeface="+mn-lt"/>
                  <a:ea typeface="+mn-ea"/>
                </a:endParaRPr>
              </a:p>
            </p:txBody>
          </p:sp>
          <p:sp>
            <p:nvSpPr>
              <p:cNvPr id="51" name="Arc 48"/>
              <p:cNvSpPr>
                <a:spLocks noChangeAspect="1"/>
              </p:cNvSpPr>
              <p:nvPr>
                <p:custDataLst>
                  <p:tags r:id="rId15"/>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latin typeface="+mn-lt"/>
                  <a:ea typeface="+mn-ea"/>
                </a:endParaRPr>
              </a:p>
            </p:txBody>
          </p:sp>
        </p:grpSp>
        <p:sp>
          <p:nvSpPr>
            <p:cNvPr id="45"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6"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7"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8"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sp>
          <p:nvSpPr>
            <p:cNvPr id="49"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baseline="0" dirty="0">
                  <a:latin typeface="+mn-lt"/>
                  <a:ea typeface="+mn-ea"/>
                </a:rPr>
                <a:t>Legend</a:t>
              </a:r>
            </a:p>
          </p:txBody>
        </p:sp>
      </p:grpSp>
      <p:sp>
        <p:nvSpPr>
          <p:cNvPr id="60" name="SlideBottomBar" hidden="1"/>
          <p:cNvSpPr/>
          <p:nvPr userDrawn="1"/>
        </p:nvSpPr>
        <p:spPr>
          <a:xfrm>
            <a:off x="11764091" y="6507558"/>
            <a:ext cx="45719" cy="12382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chemeClr val="tx1"/>
              </a:solidFill>
              <a:latin typeface="+mn-lt"/>
              <a:ea typeface="+mn-ea"/>
            </a:endParaRPr>
          </a:p>
        </p:txBody>
      </p:sp>
      <p:sp>
        <p:nvSpPr>
          <p:cNvPr id="61" name="Text Placeholder 2"/>
          <p:cNvSpPr>
            <a:spLocks noGrp="1"/>
          </p:cNvSpPr>
          <p:nvPr>
            <p:ph type="body" idx="1"/>
          </p:nvPr>
        </p:nvSpPr>
        <p:spPr bwMode="gray">
          <a:xfrm>
            <a:off x="1452564" y="1951380"/>
            <a:ext cx="4302125" cy="1319358"/>
          </a:xfrm>
          <a:prstGeom prst="rect">
            <a:avLst/>
          </a:prstGeom>
        </p:spPr>
        <p:txBody>
          <a:bodyPr vert="horz" lIns="0" tIns="0" rIns="0" bIns="0" rtlCol="0">
            <a:noAutofit/>
          </a:bodyPr>
          <a:lstStyle/>
          <a:p>
            <a:pPr lvl="0" latinLnBrk="0"/>
            <a:r>
              <a:rPr lang="en-US"/>
              <a:t>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71" r:id="rId4"/>
  </p:sldLayoutIdLst>
  <p:hf hdr="0" ftr="0" dt="0"/>
  <p:txStyles>
    <p:titleStyle>
      <a:lvl1pPr algn="l" defTabSz="1193860" rtl="0" eaLnBrk="1" fontAlgn="base" hangingPunct="1">
        <a:spcBef>
          <a:spcPct val="0"/>
        </a:spcBef>
        <a:spcAft>
          <a:spcPct val="0"/>
        </a:spcAft>
        <a:tabLst>
          <a:tab pos="359851" algn="l"/>
        </a:tabLst>
        <a:defRPr sz="2000" b="0" baseline="0">
          <a:solidFill>
            <a:schemeClr val="tx2"/>
          </a:solidFill>
          <a:latin typeface="+mj-lt"/>
          <a:ea typeface="+mj-ea"/>
          <a:cs typeface="+mj-cs"/>
        </a:defRPr>
      </a:lvl1pPr>
      <a:lvl2pPr algn="l" defTabSz="1193860" rtl="0" eaLnBrk="1" fontAlgn="base" hangingPunct="1">
        <a:spcBef>
          <a:spcPct val="0"/>
        </a:spcBef>
        <a:spcAft>
          <a:spcPct val="0"/>
        </a:spcAft>
        <a:defRPr sz="2533" b="1">
          <a:solidFill>
            <a:schemeClr val="tx2"/>
          </a:solidFill>
          <a:latin typeface="Arial" charset="0"/>
        </a:defRPr>
      </a:lvl2pPr>
      <a:lvl3pPr algn="l" defTabSz="1193860" rtl="0" eaLnBrk="1" fontAlgn="base" hangingPunct="1">
        <a:spcBef>
          <a:spcPct val="0"/>
        </a:spcBef>
        <a:spcAft>
          <a:spcPct val="0"/>
        </a:spcAft>
        <a:defRPr sz="2533" b="1">
          <a:solidFill>
            <a:schemeClr val="tx2"/>
          </a:solidFill>
          <a:latin typeface="Arial" charset="0"/>
        </a:defRPr>
      </a:lvl3pPr>
      <a:lvl4pPr algn="l" defTabSz="1193860" rtl="0" eaLnBrk="1" fontAlgn="base" hangingPunct="1">
        <a:spcBef>
          <a:spcPct val="0"/>
        </a:spcBef>
        <a:spcAft>
          <a:spcPct val="0"/>
        </a:spcAft>
        <a:defRPr sz="2533" b="1">
          <a:solidFill>
            <a:schemeClr val="tx2"/>
          </a:solidFill>
          <a:latin typeface="Arial" charset="0"/>
        </a:defRPr>
      </a:lvl4pPr>
      <a:lvl5pPr algn="l" defTabSz="1193860" rtl="0" eaLnBrk="1" fontAlgn="base" hangingPunct="1">
        <a:spcBef>
          <a:spcPct val="0"/>
        </a:spcBef>
        <a:spcAft>
          <a:spcPct val="0"/>
        </a:spcAft>
        <a:defRPr sz="2533" b="1">
          <a:solidFill>
            <a:schemeClr val="tx2"/>
          </a:solidFill>
          <a:latin typeface="Arial" charset="0"/>
        </a:defRPr>
      </a:lvl5pPr>
      <a:lvl6pPr marL="609630" algn="l" defTabSz="1193860" rtl="0" eaLnBrk="1" fontAlgn="base" hangingPunct="1">
        <a:spcBef>
          <a:spcPct val="0"/>
        </a:spcBef>
        <a:spcAft>
          <a:spcPct val="0"/>
        </a:spcAft>
        <a:defRPr sz="2533" b="1">
          <a:solidFill>
            <a:schemeClr val="tx2"/>
          </a:solidFill>
          <a:latin typeface="Arial" charset="0"/>
        </a:defRPr>
      </a:lvl6pPr>
      <a:lvl7pPr marL="1219261" algn="l" defTabSz="1193860" rtl="0" eaLnBrk="1" fontAlgn="base" hangingPunct="1">
        <a:spcBef>
          <a:spcPct val="0"/>
        </a:spcBef>
        <a:spcAft>
          <a:spcPct val="0"/>
        </a:spcAft>
        <a:defRPr sz="2533" b="1">
          <a:solidFill>
            <a:schemeClr val="tx2"/>
          </a:solidFill>
          <a:latin typeface="Arial" charset="0"/>
        </a:defRPr>
      </a:lvl7pPr>
      <a:lvl8pPr marL="1828891" algn="l" defTabSz="1193860" rtl="0" eaLnBrk="1" fontAlgn="base" hangingPunct="1">
        <a:spcBef>
          <a:spcPct val="0"/>
        </a:spcBef>
        <a:spcAft>
          <a:spcPct val="0"/>
        </a:spcAft>
        <a:defRPr sz="2533" b="1">
          <a:solidFill>
            <a:schemeClr val="tx2"/>
          </a:solidFill>
          <a:latin typeface="Arial" charset="0"/>
        </a:defRPr>
      </a:lvl8pPr>
      <a:lvl9pPr marL="2438522" algn="l" defTabSz="1193860" rtl="0" eaLnBrk="1" fontAlgn="base" hangingPunct="1">
        <a:spcBef>
          <a:spcPct val="0"/>
        </a:spcBef>
        <a:spcAft>
          <a:spcPct val="0"/>
        </a:spcAft>
        <a:defRPr sz="2533" b="1">
          <a:solidFill>
            <a:schemeClr val="tx2"/>
          </a:solidFill>
          <a:latin typeface="Arial" charset="0"/>
        </a:defRPr>
      </a:lvl9pPr>
    </p:titleStyle>
    <p:bodyStyle>
      <a:lvl1pPr marL="0" indent="0" algn="l" defTabSz="895350" rtl="0" eaLnBrk="1" fontAlgn="base" latinLnBrk="0" hangingPunct="1">
        <a:spcBef>
          <a:spcPct val="0"/>
        </a:spcBef>
        <a:spcAft>
          <a:spcPct val="0"/>
        </a:spcAft>
        <a:buClr>
          <a:schemeClr val="tx2"/>
        </a:buClr>
        <a:buSzPct val="100000"/>
        <a:defRPr lang="en-US" sz="1600" baseline="0" dirty="0">
          <a:solidFill>
            <a:schemeClr val="tx1"/>
          </a:solidFill>
          <a:latin typeface="+mn-lt"/>
          <a:ea typeface="+mn-ea"/>
          <a:cs typeface="+mn-cs"/>
        </a:defRPr>
      </a:lvl1pPr>
      <a:lvl2pPr marL="194400" indent="-190800" algn="l" defTabSz="895350" rtl="0" eaLnBrk="1" fontAlgn="base" latinLnBrk="0" hangingPunct="1">
        <a:spcBef>
          <a:spcPct val="0"/>
        </a:spcBef>
        <a:spcAft>
          <a:spcPct val="0"/>
        </a:spcAft>
        <a:buClr>
          <a:schemeClr val="tx2"/>
        </a:buClr>
        <a:buSzPct val="125000"/>
        <a:buFont typeface="Arial" charset="0"/>
        <a:buChar char="▪"/>
        <a:defRPr lang="en-US" sz="1600" baseline="0" dirty="0">
          <a:solidFill>
            <a:schemeClr val="tx1"/>
          </a:solidFill>
          <a:latin typeface="+mn-lt"/>
          <a:ea typeface="+mn-ea"/>
          <a:cs typeface="+mn-cs"/>
        </a:defRPr>
      </a:lvl2pPr>
      <a:lvl3pPr marL="446400" indent="-248400" algn="l" defTabSz="895350" rtl="0" eaLnBrk="1" fontAlgn="base" latinLnBrk="0" hangingPunct="1">
        <a:spcBef>
          <a:spcPct val="0"/>
        </a:spcBef>
        <a:spcAft>
          <a:spcPct val="0"/>
        </a:spcAft>
        <a:buClr>
          <a:schemeClr val="tx2"/>
        </a:buClr>
        <a:buSzPct val="120000"/>
        <a:buFont typeface="Arial" charset="0"/>
        <a:buChar char="–"/>
        <a:defRPr lang="en-US" sz="1600" baseline="0" dirty="0">
          <a:solidFill>
            <a:schemeClr val="tx1"/>
          </a:solidFill>
          <a:latin typeface="+mn-lt"/>
          <a:ea typeface="+mn-ea"/>
          <a:cs typeface="+mn-cs"/>
        </a:defRPr>
      </a:lvl3pPr>
      <a:lvl4pPr marL="615600" indent="-154800" algn="l" defTabSz="895350" rtl="0" eaLnBrk="1" fontAlgn="base" latinLnBrk="0" hangingPunct="1">
        <a:spcBef>
          <a:spcPct val="0"/>
        </a:spcBef>
        <a:spcAft>
          <a:spcPct val="0"/>
        </a:spcAft>
        <a:buClr>
          <a:schemeClr val="tx2"/>
        </a:buClr>
        <a:buSzPct val="120000"/>
        <a:buFont typeface="Arial" charset="0"/>
        <a:buChar char="▫"/>
        <a:defRPr lang="en-US" sz="1600" baseline="0" dirty="0">
          <a:solidFill>
            <a:schemeClr val="tx1"/>
          </a:solidFill>
          <a:latin typeface="+mn-lt"/>
          <a:ea typeface="+mn-ea"/>
          <a:cs typeface="+mn-cs"/>
        </a:defRPr>
      </a:lvl4pPr>
      <a:lvl5pPr marL="748800" indent="-129600" algn="l" defTabSz="895350" rtl="0" eaLnBrk="1" fontAlgn="base" latinLnBrk="0" hangingPunct="1">
        <a:spcBef>
          <a:spcPct val="0"/>
        </a:spcBef>
        <a:spcAft>
          <a:spcPct val="0"/>
        </a:spcAft>
        <a:buClr>
          <a:schemeClr val="tx2"/>
        </a:buClr>
        <a:buSzPct val="89000"/>
        <a:buFont typeface="Arial" charset="0"/>
        <a:buChar char="-"/>
        <a:defRPr lang="en-US" sz="1600" baseline="0" dirty="0">
          <a:solidFill>
            <a:schemeClr val="tx1"/>
          </a:solidFill>
          <a:latin typeface="+mn-lt"/>
          <a:ea typeface="+mn-ea"/>
          <a:cs typeface="+mn-cs"/>
        </a:defRPr>
      </a:lvl5pPr>
      <a:lvl6pPr marL="999794" indent="-173575" algn="l" defTabSz="1193860" rtl="0" eaLnBrk="1" fontAlgn="base" hangingPunct="1">
        <a:spcBef>
          <a:spcPct val="0"/>
        </a:spcBef>
        <a:spcAft>
          <a:spcPct val="0"/>
        </a:spcAft>
        <a:buClr>
          <a:schemeClr val="tx2"/>
        </a:buClr>
        <a:buSzPct val="89000"/>
        <a:buFont typeface="Arial" charset="0"/>
        <a:buChar char="-"/>
        <a:defRPr sz="2133" baseline="0">
          <a:solidFill>
            <a:schemeClr val="tx1"/>
          </a:solidFill>
          <a:latin typeface="+mn-lt"/>
        </a:defRPr>
      </a:lvl6pPr>
      <a:lvl7pPr marL="999794" indent="-173575" algn="l" defTabSz="1193860" rtl="0" eaLnBrk="1" fontAlgn="base" hangingPunct="1">
        <a:spcBef>
          <a:spcPct val="0"/>
        </a:spcBef>
        <a:spcAft>
          <a:spcPct val="0"/>
        </a:spcAft>
        <a:buClr>
          <a:schemeClr val="tx2"/>
        </a:buClr>
        <a:buSzPct val="89000"/>
        <a:buFont typeface="Arial" charset="0"/>
        <a:buChar char="-"/>
        <a:defRPr sz="2133" baseline="0">
          <a:solidFill>
            <a:schemeClr val="tx1"/>
          </a:solidFill>
          <a:latin typeface="+mn-lt"/>
        </a:defRPr>
      </a:lvl7pPr>
      <a:lvl8pPr marL="999794" indent="-173575" algn="l" defTabSz="1193860" rtl="0" eaLnBrk="1" fontAlgn="base" hangingPunct="1">
        <a:spcBef>
          <a:spcPct val="0"/>
        </a:spcBef>
        <a:spcAft>
          <a:spcPct val="0"/>
        </a:spcAft>
        <a:buClr>
          <a:schemeClr val="tx2"/>
        </a:buClr>
        <a:buSzPct val="89000"/>
        <a:buFont typeface="Arial" charset="0"/>
        <a:buChar char="-"/>
        <a:defRPr sz="2133" baseline="0">
          <a:solidFill>
            <a:schemeClr val="tx1"/>
          </a:solidFill>
          <a:latin typeface="+mn-lt"/>
        </a:defRPr>
      </a:lvl8pPr>
      <a:lvl9pPr marL="999794" indent="-173575" algn="l" defTabSz="1193860" rtl="0" eaLnBrk="1" fontAlgn="base" hangingPunct="1">
        <a:spcBef>
          <a:spcPct val="0"/>
        </a:spcBef>
        <a:spcAft>
          <a:spcPct val="0"/>
        </a:spcAft>
        <a:buClr>
          <a:schemeClr val="tx2"/>
        </a:buClr>
        <a:buSzPct val="89000"/>
        <a:buFont typeface="Arial" charset="0"/>
        <a:buChar char="-"/>
        <a:defRPr sz="2133" baseline="0">
          <a:solidFill>
            <a:schemeClr val="tx1"/>
          </a:solidFill>
          <a:latin typeface="+mn-lt"/>
        </a:defRPr>
      </a:lvl9pPr>
    </p:bodyStyle>
    <p:otherStyle>
      <a:defPPr>
        <a:defRPr lang="en-US"/>
      </a:defPPr>
      <a:lvl1pPr marL="0" algn="l" defTabSz="1219261" rtl="0" eaLnBrk="1" latinLnBrk="0" hangingPunct="1">
        <a:defRPr sz="2400" kern="1200">
          <a:solidFill>
            <a:schemeClr val="tx1"/>
          </a:solidFill>
          <a:latin typeface="+mn-lt"/>
          <a:ea typeface="+mn-ea"/>
          <a:cs typeface="+mn-cs"/>
        </a:defRPr>
      </a:lvl1pPr>
      <a:lvl2pPr marL="609630" algn="l" defTabSz="1219261" rtl="0" eaLnBrk="1" latinLnBrk="0" hangingPunct="1">
        <a:defRPr sz="2400" kern="1200">
          <a:solidFill>
            <a:schemeClr val="tx1"/>
          </a:solidFill>
          <a:latin typeface="+mn-lt"/>
          <a:ea typeface="+mn-ea"/>
          <a:cs typeface="+mn-cs"/>
        </a:defRPr>
      </a:lvl2pPr>
      <a:lvl3pPr marL="1219261" algn="l" defTabSz="1219261" rtl="0" eaLnBrk="1" latinLnBrk="0" hangingPunct="1">
        <a:defRPr sz="2400" kern="1200">
          <a:solidFill>
            <a:schemeClr val="tx1"/>
          </a:solidFill>
          <a:latin typeface="+mn-lt"/>
          <a:ea typeface="+mn-ea"/>
          <a:cs typeface="+mn-cs"/>
        </a:defRPr>
      </a:lvl3pPr>
      <a:lvl4pPr marL="1828891" algn="l" defTabSz="1219261" rtl="0" eaLnBrk="1" latinLnBrk="0" hangingPunct="1">
        <a:defRPr sz="2400" kern="1200">
          <a:solidFill>
            <a:schemeClr val="tx1"/>
          </a:solidFill>
          <a:latin typeface="+mn-lt"/>
          <a:ea typeface="+mn-ea"/>
          <a:cs typeface="+mn-cs"/>
        </a:defRPr>
      </a:lvl4pPr>
      <a:lvl5pPr marL="2438522" algn="l" defTabSz="1219261" rtl="0" eaLnBrk="1" latinLnBrk="0" hangingPunct="1">
        <a:defRPr sz="2400" kern="1200">
          <a:solidFill>
            <a:schemeClr val="tx1"/>
          </a:solidFill>
          <a:latin typeface="+mn-lt"/>
          <a:ea typeface="+mn-ea"/>
          <a:cs typeface="+mn-cs"/>
        </a:defRPr>
      </a:lvl5pPr>
      <a:lvl6pPr marL="3048152" algn="l" defTabSz="1219261" rtl="0" eaLnBrk="1" latinLnBrk="0" hangingPunct="1">
        <a:defRPr sz="2400" kern="1200">
          <a:solidFill>
            <a:schemeClr val="tx1"/>
          </a:solidFill>
          <a:latin typeface="+mn-lt"/>
          <a:ea typeface="+mn-ea"/>
          <a:cs typeface="+mn-cs"/>
        </a:defRPr>
      </a:lvl6pPr>
      <a:lvl7pPr marL="3657783" algn="l" defTabSz="1219261" rtl="0" eaLnBrk="1" latinLnBrk="0" hangingPunct="1">
        <a:defRPr sz="2400" kern="1200">
          <a:solidFill>
            <a:schemeClr val="tx1"/>
          </a:solidFill>
          <a:latin typeface="+mn-lt"/>
          <a:ea typeface="+mn-ea"/>
          <a:cs typeface="+mn-cs"/>
        </a:defRPr>
      </a:lvl7pPr>
      <a:lvl8pPr marL="4267413" algn="l" defTabSz="1219261" rtl="0" eaLnBrk="1" latinLnBrk="0" hangingPunct="1">
        <a:defRPr sz="2400" kern="1200">
          <a:solidFill>
            <a:schemeClr val="tx1"/>
          </a:solidFill>
          <a:latin typeface="+mn-lt"/>
          <a:ea typeface="+mn-ea"/>
          <a:cs typeface="+mn-cs"/>
        </a:defRPr>
      </a:lvl8pPr>
      <a:lvl9pPr marL="4877044" algn="l" defTabSz="1219261"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alpha val="30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
            </p:custDataLst>
            <p:extLst/>
          </p:nvPr>
        </p:nvGraphicFramePr>
        <p:xfrm>
          <a:off x="0" y="0"/>
          <a:ext cx="211676" cy="158750"/>
        </p:xfrm>
        <a:graphic>
          <a:graphicData uri="http://schemas.openxmlformats.org/presentationml/2006/ole">
            <mc:AlternateContent xmlns:mc="http://schemas.openxmlformats.org/markup-compatibility/2006">
              <mc:Choice xmlns:v="urn:schemas-microsoft-com:vml" Requires="v">
                <p:oleObj spid="_x0000_s112783" name="think-cell Slide" r:id="rId38" imgW="270" imgH="270" progId="TCLayout.ActiveDocument.1">
                  <p:embed/>
                </p:oleObj>
              </mc:Choice>
              <mc:Fallback>
                <p:oleObj name="think-cell Slide" r:id="rId38" imgW="270" imgH="270" progId="TCLayout.ActiveDocument.1">
                  <p:embed/>
                  <p:pic>
                    <p:nvPicPr>
                      <p:cNvPr id="0" name=""/>
                      <p:cNvPicPr/>
                      <p:nvPr/>
                    </p:nvPicPr>
                    <p:blipFill>
                      <a:blip r:embed="rId39"/>
                      <a:stretch>
                        <a:fillRect/>
                      </a:stretch>
                    </p:blipFill>
                    <p:spPr>
                      <a:xfrm>
                        <a:off x="0" y="0"/>
                        <a:ext cx="211676" cy="158750"/>
                      </a:xfrm>
                      <a:prstGeom prst="rect">
                        <a:avLst/>
                      </a:prstGeom>
                    </p:spPr>
                  </p:pic>
                </p:oleObj>
              </mc:Fallback>
            </mc:AlternateContent>
          </a:graphicData>
        </a:graphic>
      </p:graphicFrame>
      <p:sp>
        <p:nvSpPr>
          <p:cNvPr id="6" name="Rectangle 5" hidden="1"/>
          <p:cNvSpPr/>
          <p:nvPr userDrawn="1">
            <p:custDataLst>
              <p:tags r:id="rId7"/>
            </p:custDataLst>
          </p:nvPr>
        </p:nvSpPr>
        <p:spPr bwMode="auto">
          <a:xfrm>
            <a:off x="0" y="0"/>
            <a:ext cx="211676" cy="158750"/>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2133" dirty="0">
              <a:solidFill>
                <a:srgbClr val="000000"/>
              </a:solidFill>
              <a:sym typeface="Arial" panose="020B0604020202020204" pitchFamily="34" charset="0"/>
            </a:endParaRPr>
          </a:p>
        </p:txBody>
      </p:sp>
      <p:sp>
        <p:nvSpPr>
          <p:cNvPr id="1034" name="Working Draft" hidden="1"/>
          <p:cNvSpPr txBox="1">
            <a:spLocks noChangeArrowheads="1"/>
          </p:cNvSpPr>
          <p:nvPr/>
        </p:nvSpPr>
        <p:spPr bwMode="gray">
          <a:xfrm rot="5400000">
            <a:off x="10838870" y="1940592"/>
            <a:ext cx="2034211"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600" baseline="0">
                <a:solidFill>
                  <a:srgbClr val="808080"/>
                </a:solidFill>
                <a:latin typeface="+mn-lt"/>
                <a:ea typeface="+mn-ea"/>
              </a:rPr>
              <a:t>Last Modified 10/17/2019 11:05 AM Eastern Standard Time</a:t>
            </a:r>
            <a:endParaRPr lang="en-US" sz="600" baseline="0" dirty="0">
              <a:solidFill>
                <a:srgbClr val="808080"/>
              </a:solidFill>
              <a:latin typeface="+mn-lt"/>
              <a:ea typeface="+mn-ea"/>
            </a:endParaRPr>
          </a:p>
        </p:txBody>
      </p:sp>
      <p:sp>
        <p:nvSpPr>
          <p:cNvPr id="1035" name="Printed" hidden="1"/>
          <p:cNvSpPr txBox="1">
            <a:spLocks noChangeArrowheads="1"/>
          </p:cNvSpPr>
          <p:nvPr/>
        </p:nvSpPr>
        <p:spPr bwMode="gray">
          <a:xfrm rot="5400000">
            <a:off x="11733346" y="4114418"/>
            <a:ext cx="245260"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0" hangingPunct="1">
              <a:defRPr/>
            </a:pPr>
            <a:r>
              <a:rPr lang="en-US" sz="600" baseline="0" dirty="0">
                <a:solidFill>
                  <a:srgbClr val="808080"/>
                </a:solidFill>
                <a:latin typeface="+mn-lt"/>
                <a:ea typeface="+mn-ea"/>
              </a:rPr>
              <a:t>Printed</a:t>
            </a:r>
          </a:p>
        </p:txBody>
      </p:sp>
      <p:sp>
        <p:nvSpPr>
          <p:cNvPr id="19" name="Title Placeholder 2"/>
          <p:cNvSpPr>
            <a:spLocks noGrp="1" noChangeArrowheads="1"/>
          </p:cNvSpPr>
          <p:nvPr>
            <p:ph type="title"/>
          </p:nvPr>
        </p:nvSpPr>
        <p:spPr bwMode="gray">
          <a:xfrm>
            <a:off x="158759" y="230189"/>
            <a:ext cx="1149189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latinLnBrk="0"/>
            <a:endParaRPr lang="en-US" noProof="0" dirty="0"/>
          </a:p>
        </p:txBody>
      </p:sp>
      <p:sp>
        <p:nvSpPr>
          <p:cNvPr id="10" name="1. On-page tracker" hidden="1"/>
          <p:cNvSpPr>
            <a:spLocks noChangeArrowheads="1"/>
          </p:cNvSpPr>
          <p:nvPr userDrawn="1"/>
        </p:nvSpPr>
        <p:spPr bwMode="gray">
          <a:xfrm>
            <a:off x="158758" y="75764"/>
            <a:ext cx="49051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dirty="0">
                <a:solidFill>
                  <a:schemeClr val="accent6"/>
                </a:solidFill>
                <a:latin typeface="+mn-lt"/>
                <a:ea typeface="+mn-ea"/>
              </a:rPr>
              <a:t>Tracker</a:t>
            </a:r>
          </a:p>
        </p:txBody>
      </p:sp>
      <p:sp>
        <p:nvSpPr>
          <p:cNvPr id="11" name="3. Unit of measure" hidden="1"/>
          <p:cNvSpPr txBox="1">
            <a:spLocks noChangeArrowheads="1"/>
          </p:cNvSpPr>
          <p:nvPr userDrawn="1"/>
        </p:nvSpPr>
        <p:spPr bwMode="gray">
          <a:xfrm>
            <a:off x="158759" y="554865"/>
            <a:ext cx="1149189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dirty="0">
                <a:solidFill>
                  <a:schemeClr val="accent6"/>
                </a:solidFill>
                <a:latin typeface="+mn-lt"/>
                <a:ea typeface="+mn-ea"/>
              </a:rPr>
              <a:t>Unit of measure</a:t>
            </a:r>
          </a:p>
        </p:txBody>
      </p:sp>
      <p:grpSp>
        <p:nvGrpSpPr>
          <p:cNvPr id="12" name="Slide Elements" hidden="1"/>
          <p:cNvGrpSpPr>
            <a:grpSpLocks/>
          </p:cNvGrpSpPr>
          <p:nvPr userDrawn="1"/>
        </p:nvGrpSpPr>
        <p:grpSpPr bwMode="gray">
          <a:xfrm>
            <a:off x="158758" y="6305945"/>
            <a:ext cx="11398754" cy="325438"/>
            <a:chOff x="75" y="3936"/>
            <a:chExt cx="5385" cy="205"/>
          </a:xfrm>
        </p:grpSpPr>
        <p:sp>
          <p:nvSpPr>
            <p:cNvPr id="13" name="4. Footnote"/>
            <p:cNvSpPr txBox="1">
              <a:spLocks noChangeArrowheads="1"/>
            </p:cNvSpPr>
            <p:nvPr/>
          </p:nvSpPr>
          <p:spPr bwMode="gray">
            <a:xfrm>
              <a:off x="75" y="3936"/>
              <a:ext cx="5385" cy="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85725" indent="-85725">
                <a:defRPr/>
              </a:pPr>
              <a:r>
                <a:rPr lang="en-US" sz="800" baseline="0" dirty="0">
                  <a:solidFill>
                    <a:schemeClr val="accent6"/>
                  </a:solidFill>
                  <a:latin typeface="+mn-lt"/>
                  <a:ea typeface="+mn-ea"/>
                </a:rPr>
                <a:t>1 Footnote</a:t>
              </a:r>
            </a:p>
          </p:txBody>
        </p:sp>
        <p:sp>
          <p:nvSpPr>
            <p:cNvPr id="14" name="5. Source"/>
            <p:cNvSpPr>
              <a:spLocks noChangeArrowheads="1"/>
            </p:cNvSpPr>
            <p:nvPr/>
          </p:nvSpPr>
          <p:spPr bwMode="gray">
            <a:xfrm>
              <a:off x="75" y="4063"/>
              <a:ext cx="4702" cy="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493713" indent="-493713" defTabSz="1193860"/>
              <a:r>
                <a:rPr lang="en-US" sz="800" baseline="0" dirty="0">
                  <a:solidFill>
                    <a:schemeClr val="accent6"/>
                  </a:solidFill>
                  <a:latin typeface="+mn-lt"/>
                  <a:ea typeface="+mn-ea"/>
                </a:rPr>
                <a:t>SOURCE: Source</a:t>
              </a:r>
            </a:p>
          </p:txBody>
        </p:sp>
      </p:grpSp>
      <p:sp>
        <p:nvSpPr>
          <p:cNvPr id="3" name="Text Placeholder 2"/>
          <p:cNvSpPr>
            <a:spLocks noGrp="1"/>
          </p:cNvSpPr>
          <p:nvPr>
            <p:ph type="body" idx="1"/>
          </p:nvPr>
        </p:nvSpPr>
        <p:spPr bwMode="gray">
          <a:xfrm>
            <a:off x="1936839" y="1951380"/>
            <a:ext cx="3602114" cy="123110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marL="446400" lvl="2" indent="-248400"/>
            <a:r>
              <a:rPr lang="en-US" dirty="0"/>
              <a:t>Third level</a:t>
            </a:r>
          </a:p>
          <a:p>
            <a:pPr marL="615600" lvl="3" indent="-154800"/>
            <a:r>
              <a:rPr lang="en-US" dirty="0"/>
              <a:t>Fourth level</a:t>
            </a:r>
          </a:p>
          <a:p>
            <a:pPr marL="748800" lvl="4" indent="-129600"/>
            <a:r>
              <a:rPr lang="en-US" dirty="0"/>
              <a:t>Fifth level</a:t>
            </a:r>
          </a:p>
        </p:txBody>
      </p:sp>
      <p:grpSp>
        <p:nvGrpSpPr>
          <p:cNvPr id="15" name="ACET" hidden="1"/>
          <p:cNvGrpSpPr>
            <a:grpSpLocks/>
          </p:cNvGrpSpPr>
          <p:nvPr userDrawn="1"/>
        </p:nvGrpSpPr>
        <p:grpSpPr bwMode="gray">
          <a:xfrm>
            <a:off x="1936837" y="1254579"/>
            <a:ext cx="5685618" cy="511175"/>
            <a:chOff x="915" y="708"/>
            <a:chExt cx="2686" cy="322"/>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08"/>
              <a:ext cx="2686" cy="322"/>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b="1" baseline="0" dirty="0">
                  <a:solidFill>
                    <a:srgbClr val="000000"/>
                  </a:solidFill>
                  <a:latin typeface="+mn-lt"/>
                  <a:ea typeface="+mn-ea"/>
                </a:rPr>
                <a:t>Title</a:t>
              </a:r>
            </a:p>
            <a:p>
              <a:r>
                <a:rPr lang="en-US" baseline="0" dirty="0">
                  <a:solidFill>
                    <a:schemeClr val="accent6"/>
                  </a:solidFill>
                  <a:latin typeface="+mn-lt"/>
                  <a:ea typeface="+mn-ea"/>
                </a:rPr>
                <a:t>Unit of measure</a:t>
              </a:r>
            </a:p>
          </p:txBody>
        </p:sp>
      </p:grpSp>
      <p:grpSp>
        <p:nvGrpSpPr>
          <p:cNvPr id="17" name="McKSticker" hidden="1"/>
          <p:cNvGrpSpPr/>
          <p:nvPr userDrawn="1"/>
        </p:nvGrpSpPr>
        <p:grpSpPr bwMode="gray">
          <a:xfrm>
            <a:off x="11177300" y="285750"/>
            <a:ext cx="473335" cy="150811"/>
            <a:chOff x="8385789" y="285750"/>
            <a:chExt cx="354986" cy="150811"/>
          </a:xfrm>
        </p:grpSpPr>
        <p:sp>
          <p:nvSpPr>
            <p:cNvPr id="20" name="StickerRectangle"/>
            <p:cNvSpPr>
              <a:spLocks noChangeArrowheads="1"/>
            </p:cNvSpPr>
            <p:nvPr/>
          </p:nvSpPr>
          <p:spPr bwMode="gray">
            <a:xfrm>
              <a:off x="8385789" y="285750"/>
              <a:ext cx="35498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1193860">
                <a:buClr>
                  <a:srgbClr val="002960"/>
                </a:buClr>
              </a:pPr>
              <a:r>
                <a:rPr lang="en-US" sz="800" baseline="0" dirty="0">
                  <a:solidFill>
                    <a:schemeClr val="accent6"/>
                  </a:solidFill>
                  <a:latin typeface="+mn-lt"/>
                  <a:ea typeface="+mn-ea"/>
                </a:rPr>
                <a:t>STICKER</a:t>
              </a:r>
            </a:p>
          </p:txBody>
        </p:sp>
        <p:cxnSp>
          <p:nvCxnSpPr>
            <p:cNvPr id="21" name="AutoShape 31"/>
            <p:cNvCxnSpPr>
              <a:cxnSpLocks noChangeShapeType="1"/>
              <a:stCxn id="20" idx="2"/>
              <a:endCxn id="20" idx="4"/>
            </p:cNvCxnSpPr>
            <p:nvPr/>
          </p:nvCxnSpPr>
          <p:spPr bwMode="gray">
            <a:xfrm>
              <a:off x="838578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22" name="AutoShape 32"/>
            <p:cNvCxnSpPr>
              <a:cxnSpLocks noChangeShapeType="1"/>
              <a:stCxn id="20" idx="4"/>
              <a:endCxn id="20" idx="6"/>
            </p:cNvCxnSpPr>
            <p:nvPr/>
          </p:nvCxnSpPr>
          <p:spPr bwMode="gray">
            <a:xfrm>
              <a:off x="8385789" y="436561"/>
              <a:ext cx="35498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23" name="LegendBoxes" hidden="1"/>
          <p:cNvGrpSpPr/>
          <p:nvPr userDrawn="1"/>
        </p:nvGrpSpPr>
        <p:grpSpPr bwMode="gray">
          <a:xfrm>
            <a:off x="10886895" y="279400"/>
            <a:ext cx="763755" cy="997467"/>
            <a:chOff x="7835905" y="279400"/>
            <a:chExt cx="763755" cy="997467"/>
          </a:xfrm>
        </p:grpSpPr>
        <p:sp>
          <p:nvSpPr>
            <p:cNvPr id="24"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sp>
          <p:nvSpPr>
            <p:cNvPr id="25"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sp>
          <p:nvSpPr>
            <p:cNvPr id="26"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sp>
          <p:nvSpPr>
            <p:cNvPr id="27"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sp>
          <p:nvSpPr>
            <p:cNvPr id="28"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sp>
          <p:nvSpPr>
            <p:cNvPr id="29"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sp>
          <p:nvSpPr>
            <p:cNvPr id="30"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sp>
          <p:nvSpPr>
            <p:cNvPr id="31"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grpSp>
      <p:grpSp>
        <p:nvGrpSpPr>
          <p:cNvPr id="32" name="LegendLines" hidden="1"/>
          <p:cNvGrpSpPr/>
          <p:nvPr userDrawn="1"/>
        </p:nvGrpSpPr>
        <p:grpSpPr bwMode="gray">
          <a:xfrm>
            <a:off x="10579087" y="279400"/>
            <a:ext cx="1071563" cy="730251"/>
            <a:chOff x="7540629" y="279400"/>
            <a:chExt cx="1071563" cy="730251"/>
          </a:xfrm>
        </p:grpSpPr>
        <p:sp>
          <p:nvSpPr>
            <p:cNvPr id="33"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solidFill>
                  <a:srgbClr val="000000"/>
                </a:solidFill>
                <a:latin typeface="+mn-lt"/>
                <a:ea typeface="+mn-ea"/>
              </a:endParaRPr>
            </a:p>
          </p:txBody>
        </p:sp>
        <p:sp>
          <p:nvSpPr>
            <p:cNvPr id="34"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solidFill>
                  <a:srgbClr val="000000"/>
                </a:solidFill>
                <a:latin typeface="+mn-lt"/>
                <a:ea typeface="+mn-ea"/>
              </a:endParaRPr>
            </a:p>
          </p:txBody>
        </p:sp>
        <p:sp>
          <p:nvSpPr>
            <p:cNvPr id="35"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solidFill>
                  <a:srgbClr val="000000"/>
                </a:solidFill>
                <a:latin typeface="+mn-lt"/>
                <a:ea typeface="+mn-ea"/>
              </a:endParaRPr>
            </a:p>
          </p:txBody>
        </p:sp>
        <p:sp>
          <p:nvSpPr>
            <p:cNvPr id="36"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sp>
          <p:nvSpPr>
            <p:cNvPr id="37"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sp>
          <p:nvSpPr>
            <p:cNvPr id="38"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grpSp>
      <p:grpSp>
        <p:nvGrpSpPr>
          <p:cNvPr id="39" name="LegendMoons" hidden="1"/>
          <p:cNvGrpSpPr/>
          <p:nvPr userDrawn="1"/>
        </p:nvGrpSpPr>
        <p:grpSpPr bwMode="gray">
          <a:xfrm>
            <a:off x="10820220" y="250825"/>
            <a:ext cx="830430" cy="1306516"/>
            <a:chOff x="7769225" y="250825"/>
            <a:chExt cx="830430" cy="1306516"/>
          </a:xfrm>
        </p:grpSpPr>
        <p:grpSp>
          <p:nvGrpSpPr>
            <p:cNvPr id="40" name="MoonLegend1"/>
            <p:cNvGrpSpPr>
              <a:grpSpLocks noChangeAspect="1"/>
            </p:cNvGrpSpPr>
            <p:nvPr>
              <p:custDataLst>
                <p:tags r:id="rId23"/>
              </p:custDataLst>
            </p:nvPr>
          </p:nvGrpSpPr>
          <p:grpSpPr bwMode="gray">
            <a:xfrm>
              <a:off x="7769225" y="250825"/>
              <a:ext cx="209550" cy="209551"/>
              <a:chOff x="4533" y="183"/>
              <a:chExt cx="144" cy="144"/>
            </a:xfrm>
          </p:grpSpPr>
          <p:sp>
            <p:nvSpPr>
              <p:cNvPr id="58" name="Oval 38"/>
              <p:cNvSpPr>
                <a:spLocks noChangeAspect="1" noChangeArrowheads="1"/>
              </p:cNvSpPr>
              <p:nvPr>
                <p:custDataLst>
                  <p:tags r:id="rId36"/>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sp>
            <p:nvSpPr>
              <p:cNvPr id="59" name="Arc 39"/>
              <p:cNvSpPr>
                <a:spLocks noChangeAspect="1"/>
              </p:cNvSpPr>
              <p:nvPr>
                <p:custDataLst>
                  <p:tags r:id="rId37"/>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grpSp>
        <p:grpSp>
          <p:nvGrpSpPr>
            <p:cNvPr id="41" name="MoonLegend2"/>
            <p:cNvGrpSpPr>
              <a:grpSpLocks noChangeAspect="1"/>
            </p:cNvGrpSpPr>
            <p:nvPr>
              <p:custDataLst>
                <p:tags r:id="rId24"/>
              </p:custDataLst>
            </p:nvPr>
          </p:nvGrpSpPr>
          <p:grpSpPr bwMode="gray">
            <a:xfrm>
              <a:off x="7769225" y="525066"/>
              <a:ext cx="209550" cy="209551"/>
              <a:chOff x="1694" y="2044"/>
              <a:chExt cx="160" cy="160"/>
            </a:xfrm>
          </p:grpSpPr>
          <p:sp>
            <p:nvSpPr>
              <p:cNvPr id="56" name="Oval 41"/>
              <p:cNvSpPr>
                <a:spLocks noChangeAspect="1" noChangeArrowheads="1"/>
              </p:cNvSpPr>
              <p:nvPr>
                <p:custDataLst>
                  <p:tags r:id="rId34"/>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sp>
            <p:nvSpPr>
              <p:cNvPr id="57" name="Arc 42"/>
              <p:cNvSpPr>
                <a:spLocks noChangeAspect="1"/>
              </p:cNvSpPr>
              <p:nvPr>
                <p:custDataLst>
                  <p:tags r:id="rId35"/>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grpSp>
        <p:grpSp>
          <p:nvGrpSpPr>
            <p:cNvPr id="42" name="MoonLegend4"/>
            <p:cNvGrpSpPr>
              <a:grpSpLocks noChangeAspect="1"/>
            </p:cNvGrpSpPr>
            <p:nvPr>
              <p:custDataLst>
                <p:tags r:id="rId25"/>
              </p:custDataLst>
            </p:nvPr>
          </p:nvGrpSpPr>
          <p:grpSpPr bwMode="gray">
            <a:xfrm>
              <a:off x="7769225" y="1073548"/>
              <a:ext cx="209550" cy="209551"/>
              <a:chOff x="4495" y="1198"/>
              <a:chExt cx="160" cy="160"/>
            </a:xfrm>
          </p:grpSpPr>
          <p:sp>
            <p:nvSpPr>
              <p:cNvPr id="54" name="Oval 47"/>
              <p:cNvSpPr>
                <a:spLocks noChangeAspect="1" noChangeArrowheads="1"/>
              </p:cNvSpPr>
              <p:nvPr>
                <p:custDataLst>
                  <p:tags r:id="rId32"/>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sp>
            <p:nvSpPr>
              <p:cNvPr id="55" name="Arc 48"/>
              <p:cNvSpPr>
                <a:spLocks noChangeAspect="1"/>
              </p:cNvSpPr>
              <p:nvPr>
                <p:custDataLst>
                  <p:tags r:id="rId33"/>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grpSp>
        <p:grpSp>
          <p:nvGrpSpPr>
            <p:cNvPr id="43" name="MoonLegend5"/>
            <p:cNvGrpSpPr>
              <a:grpSpLocks noChangeAspect="1"/>
            </p:cNvGrpSpPr>
            <p:nvPr>
              <p:custDataLst>
                <p:tags r:id="rId26"/>
              </p:custDataLst>
            </p:nvPr>
          </p:nvGrpSpPr>
          <p:grpSpPr bwMode="gray">
            <a:xfrm>
              <a:off x="7769225" y="1347790"/>
              <a:ext cx="209550" cy="209551"/>
              <a:chOff x="4495" y="1440"/>
              <a:chExt cx="160" cy="160"/>
            </a:xfrm>
          </p:grpSpPr>
          <p:sp>
            <p:nvSpPr>
              <p:cNvPr id="52" name="Oval 50"/>
              <p:cNvSpPr>
                <a:spLocks noChangeAspect="1" noChangeArrowheads="1"/>
              </p:cNvSpPr>
              <p:nvPr>
                <p:custDataLst>
                  <p:tags r:id="rId30"/>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sp>
            <p:nvSpPr>
              <p:cNvPr id="53" name="Oval 51"/>
              <p:cNvSpPr>
                <a:spLocks noChangeAspect="1" noChangeArrowheads="1"/>
              </p:cNvSpPr>
              <p:nvPr>
                <p:custDataLst>
                  <p:tags r:id="rId31"/>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grpSp>
        <p:grpSp>
          <p:nvGrpSpPr>
            <p:cNvPr id="44" name="MoonLegend3"/>
            <p:cNvGrpSpPr>
              <a:grpSpLocks noChangeAspect="1"/>
            </p:cNvGrpSpPr>
            <p:nvPr>
              <p:custDataLst>
                <p:tags r:id="rId27"/>
              </p:custDataLst>
            </p:nvPr>
          </p:nvGrpSpPr>
          <p:grpSpPr bwMode="gray">
            <a:xfrm>
              <a:off x="7769225" y="799307"/>
              <a:ext cx="209550" cy="209551"/>
              <a:chOff x="4495" y="1198"/>
              <a:chExt cx="160" cy="160"/>
            </a:xfrm>
          </p:grpSpPr>
          <p:sp>
            <p:nvSpPr>
              <p:cNvPr id="50" name="Oval 47"/>
              <p:cNvSpPr>
                <a:spLocks noChangeAspect="1" noChangeArrowheads="1"/>
              </p:cNvSpPr>
              <p:nvPr>
                <p:custDataLst>
                  <p:tags r:id="rId28"/>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sp>
            <p:nvSpPr>
              <p:cNvPr id="51" name="Arc 48"/>
              <p:cNvSpPr>
                <a:spLocks noChangeAspect="1"/>
              </p:cNvSpPr>
              <p:nvPr>
                <p:custDataLst>
                  <p:tags r:id="rId29"/>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grpSp>
        <p:sp>
          <p:nvSpPr>
            <p:cNvPr id="45"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sp>
          <p:nvSpPr>
            <p:cNvPr id="46"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sp>
          <p:nvSpPr>
            <p:cNvPr id="47"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sp>
          <p:nvSpPr>
            <p:cNvPr id="48"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sp>
          <p:nvSpPr>
            <p:cNvPr id="49"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grpSp>
      <p:sp>
        <p:nvSpPr>
          <p:cNvPr id="60" name="SlideBottomBar" hidden="1"/>
          <p:cNvSpPr/>
          <p:nvPr userDrawn="1"/>
        </p:nvSpPr>
        <p:spPr>
          <a:xfrm>
            <a:off x="11764091" y="6507558"/>
            <a:ext cx="45719" cy="123825"/>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0" dirty="0">
              <a:solidFill>
                <a:srgbClr val="000000"/>
              </a:solidFill>
              <a:latin typeface="+mn-lt"/>
              <a:ea typeface="+mn-ea"/>
            </a:endParaRPr>
          </a:p>
        </p:txBody>
      </p:sp>
      <p:sp>
        <p:nvSpPr>
          <p:cNvPr id="61" name="doc id" hidden="1"/>
          <p:cNvSpPr>
            <a:spLocks noChangeArrowheads="1"/>
          </p:cNvSpPr>
          <p:nvPr userDrawn="1"/>
        </p:nvSpPr>
        <p:spPr bwMode="auto">
          <a:xfrm>
            <a:off x="10238704" y="50801"/>
            <a:ext cx="1411110" cy="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895350"/>
            <a:endParaRPr lang="en-US" sz="600" baseline="0" dirty="0">
              <a:solidFill>
                <a:srgbClr val="C5C5C5"/>
              </a:solidFill>
              <a:latin typeface="+mn-lt"/>
              <a:ea typeface="+mn-ea"/>
            </a:endParaRPr>
          </a:p>
        </p:txBody>
      </p:sp>
      <p:grpSp>
        <p:nvGrpSpPr>
          <p:cNvPr id="63" name="LegendBoxes" hidden="1"/>
          <p:cNvGrpSpPr/>
          <p:nvPr userDrawn="1"/>
        </p:nvGrpSpPr>
        <p:grpSpPr bwMode="gray">
          <a:xfrm>
            <a:off x="10838127" y="431800"/>
            <a:ext cx="763755" cy="997467"/>
            <a:chOff x="7835905" y="279400"/>
            <a:chExt cx="763755" cy="997467"/>
          </a:xfrm>
        </p:grpSpPr>
        <p:sp>
          <p:nvSpPr>
            <p:cNvPr id="64" name="RectangleLegend1"/>
            <p:cNvSpPr>
              <a:spLocks noChangeArrowheads="1"/>
            </p:cNvSpPr>
            <p:nvPr/>
          </p:nvSpPr>
          <p:spPr bwMode="gray">
            <a:xfrm>
              <a:off x="7835905" y="290513"/>
              <a:ext cx="165100" cy="160338"/>
            </a:xfrm>
            <a:prstGeom prst="rect">
              <a:avLst/>
            </a:prstGeom>
            <a:solidFill>
              <a:schemeClr val="accent1"/>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sp>
          <p:nvSpPr>
            <p:cNvPr id="65" name="RectangleLegend2"/>
            <p:cNvSpPr>
              <a:spLocks noChangeArrowheads="1"/>
            </p:cNvSpPr>
            <p:nvPr/>
          </p:nvSpPr>
          <p:spPr bwMode="gray">
            <a:xfrm>
              <a:off x="7835905" y="560388"/>
              <a:ext cx="165100" cy="160338"/>
            </a:xfrm>
            <a:prstGeom prst="rect">
              <a:avLst/>
            </a:prstGeom>
            <a:solidFill>
              <a:schemeClr val="accent2"/>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sp>
          <p:nvSpPr>
            <p:cNvPr id="66" name="RectangleLegend3"/>
            <p:cNvSpPr>
              <a:spLocks noChangeArrowheads="1"/>
            </p:cNvSpPr>
            <p:nvPr/>
          </p:nvSpPr>
          <p:spPr bwMode="gray">
            <a:xfrm>
              <a:off x="7835905" y="831851"/>
              <a:ext cx="165100" cy="160338"/>
            </a:xfrm>
            <a:prstGeom prst="rect">
              <a:avLst/>
            </a:prstGeom>
            <a:solidFill>
              <a:schemeClr val="accent3"/>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sp>
          <p:nvSpPr>
            <p:cNvPr id="67" name="RectangleLegend4"/>
            <p:cNvSpPr>
              <a:spLocks noChangeArrowheads="1"/>
            </p:cNvSpPr>
            <p:nvPr/>
          </p:nvSpPr>
          <p:spPr bwMode="gray">
            <a:xfrm>
              <a:off x="7835905" y="1103313"/>
              <a:ext cx="165100" cy="160338"/>
            </a:xfrm>
            <a:prstGeom prst="rect">
              <a:avLst/>
            </a:prstGeom>
            <a:solidFill>
              <a:schemeClr val="accent4"/>
            </a:solidFill>
            <a:ln w="9525">
              <a:solidFill>
                <a:schemeClr val="accent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sp>
          <p:nvSpPr>
            <p:cNvPr id="68" name="Legend1"/>
            <p:cNvSpPr>
              <a:spLocks noChangeArrowheads="1"/>
            </p:cNvSpPr>
            <p:nvPr/>
          </p:nvSpPr>
          <p:spPr bwMode="gray">
            <a:xfrm>
              <a:off x="8089905" y="27940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sp>
          <p:nvSpPr>
            <p:cNvPr id="69" name="Legend2"/>
            <p:cNvSpPr>
              <a:spLocks noChangeArrowheads="1"/>
            </p:cNvSpPr>
            <p:nvPr/>
          </p:nvSpPr>
          <p:spPr bwMode="gray">
            <a:xfrm>
              <a:off x="8089905" y="54927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sp>
          <p:nvSpPr>
            <p:cNvPr id="70" name="Legend3"/>
            <p:cNvSpPr>
              <a:spLocks noChangeArrowheads="1"/>
            </p:cNvSpPr>
            <p:nvPr/>
          </p:nvSpPr>
          <p:spPr bwMode="gray">
            <a:xfrm>
              <a:off x="8089905" y="820738"/>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sp>
          <p:nvSpPr>
            <p:cNvPr id="71" name="Legend4"/>
            <p:cNvSpPr>
              <a:spLocks noChangeArrowheads="1"/>
            </p:cNvSpPr>
            <p:nvPr/>
          </p:nvSpPr>
          <p:spPr bwMode="gray">
            <a:xfrm>
              <a:off x="8089905" y="1092201"/>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grpSp>
      <p:grpSp>
        <p:nvGrpSpPr>
          <p:cNvPr id="72" name="LegendLines" hidden="1"/>
          <p:cNvGrpSpPr/>
          <p:nvPr userDrawn="1"/>
        </p:nvGrpSpPr>
        <p:grpSpPr bwMode="gray">
          <a:xfrm>
            <a:off x="10530319" y="431800"/>
            <a:ext cx="1071563" cy="730251"/>
            <a:chOff x="7540629" y="279400"/>
            <a:chExt cx="1071563" cy="730251"/>
          </a:xfrm>
        </p:grpSpPr>
        <p:sp>
          <p:nvSpPr>
            <p:cNvPr id="73" name="LineLegend1"/>
            <p:cNvSpPr>
              <a:spLocks noChangeShapeType="1"/>
            </p:cNvSpPr>
            <p:nvPr/>
          </p:nvSpPr>
          <p:spPr bwMode="gray">
            <a:xfrm>
              <a:off x="7540629" y="369888"/>
              <a:ext cx="457200"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solidFill>
                  <a:srgbClr val="000000"/>
                </a:solidFill>
                <a:latin typeface="+mn-lt"/>
                <a:ea typeface="+mn-ea"/>
              </a:endParaRPr>
            </a:p>
          </p:txBody>
        </p:sp>
        <p:sp>
          <p:nvSpPr>
            <p:cNvPr id="74" name="LineLegend2"/>
            <p:cNvSpPr>
              <a:spLocks noChangeShapeType="1"/>
            </p:cNvSpPr>
            <p:nvPr/>
          </p:nvSpPr>
          <p:spPr bwMode="gray">
            <a:xfrm>
              <a:off x="7540629" y="638175"/>
              <a:ext cx="457200"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solidFill>
                  <a:srgbClr val="000000"/>
                </a:solidFill>
                <a:latin typeface="+mn-lt"/>
                <a:ea typeface="+mn-ea"/>
              </a:endParaRPr>
            </a:p>
          </p:txBody>
        </p:sp>
        <p:sp>
          <p:nvSpPr>
            <p:cNvPr id="75" name="LineLegend3"/>
            <p:cNvSpPr>
              <a:spLocks noChangeShapeType="1"/>
            </p:cNvSpPr>
            <p:nvPr/>
          </p:nvSpPr>
          <p:spPr bwMode="gray">
            <a:xfrm>
              <a:off x="7540629" y="915988"/>
              <a:ext cx="457200"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aseline="0" dirty="0">
                <a:solidFill>
                  <a:srgbClr val="000000"/>
                </a:solidFill>
                <a:latin typeface="+mn-lt"/>
                <a:ea typeface="+mn-ea"/>
              </a:endParaRPr>
            </a:p>
          </p:txBody>
        </p:sp>
        <p:sp>
          <p:nvSpPr>
            <p:cNvPr id="76" name="Legend1"/>
            <p:cNvSpPr>
              <a:spLocks noChangeArrowheads="1"/>
            </p:cNvSpPr>
            <p:nvPr/>
          </p:nvSpPr>
          <p:spPr bwMode="gray">
            <a:xfrm>
              <a:off x="8102604" y="2794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sp>
          <p:nvSpPr>
            <p:cNvPr id="77" name="Legend2"/>
            <p:cNvSpPr>
              <a:spLocks noChangeArrowheads="1"/>
            </p:cNvSpPr>
            <p:nvPr/>
          </p:nvSpPr>
          <p:spPr bwMode="gray">
            <a:xfrm>
              <a:off x="8102604" y="546100"/>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sp>
          <p:nvSpPr>
            <p:cNvPr id="78" name="Legend3"/>
            <p:cNvSpPr>
              <a:spLocks noChangeArrowheads="1"/>
            </p:cNvSpPr>
            <p:nvPr/>
          </p:nvSpPr>
          <p:spPr bwMode="gray">
            <a:xfrm>
              <a:off x="8102604" y="825501"/>
              <a:ext cx="509588"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grpSp>
      <p:grpSp>
        <p:nvGrpSpPr>
          <p:cNvPr id="79" name="LegendMoons" hidden="1"/>
          <p:cNvGrpSpPr/>
          <p:nvPr userDrawn="1"/>
        </p:nvGrpSpPr>
        <p:grpSpPr bwMode="gray">
          <a:xfrm>
            <a:off x="10771452" y="403225"/>
            <a:ext cx="830430" cy="1306516"/>
            <a:chOff x="7769225" y="250825"/>
            <a:chExt cx="830430" cy="1306516"/>
          </a:xfrm>
        </p:grpSpPr>
        <p:grpSp>
          <p:nvGrpSpPr>
            <p:cNvPr id="80" name="MoonLegend1"/>
            <p:cNvGrpSpPr>
              <a:grpSpLocks noChangeAspect="1"/>
            </p:cNvGrpSpPr>
            <p:nvPr>
              <p:custDataLst>
                <p:tags r:id="rId8"/>
              </p:custDataLst>
            </p:nvPr>
          </p:nvGrpSpPr>
          <p:grpSpPr bwMode="gray">
            <a:xfrm>
              <a:off x="7769225" y="250825"/>
              <a:ext cx="209550" cy="209551"/>
              <a:chOff x="4533" y="183"/>
              <a:chExt cx="144" cy="144"/>
            </a:xfrm>
          </p:grpSpPr>
          <p:sp>
            <p:nvSpPr>
              <p:cNvPr id="98" name="Oval 38"/>
              <p:cNvSpPr>
                <a:spLocks noChangeAspect="1" noChangeArrowheads="1"/>
              </p:cNvSpPr>
              <p:nvPr>
                <p:custDataLst>
                  <p:tags r:id="rId21"/>
                </p:custDataLst>
              </p:nvPr>
            </p:nvSpPr>
            <p:spPr bwMode="gray">
              <a:xfrm>
                <a:off x="4533" y="183"/>
                <a:ext cx="144" cy="144"/>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sp>
            <p:nvSpPr>
              <p:cNvPr id="99" name="Arc 39"/>
              <p:cNvSpPr>
                <a:spLocks noChangeAspect="1"/>
              </p:cNvSpPr>
              <p:nvPr>
                <p:custDataLst>
                  <p:tags r:id="rId22"/>
                </p:custDataLst>
              </p:nvPr>
            </p:nvSpPr>
            <p:spPr bwMode="gray">
              <a:xfrm>
                <a:off x="4533" y="183"/>
                <a:ext cx="144" cy="144"/>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grpSp>
        <p:grpSp>
          <p:nvGrpSpPr>
            <p:cNvPr id="81" name="MoonLegend2"/>
            <p:cNvGrpSpPr>
              <a:grpSpLocks noChangeAspect="1"/>
            </p:cNvGrpSpPr>
            <p:nvPr>
              <p:custDataLst>
                <p:tags r:id="rId9"/>
              </p:custDataLst>
            </p:nvPr>
          </p:nvGrpSpPr>
          <p:grpSpPr bwMode="gray">
            <a:xfrm>
              <a:off x="7769225" y="525066"/>
              <a:ext cx="209550" cy="209551"/>
              <a:chOff x="1694" y="2044"/>
              <a:chExt cx="160" cy="160"/>
            </a:xfrm>
          </p:grpSpPr>
          <p:sp>
            <p:nvSpPr>
              <p:cNvPr id="96" name="Oval 41"/>
              <p:cNvSpPr>
                <a:spLocks noChangeAspect="1" noChangeArrowheads="1"/>
              </p:cNvSpPr>
              <p:nvPr>
                <p:custDataLst>
                  <p:tags r:id="rId19"/>
                </p:custDataLst>
              </p:nvPr>
            </p:nvSpPr>
            <p:spPr bwMode="gray">
              <a:xfrm>
                <a:off x="1694" y="2044"/>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sp>
            <p:nvSpPr>
              <p:cNvPr id="97" name="Arc 42"/>
              <p:cNvSpPr>
                <a:spLocks noChangeAspect="1"/>
              </p:cNvSpPr>
              <p:nvPr>
                <p:custDataLst>
                  <p:tags r:id="rId20"/>
                </p:custDataLst>
              </p:nvPr>
            </p:nvSpPr>
            <p:spPr bwMode="gray">
              <a:xfrm>
                <a:off x="1694" y="2044"/>
                <a:ext cx="160" cy="160"/>
              </a:xfrm>
              <a:prstGeom prst="arc">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grpSp>
        <p:grpSp>
          <p:nvGrpSpPr>
            <p:cNvPr id="82" name="MoonLegend4"/>
            <p:cNvGrpSpPr>
              <a:grpSpLocks noChangeAspect="1"/>
            </p:cNvGrpSpPr>
            <p:nvPr>
              <p:custDataLst>
                <p:tags r:id="rId10"/>
              </p:custDataLst>
            </p:nvPr>
          </p:nvGrpSpPr>
          <p:grpSpPr bwMode="gray">
            <a:xfrm>
              <a:off x="7769225" y="1073548"/>
              <a:ext cx="209550" cy="209551"/>
              <a:chOff x="4495" y="1198"/>
              <a:chExt cx="160" cy="160"/>
            </a:xfrm>
          </p:grpSpPr>
          <p:sp>
            <p:nvSpPr>
              <p:cNvPr id="94" name="Oval 47"/>
              <p:cNvSpPr>
                <a:spLocks noChangeAspect="1" noChangeArrowheads="1"/>
              </p:cNvSpPr>
              <p:nvPr>
                <p:custDataLst>
                  <p:tags r:id="rId17"/>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sp>
            <p:nvSpPr>
              <p:cNvPr id="95" name="Arc 48"/>
              <p:cNvSpPr>
                <a:spLocks noChangeAspect="1"/>
              </p:cNvSpPr>
              <p:nvPr>
                <p:custDataLst>
                  <p:tags r:id="rId18"/>
                </p:custDataLst>
              </p:nvPr>
            </p:nvSpPr>
            <p:spPr bwMode="gray">
              <a:xfrm>
                <a:off x="4495" y="1198"/>
                <a:ext cx="160" cy="160"/>
              </a:xfrm>
              <a:prstGeom prst="arc">
                <a:avLst>
                  <a:gd name="adj1" fmla="val 16200000"/>
                  <a:gd name="adj2" fmla="val 108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grpSp>
        <p:grpSp>
          <p:nvGrpSpPr>
            <p:cNvPr id="83" name="MoonLegend5"/>
            <p:cNvGrpSpPr>
              <a:grpSpLocks noChangeAspect="1"/>
            </p:cNvGrpSpPr>
            <p:nvPr>
              <p:custDataLst>
                <p:tags r:id="rId11"/>
              </p:custDataLst>
            </p:nvPr>
          </p:nvGrpSpPr>
          <p:grpSpPr bwMode="gray">
            <a:xfrm>
              <a:off x="7769225" y="1347790"/>
              <a:ext cx="209550" cy="209551"/>
              <a:chOff x="4495" y="1440"/>
              <a:chExt cx="160" cy="160"/>
            </a:xfrm>
          </p:grpSpPr>
          <p:sp>
            <p:nvSpPr>
              <p:cNvPr id="92" name="Oval 50"/>
              <p:cNvSpPr>
                <a:spLocks noChangeAspect="1" noChangeArrowheads="1"/>
              </p:cNvSpPr>
              <p:nvPr>
                <p:custDataLst>
                  <p:tags r:id="rId15"/>
                </p:custDataLst>
              </p:nvPr>
            </p:nvSpPr>
            <p:spPr bwMode="gray">
              <a:xfrm>
                <a:off x="4495" y="1440"/>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sp>
            <p:nvSpPr>
              <p:cNvPr id="93" name="Oval 51"/>
              <p:cNvSpPr>
                <a:spLocks noChangeAspect="1" noChangeArrowheads="1"/>
              </p:cNvSpPr>
              <p:nvPr>
                <p:custDataLst>
                  <p:tags r:id="rId16"/>
                </p:custDataLst>
              </p:nvPr>
            </p:nvSpPr>
            <p:spPr bwMode="gray">
              <a:xfrm>
                <a:off x="4495" y="1440"/>
                <a:ext cx="160" cy="160"/>
              </a:xfrm>
              <a:prstGeom prst="arc">
                <a:avLst>
                  <a:gd name="adj1" fmla="val 16200000"/>
                  <a:gd name="adj2" fmla="val 162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grpSp>
        <p:grpSp>
          <p:nvGrpSpPr>
            <p:cNvPr id="84" name="MoonLegend3"/>
            <p:cNvGrpSpPr>
              <a:grpSpLocks noChangeAspect="1"/>
            </p:cNvGrpSpPr>
            <p:nvPr>
              <p:custDataLst>
                <p:tags r:id="rId12"/>
              </p:custDataLst>
            </p:nvPr>
          </p:nvGrpSpPr>
          <p:grpSpPr bwMode="gray">
            <a:xfrm>
              <a:off x="7769225" y="799307"/>
              <a:ext cx="209550" cy="209551"/>
              <a:chOff x="4495" y="1198"/>
              <a:chExt cx="160" cy="160"/>
            </a:xfrm>
          </p:grpSpPr>
          <p:sp>
            <p:nvSpPr>
              <p:cNvPr id="90" name="Oval 47"/>
              <p:cNvSpPr>
                <a:spLocks noChangeAspect="1" noChangeArrowheads="1"/>
              </p:cNvSpPr>
              <p:nvPr>
                <p:custDataLst>
                  <p:tags r:id="rId13"/>
                </p:custDataLst>
              </p:nvPr>
            </p:nvSpPr>
            <p:spPr bwMode="gray">
              <a:xfrm>
                <a:off x="4495" y="1198"/>
                <a:ext cx="160" cy="160"/>
              </a:xfrm>
              <a:prstGeom prst="ellipse">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sp>
            <p:nvSpPr>
              <p:cNvPr id="91" name="Arc 48"/>
              <p:cNvSpPr>
                <a:spLocks noChangeAspect="1"/>
              </p:cNvSpPr>
              <p:nvPr>
                <p:custDataLst>
                  <p:tags r:id="rId14"/>
                </p:custDataLst>
              </p:nvPr>
            </p:nvSpPr>
            <p:spPr bwMode="gray">
              <a:xfrm>
                <a:off x="4495" y="1198"/>
                <a:ext cx="160" cy="160"/>
              </a:xfrm>
              <a:prstGeom prst="arc">
                <a:avLst>
                  <a:gd name="adj1" fmla="val 16200000"/>
                  <a:gd name="adj2" fmla="val 5400000"/>
                </a:avLst>
              </a:prstGeom>
              <a:solidFill>
                <a:schemeClr val="accent4"/>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baseline="0" dirty="0">
                  <a:solidFill>
                    <a:srgbClr val="000000"/>
                  </a:solidFill>
                  <a:latin typeface="+mn-lt"/>
                  <a:ea typeface="+mn-ea"/>
                </a:endParaRPr>
              </a:p>
            </p:txBody>
          </p:sp>
        </p:grpSp>
        <p:sp>
          <p:nvSpPr>
            <p:cNvPr id="85" name="Legend1"/>
            <p:cNvSpPr>
              <a:spLocks noChangeArrowheads="1"/>
            </p:cNvSpPr>
            <p:nvPr/>
          </p:nvSpPr>
          <p:spPr bwMode="gray">
            <a:xfrm>
              <a:off x="8089900" y="26352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sp>
          <p:nvSpPr>
            <p:cNvPr id="86" name="Legend2"/>
            <p:cNvSpPr>
              <a:spLocks noChangeArrowheads="1"/>
            </p:cNvSpPr>
            <p:nvPr/>
          </p:nvSpPr>
          <p:spPr bwMode="gray">
            <a:xfrm>
              <a:off x="8089900" y="538163"/>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sp>
          <p:nvSpPr>
            <p:cNvPr id="87" name="Legend3"/>
            <p:cNvSpPr>
              <a:spLocks noChangeArrowheads="1"/>
            </p:cNvSpPr>
            <p:nvPr/>
          </p:nvSpPr>
          <p:spPr bwMode="gray">
            <a:xfrm>
              <a:off x="8089900" y="812802"/>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sp>
          <p:nvSpPr>
            <p:cNvPr id="88" name="Legend4"/>
            <p:cNvSpPr>
              <a:spLocks noChangeArrowheads="1"/>
            </p:cNvSpPr>
            <p:nvPr/>
          </p:nvSpPr>
          <p:spPr bwMode="gray">
            <a:xfrm>
              <a:off x="8089900" y="108426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sp>
          <p:nvSpPr>
            <p:cNvPr id="89" name="Legend5"/>
            <p:cNvSpPr>
              <a:spLocks noChangeArrowheads="1"/>
            </p:cNvSpPr>
            <p:nvPr/>
          </p:nvSpPr>
          <p:spPr bwMode="gray">
            <a:xfrm>
              <a:off x="8089900" y="136049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rgbClr val="002960"/>
                </a:buClr>
              </a:pPr>
              <a:r>
                <a:rPr lang="en-US" sz="1200" baseline="0" dirty="0">
                  <a:solidFill>
                    <a:srgbClr val="000000"/>
                  </a:solidFill>
                  <a:latin typeface="+mn-lt"/>
                  <a:ea typeface="+mn-ea"/>
                </a:rPr>
                <a:t>Legend</a:t>
              </a:r>
            </a:p>
          </p:txBody>
        </p:sp>
      </p:grpSp>
    </p:spTree>
    <p:extLst>
      <p:ext uri="{BB962C8B-B14F-4D97-AF65-F5344CB8AC3E}">
        <p14:creationId xmlns:p14="http://schemas.microsoft.com/office/powerpoint/2010/main" val="44572723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hf hdr="0" ftr="0" dt="0"/>
  <p:txStyles>
    <p:titleStyle>
      <a:lvl1pPr algn="l" defTabSz="1193860" rtl="0" eaLnBrk="0" fontAlgn="base" hangingPunct="1">
        <a:spcBef>
          <a:spcPct val="0"/>
        </a:spcBef>
        <a:spcAft>
          <a:spcPct val="0"/>
        </a:spcAft>
        <a:tabLst>
          <a:tab pos="359851" algn="l"/>
        </a:tabLst>
        <a:defRPr sz="2000" b="0" baseline="0">
          <a:solidFill>
            <a:schemeClr val="tx2"/>
          </a:solidFill>
          <a:latin typeface="+mj-lt"/>
          <a:ea typeface="+mj-ea"/>
          <a:cs typeface="+mj-cs"/>
        </a:defRPr>
      </a:lvl1pPr>
      <a:lvl2pPr algn="l" defTabSz="1193860" rtl="0" eaLnBrk="0" fontAlgn="base" hangingPunct="1">
        <a:spcBef>
          <a:spcPct val="0"/>
        </a:spcBef>
        <a:spcAft>
          <a:spcPct val="0"/>
        </a:spcAft>
        <a:defRPr sz="2533" b="1">
          <a:solidFill>
            <a:schemeClr val="tx2"/>
          </a:solidFill>
          <a:latin typeface="Arial" charset="0"/>
        </a:defRPr>
      </a:lvl2pPr>
      <a:lvl3pPr algn="l" defTabSz="1193860" rtl="0" eaLnBrk="0" fontAlgn="base" hangingPunct="1">
        <a:spcBef>
          <a:spcPct val="0"/>
        </a:spcBef>
        <a:spcAft>
          <a:spcPct val="0"/>
        </a:spcAft>
        <a:defRPr sz="2533" b="1">
          <a:solidFill>
            <a:schemeClr val="tx2"/>
          </a:solidFill>
          <a:latin typeface="Arial" charset="0"/>
        </a:defRPr>
      </a:lvl3pPr>
      <a:lvl4pPr algn="l" defTabSz="1193860" rtl="0" eaLnBrk="0" fontAlgn="base" hangingPunct="1">
        <a:spcBef>
          <a:spcPct val="0"/>
        </a:spcBef>
        <a:spcAft>
          <a:spcPct val="0"/>
        </a:spcAft>
        <a:defRPr sz="2533" b="1">
          <a:solidFill>
            <a:schemeClr val="tx2"/>
          </a:solidFill>
          <a:latin typeface="Arial" charset="0"/>
        </a:defRPr>
      </a:lvl4pPr>
      <a:lvl5pPr algn="l" defTabSz="1193860" rtl="0" eaLnBrk="0" fontAlgn="base" hangingPunct="1">
        <a:spcBef>
          <a:spcPct val="0"/>
        </a:spcBef>
        <a:spcAft>
          <a:spcPct val="0"/>
        </a:spcAft>
        <a:defRPr sz="2533" b="1">
          <a:solidFill>
            <a:schemeClr val="tx2"/>
          </a:solidFill>
          <a:latin typeface="Arial" charset="0"/>
        </a:defRPr>
      </a:lvl5pPr>
      <a:lvl6pPr marL="609630" algn="l" defTabSz="1193860" rtl="0" eaLnBrk="0" fontAlgn="base" hangingPunct="1">
        <a:spcBef>
          <a:spcPct val="0"/>
        </a:spcBef>
        <a:spcAft>
          <a:spcPct val="0"/>
        </a:spcAft>
        <a:defRPr sz="2533" b="1">
          <a:solidFill>
            <a:schemeClr val="tx2"/>
          </a:solidFill>
          <a:latin typeface="Arial" charset="0"/>
        </a:defRPr>
      </a:lvl6pPr>
      <a:lvl7pPr marL="1219261" algn="l" defTabSz="1193860" rtl="0" eaLnBrk="0" fontAlgn="base" hangingPunct="1">
        <a:spcBef>
          <a:spcPct val="0"/>
        </a:spcBef>
        <a:spcAft>
          <a:spcPct val="0"/>
        </a:spcAft>
        <a:defRPr sz="2533" b="1">
          <a:solidFill>
            <a:schemeClr val="tx2"/>
          </a:solidFill>
          <a:latin typeface="Arial" charset="0"/>
        </a:defRPr>
      </a:lvl7pPr>
      <a:lvl8pPr marL="1828891" algn="l" defTabSz="1193860" rtl="0" eaLnBrk="0" fontAlgn="base" hangingPunct="1">
        <a:spcBef>
          <a:spcPct val="0"/>
        </a:spcBef>
        <a:spcAft>
          <a:spcPct val="0"/>
        </a:spcAft>
        <a:defRPr sz="2533" b="1">
          <a:solidFill>
            <a:schemeClr val="tx2"/>
          </a:solidFill>
          <a:latin typeface="Arial" charset="0"/>
        </a:defRPr>
      </a:lvl8pPr>
      <a:lvl9pPr marL="2438522" algn="l" defTabSz="1193860" rtl="0" eaLnBrk="0" fontAlgn="base" hangingPunct="1">
        <a:spcBef>
          <a:spcPct val="0"/>
        </a:spcBef>
        <a:spcAft>
          <a:spcPct val="0"/>
        </a:spcAft>
        <a:defRPr sz="2533" b="1">
          <a:solidFill>
            <a:schemeClr val="tx2"/>
          </a:solidFill>
          <a:latin typeface="Arial" charset="0"/>
        </a:defRPr>
      </a:lvl9pPr>
    </p:titleStyle>
    <p:bodyStyle>
      <a:lvl1pPr marL="0" indent="0" algn="l" defTabSz="895350" rtl="0" eaLnBrk="1" fontAlgn="base" latinLnBrk="0" hangingPunct="1">
        <a:spcBef>
          <a:spcPct val="0"/>
        </a:spcBef>
        <a:spcAft>
          <a:spcPct val="0"/>
        </a:spcAft>
        <a:buClr>
          <a:schemeClr val="tx2"/>
        </a:buClr>
        <a:buSzPct val="100000"/>
        <a:defRPr lang="en-US" sz="1600" baseline="0" dirty="0">
          <a:solidFill>
            <a:schemeClr val="tx1"/>
          </a:solidFill>
          <a:latin typeface="+mn-lt"/>
          <a:ea typeface="+mn-ea"/>
          <a:cs typeface="+mn-cs"/>
        </a:defRPr>
      </a:lvl1pPr>
      <a:lvl2pPr marL="194400" indent="-190800" algn="l" defTabSz="895350" rtl="0" eaLnBrk="1" fontAlgn="base" latinLnBrk="0" hangingPunct="1">
        <a:spcBef>
          <a:spcPct val="0"/>
        </a:spcBef>
        <a:spcAft>
          <a:spcPct val="0"/>
        </a:spcAft>
        <a:buClr>
          <a:schemeClr val="tx2"/>
        </a:buClr>
        <a:buSzPct val="125000"/>
        <a:buFont typeface="Arial" charset="0"/>
        <a:buChar char="▪"/>
        <a:defRPr lang="en-US" sz="1600" baseline="0" dirty="0">
          <a:solidFill>
            <a:schemeClr val="tx1"/>
          </a:solidFill>
          <a:latin typeface="+mn-lt"/>
          <a:ea typeface="+mn-ea"/>
          <a:cs typeface="+mn-cs"/>
        </a:defRPr>
      </a:lvl2pPr>
      <a:lvl3pPr marL="609630" indent="-349268" algn="l" defTabSz="895350" rtl="0" eaLnBrk="1" fontAlgn="base" latinLnBrk="0" hangingPunct="1">
        <a:spcBef>
          <a:spcPct val="0"/>
        </a:spcBef>
        <a:spcAft>
          <a:spcPct val="0"/>
        </a:spcAft>
        <a:buClr>
          <a:schemeClr val="tx2"/>
        </a:buClr>
        <a:buSzPct val="120000"/>
        <a:buFont typeface="Arial" charset="0"/>
        <a:buChar char="–"/>
        <a:defRPr lang="en-US" sz="1600" baseline="0" dirty="0">
          <a:solidFill>
            <a:schemeClr val="tx1"/>
          </a:solidFill>
          <a:latin typeface="+mn-lt"/>
          <a:ea typeface="+mn-ea"/>
          <a:cs typeface="+mn-cs"/>
        </a:defRPr>
      </a:lvl3pPr>
      <a:lvl4pPr marL="819192" indent="-207444" algn="l" defTabSz="895350" rtl="0" eaLnBrk="1" fontAlgn="base" latinLnBrk="0" hangingPunct="1">
        <a:spcBef>
          <a:spcPct val="0"/>
        </a:spcBef>
        <a:spcAft>
          <a:spcPct val="0"/>
        </a:spcAft>
        <a:buClr>
          <a:schemeClr val="tx2"/>
        </a:buClr>
        <a:buSzPct val="120000"/>
        <a:buFont typeface="Arial" charset="0"/>
        <a:buChar char="▫"/>
        <a:defRPr lang="en-US" sz="1600" baseline="0" dirty="0">
          <a:solidFill>
            <a:schemeClr val="tx1"/>
          </a:solidFill>
          <a:latin typeface="+mn-lt"/>
          <a:ea typeface="+mn-ea"/>
          <a:cs typeface="+mn-cs"/>
        </a:defRPr>
      </a:lvl4pPr>
      <a:lvl5pPr marL="999794" indent="-173575" algn="l" defTabSz="895350" rtl="0" eaLnBrk="1" fontAlgn="base" latinLnBrk="0" hangingPunct="1">
        <a:spcBef>
          <a:spcPct val="0"/>
        </a:spcBef>
        <a:spcAft>
          <a:spcPct val="0"/>
        </a:spcAft>
        <a:buClr>
          <a:schemeClr val="tx2"/>
        </a:buClr>
        <a:buSzPct val="89000"/>
        <a:buFont typeface="Arial" charset="0"/>
        <a:buChar char="-"/>
        <a:defRPr lang="en-US" sz="1600" baseline="0" dirty="0">
          <a:solidFill>
            <a:schemeClr val="tx1"/>
          </a:solidFill>
          <a:latin typeface="+mn-lt"/>
          <a:ea typeface="+mn-ea"/>
          <a:cs typeface="+mn-cs"/>
        </a:defRPr>
      </a:lvl5pPr>
      <a:lvl6pPr marL="999794" indent="-173575" algn="l" defTabSz="1193860" rtl="0" eaLnBrk="0" fontAlgn="base" hangingPunct="1">
        <a:spcBef>
          <a:spcPct val="0"/>
        </a:spcBef>
        <a:spcAft>
          <a:spcPct val="0"/>
        </a:spcAft>
        <a:buClr>
          <a:schemeClr val="tx2"/>
        </a:buClr>
        <a:buSzPct val="89000"/>
        <a:buFont typeface="Arial" charset="0"/>
        <a:buChar char="-"/>
        <a:defRPr sz="2133" baseline="0">
          <a:solidFill>
            <a:schemeClr val="tx1"/>
          </a:solidFill>
          <a:latin typeface="+mn-lt"/>
        </a:defRPr>
      </a:lvl6pPr>
      <a:lvl7pPr marL="999794" indent="-173575" algn="l" defTabSz="1193860" rtl="0" eaLnBrk="0" fontAlgn="base" hangingPunct="1">
        <a:spcBef>
          <a:spcPct val="0"/>
        </a:spcBef>
        <a:spcAft>
          <a:spcPct val="0"/>
        </a:spcAft>
        <a:buClr>
          <a:schemeClr val="tx2"/>
        </a:buClr>
        <a:buSzPct val="89000"/>
        <a:buFont typeface="Arial" charset="0"/>
        <a:buChar char="-"/>
        <a:defRPr sz="2133" baseline="0">
          <a:solidFill>
            <a:schemeClr val="tx1"/>
          </a:solidFill>
          <a:latin typeface="+mn-lt"/>
        </a:defRPr>
      </a:lvl7pPr>
      <a:lvl8pPr marL="999794" indent="-173575" algn="l" defTabSz="1193860" rtl="0" eaLnBrk="0" fontAlgn="base" hangingPunct="1">
        <a:spcBef>
          <a:spcPct val="0"/>
        </a:spcBef>
        <a:spcAft>
          <a:spcPct val="0"/>
        </a:spcAft>
        <a:buClr>
          <a:schemeClr val="tx2"/>
        </a:buClr>
        <a:buSzPct val="89000"/>
        <a:buFont typeface="Arial" charset="0"/>
        <a:buChar char="-"/>
        <a:defRPr sz="2133" baseline="0">
          <a:solidFill>
            <a:schemeClr val="tx1"/>
          </a:solidFill>
          <a:latin typeface="+mn-lt"/>
        </a:defRPr>
      </a:lvl8pPr>
      <a:lvl9pPr marL="999794" indent="-173575" algn="l" defTabSz="1193860" rtl="0" eaLnBrk="0" fontAlgn="base" hangingPunct="1">
        <a:spcBef>
          <a:spcPct val="0"/>
        </a:spcBef>
        <a:spcAft>
          <a:spcPct val="0"/>
        </a:spcAft>
        <a:buClr>
          <a:schemeClr val="tx2"/>
        </a:buClr>
        <a:buSzPct val="89000"/>
        <a:buFont typeface="Arial" charset="0"/>
        <a:buChar char="-"/>
        <a:defRPr sz="2133" baseline="0">
          <a:solidFill>
            <a:schemeClr val="tx1"/>
          </a:solidFill>
          <a:latin typeface="+mn-lt"/>
        </a:defRPr>
      </a:lvl9pPr>
    </p:bodyStyle>
    <p:otherStyle>
      <a:defPPr>
        <a:defRPr lang="en-US"/>
      </a:defPPr>
      <a:lvl1pPr marL="0" algn="l" defTabSz="1219261" rtl="0" eaLnBrk="0" latinLnBrk="0" hangingPunct="1">
        <a:defRPr sz="2400" kern="1200">
          <a:solidFill>
            <a:schemeClr val="tx1"/>
          </a:solidFill>
          <a:latin typeface="+mn-lt"/>
          <a:ea typeface="+mn-ea"/>
          <a:cs typeface="+mn-cs"/>
        </a:defRPr>
      </a:lvl1pPr>
      <a:lvl2pPr marL="609630" algn="l" defTabSz="1219261" rtl="0" eaLnBrk="0" latinLnBrk="0" hangingPunct="1">
        <a:defRPr sz="2400" kern="1200">
          <a:solidFill>
            <a:schemeClr val="tx1"/>
          </a:solidFill>
          <a:latin typeface="+mn-lt"/>
          <a:ea typeface="+mn-ea"/>
          <a:cs typeface="+mn-cs"/>
        </a:defRPr>
      </a:lvl2pPr>
      <a:lvl3pPr marL="1219261" algn="l" defTabSz="1219261" rtl="0" eaLnBrk="0" latinLnBrk="0" hangingPunct="1">
        <a:defRPr sz="2400" kern="1200">
          <a:solidFill>
            <a:schemeClr val="tx1"/>
          </a:solidFill>
          <a:latin typeface="+mn-lt"/>
          <a:ea typeface="+mn-ea"/>
          <a:cs typeface="+mn-cs"/>
        </a:defRPr>
      </a:lvl3pPr>
      <a:lvl4pPr marL="1828891" algn="l" defTabSz="1219261" rtl="0" eaLnBrk="0" latinLnBrk="0" hangingPunct="1">
        <a:defRPr sz="2400" kern="1200">
          <a:solidFill>
            <a:schemeClr val="tx1"/>
          </a:solidFill>
          <a:latin typeface="+mn-lt"/>
          <a:ea typeface="+mn-ea"/>
          <a:cs typeface="+mn-cs"/>
        </a:defRPr>
      </a:lvl4pPr>
      <a:lvl5pPr marL="2438522" algn="l" defTabSz="1219261" rtl="0" eaLnBrk="0" latinLnBrk="0" hangingPunct="1">
        <a:defRPr sz="2400" kern="1200">
          <a:solidFill>
            <a:schemeClr val="tx1"/>
          </a:solidFill>
          <a:latin typeface="+mn-lt"/>
          <a:ea typeface="+mn-ea"/>
          <a:cs typeface="+mn-cs"/>
        </a:defRPr>
      </a:lvl5pPr>
      <a:lvl6pPr marL="3048152" algn="l" defTabSz="1219261" rtl="0" eaLnBrk="0" latinLnBrk="0" hangingPunct="1">
        <a:defRPr sz="2400" kern="1200">
          <a:solidFill>
            <a:schemeClr val="tx1"/>
          </a:solidFill>
          <a:latin typeface="+mn-lt"/>
          <a:ea typeface="+mn-ea"/>
          <a:cs typeface="+mn-cs"/>
        </a:defRPr>
      </a:lvl6pPr>
      <a:lvl7pPr marL="3657783" algn="l" defTabSz="1219261" rtl="0" eaLnBrk="0" latinLnBrk="0" hangingPunct="1">
        <a:defRPr sz="2400" kern="1200">
          <a:solidFill>
            <a:schemeClr val="tx1"/>
          </a:solidFill>
          <a:latin typeface="+mn-lt"/>
          <a:ea typeface="+mn-ea"/>
          <a:cs typeface="+mn-cs"/>
        </a:defRPr>
      </a:lvl7pPr>
      <a:lvl8pPr marL="4267413" algn="l" defTabSz="1219261" rtl="0" eaLnBrk="0" latinLnBrk="0" hangingPunct="1">
        <a:defRPr sz="2400" kern="1200">
          <a:solidFill>
            <a:schemeClr val="tx1"/>
          </a:solidFill>
          <a:latin typeface="+mn-lt"/>
          <a:ea typeface="+mn-ea"/>
          <a:cs typeface="+mn-cs"/>
        </a:defRPr>
      </a:lvl8pPr>
      <a:lvl9pPr marL="4877044" algn="l" defTabSz="1219261" rtl="0" eaLnBrk="0"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image" Target="../media/image7.emf"/><Relationship Id="rId2" Type="http://schemas.openxmlformats.org/officeDocument/2006/relationships/tags" Target="../tags/tag59.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99.xml"/><Relationship Id="rId13" Type="http://schemas.openxmlformats.org/officeDocument/2006/relationships/image" Target="../media/image4.emf"/><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oleObject" Target="../embeddings/oleObject16.bin"/><Relationship Id="rId2" Type="http://schemas.openxmlformats.org/officeDocument/2006/relationships/tags" Target="../tags/tag93.xml"/><Relationship Id="rId1" Type="http://schemas.openxmlformats.org/officeDocument/2006/relationships/vmlDrawing" Target="../drawings/vmlDrawing16.vml"/><Relationship Id="rId6" Type="http://schemas.openxmlformats.org/officeDocument/2006/relationships/tags" Target="../tags/tag97.xml"/><Relationship Id="rId11" Type="http://schemas.openxmlformats.org/officeDocument/2006/relationships/slideLayout" Target="../slideLayouts/slideLayout2.xml"/><Relationship Id="rId5" Type="http://schemas.openxmlformats.org/officeDocument/2006/relationships/tags" Target="../tags/tag96.xml"/><Relationship Id="rId10" Type="http://schemas.openxmlformats.org/officeDocument/2006/relationships/tags" Target="../tags/tag101.xml"/><Relationship Id="rId4" Type="http://schemas.openxmlformats.org/officeDocument/2006/relationships/tags" Target="../tags/tag95.xml"/><Relationship Id="rId9" Type="http://schemas.openxmlformats.org/officeDocument/2006/relationships/tags" Target="../tags/tag10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vmlDrawing" Target="../drawings/vmlDrawing8.v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oleObject" Target="../embeddings/oleObject8.bin"/></Relationships>
</file>

<file path=ppt/slides/_rels/slide3.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tags" Target="../tags/tag73.xml"/><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tags" Target="../tags/tag72.xml"/><Relationship Id="rId17" Type="http://schemas.openxmlformats.org/officeDocument/2006/relationships/chart" Target="../charts/chart1.xml"/><Relationship Id="rId2" Type="http://schemas.openxmlformats.org/officeDocument/2006/relationships/tags" Target="../tags/tag62.xml"/><Relationship Id="rId16" Type="http://schemas.openxmlformats.org/officeDocument/2006/relationships/image" Target="../media/image10.emf"/><Relationship Id="rId1" Type="http://schemas.openxmlformats.org/officeDocument/2006/relationships/vmlDrawing" Target="../drawings/vmlDrawing9.vml"/><Relationship Id="rId6" Type="http://schemas.openxmlformats.org/officeDocument/2006/relationships/tags" Target="../tags/tag66.xml"/><Relationship Id="rId11" Type="http://schemas.openxmlformats.org/officeDocument/2006/relationships/tags" Target="../tags/tag71.xml"/><Relationship Id="rId5" Type="http://schemas.openxmlformats.org/officeDocument/2006/relationships/tags" Target="../tags/tag65.xml"/><Relationship Id="rId15" Type="http://schemas.openxmlformats.org/officeDocument/2006/relationships/oleObject" Target="../embeddings/oleObject9.bin"/><Relationship Id="rId10" Type="http://schemas.openxmlformats.org/officeDocument/2006/relationships/tags" Target="../tags/tag70.xml"/><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75.xml"/><Relationship Id="rId7" Type="http://schemas.openxmlformats.org/officeDocument/2006/relationships/image" Target="../media/image10.emf"/><Relationship Id="rId2" Type="http://schemas.openxmlformats.org/officeDocument/2006/relationships/tags" Target="../tags/tag74.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Layout" Target="../slideLayouts/slideLayout2.xml"/><Relationship Id="rId4" Type="http://schemas.openxmlformats.org/officeDocument/2006/relationships/tags" Target="../tags/tag76.xml"/></Relationships>
</file>

<file path=ppt/slides/_rels/slide5.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9" Type="http://schemas.openxmlformats.org/officeDocument/2006/relationships/image" Target="../media/image43.png"/><Relationship Id="rId21" Type="http://schemas.openxmlformats.org/officeDocument/2006/relationships/image" Target="../media/image25.png"/><Relationship Id="rId34" Type="http://schemas.openxmlformats.org/officeDocument/2006/relationships/image" Target="../media/image38.png"/><Relationship Id="rId42" Type="http://schemas.microsoft.com/office/2007/relationships/hdphoto" Target="../media/hdphoto2.wdp"/><Relationship Id="rId47" Type="http://schemas.openxmlformats.org/officeDocument/2006/relationships/image" Target="../media/image48.png"/><Relationship Id="rId50" Type="http://schemas.openxmlformats.org/officeDocument/2006/relationships/image" Target="../media/image51.png"/><Relationship Id="rId55" Type="http://schemas.openxmlformats.org/officeDocument/2006/relationships/image" Target="../media/image56.png"/><Relationship Id="rId63" Type="http://schemas.openxmlformats.org/officeDocument/2006/relationships/image" Target="../media/image64.jpeg"/><Relationship Id="rId68" Type="http://schemas.openxmlformats.org/officeDocument/2006/relationships/image" Target="../media/image69.jpeg"/><Relationship Id="rId76" Type="http://schemas.openxmlformats.org/officeDocument/2006/relationships/image" Target="../media/image77.png"/><Relationship Id="rId84" Type="http://schemas.openxmlformats.org/officeDocument/2006/relationships/image" Target="../media/image85.png"/><Relationship Id="rId89" Type="http://schemas.openxmlformats.org/officeDocument/2006/relationships/image" Target="../media/image90.png"/><Relationship Id="rId7" Type="http://schemas.openxmlformats.org/officeDocument/2006/relationships/image" Target="../media/image4.emf"/><Relationship Id="rId71" Type="http://schemas.openxmlformats.org/officeDocument/2006/relationships/image" Target="../media/image72.png"/><Relationship Id="rId92" Type="http://schemas.openxmlformats.org/officeDocument/2006/relationships/image" Target="../media/image93.png"/><Relationship Id="rId2" Type="http://schemas.openxmlformats.org/officeDocument/2006/relationships/tags" Target="../tags/tag77.xml"/><Relationship Id="rId16" Type="http://schemas.openxmlformats.org/officeDocument/2006/relationships/image" Target="../media/image20.png"/><Relationship Id="rId29" Type="http://schemas.openxmlformats.org/officeDocument/2006/relationships/image" Target="../media/image33.png"/><Relationship Id="rId11" Type="http://schemas.openxmlformats.org/officeDocument/2006/relationships/image" Target="../media/image15.pn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png"/><Relationship Id="rId40" Type="http://schemas.microsoft.com/office/2007/relationships/hdphoto" Target="../media/hdphoto1.wdp"/><Relationship Id="rId45" Type="http://schemas.openxmlformats.org/officeDocument/2006/relationships/image" Target="../media/image46.png"/><Relationship Id="rId53" Type="http://schemas.openxmlformats.org/officeDocument/2006/relationships/image" Target="../media/image54.png"/><Relationship Id="rId58" Type="http://schemas.openxmlformats.org/officeDocument/2006/relationships/image" Target="../media/image59.png"/><Relationship Id="rId66" Type="http://schemas.openxmlformats.org/officeDocument/2006/relationships/image" Target="../media/image67.jpeg"/><Relationship Id="rId74" Type="http://schemas.openxmlformats.org/officeDocument/2006/relationships/image" Target="../media/image75.png"/><Relationship Id="rId79" Type="http://schemas.openxmlformats.org/officeDocument/2006/relationships/image" Target="../media/image80.png"/><Relationship Id="rId87" Type="http://schemas.openxmlformats.org/officeDocument/2006/relationships/image" Target="../media/image88.png"/><Relationship Id="rId5" Type="http://schemas.openxmlformats.org/officeDocument/2006/relationships/notesSlide" Target="../notesSlides/notesSlide2.xml"/><Relationship Id="rId61" Type="http://schemas.openxmlformats.org/officeDocument/2006/relationships/image" Target="../media/image62.png"/><Relationship Id="rId82" Type="http://schemas.openxmlformats.org/officeDocument/2006/relationships/image" Target="../media/image83.png"/><Relationship Id="rId90" Type="http://schemas.openxmlformats.org/officeDocument/2006/relationships/image" Target="../media/image91.png"/><Relationship Id="rId95" Type="http://schemas.openxmlformats.org/officeDocument/2006/relationships/image" Target="../media/image96.png"/><Relationship Id="rId19" Type="http://schemas.openxmlformats.org/officeDocument/2006/relationships/image" Target="../media/image2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9.png"/><Relationship Id="rId43" Type="http://schemas.openxmlformats.org/officeDocument/2006/relationships/image" Target="../media/image45.png"/><Relationship Id="rId48" Type="http://schemas.openxmlformats.org/officeDocument/2006/relationships/image" Target="../media/image49.png"/><Relationship Id="rId56" Type="http://schemas.openxmlformats.org/officeDocument/2006/relationships/image" Target="../media/image57.png"/><Relationship Id="rId64" Type="http://schemas.openxmlformats.org/officeDocument/2006/relationships/image" Target="../media/image65.png"/><Relationship Id="rId69" Type="http://schemas.openxmlformats.org/officeDocument/2006/relationships/image" Target="../media/image70.png"/><Relationship Id="rId77" Type="http://schemas.openxmlformats.org/officeDocument/2006/relationships/image" Target="../media/image78.png"/><Relationship Id="rId8" Type="http://schemas.openxmlformats.org/officeDocument/2006/relationships/image" Target="../media/image12.png"/><Relationship Id="rId51" Type="http://schemas.openxmlformats.org/officeDocument/2006/relationships/image" Target="../media/image52.png"/><Relationship Id="rId72" Type="http://schemas.openxmlformats.org/officeDocument/2006/relationships/image" Target="../media/image73.png"/><Relationship Id="rId80" Type="http://schemas.openxmlformats.org/officeDocument/2006/relationships/image" Target="../media/image81.png"/><Relationship Id="rId85" Type="http://schemas.openxmlformats.org/officeDocument/2006/relationships/image" Target="../media/image86.png"/><Relationship Id="rId93" Type="http://schemas.openxmlformats.org/officeDocument/2006/relationships/image" Target="../media/image94.png"/><Relationship Id="rId3" Type="http://schemas.openxmlformats.org/officeDocument/2006/relationships/tags" Target="../tags/tag78.xml"/><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38" Type="http://schemas.openxmlformats.org/officeDocument/2006/relationships/image" Target="../media/image42.png"/><Relationship Id="rId46" Type="http://schemas.openxmlformats.org/officeDocument/2006/relationships/image" Target="../media/image47.png"/><Relationship Id="rId59" Type="http://schemas.openxmlformats.org/officeDocument/2006/relationships/image" Target="../media/image60.tmp"/><Relationship Id="rId67" Type="http://schemas.openxmlformats.org/officeDocument/2006/relationships/image" Target="../media/image68.png"/><Relationship Id="rId20" Type="http://schemas.openxmlformats.org/officeDocument/2006/relationships/image" Target="../media/image24.png"/><Relationship Id="rId41" Type="http://schemas.openxmlformats.org/officeDocument/2006/relationships/image" Target="../media/image44.png"/><Relationship Id="rId54" Type="http://schemas.openxmlformats.org/officeDocument/2006/relationships/image" Target="../media/image55.png"/><Relationship Id="rId62" Type="http://schemas.openxmlformats.org/officeDocument/2006/relationships/image" Target="../media/image63.png"/><Relationship Id="rId70" Type="http://schemas.openxmlformats.org/officeDocument/2006/relationships/image" Target="../media/image71.png"/><Relationship Id="rId75" Type="http://schemas.openxmlformats.org/officeDocument/2006/relationships/image" Target="../media/image76.png"/><Relationship Id="rId83" Type="http://schemas.openxmlformats.org/officeDocument/2006/relationships/image" Target="../media/image84.png"/><Relationship Id="rId88" Type="http://schemas.openxmlformats.org/officeDocument/2006/relationships/image" Target="../media/image89.png"/><Relationship Id="rId91" Type="http://schemas.openxmlformats.org/officeDocument/2006/relationships/image" Target="../media/image92.png"/><Relationship Id="rId1" Type="http://schemas.openxmlformats.org/officeDocument/2006/relationships/vmlDrawing" Target="../drawings/vmlDrawing11.vml"/><Relationship Id="rId6" Type="http://schemas.openxmlformats.org/officeDocument/2006/relationships/oleObject" Target="../embeddings/oleObject11.bin"/><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36" Type="http://schemas.openxmlformats.org/officeDocument/2006/relationships/image" Target="../media/image40.png"/><Relationship Id="rId49" Type="http://schemas.openxmlformats.org/officeDocument/2006/relationships/image" Target="../media/image50.png"/><Relationship Id="rId57" Type="http://schemas.openxmlformats.org/officeDocument/2006/relationships/image" Target="../media/image58.png"/><Relationship Id="rId10" Type="http://schemas.openxmlformats.org/officeDocument/2006/relationships/image" Target="../media/image14.png"/><Relationship Id="rId31" Type="http://schemas.openxmlformats.org/officeDocument/2006/relationships/image" Target="../media/image35.png"/><Relationship Id="rId44" Type="http://schemas.microsoft.com/office/2007/relationships/hdphoto" Target="../media/hdphoto3.wdp"/><Relationship Id="rId52" Type="http://schemas.openxmlformats.org/officeDocument/2006/relationships/image" Target="../media/image53.png"/><Relationship Id="rId60" Type="http://schemas.openxmlformats.org/officeDocument/2006/relationships/image" Target="../media/image61.jpeg"/><Relationship Id="rId65" Type="http://schemas.openxmlformats.org/officeDocument/2006/relationships/image" Target="../media/image66.jpeg"/><Relationship Id="rId73" Type="http://schemas.openxmlformats.org/officeDocument/2006/relationships/image" Target="../media/image74.png"/><Relationship Id="rId78" Type="http://schemas.openxmlformats.org/officeDocument/2006/relationships/image" Target="../media/image79.png"/><Relationship Id="rId81" Type="http://schemas.openxmlformats.org/officeDocument/2006/relationships/image" Target="../media/image82.png"/><Relationship Id="rId86" Type="http://schemas.openxmlformats.org/officeDocument/2006/relationships/image" Target="../media/image87.png"/><Relationship Id="rId94" Type="http://schemas.openxmlformats.org/officeDocument/2006/relationships/image" Target="../media/image95.png"/><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98.emf"/><Relationship Id="rId13" Type="http://schemas.openxmlformats.org/officeDocument/2006/relationships/image" Target="../media/image103.emf"/><Relationship Id="rId18" Type="http://schemas.openxmlformats.org/officeDocument/2006/relationships/image" Target="../media/image108.emf"/><Relationship Id="rId3" Type="http://schemas.openxmlformats.org/officeDocument/2006/relationships/tags" Target="../tags/tag80.xml"/><Relationship Id="rId7" Type="http://schemas.openxmlformats.org/officeDocument/2006/relationships/image" Target="../media/image97.emf"/><Relationship Id="rId12" Type="http://schemas.openxmlformats.org/officeDocument/2006/relationships/image" Target="../media/image102.emf"/><Relationship Id="rId17" Type="http://schemas.openxmlformats.org/officeDocument/2006/relationships/image" Target="../media/image107.emf"/><Relationship Id="rId2" Type="http://schemas.openxmlformats.org/officeDocument/2006/relationships/tags" Target="../tags/tag79.xml"/><Relationship Id="rId16" Type="http://schemas.openxmlformats.org/officeDocument/2006/relationships/image" Target="../media/image106.emf"/><Relationship Id="rId1" Type="http://schemas.openxmlformats.org/officeDocument/2006/relationships/vmlDrawing" Target="../drawings/vmlDrawing12.vml"/><Relationship Id="rId6" Type="http://schemas.openxmlformats.org/officeDocument/2006/relationships/image" Target="../media/image10.emf"/><Relationship Id="rId11" Type="http://schemas.openxmlformats.org/officeDocument/2006/relationships/image" Target="../media/image101.emf"/><Relationship Id="rId5" Type="http://schemas.openxmlformats.org/officeDocument/2006/relationships/oleObject" Target="../embeddings/oleObject12.bin"/><Relationship Id="rId15" Type="http://schemas.openxmlformats.org/officeDocument/2006/relationships/image" Target="../media/image105.emf"/><Relationship Id="rId10" Type="http://schemas.openxmlformats.org/officeDocument/2006/relationships/image" Target="../media/image100.emf"/><Relationship Id="rId4" Type="http://schemas.openxmlformats.org/officeDocument/2006/relationships/slideLayout" Target="../slideLayouts/slideLayout2.xml"/><Relationship Id="rId9" Type="http://schemas.openxmlformats.org/officeDocument/2006/relationships/image" Target="../media/image99.emf"/><Relationship Id="rId14" Type="http://schemas.openxmlformats.org/officeDocument/2006/relationships/image" Target="../media/image104.emf"/></Relationships>
</file>

<file path=ppt/slides/_rels/slide7.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image" Target="../media/image102.emf"/><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image" Target="../media/image103.emf"/><Relationship Id="rId2" Type="http://schemas.openxmlformats.org/officeDocument/2006/relationships/tags" Target="../tags/tag81.xml"/><Relationship Id="rId1" Type="http://schemas.openxmlformats.org/officeDocument/2006/relationships/vmlDrawing" Target="../drawings/vmlDrawing13.vml"/><Relationship Id="rId6" Type="http://schemas.openxmlformats.org/officeDocument/2006/relationships/tags" Target="../tags/tag85.xml"/><Relationship Id="rId11" Type="http://schemas.openxmlformats.org/officeDocument/2006/relationships/image" Target="../media/image10.emf"/><Relationship Id="rId5" Type="http://schemas.openxmlformats.org/officeDocument/2006/relationships/tags" Target="../tags/tag84.xml"/><Relationship Id="rId10" Type="http://schemas.openxmlformats.org/officeDocument/2006/relationships/oleObject" Target="../embeddings/oleObject13.bin"/><Relationship Id="rId4" Type="http://schemas.openxmlformats.org/officeDocument/2006/relationships/tags" Target="../tags/tag83.xml"/><Relationship Id="rId9" Type="http://schemas.openxmlformats.org/officeDocument/2006/relationships/slideLayout" Target="../slideLayouts/slideLayout2.xml"/><Relationship Id="rId14" Type="http://schemas.openxmlformats.org/officeDocument/2006/relationships/image" Target="../media/image98.emf"/></Relationships>
</file>

<file path=ppt/slides/_rels/slide8.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13.png"/><Relationship Id="rId18" Type="http://schemas.openxmlformats.org/officeDocument/2006/relationships/image" Target="../media/image118.png"/><Relationship Id="rId26" Type="http://schemas.openxmlformats.org/officeDocument/2006/relationships/image" Target="../media/image125.png"/><Relationship Id="rId3" Type="http://schemas.openxmlformats.org/officeDocument/2006/relationships/tags" Target="../tags/tag89.xml"/><Relationship Id="rId21" Type="http://schemas.openxmlformats.org/officeDocument/2006/relationships/image" Target="../media/image120.png"/><Relationship Id="rId7" Type="http://schemas.openxmlformats.org/officeDocument/2006/relationships/oleObject" Target="../embeddings/oleObject14.bin"/><Relationship Id="rId12" Type="http://schemas.openxmlformats.org/officeDocument/2006/relationships/image" Target="../media/image112.png"/><Relationship Id="rId17" Type="http://schemas.openxmlformats.org/officeDocument/2006/relationships/image" Target="../media/image117.png"/><Relationship Id="rId25" Type="http://schemas.openxmlformats.org/officeDocument/2006/relationships/image" Target="../media/image124.png"/><Relationship Id="rId2" Type="http://schemas.openxmlformats.org/officeDocument/2006/relationships/tags" Target="../tags/tag88.xml"/><Relationship Id="rId16" Type="http://schemas.openxmlformats.org/officeDocument/2006/relationships/image" Target="../media/image116.png"/><Relationship Id="rId20" Type="http://schemas.openxmlformats.org/officeDocument/2006/relationships/image" Target="../media/image119.png"/><Relationship Id="rId29" Type="http://schemas.openxmlformats.org/officeDocument/2006/relationships/image" Target="../media/image128.png"/><Relationship Id="rId1" Type="http://schemas.openxmlformats.org/officeDocument/2006/relationships/vmlDrawing" Target="../drawings/vmlDrawing14.vml"/><Relationship Id="rId6" Type="http://schemas.openxmlformats.org/officeDocument/2006/relationships/notesSlide" Target="../notesSlides/notesSlide3.xml"/><Relationship Id="rId11" Type="http://schemas.openxmlformats.org/officeDocument/2006/relationships/image" Target="../media/image111.png"/><Relationship Id="rId24" Type="http://schemas.openxmlformats.org/officeDocument/2006/relationships/image" Target="../media/image123.png"/><Relationship Id="rId5" Type="http://schemas.openxmlformats.org/officeDocument/2006/relationships/slideLayout" Target="../slideLayouts/slideLayout2.xml"/><Relationship Id="rId15" Type="http://schemas.openxmlformats.org/officeDocument/2006/relationships/image" Target="../media/image115.png"/><Relationship Id="rId23" Type="http://schemas.openxmlformats.org/officeDocument/2006/relationships/image" Target="../media/image122.png"/><Relationship Id="rId28" Type="http://schemas.openxmlformats.org/officeDocument/2006/relationships/image" Target="../media/image127.png"/><Relationship Id="rId10" Type="http://schemas.openxmlformats.org/officeDocument/2006/relationships/image" Target="../media/image110.png"/><Relationship Id="rId19" Type="http://schemas.microsoft.com/office/2007/relationships/hdphoto" Target="../media/hdphoto4.wdp"/><Relationship Id="rId4" Type="http://schemas.openxmlformats.org/officeDocument/2006/relationships/tags" Target="../tags/tag90.xml"/><Relationship Id="rId9" Type="http://schemas.openxmlformats.org/officeDocument/2006/relationships/image" Target="../media/image109.png"/><Relationship Id="rId14" Type="http://schemas.openxmlformats.org/officeDocument/2006/relationships/image" Target="../media/image114.png"/><Relationship Id="rId22" Type="http://schemas.openxmlformats.org/officeDocument/2006/relationships/image" Target="../media/image121.png"/><Relationship Id="rId27" Type="http://schemas.openxmlformats.org/officeDocument/2006/relationships/image" Target="../media/image126.png"/><Relationship Id="rId30" Type="http://schemas.openxmlformats.org/officeDocument/2006/relationships/image" Target="../media/image129.png"/></Relationships>
</file>

<file path=ppt/slides/_rels/slide9.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vmlDrawing" Target="../drawings/vmlDrawing15.vml"/><Relationship Id="rId6" Type="http://schemas.openxmlformats.org/officeDocument/2006/relationships/image" Target="../media/image10.emf"/><Relationship Id="rId5" Type="http://schemas.openxmlformats.org/officeDocument/2006/relationships/oleObject" Target="../embeddings/oleObject15.bin"/><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4252671763"/>
              </p:ext>
            </p:extLst>
          </p:nvPr>
        </p:nvGraphicFramePr>
        <p:xfrm>
          <a:off x="2118" y="-1118326"/>
          <a:ext cx="2116" cy="2116"/>
        </p:xfrm>
        <a:graphic>
          <a:graphicData uri="http://schemas.openxmlformats.org/presentationml/2006/ole">
            <mc:AlternateContent xmlns:mc="http://schemas.openxmlformats.org/markup-compatibility/2006">
              <mc:Choice xmlns:v="urn:schemas-microsoft-com:vml" Requires="v">
                <p:oleObj spid="_x0000_s99620" name="think-cell Slide" r:id="rId6" imgW="353" imgH="353" progId="TCLayout.ActiveDocument.1">
                  <p:embed/>
                </p:oleObj>
              </mc:Choice>
              <mc:Fallback>
                <p:oleObj name="think-cell Slide" r:id="rId6" imgW="353" imgH="353" progId="TCLayout.ActiveDocument.1">
                  <p:embed/>
                  <p:pic>
                    <p:nvPicPr>
                      <p:cNvPr id="0" name=""/>
                      <p:cNvPicPr/>
                      <p:nvPr/>
                    </p:nvPicPr>
                    <p:blipFill>
                      <a:blip r:embed="rId7"/>
                      <a:stretch>
                        <a:fillRect/>
                      </a:stretch>
                    </p:blipFill>
                    <p:spPr>
                      <a:xfrm>
                        <a:off x="2118" y="-1118326"/>
                        <a:ext cx="2116" cy="211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2861C52-43D2-4681-BB60-899FB4B7DF74}"/>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3200" dirty="0" err="1">
              <a:solidFill>
                <a:schemeClr val="tx1"/>
              </a:solidFill>
              <a:latin typeface="Arial" panose="020B0604020202020204" pitchFamily="34" charset="0"/>
              <a:ea typeface="+mj-ea"/>
              <a:cs typeface="+mj-cs"/>
              <a:sym typeface="Arial" panose="020B0604020202020204" pitchFamily="34" charset="0"/>
            </a:endParaRPr>
          </a:p>
        </p:txBody>
      </p:sp>
      <p:sp>
        <p:nvSpPr>
          <p:cNvPr id="8" name="Title 7"/>
          <p:cNvSpPr>
            <a:spLocks noGrp="1"/>
          </p:cNvSpPr>
          <p:nvPr>
            <p:ph type="ctrTitle"/>
          </p:nvPr>
        </p:nvSpPr>
        <p:spPr bwMode="gray">
          <a:xfrm>
            <a:off x="3024489" y="1434420"/>
            <a:ext cx="8309252" cy="49244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a:t>Disruptive technologies and food system</a:t>
            </a:r>
          </a:p>
        </p:txBody>
      </p:sp>
      <p:sp>
        <p:nvSpPr>
          <p:cNvPr id="3" name="Subtitle 2"/>
          <p:cNvSpPr>
            <a:spLocks noGrp="1"/>
          </p:cNvSpPr>
          <p:nvPr>
            <p:ph type="subTitle" idx="1"/>
          </p:nvPr>
        </p:nvSpPr>
        <p:spPr bwMode="gray">
          <a:xfrm>
            <a:off x="3024489" y="3119079"/>
            <a:ext cx="8309252" cy="215444"/>
          </a:xfrm>
        </p:spPr>
        <p:txBody>
          <a:bodyPr vert="horz" wrap="square" lIns="0" tIns="0" rIns="0" bIns="0" rtlCol="0">
            <a:spAutoFit/>
          </a:bodyPr>
          <a:lstStyle/>
          <a:p>
            <a:r>
              <a:rPr lang="en-US" dirty="0"/>
              <a:t> “New ERA for FOOD SAFETY” PUBLIC MEETING</a:t>
            </a:r>
          </a:p>
        </p:txBody>
      </p:sp>
      <p:sp>
        <p:nvSpPr>
          <p:cNvPr id="14" name="Disclaimer-English (United States)"/>
          <p:cNvSpPr>
            <a:spLocks noChangeArrowheads="1"/>
          </p:cNvSpPr>
          <p:nvPr/>
        </p:nvSpPr>
        <p:spPr bwMode="black">
          <a:xfrm>
            <a:off x="2781424" y="6254080"/>
            <a:ext cx="5120516" cy="35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nchorCtr="0">
            <a:noAutofit/>
          </a:bodyPr>
          <a:lstStyle/>
          <a:p>
            <a:pPr defTabSz="1073204" eaLnBrk="0" hangingPunct="0"/>
            <a:r>
              <a:rPr lang="en-US" sz="800" dirty="0">
                <a:solidFill>
                  <a:schemeClr val="bg1"/>
                </a:solidFill>
                <a:latin typeface="+mn-lt"/>
              </a:rPr>
              <a:t>CONFIDENTIAL AND PROPRIETARY</a:t>
            </a:r>
          </a:p>
          <a:p>
            <a:pPr defTabSz="1073204" eaLnBrk="0" hangingPunct="0"/>
            <a:r>
              <a:rPr lang="en-US" sz="800" dirty="0">
                <a:solidFill>
                  <a:schemeClr val="bg1"/>
                </a:solidFill>
                <a:latin typeface="+mn-lt"/>
              </a:rPr>
              <a:t>Any use of this material without specific permission of McKinsey &amp; Company is strictly prohibited</a:t>
            </a:r>
          </a:p>
        </p:txBody>
      </p:sp>
    </p:spTree>
    <p:extLst>
      <p:ext uri="{BB962C8B-B14F-4D97-AF65-F5344CB8AC3E}">
        <p14:creationId xmlns:p14="http://schemas.microsoft.com/office/powerpoint/2010/main" val="55391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2145407352"/>
              </p:ext>
            </p:extLst>
          </p:nvPr>
        </p:nvGraphicFramePr>
        <p:xfrm>
          <a:off x="1495426" y="1589"/>
          <a:ext cx="1587" cy="1587"/>
        </p:xfrm>
        <a:graphic>
          <a:graphicData uri="http://schemas.openxmlformats.org/presentationml/2006/ole">
            <mc:AlternateContent xmlns:mc="http://schemas.openxmlformats.org/markup-compatibility/2006">
              <mc:Choice xmlns:v="urn:schemas-microsoft-com:vml" Requires="v">
                <p:oleObj spid="_x0000_s137327" name="think-cell Slide" r:id="rId12" imgW="353" imgH="353" progId="TCLayout.ActiveDocument.1">
                  <p:embed/>
                </p:oleObj>
              </mc:Choice>
              <mc:Fallback>
                <p:oleObj name="think-cell Slide" r:id="rId12" imgW="353" imgH="353" progId="TCLayout.ActiveDocument.1">
                  <p:embed/>
                  <p:pic>
                    <p:nvPicPr>
                      <p:cNvPr id="7" name="Object 6" hidden="1"/>
                      <p:cNvPicPr/>
                      <p:nvPr/>
                    </p:nvPicPr>
                    <p:blipFill>
                      <a:blip r:embed="rId13"/>
                      <a:stretch>
                        <a:fillRect/>
                      </a:stretch>
                    </p:blipFill>
                    <p:spPr>
                      <a:xfrm>
                        <a:off x="1495426" y="1589"/>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9B2B17D-FD0B-4ED9-BED2-6F95D6C995AB}"/>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2000" dirty="0" err="1">
              <a:solidFill>
                <a:schemeClr val="tx1"/>
              </a:solidFill>
              <a:latin typeface="Palatino Linotype" panose="02040502050505030304" pitchFamily="18" charset="0"/>
              <a:ea typeface="+mj-ea"/>
              <a:cs typeface="+mj-cs"/>
              <a:sym typeface="Palatino Linotype" panose="02040502050505030304" pitchFamily="18" charset="0"/>
            </a:endParaRPr>
          </a:p>
        </p:txBody>
      </p:sp>
      <p:sp>
        <p:nvSpPr>
          <p:cNvPr id="2" name="Title 1"/>
          <p:cNvSpPr>
            <a:spLocks noGrp="1"/>
          </p:cNvSpPr>
          <p:nvPr>
            <p:ph type="title"/>
          </p:nvPr>
        </p:nvSpPr>
        <p:spPr>
          <a:xfrm>
            <a:off x="158759" y="230189"/>
            <a:ext cx="11491891" cy="61555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a:latin typeface="Palatino Linotype" panose="02040502050505030304" pitchFamily="18" charset="0"/>
              </a:rPr>
              <a:t>Stakeholders will need to collaborate and engage in a dialogue on how to best accelerate the technology agenda in food systems around the world</a:t>
            </a:r>
          </a:p>
        </p:txBody>
      </p:sp>
      <p:sp>
        <p:nvSpPr>
          <p:cNvPr id="15" name="TextBox 14">
            <a:extLst>
              <a:ext uri="{FF2B5EF4-FFF2-40B4-BE49-F238E27FC236}">
                <a16:creationId xmlns:a16="http://schemas.microsoft.com/office/drawing/2014/main" id="{291C6DBA-3FBB-42F4-9C9F-7A3A67A3214C}"/>
              </a:ext>
            </a:extLst>
          </p:cNvPr>
          <p:cNvSpPr txBox="1">
            <a:spLocks/>
          </p:cNvSpPr>
          <p:nvPr/>
        </p:nvSpPr>
        <p:spPr>
          <a:xfrm>
            <a:off x="158759" y="940612"/>
            <a:ext cx="11491891" cy="257763"/>
          </a:xfrm>
          <a:prstGeom prst="rect">
            <a:avLst/>
          </a:prstGeom>
        </p:spPr>
        <p:txBody>
          <a:bodyPr vert="horz" lIns="0" tIns="0" rIns="0" bIns="0" rtlCol="0" anchor="t" anchorCtr="0">
            <a:spAutoFit/>
          </a:bodyPr>
          <a:lstStyle>
            <a:lvl1pPr marL="342609" lvl="0" indent="-342609" eaLnBrk="0" hangingPunct="0">
              <a:lnSpc>
                <a:spcPct val="110000"/>
              </a:lnSpc>
              <a:spcAft>
                <a:spcPts val="1000"/>
              </a:spcAft>
              <a:defRPr sz="1600" kern="800" spc="-20">
                <a:solidFill>
                  <a:schemeClr val="tx2"/>
                </a:solidFill>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b="1" dirty="0">
                <a:solidFill>
                  <a:schemeClr val="accent3"/>
                </a:solidFill>
                <a:latin typeface="Palatino Linotype" panose="02040502050505030304" pitchFamily="18" charset="0"/>
              </a:rPr>
              <a:t>Main report takeaways:</a:t>
            </a:r>
          </a:p>
        </p:txBody>
      </p:sp>
      <p:cxnSp>
        <p:nvCxnSpPr>
          <p:cNvPr id="16" name="Straight Connector 15">
            <a:extLst>
              <a:ext uri="{FF2B5EF4-FFF2-40B4-BE49-F238E27FC236}">
                <a16:creationId xmlns:a16="http://schemas.microsoft.com/office/drawing/2014/main" id="{CCF8DF6C-7264-4B4D-8D3D-EF750857CD6C}"/>
              </a:ext>
            </a:extLst>
          </p:cNvPr>
          <p:cNvCxnSpPr>
            <a:cxnSpLocks/>
          </p:cNvCxnSpPr>
          <p:nvPr/>
        </p:nvCxnSpPr>
        <p:spPr>
          <a:xfrm>
            <a:off x="158759" y="1235527"/>
            <a:ext cx="11491891" cy="0"/>
          </a:xfrm>
          <a:prstGeom prst="line">
            <a:avLst/>
          </a:prstGeom>
          <a:noFill/>
          <a:ln w="31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Freeform 12">
            <a:extLst>
              <a:ext uri="{FF2B5EF4-FFF2-40B4-BE49-F238E27FC236}">
                <a16:creationId xmlns:a16="http://schemas.microsoft.com/office/drawing/2014/main" id="{AD99F60F-EAC9-4858-8518-25D39721313A}"/>
              </a:ext>
            </a:extLst>
          </p:cNvPr>
          <p:cNvSpPr>
            <a:spLocks noEditPoints="1"/>
          </p:cNvSpPr>
          <p:nvPr/>
        </p:nvSpPr>
        <p:spPr bwMode="auto">
          <a:xfrm>
            <a:off x="10988663" y="752596"/>
            <a:ext cx="446787" cy="445716"/>
          </a:xfrm>
          <a:custGeom>
            <a:avLst/>
            <a:gdLst>
              <a:gd name="T0" fmla="*/ 17 w 867"/>
              <a:gd name="T1" fmla="*/ 283 h 867"/>
              <a:gd name="T2" fmla="*/ 83 w 867"/>
              <a:gd name="T3" fmla="*/ 317 h 867"/>
              <a:gd name="T4" fmla="*/ 186 w 867"/>
              <a:gd name="T5" fmla="*/ 69 h 867"/>
              <a:gd name="T6" fmla="*/ 174 w 867"/>
              <a:gd name="T7" fmla="*/ 17 h 867"/>
              <a:gd name="T8" fmla="*/ 174 w 867"/>
              <a:gd name="T9" fmla="*/ 64 h 867"/>
              <a:gd name="T10" fmla="*/ 130 w 867"/>
              <a:gd name="T11" fmla="*/ 142 h 867"/>
              <a:gd name="T12" fmla="*/ 81 w 867"/>
              <a:gd name="T13" fmla="*/ 77 h 867"/>
              <a:gd name="T14" fmla="*/ 145 w 867"/>
              <a:gd name="T15" fmla="*/ 467 h 867"/>
              <a:gd name="T16" fmla="*/ 58 w 867"/>
              <a:gd name="T17" fmla="*/ 517 h 867"/>
              <a:gd name="T18" fmla="*/ 139 w 867"/>
              <a:gd name="T19" fmla="*/ 489 h 867"/>
              <a:gd name="T20" fmla="*/ 783 w 867"/>
              <a:gd name="T21" fmla="*/ 283 h 867"/>
              <a:gd name="T22" fmla="*/ 850 w 867"/>
              <a:gd name="T23" fmla="*/ 317 h 867"/>
              <a:gd name="T24" fmla="*/ 693 w 867"/>
              <a:gd name="T25" fmla="*/ 536 h 867"/>
              <a:gd name="T26" fmla="*/ 693 w 867"/>
              <a:gd name="T27" fmla="*/ 583 h 867"/>
              <a:gd name="T28" fmla="*/ 716 w 867"/>
              <a:gd name="T29" fmla="*/ 559 h 867"/>
              <a:gd name="T30" fmla="*/ 150 w 867"/>
              <a:gd name="T31" fmla="*/ 559 h 867"/>
              <a:gd name="T32" fmla="*/ 174 w 867"/>
              <a:gd name="T33" fmla="*/ 583 h 867"/>
              <a:gd name="T34" fmla="*/ 174 w 867"/>
              <a:gd name="T35" fmla="*/ 536 h 867"/>
              <a:gd name="T36" fmla="*/ 716 w 867"/>
              <a:gd name="T37" fmla="*/ 41 h 867"/>
              <a:gd name="T38" fmla="*/ 669 w 867"/>
              <a:gd name="T39" fmla="*/ 41 h 867"/>
              <a:gd name="T40" fmla="*/ 67 w 867"/>
              <a:gd name="T41" fmla="*/ 415 h 867"/>
              <a:gd name="T42" fmla="*/ 91 w 867"/>
              <a:gd name="T43" fmla="*/ 375 h 867"/>
              <a:gd name="T44" fmla="*/ 63 w 867"/>
              <a:gd name="T45" fmla="*/ 416 h 867"/>
              <a:gd name="T46" fmla="*/ 767 w 867"/>
              <a:gd name="T47" fmla="*/ 193 h 867"/>
              <a:gd name="T48" fmla="*/ 776 w 867"/>
              <a:gd name="T49" fmla="*/ 226 h 867"/>
              <a:gd name="T50" fmla="*/ 799 w 867"/>
              <a:gd name="T51" fmla="*/ 185 h 867"/>
              <a:gd name="T52" fmla="*/ 95 w 867"/>
              <a:gd name="T53" fmla="*/ 226 h 867"/>
              <a:gd name="T54" fmla="*/ 67 w 867"/>
              <a:gd name="T55" fmla="*/ 185 h 867"/>
              <a:gd name="T56" fmla="*/ 808 w 867"/>
              <a:gd name="T57" fmla="*/ 383 h 867"/>
              <a:gd name="T58" fmla="*/ 767 w 867"/>
              <a:gd name="T59" fmla="*/ 407 h 867"/>
              <a:gd name="T60" fmla="*/ 820 w 867"/>
              <a:gd name="T61" fmla="*/ 404 h 867"/>
              <a:gd name="T62" fmla="*/ 745 w 867"/>
              <a:gd name="T63" fmla="*/ 461 h 867"/>
              <a:gd name="T64" fmla="*/ 786 w 867"/>
              <a:gd name="T65" fmla="*/ 523 h 867"/>
              <a:gd name="T66" fmla="*/ 803 w 867"/>
              <a:gd name="T67" fmla="*/ 494 h 867"/>
              <a:gd name="T68" fmla="*/ 745 w 867"/>
              <a:gd name="T69" fmla="*/ 139 h 867"/>
              <a:gd name="T70" fmla="*/ 786 w 867"/>
              <a:gd name="T71" fmla="*/ 77 h 867"/>
              <a:gd name="T72" fmla="*/ 433 w 867"/>
              <a:gd name="T73" fmla="*/ 100 h 867"/>
              <a:gd name="T74" fmla="*/ 267 w 867"/>
              <a:gd name="T75" fmla="*/ 300 h 867"/>
              <a:gd name="T76" fmla="*/ 433 w 867"/>
              <a:gd name="T77" fmla="*/ 100 h 867"/>
              <a:gd name="T78" fmla="*/ 300 w 867"/>
              <a:gd name="T79" fmla="*/ 569 h 867"/>
              <a:gd name="T80" fmla="*/ 386 w 867"/>
              <a:gd name="T81" fmla="*/ 833 h 867"/>
              <a:gd name="T82" fmla="*/ 517 w 867"/>
              <a:gd name="T83" fmla="*/ 833 h 867"/>
              <a:gd name="T84" fmla="*/ 733 w 867"/>
              <a:gd name="T85" fmla="*/ 300 h 867"/>
              <a:gd name="T86" fmla="*/ 517 w 867"/>
              <a:gd name="T87" fmla="*/ 800 h 867"/>
              <a:gd name="T88" fmla="*/ 333 w 867"/>
              <a:gd name="T89" fmla="*/ 700 h 867"/>
              <a:gd name="T90" fmla="*/ 543 w 867"/>
              <a:gd name="T91" fmla="*/ 543 h 867"/>
              <a:gd name="T92" fmla="*/ 450 w 867"/>
              <a:gd name="T93" fmla="*/ 667 h 867"/>
              <a:gd name="T94" fmla="*/ 549 w 867"/>
              <a:gd name="T95" fmla="*/ 327 h 867"/>
              <a:gd name="T96" fmla="*/ 318 w 867"/>
              <a:gd name="T97" fmla="*/ 327 h 867"/>
              <a:gd name="T98" fmla="*/ 417 w 867"/>
              <a:gd name="T99" fmla="*/ 667 h 867"/>
              <a:gd name="T100" fmla="*/ 324 w 867"/>
              <a:gd name="T101" fmla="*/ 543 h 867"/>
              <a:gd name="T102" fmla="*/ 700 w 867"/>
              <a:gd name="T103" fmla="*/ 300 h 867"/>
              <a:gd name="T104" fmla="*/ 374 w 867"/>
              <a:gd name="T105" fmla="*/ 35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7" h="867">
                <a:moveTo>
                  <a:pt x="100" y="300"/>
                </a:moveTo>
                <a:cubicBezTo>
                  <a:pt x="100" y="291"/>
                  <a:pt x="93" y="283"/>
                  <a:pt x="83" y="283"/>
                </a:cubicBezTo>
                <a:lnTo>
                  <a:pt x="17" y="283"/>
                </a:lnTo>
                <a:cubicBezTo>
                  <a:pt x="7" y="283"/>
                  <a:pt x="0" y="291"/>
                  <a:pt x="0" y="300"/>
                </a:cubicBezTo>
                <a:cubicBezTo>
                  <a:pt x="0" y="309"/>
                  <a:pt x="7" y="317"/>
                  <a:pt x="17" y="317"/>
                </a:cubicBezTo>
                <a:lnTo>
                  <a:pt x="83" y="317"/>
                </a:lnTo>
                <a:cubicBezTo>
                  <a:pt x="93" y="317"/>
                  <a:pt x="100" y="309"/>
                  <a:pt x="100" y="300"/>
                </a:cubicBezTo>
                <a:close/>
                <a:moveTo>
                  <a:pt x="174" y="64"/>
                </a:moveTo>
                <a:cubicBezTo>
                  <a:pt x="177" y="68"/>
                  <a:pt x="182" y="69"/>
                  <a:pt x="186" y="69"/>
                </a:cubicBezTo>
                <a:cubicBezTo>
                  <a:pt x="190" y="69"/>
                  <a:pt x="194" y="68"/>
                  <a:pt x="198" y="64"/>
                </a:cubicBezTo>
                <a:cubicBezTo>
                  <a:pt x="204" y="58"/>
                  <a:pt x="204" y="47"/>
                  <a:pt x="198" y="41"/>
                </a:cubicBezTo>
                <a:lnTo>
                  <a:pt x="174" y="17"/>
                </a:lnTo>
                <a:cubicBezTo>
                  <a:pt x="168" y="11"/>
                  <a:pt x="157" y="11"/>
                  <a:pt x="150" y="17"/>
                </a:cubicBezTo>
                <a:cubicBezTo>
                  <a:pt x="144" y="24"/>
                  <a:pt x="144" y="34"/>
                  <a:pt x="150" y="41"/>
                </a:cubicBezTo>
                <a:lnTo>
                  <a:pt x="174" y="64"/>
                </a:lnTo>
                <a:close/>
                <a:moveTo>
                  <a:pt x="64" y="106"/>
                </a:moveTo>
                <a:lnTo>
                  <a:pt x="122" y="139"/>
                </a:lnTo>
                <a:cubicBezTo>
                  <a:pt x="125" y="141"/>
                  <a:pt x="127" y="142"/>
                  <a:pt x="130" y="142"/>
                </a:cubicBezTo>
                <a:cubicBezTo>
                  <a:pt x="136" y="142"/>
                  <a:pt x="142" y="139"/>
                  <a:pt x="145" y="133"/>
                </a:cubicBezTo>
                <a:cubicBezTo>
                  <a:pt x="149" y="125"/>
                  <a:pt x="147" y="115"/>
                  <a:pt x="139" y="111"/>
                </a:cubicBezTo>
                <a:lnTo>
                  <a:pt x="81" y="77"/>
                </a:lnTo>
                <a:cubicBezTo>
                  <a:pt x="73" y="73"/>
                  <a:pt x="63" y="75"/>
                  <a:pt x="58" y="83"/>
                </a:cubicBezTo>
                <a:cubicBezTo>
                  <a:pt x="53" y="91"/>
                  <a:pt x="56" y="102"/>
                  <a:pt x="64" y="106"/>
                </a:cubicBezTo>
                <a:close/>
                <a:moveTo>
                  <a:pt x="145" y="467"/>
                </a:moveTo>
                <a:cubicBezTo>
                  <a:pt x="140" y="459"/>
                  <a:pt x="130" y="456"/>
                  <a:pt x="122" y="461"/>
                </a:cubicBezTo>
                <a:lnTo>
                  <a:pt x="64" y="494"/>
                </a:lnTo>
                <a:cubicBezTo>
                  <a:pt x="56" y="499"/>
                  <a:pt x="53" y="509"/>
                  <a:pt x="58" y="517"/>
                </a:cubicBezTo>
                <a:cubicBezTo>
                  <a:pt x="61" y="522"/>
                  <a:pt x="67" y="525"/>
                  <a:pt x="73" y="525"/>
                </a:cubicBezTo>
                <a:cubicBezTo>
                  <a:pt x="75" y="525"/>
                  <a:pt x="78" y="524"/>
                  <a:pt x="81" y="523"/>
                </a:cubicBezTo>
                <a:lnTo>
                  <a:pt x="139" y="489"/>
                </a:lnTo>
                <a:cubicBezTo>
                  <a:pt x="147" y="485"/>
                  <a:pt x="149" y="475"/>
                  <a:pt x="145" y="467"/>
                </a:cubicBezTo>
                <a:close/>
                <a:moveTo>
                  <a:pt x="850" y="283"/>
                </a:moveTo>
                <a:lnTo>
                  <a:pt x="783" y="283"/>
                </a:lnTo>
                <a:cubicBezTo>
                  <a:pt x="774" y="283"/>
                  <a:pt x="767" y="291"/>
                  <a:pt x="767" y="300"/>
                </a:cubicBezTo>
                <a:cubicBezTo>
                  <a:pt x="767" y="309"/>
                  <a:pt x="774" y="317"/>
                  <a:pt x="783" y="317"/>
                </a:cubicBezTo>
                <a:lnTo>
                  <a:pt x="850" y="317"/>
                </a:lnTo>
                <a:cubicBezTo>
                  <a:pt x="859" y="317"/>
                  <a:pt x="867" y="309"/>
                  <a:pt x="867" y="300"/>
                </a:cubicBezTo>
                <a:cubicBezTo>
                  <a:pt x="867" y="291"/>
                  <a:pt x="859" y="283"/>
                  <a:pt x="850" y="283"/>
                </a:cubicBezTo>
                <a:close/>
                <a:moveTo>
                  <a:pt x="693" y="536"/>
                </a:moveTo>
                <a:cubicBezTo>
                  <a:pt x="686" y="529"/>
                  <a:pt x="676" y="529"/>
                  <a:pt x="669" y="536"/>
                </a:cubicBezTo>
                <a:cubicBezTo>
                  <a:pt x="663" y="542"/>
                  <a:pt x="663" y="553"/>
                  <a:pt x="669" y="559"/>
                </a:cubicBezTo>
                <a:lnTo>
                  <a:pt x="693" y="583"/>
                </a:lnTo>
                <a:cubicBezTo>
                  <a:pt x="696" y="586"/>
                  <a:pt x="700" y="588"/>
                  <a:pt x="704" y="588"/>
                </a:cubicBezTo>
                <a:cubicBezTo>
                  <a:pt x="709" y="588"/>
                  <a:pt x="713" y="586"/>
                  <a:pt x="716" y="583"/>
                </a:cubicBezTo>
                <a:cubicBezTo>
                  <a:pt x="723" y="576"/>
                  <a:pt x="723" y="566"/>
                  <a:pt x="716" y="559"/>
                </a:cubicBezTo>
                <a:lnTo>
                  <a:pt x="693" y="536"/>
                </a:lnTo>
                <a:close/>
                <a:moveTo>
                  <a:pt x="174" y="536"/>
                </a:moveTo>
                <a:lnTo>
                  <a:pt x="150" y="559"/>
                </a:lnTo>
                <a:cubicBezTo>
                  <a:pt x="144" y="566"/>
                  <a:pt x="144" y="576"/>
                  <a:pt x="150" y="583"/>
                </a:cubicBezTo>
                <a:cubicBezTo>
                  <a:pt x="154" y="586"/>
                  <a:pt x="158" y="588"/>
                  <a:pt x="162" y="588"/>
                </a:cubicBezTo>
                <a:cubicBezTo>
                  <a:pt x="167" y="588"/>
                  <a:pt x="171" y="586"/>
                  <a:pt x="174" y="583"/>
                </a:cubicBezTo>
                <a:lnTo>
                  <a:pt x="198" y="559"/>
                </a:lnTo>
                <a:cubicBezTo>
                  <a:pt x="204" y="553"/>
                  <a:pt x="204" y="542"/>
                  <a:pt x="198" y="536"/>
                </a:cubicBezTo>
                <a:cubicBezTo>
                  <a:pt x="191" y="529"/>
                  <a:pt x="181" y="529"/>
                  <a:pt x="174" y="536"/>
                </a:cubicBezTo>
                <a:close/>
                <a:moveTo>
                  <a:pt x="681" y="69"/>
                </a:moveTo>
                <a:cubicBezTo>
                  <a:pt x="685" y="69"/>
                  <a:pt x="689" y="68"/>
                  <a:pt x="693" y="64"/>
                </a:cubicBezTo>
                <a:lnTo>
                  <a:pt x="716" y="41"/>
                </a:lnTo>
                <a:cubicBezTo>
                  <a:pt x="723" y="34"/>
                  <a:pt x="723" y="24"/>
                  <a:pt x="716" y="17"/>
                </a:cubicBezTo>
                <a:cubicBezTo>
                  <a:pt x="710" y="11"/>
                  <a:pt x="699" y="11"/>
                  <a:pt x="693" y="17"/>
                </a:cubicBezTo>
                <a:lnTo>
                  <a:pt x="669" y="41"/>
                </a:lnTo>
                <a:cubicBezTo>
                  <a:pt x="663" y="47"/>
                  <a:pt x="663" y="58"/>
                  <a:pt x="669" y="64"/>
                </a:cubicBezTo>
                <a:cubicBezTo>
                  <a:pt x="672" y="68"/>
                  <a:pt x="677" y="69"/>
                  <a:pt x="681" y="69"/>
                </a:cubicBezTo>
                <a:close/>
                <a:moveTo>
                  <a:pt x="67" y="415"/>
                </a:moveTo>
                <a:lnTo>
                  <a:pt x="100" y="407"/>
                </a:lnTo>
                <a:cubicBezTo>
                  <a:pt x="108" y="404"/>
                  <a:pt x="114" y="395"/>
                  <a:pt x="111" y="386"/>
                </a:cubicBezTo>
                <a:cubicBezTo>
                  <a:pt x="109" y="377"/>
                  <a:pt x="100" y="372"/>
                  <a:pt x="91" y="375"/>
                </a:cubicBezTo>
                <a:lnTo>
                  <a:pt x="59" y="383"/>
                </a:lnTo>
                <a:cubicBezTo>
                  <a:pt x="50" y="386"/>
                  <a:pt x="45" y="395"/>
                  <a:pt x="47" y="404"/>
                </a:cubicBezTo>
                <a:cubicBezTo>
                  <a:pt x="49" y="411"/>
                  <a:pt x="56" y="416"/>
                  <a:pt x="63" y="416"/>
                </a:cubicBezTo>
                <a:cubicBezTo>
                  <a:pt x="64" y="416"/>
                  <a:pt x="66" y="416"/>
                  <a:pt x="67" y="415"/>
                </a:cubicBezTo>
                <a:close/>
                <a:moveTo>
                  <a:pt x="799" y="185"/>
                </a:moveTo>
                <a:lnTo>
                  <a:pt x="767" y="193"/>
                </a:lnTo>
                <a:cubicBezTo>
                  <a:pt x="758" y="196"/>
                  <a:pt x="753" y="205"/>
                  <a:pt x="755" y="214"/>
                </a:cubicBezTo>
                <a:cubicBezTo>
                  <a:pt x="757" y="221"/>
                  <a:pt x="764" y="226"/>
                  <a:pt x="771" y="226"/>
                </a:cubicBezTo>
                <a:cubicBezTo>
                  <a:pt x="773" y="226"/>
                  <a:pt x="774" y="226"/>
                  <a:pt x="776" y="226"/>
                </a:cubicBezTo>
                <a:lnTo>
                  <a:pt x="808" y="217"/>
                </a:lnTo>
                <a:cubicBezTo>
                  <a:pt x="817" y="215"/>
                  <a:pt x="822" y="205"/>
                  <a:pt x="820" y="196"/>
                </a:cubicBezTo>
                <a:cubicBezTo>
                  <a:pt x="817" y="188"/>
                  <a:pt x="808" y="182"/>
                  <a:pt x="799" y="185"/>
                </a:cubicBezTo>
                <a:close/>
                <a:moveTo>
                  <a:pt x="59" y="217"/>
                </a:moveTo>
                <a:lnTo>
                  <a:pt x="91" y="226"/>
                </a:lnTo>
                <a:cubicBezTo>
                  <a:pt x="92" y="226"/>
                  <a:pt x="94" y="226"/>
                  <a:pt x="95" y="226"/>
                </a:cubicBezTo>
                <a:cubicBezTo>
                  <a:pt x="103" y="226"/>
                  <a:pt x="109" y="221"/>
                  <a:pt x="111" y="214"/>
                </a:cubicBezTo>
                <a:cubicBezTo>
                  <a:pt x="114" y="205"/>
                  <a:pt x="108" y="196"/>
                  <a:pt x="100" y="193"/>
                </a:cubicBezTo>
                <a:lnTo>
                  <a:pt x="67" y="185"/>
                </a:lnTo>
                <a:cubicBezTo>
                  <a:pt x="58" y="182"/>
                  <a:pt x="49" y="188"/>
                  <a:pt x="47" y="196"/>
                </a:cubicBezTo>
                <a:cubicBezTo>
                  <a:pt x="45" y="205"/>
                  <a:pt x="50" y="215"/>
                  <a:pt x="59" y="217"/>
                </a:cubicBezTo>
                <a:close/>
                <a:moveTo>
                  <a:pt x="808" y="383"/>
                </a:moveTo>
                <a:lnTo>
                  <a:pt x="776" y="375"/>
                </a:lnTo>
                <a:cubicBezTo>
                  <a:pt x="767" y="372"/>
                  <a:pt x="758" y="377"/>
                  <a:pt x="755" y="386"/>
                </a:cubicBezTo>
                <a:cubicBezTo>
                  <a:pt x="753" y="395"/>
                  <a:pt x="758" y="404"/>
                  <a:pt x="767" y="407"/>
                </a:cubicBezTo>
                <a:lnTo>
                  <a:pt x="799" y="415"/>
                </a:lnTo>
                <a:cubicBezTo>
                  <a:pt x="801" y="416"/>
                  <a:pt x="802" y="416"/>
                  <a:pt x="804" y="416"/>
                </a:cubicBezTo>
                <a:cubicBezTo>
                  <a:pt x="811" y="416"/>
                  <a:pt x="818" y="411"/>
                  <a:pt x="820" y="404"/>
                </a:cubicBezTo>
                <a:cubicBezTo>
                  <a:pt x="822" y="395"/>
                  <a:pt x="817" y="386"/>
                  <a:pt x="808" y="383"/>
                </a:cubicBezTo>
                <a:close/>
                <a:moveTo>
                  <a:pt x="803" y="494"/>
                </a:moveTo>
                <a:lnTo>
                  <a:pt x="745" y="461"/>
                </a:lnTo>
                <a:cubicBezTo>
                  <a:pt x="737" y="456"/>
                  <a:pt x="727" y="459"/>
                  <a:pt x="722" y="467"/>
                </a:cubicBezTo>
                <a:cubicBezTo>
                  <a:pt x="717" y="475"/>
                  <a:pt x="720" y="485"/>
                  <a:pt x="728" y="489"/>
                </a:cubicBezTo>
                <a:lnTo>
                  <a:pt x="786" y="523"/>
                </a:lnTo>
                <a:cubicBezTo>
                  <a:pt x="788" y="524"/>
                  <a:pt x="791" y="525"/>
                  <a:pt x="794" y="525"/>
                </a:cubicBezTo>
                <a:cubicBezTo>
                  <a:pt x="800" y="525"/>
                  <a:pt x="806" y="522"/>
                  <a:pt x="809" y="517"/>
                </a:cubicBezTo>
                <a:cubicBezTo>
                  <a:pt x="813" y="509"/>
                  <a:pt x="810" y="499"/>
                  <a:pt x="803" y="494"/>
                </a:cubicBezTo>
                <a:close/>
                <a:moveTo>
                  <a:pt x="722" y="133"/>
                </a:moveTo>
                <a:cubicBezTo>
                  <a:pt x="725" y="139"/>
                  <a:pt x="731" y="142"/>
                  <a:pt x="736" y="142"/>
                </a:cubicBezTo>
                <a:cubicBezTo>
                  <a:pt x="739" y="142"/>
                  <a:pt x="742" y="141"/>
                  <a:pt x="745" y="139"/>
                </a:cubicBezTo>
                <a:lnTo>
                  <a:pt x="803" y="106"/>
                </a:lnTo>
                <a:cubicBezTo>
                  <a:pt x="810" y="102"/>
                  <a:pt x="813" y="91"/>
                  <a:pt x="809" y="83"/>
                </a:cubicBezTo>
                <a:cubicBezTo>
                  <a:pt x="804" y="75"/>
                  <a:pt x="794" y="73"/>
                  <a:pt x="786" y="77"/>
                </a:cubicBezTo>
                <a:lnTo>
                  <a:pt x="728" y="111"/>
                </a:lnTo>
                <a:cubicBezTo>
                  <a:pt x="720" y="115"/>
                  <a:pt x="717" y="125"/>
                  <a:pt x="722" y="133"/>
                </a:cubicBezTo>
                <a:close/>
                <a:moveTo>
                  <a:pt x="433" y="100"/>
                </a:moveTo>
                <a:cubicBezTo>
                  <a:pt x="323" y="100"/>
                  <a:pt x="233" y="190"/>
                  <a:pt x="233" y="300"/>
                </a:cubicBezTo>
                <a:cubicBezTo>
                  <a:pt x="233" y="309"/>
                  <a:pt x="241" y="317"/>
                  <a:pt x="250" y="317"/>
                </a:cubicBezTo>
                <a:cubicBezTo>
                  <a:pt x="259" y="317"/>
                  <a:pt x="267" y="309"/>
                  <a:pt x="267" y="300"/>
                </a:cubicBezTo>
                <a:cubicBezTo>
                  <a:pt x="267" y="208"/>
                  <a:pt x="341" y="133"/>
                  <a:pt x="433" y="133"/>
                </a:cubicBezTo>
                <a:cubicBezTo>
                  <a:pt x="443" y="133"/>
                  <a:pt x="450" y="126"/>
                  <a:pt x="450" y="117"/>
                </a:cubicBezTo>
                <a:cubicBezTo>
                  <a:pt x="450" y="107"/>
                  <a:pt x="443" y="100"/>
                  <a:pt x="433" y="100"/>
                </a:cubicBezTo>
                <a:close/>
                <a:moveTo>
                  <a:pt x="433" y="0"/>
                </a:moveTo>
                <a:cubicBezTo>
                  <a:pt x="268" y="0"/>
                  <a:pt x="133" y="135"/>
                  <a:pt x="133" y="300"/>
                </a:cubicBezTo>
                <a:cubicBezTo>
                  <a:pt x="133" y="414"/>
                  <a:pt x="198" y="518"/>
                  <a:pt x="300" y="569"/>
                </a:cubicBezTo>
                <a:lnTo>
                  <a:pt x="300" y="783"/>
                </a:lnTo>
                <a:cubicBezTo>
                  <a:pt x="300" y="811"/>
                  <a:pt x="322" y="833"/>
                  <a:pt x="350" y="833"/>
                </a:cubicBezTo>
                <a:lnTo>
                  <a:pt x="386" y="833"/>
                </a:lnTo>
                <a:cubicBezTo>
                  <a:pt x="393" y="853"/>
                  <a:pt x="412" y="867"/>
                  <a:pt x="433" y="867"/>
                </a:cubicBezTo>
                <a:cubicBezTo>
                  <a:pt x="455" y="867"/>
                  <a:pt x="473" y="853"/>
                  <a:pt x="480" y="833"/>
                </a:cubicBezTo>
                <a:lnTo>
                  <a:pt x="517" y="833"/>
                </a:lnTo>
                <a:cubicBezTo>
                  <a:pt x="544" y="833"/>
                  <a:pt x="567" y="811"/>
                  <a:pt x="567" y="783"/>
                </a:cubicBezTo>
                <a:lnTo>
                  <a:pt x="567" y="569"/>
                </a:lnTo>
                <a:cubicBezTo>
                  <a:pt x="668" y="518"/>
                  <a:pt x="733" y="414"/>
                  <a:pt x="733" y="300"/>
                </a:cubicBezTo>
                <a:cubicBezTo>
                  <a:pt x="733" y="135"/>
                  <a:pt x="599" y="0"/>
                  <a:pt x="433" y="0"/>
                </a:cubicBezTo>
                <a:close/>
                <a:moveTo>
                  <a:pt x="533" y="783"/>
                </a:moveTo>
                <a:cubicBezTo>
                  <a:pt x="533" y="793"/>
                  <a:pt x="526" y="800"/>
                  <a:pt x="517" y="800"/>
                </a:cubicBezTo>
                <a:lnTo>
                  <a:pt x="350" y="800"/>
                </a:lnTo>
                <a:cubicBezTo>
                  <a:pt x="341" y="800"/>
                  <a:pt x="333" y="793"/>
                  <a:pt x="333" y="783"/>
                </a:cubicBezTo>
                <a:lnTo>
                  <a:pt x="333" y="700"/>
                </a:lnTo>
                <a:lnTo>
                  <a:pt x="533" y="700"/>
                </a:lnTo>
                <a:lnTo>
                  <a:pt x="533" y="783"/>
                </a:lnTo>
                <a:close/>
                <a:moveTo>
                  <a:pt x="543" y="543"/>
                </a:moveTo>
                <a:cubicBezTo>
                  <a:pt x="537" y="546"/>
                  <a:pt x="533" y="551"/>
                  <a:pt x="533" y="558"/>
                </a:cubicBezTo>
                <a:lnTo>
                  <a:pt x="533" y="667"/>
                </a:lnTo>
                <a:lnTo>
                  <a:pt x="450" y="667"/>
                </a:lnTo>
                <a:lnTo>
                  <a:pt x="450" y="440"/>
                </a:lnTo>
                <a:lnTo>
                  <a:pt x="545" y="345"/>
                </a:lnTo>
                <a:cubicBezTo>
                  <a:pt x="550" y="340"/>
                  <a:pt x="551" y="333"/>
                  <a:pt x="549" y="327"/>
                </a:cubicBezTo>
                <a:cubicBezTo>
                  <a:pt x="546" y="321"/>
                  <a:pt x="540" y="317"/>
                  <a:pt x="533" y="317"/>
                </a:cubicBezTo>
                <a:lnTo>
                  <a:pt x="333" y="317"/>
                </a:lnTo>
                <a:cubicBezTo>
                  <a:pt x="327" y="317"/>
                  <a:pt x="321" y="321"/>
                  <a:pt x="318" y="327"/>
                </a:cubicBezTo>
                <a:cubicBezTo>
                  <a:pt x="315" y="333"/>
                  <a:pt x="317" y="340"/>
                  <a:pt x="322" y="345"/>
                </a:cubicBezTo>
                <a:lnTo>
                  <a:pt x="417" y="440"/>
                </a:lnTo>
                <a:lnTo>
                  <a:pt x="417" y="667"/>
                </a:lnTo>
                <a:lnTo>
                  <a:pt x="333" y="667"/>
                </a:lnTo>
                <a:lnTo>
                  <a:pt x="333" y="558"/>
                </a:lnTo>
                <a:cubicBezTo>
                  <a:pt x="333" y="551"/>
                  <a:pt x="330" y="546"/>
                  <a:pt x="324" y="543"/>
                </a:cubicBezTo>
                <a:cubicBezTo>
                  <a:pt x="228" y="500"/>
                  <a:pt x="167" y="404"/>
                  <a:pt x="167" y="300"/>
                </a:cubicBezTo>
                <a:cubicBezTo>
                  <a:pt x="167" y="153"/>
                  <a:pt x="286" y="33"/>
                  <a:pt x="433" y="33"/>
                </a:cubicBezTo>
                <a:cubicBezTo>
                  <a:pt x="580" y="33"/>
                  <a:pt x="700" y="153"/>
                  <a:pt x="700" y="300"/>
                </a:cubicBezTo>
                <a:cubicBezTo>
                  <a:pt x="700" y="404"/>
                  <a:pt x="638" y="500"/>
                  <a:pt x="543" y="543"/>
                </a:cubicBezTo>
                <a:close/>
                <a:moveTo>
                  <a:pt x="433" y="410"/>
                </a:moveTo>
                <a:lnTo>
                  <a:pt x="374" y="350"/>
                </a:lnTo>
                <a:lnTo>
                  <a:pt x="493" y="350"/>
                </a:lnTo>
                <a:lnTo>
                  <a:pt x="433" y="410"/>
                </a:lnTo>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grpSp>
        <p:nvGrpSpPr>
          <p:cNvPr id="46" name="Group 45">
            <a:extLst>
              <a:ext uri="{FF2B5EF4-FFF2-40B4-BE49-F238E27FC236}">
                <a16:creationId xmlns:a16="http://schemas.microsoft.com/office/drawing/2014/main" id="{D2214C7C-3F12-4632-9763-1F1E1F90616F}"/>
              </a:ext>
            </a:extLst>
          </p:cNvPr>
          <p:cNvGrpSpPr/>
          <p:nvPr/>
        </p:nvGrpSpPr>
        <p:grpSpPr>
          <a:xfrm>
            <a:off x="158759" y="1293807"/>
            <a:ext cx="11491891" cy="521179"/>
            <a:chOff x="158759" y="1293807"/>
            <a:chExt cx="11491891" cy="521179"/>
          </a:xfrm>
        </p:grpSpPr>
        <p:sp>
          <p:nvSpPr>
            <p:cNvPr id="18" name="Diamond 17">
              <a:extLst>
                <a:ext uri="{FF2B5EF4-FFF2-40B4-BE49-F238E27FC236}">
                  <a16:creationId xmlns:a16="http://schemas.microsoft.com/office/drawing/2014/main" id="{BE0B6F5F-C78F-4D1E-B10A-3B54ED081D18}"/>
                </a:ext>
              </a:extLst>
            </p:cNvPr>
            <p:cNvSpPr/>
            <p:nvPr/>
          </p:nvSpPr>
          <p:spPr>
            <a:xfrm>
              <a:off x="158759" y="1293807"/>
              <a:ext cx="521179" cy="521179"/>
            </a:xfrm>
            <a:prstGeom prst="diamond">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latin typeface="Palatino Linotype" panose="02040502050505030304" pitchFamily="18" charset="0"/>
              </a:endParaRPr>
            </a:p>
          </p:txBody>
        </p:sp>
        <p:sp>
          <p:nvSpPr>
            <p:cNvPr id="3" name="TextBox 2">
              <a:extLst>
                <a:ext uri="{FF2B5EF4-FFF2-40B4-BE49-F238E27FC236}">
                  <a16:creationId xmlns:a16="http://schemas.microsoft.com/office/drawing/2014/main" id="{14067323-75B5-40D8-94B1-31844766CF52}"/>
                </a:ext>
              </a:extLst>
            </p:cNvPr>
            <p:cNvSpPr txBox="1">
              <a:spLocks/>
            </p:cNvSpPr>
            <p:nvPr/>
          </p:nvSpPr>
          <p:spPr>
            <a:xfrm>
              <a:off x="773723" y="1431286"/>
              <a:ext cx="10876927" cy="246221"/>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lvl="1" indent="0">
                <a:spcBef>
                  <a:spcPts val="600"/>
                </a:spcBef>
                <a:buNone/>
              </a:pPr>
              <a:r>
                <a:rPr lang="en-US" dirty="0">
                  <a:latin typeface="Palatino Linotype" panose="02040502050505030304" pitchFamily="18" charset="0"/>
                </a:rPr>
                <a:t>Food systems are </a:t>
              </a:r>
              <a:r>
                <a:rPr lang="en-US" b="1" dirty="0">
                  <a:solidFill>
                    <a:schemeClr val="accent3"/>
                  </a:solidFill>
                  <a:latin typeface="Palatino Linotype" panose="02040502050505030304" pitchFamily="18" charset="0"/>
                </a:rPr>
                <a:t>decades behind many other sectors </a:t>
              </a:r>
              <a:r>
                <a:rPr lang="en-US" dirty="0">
                  <a:latin typeface="Palatino Linotype" panose="02040502050505030304" pitchFamily="18" charset="0"/>
                </a:rPr>
                <a:t>in adopting technology innovation</a:t>
              </a:r>
            </a:p>
          </p:txBody>
        </p:sp>
      </p:grpSp>
      <p:grpSp>
        <p:nvGrpSpPr>
          <p:cNvPr id="45" name="Group 44">
            <a:extLst>
              <a:ext uri="{FF2B5EF4-FFF2-40B4-BE49-F238E27FC236}">
                <a16:creationId xmlns:a16="http://schemas.microsoft.com/office/drawing/2014/main" id="{710810A6-400A-40C9-A7BC-B064ED8FCA3E}"/>
              </a:ext>
            </a:extLst>
          </p:cNvPr>
          <p:cNvGrpSpPr/>
          <p:nvPr/>
        </p:nvGrpSpPr>
        <p:grpSpPr>
          <a:xfrm>
            <a:off x="158759" y="1940894"/>
            <a:ext cx="11491891" cy="521179"/>
            <a:chOff x="158759" y="1955121"/>
            <a:chExt cx="11491891" cy="521179"/>
          </a:xfrm>
        </p:grpSpPr>
        <p:sp>
          <p:nvSpPr>
            <p:cNvPr id="25" name="Diamond 24">
              <a:extLst>
                <a:ext uri="{FF2B5EF4-FFF2-40B4-BE49-F238E27FC236}">
                  <a16:creationId xmlns:a16="http://schemas.microsoft.com/office/drawing/2014/main" id="{A66519B0-3C1F-4A56-99BD-B3719A824BE5}"/>
                </a:ext>
              </a:extLst>
            </p:cNvPr>
            <p:cNvSpPr/>
            <p:nvPr/>
          </p:nvSpPr>
          <p:spPr>
            <a:xfrm>
              <a:off x="158759" y="1955121"/>
              <a:ext cx="521179" cy="521179"/>
            </a:xfrm>
            <a:prstGeom prst="diamond">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latin typeface="Palatino Linotype" panose="02040502050505030304" pitchFamily="18" charset="0"/>
              </a:endParaRPr>
            </a:p>
          </p:txBody>
        </p:sp>
        <p:sp>
          <p:nvSpPr>
            <p:cNvPr id="19" name="TextBox 18">
              <a:extLst>
                <a:ext uri="{FF2B5EF4-FFF2-40B4-BE49-F238E27FC236}">
                  <a16:creationId xmlns:a16="http://schemas.microsoft.com/office/drawing/2014/main" id="{18A772B0-B981-423F-A030-425B9B5DE9F0}"/>
                </a:ext>
              </a:extLst>
            </p:cNvPr>
            <p:cNvSpPr txBox="1">
              <a:spLocks/>
            </p:cNvSpPr>
            <p:nvPr/>
          </p:nvSpPr>
          <p:spPr>
            <a:xfrm>
              <a:off x="773723" y="1969489"/>
              <a:ext cx="10876927" cy="49244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lvl="1" indent="0">
                <a:spcBef>
                  <a:spcPts val="600"/>
                </a:spcBef>
                <a:buNone/>
              </a:pPr>
              <a:r>
                <a:rPr lang="en-US" dirty="0">
                  <a:latin typeface="Palatino Linotype" panose="02040502050505030304" pitchFamily="18" charset="0"/>
                </a:rPr>
                <a:t>The recent advancements in Fourth Industrial Revolution technologies present a </a:t>
              </a:r>
              <a:r>
                <a:rPr lang="en-US" b="1" dirty="0">
                  <a:solidFill>
                    <a:schemeClr val="accent3"/>
                  </a:solidFill>
                  <a:latin typeface="Palatino Linotype" panose="02040502050505030304" pitchFamily="18" charset="0"/>
                </a:rPr>
                <a:t>major opportunity to accelerate food systems transformation</a:t>
              </a:r>
              <a:endParaRPr lang="en-US" dirty="0">
                <a:solidFill>
                  <a:schemeClr val="accent3"/>
                </a:solidFill>
                <a:latin typeface="Palatino Linotype" panose="02040502050505030304" pitchFamily="18" charset="0"/>
              </a:endParaRPr>
            </a:p>
          </p:txBody>
        </p:sp>
      </p:grpSp>
      <p:grpSp>
        <p:nvGrpSpPr>
          <p:cNvPr id="44" name="Group 43">
            <a:extLst>
              <a:ext uri="{FF2B5EF4-FFF2-40B4-BE49-F238E27FC236}">
                <a16:creationId xmlns:a16="http://schemas.microsoft.com/office/drawing/2014/main" id="{D6440311-28BA-4377-AAB2-C809D9E53527}"/>
              </a:ext>
            </a:extLst>
          </p:cNvPr>
          <p:cNvGrpSpPr/>
          <p:nvPr/>
        </p:nvGrpSpPr>
        <p:grpSpPr>
          <a:xfrm>
            <a:off x="158759" y="2587981"/>
            <a:ext cx="11491891" cy="521179"/>
            <a:chOff x="158759" y="2592022"/>
            <a:chExt cx="11491891" cy="521179"/>
          </a:xfrm>
        </p:grpSpPr>
        <p:sp>
          <p:nvSpPr>
            <p:cNvPr id="26" name="Diamond 25">
              <a:extLst>
                <a:ext uri="{FF2B5EF4-FFF2-40B4-BE49-F238E27FC236}">
                  <a16:creationId xmlns:a16="http://schemas.microsoft.com/office/drawing/2014/main" id="{FCAA7EFA-7B68-477E-8765-D58B3DE0EFA3}"/>
                </a:ext>
              </a:extLst>
            </p:cNvPr>
            <p:cNvSpPr/>
            <p:nvPr/>
          </p:nvSpPr>
          <p:spPr>
            <a:xfrm>
              <a:off x="158759" y="2592022"/>
              <a:ext cx="521179" cy="521179"/>
            </a:xfrm>
            <a:prstGeom prst="diamond">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latin typeface="Palatino Linotype" panose="02040502050505030304" pitchFamily="18" charset="0"/>
              </a:endParaRPr>
            </a:p>
          </p:txBody>
        </p:sp>
        <p:sp>
          <p:nvSpPr>
            <p:cNvPr id="20" name="TextBox 19">
              <a:extLst>
                <a:ext uri="{FF2B5EF4-FFF2-40B4-BE49-F238E27FC236}">
                  <a16:creationId xmlns:a16="http://schemas.microsoft.com/office/drawing/2014/main" id="{93B5C424-74C7-49AD-A3E2-83625283D15C}"/>
                </a:ext>
              </a:extLst>
            </p:cNvPr>
            <p:cNvSpPr txBox="1">
              <a:spLocks/>
            </p:cNvSpPr>
            <p:nvPr/>
          </p:nvSpPr>
          <p:spPr>
            <a:xfrm>
              <a:off x="773723" y="2606390"/>
              <a:ext cx="10876927" cy="49244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lvl="1" indent="0">
                <a:spcBef>
                  <a:spcPts val="600"/>
                </a:spcBef>
                <a:buNone/>
              </a:pPr>
              <a:r>
                <a:rPr lang="en-US" dirty="0">
                  <a:latin typeface="Palatino Linotype" panose="02040502050505030304" pitchFamily="18" charset="0"/>
                </a:rPr>
                <a:t>Current trends in global investments do not yet reflect the </a:t>
              </a:r>
              <a:r>
                <a:rPr lang="en-US" b="1" dirty="0">
                  <a:solidFill>
                    <a:schemeClr val="accent3"/>
                  </a:solidFill>
                  <a:latin typeface="Palatino Linotype" panose="02040502050505030304" pitchFamily="18" charset="0"/>
                </a:rPr>
                <a:t>potential for disruption in demand-side innovations and in developing countries</a:t>
              </a:r>
            </a:p>
          </p:txBody>
        </p:sp>
      </p:grpSp>
      <p:grpSp>
        <p:nvGrpSpPr>
          <p:cNvPr id="43" name="Group 42">
            <a:extLst>
              <a:ext uri="{FF2B5EF4-FFF2-40B4-BE49-F238E27FC236}">
                <a16:creationId xmlns:a16="http://schemas.microsoft.com/office/drawing/2014/main" id="{EA455D17-2748-41E3-9742-A5A628E52770}"/>
              </a:ext>
            </a:extLst>
          </p:cNvPr>
          <p:cNvGrpSpPr/>
          <p:nvPr/>
        </p:nvGrpSpPr>
        <p:grpSpPr>
          <a:xfrm>
            <a:off x="158759" y="3235068"/>
            <a:ext cx="11491891" cy="521179"/>
            <a:chOff x="158759" y="3204510"/>
            <a:chExt cx="11491891" cy="521179"/>
          </a:xfrm>
        </p:grpSpPr>
        <p:sp>
          <p:nvSpPr>
            <p:cNvPr id="27" name="Diamond 26">
              <a:extLst>
                <a:ext uri="{FF2B5EF4-FFF2-40B4-BE49-F238E27FC236}">
                  <a16:creationId xmlns:a16="http://schemas.microsoft.com/office/drawing/2014/main" id="{250116B6-4A9D-4D2E-8B7B-09B2D397F1B1}"/>
                </a:ext>
              </a:extLst>
            </p:cNvPr>
            <p:cNvSpPr/>
            <p:nvPr/>
          </p:nvSpPr>
          <p:spPr>
            <a:xfrm>
              <a:off x="158759" y="3204510"/>
              <a:ext cx="521179" cy="521179"/>
            </a:xfrm>
            <a:prstGeom prst="diamond">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latin typeface="Palatino Linotype" panose="02040502050505030304" pitchFamily="18" charset="0"/>
              </a:endParaRPr>
            </a:p>
          </p:txBody>
        </p:sp>
        <p:sp>
          <p:nvSpPr>
            <p:cNvPr id="21" name="TextBox 20">
              <a:extLst>
                <a:ext uri="{FF2B5EF4-FFF2-40B4-BE49-F238E27FC236}">
                  <a16:creationId xmlns:a16="http://schemas.microsoft.com/office/drawing/2014/main" id="{5F23FEB6-060F-4D97-863E-BC91DF3C89CB}"/>
                </a:ext>
              </a:extLst>
            </p:cNvPr>
            <p:cNvSpPr txBox="1">
              <a:spLocks/>
            </p:cNvSpPr>
            <p:nvPr/>
          </p:nvSpPr>
          <p:spPr>
            <a:xfrm>
              <a:off x="773723" y="3341989"/>
              <a:ext cx="10876927" cy="246221"/>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lvl="1" indent="0">
                <a:spcBef>
                  <a:spcPts val="600"/>
                </a:spcBef>
                <a:buNone/>
              </a:pPr>
              <a:r>
                <a:rPr lang="en-US" dirty="0">
                  <a:latin typeface="Palatino Linotype" panose="02040502050505030304" pitchFamily="18" charset="0"/>
                </a:rPr>
                <a:t>Emerging technologies can have </a:t>
              </a:r>
              <a:r>
                <a:rPr lang="en-US" b="1" dirty="0">
                  <a:solidFill>
                    <a:schemeClr val="accent3"/>
                  </a:solidFill>
                  <a:latin typeface="Palatino Linotype" panose="02040502050505030304" pitchFamily="18" charset="0"/>
                </a:rPr>
                <a:t>unintended consequences that must be mitigated</a:t>
              </a:r>
            </a:p>
          </p:txBody>
        </p:sp>
      </p:grpSp>
      <p:grpSp>
        <p:nvGrpSpPr>
          <p:cNvPr id="42" name="Group 41">
            <a:extLst>
              <a:ext uri="{FF2B5EF4-FFF2-40B4-BE49-F238E27FC236}">
                <a16:creationId xmlns:a16="http://schemas.microsoft.com/office/drawing/2014/main" id="{41A7D42C-9030-4F5D-AC2D-7AC913F8FD2B}"/>
              </a:ext>
            </a:extLst>
          </p:cNvPr>
          <p:cNvGrpSpPr/>
          <p:nvPr/>
        </p:nvGrpSpPr>
        <p:grpSpPr>
          <a:xfrm>
            <a:off x="158759" y="3882155"/>
            <a:ext cx="11491891" cy="521179"/>
            <a:chOff x="158759" y="3841411"/>
            <a:chExt cx="11491891" cy="521179"/>
          </a:xfrm>
        </p:grpSpPr>
        <p:sp>
          <p:nvSpPr>
            <p:cNvPr id="28" name="Diamond 27">
              <a:extLst>
                <a:ext uri="{FF2B5EF4-FFF2-40B4-BE49-F238E27FC236}">
                  <a16:creationId xmlns:a16="http://schemas.microsoft.com/office/drawing/2014/main" id="{F69A3A12-D9F8-43F3-A134-B59ECCD63E08}"/>
                </a:ext>
              </a:extLst>
            </p:cNvPr>
            <p:cNvSpPr/>
            <p:nvPr/>
          </p:nvSpPr>
          <p:spPr>
            <a:xfrm>
              <a:off x="158759" y="3841411"/>
              <a:ext cx="521179" cy="521179"/>
            </a:xfrm>
            <a:prstGeom prst="diamond">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latin typeface="Palatino Linotype" panose="02040502050505030304" pitchFamily="18" charset="0"/>
              </a:endParaRPr>
            </a:p>
          </p:txBody>
        </p:sp>
        <p:sp>
          <p:nvSpPr>
            <p:cNvPr id="22" name="TextBox 21">
              <a:extLst>
                <a:ext uri="{FF2B5EF4-FFF2-40B4-BE49-F238E27FC236}">
                  <a16:creationId xmlns:a16="http://schemas.microsoft.com/office/drawing/2014/main" id="{8CE605AA-96CA-4F62-9902-20343C16FE84}"/>
                </a:ext>
              </a:extLst>
            </p:cNvPr>
            <p:cNvSpPr txBox="1">
              <a:spLocks/>
            </p:cNvSpPr>
            <p:nvPr/>
          </p:nvSpPr>
          <p:spPr>
            <a:xfrm>
              <a:off x="773723" y="3978890"/>
              <a:ext cx="10876927" cy="246221"/>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lvl="1" indent="0">
                <a:spcBef>
                  <a:spcPts val="600"/>
                </a:spcBef>
                <a:buNone/>
              </a:pPr>
              <a:r>
                <a:rPr lang="en-US" dirty="0">
                  <a:latin typeface="Palatino Linotype" panose="02040502050505030304" pitchFamily="18" charset="0"/>
                </a:rPr>
                <a:t>Technological interventions introduced in isolation </a:t>
              </a:r>
              <a:r>
                <a:rPr lang="en-US" b="1" dirty="0">
                  <a:solidFill>
                    <a:schemeClr val="accent3"/>
                  </a:solidFill>
                  <a:latin typeface="Palatino Linotype" panose="02040502050505030304" pitchFamily="18" charset="0"/>
                </a:rPr>
                <a:t>run many risks and will not generate maximum impact</a:t>
              </a:r>
            </a:p>
          </p:txBody>
        </p:sp>
      </p:grpSp>
      <p:grpSp>
        <p:nvGrpSpPr>
          <p:cNvPr id="41" name="Group 40">
            <a:extLst>
              <a:ext uri="{FF2B5EF4-FFF2-40B4-BE49-F238E27FC236}">
                <a16:creationId xmlns:a16="http://schemas.microsoft.com/office/drawing/2014/main" id="{D4E66A55-24FC-4B13-8B41-24C771DD675A}"/>
              </a:ext>
            </a:extLst>
          </p:cNvPr>
          <p:cNvGrpSpPr/>
          <p:nvPr/>
        </p:nvGrpSpPr>
        <p:grpSpPr>
          <a:xfrm>
            <a:off x="158759" y="4529242"/>
            <a:ext cx="11491891" cy="521179"/>
            <a:chOff x="158759" y="4502725"/>
            <a:chExt cx="11491891" cy="521179"/>
          </a:xfrm>
        </p:grpSpPr>
        <p:sp>
          <p:nvSpPr>
            <p:cNvPr id="29" name="Diamond 28">
              <a:extLst>
                <a:ext uri="{FF2B5EF4-FFF2-40B4-BE49-F238E27FC236}">
                  <a16:creationId xmlns:a16="http://schemas.microsoft.com/office/drawing/2014/main" id="{8015F5CD-7203-4EDF-AA23-6D655DAA495B}"/>
                </a:ext>
              </a:extLst>
            </p:cNvPr>
            <p:cNvSpPr/>
            <p:nvPr/>
          </p:nvSpPr>
          <p:spPr>
            <a:xfrm>
              <a:off x="158759" y="4502725"/>
              <a:ext cx="521179" cy="521179"/>
            </a:xfrm>
            <a:prstGeom prst="diamond">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latin typeface="Palatino Linotype" panose="02040502050505030304" pitchFamily="18" charset="0"/>
              </a:endParaRPr>
            </a:p>
          </p:txBody>
        </p:sp>
        <p:sp>
          <p:nvSpPr>
            <p:cNvPr id="23" name="TextBox 22">
              <a:extLst>
                <a:ext uri="{FF2B5EF4-FFF2-40B4-BE49-F238E27FC236}">
                  <a16:creationId xmlns:a16="http://schemas.microsoft.com/office/drawing/2014/main" id="{9F28F22E-CA1C-4D8E-B572-DD71A93D1B8E}"/>
                </a:ext>
              </a:extLst>
            </p:cNvPr>
            <p:cNvSpPr txBox="1">
              <a:spLocks/>
            </p:cNvSpPr>
            <p:nvPr/>
          </p:nvSpPr>
          <p:spPr>
            <a:xfrm>
              <a:off x="773723" y="4517093"/>
              <a:ext cx="10876927" cy="492443"/>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lvl="1" indent="0">
                <a:spcBef>
                  <a:spcPts val="600"/>
                </a:spcBef>
                <a:buNone/>
              </a:pPr>
              <a:r>
                <a:rPr lang="en-US" dirty="0">
                  <a:latin typeface="Palatino Linotype" panose="02040502050505030304" pitchFamily="18" charset="0"/>
                </a:rPr>
                <a:t>Scaling emerging technologies could have a </a:t>
              </a:r>
              <a:r>
                <a:rPr lang="en-US" b="1" dirty="0">
                  <a:solidFill>
                    <a:schemeClr val="accent3"/>
                  </a:solidFill>
                  <a:latin typeface="Palatino Linotype" panose="02040502050505030304" pitchFamily="18" charset="0"/>
                </a:rPr>
                <a:t>major impact on food systems </a:t>
              </a:r>
              <a:r>
                <a:rPr lang="en-US" dirty="0">
                  <a:latin typeface="Palatino Linotype" panose="02040502050505030304" pitchFamily="18" charset="0"/>
                </a:rPr>
                <a:t>and requires a </a:t>
              </a:r>
              <a:r>
                <a:rPr lang="en-US" b="1" dirty="0">
                  <a:solidFill>
                    <a:schemeClr val="accent3"/>
                  </a:solidFill>
                  <a:latin typeface="Palatino Linotype" panose="02040502050505030304" pitchFamily="18" charset="0"/>
                </a:rPr>
                <a:t>vibrant innovation ecosystem </a:t>
              </a:r>
            </a:p>
          </p:txBody>
        </p:sp>
      </p:grpSp>
      <p:grpSp>
        <p:nvGrpSpPr>
          <p:cNvPr id="40" name="Group 39">
            <a:extLst>
              <a:ext uri="{FF2B5EF4-FFF2-40B4-BE49-F238E27FC236}">
                <a16:creationId xmlns:a16="http://schemas.microsoft.com/office/drawing/2014/main" id="{A5E109F2-DACC-46BA-8EF8-717E5385708B}"/>
              </a:ext>
            </a:extLst>
          </p:cNvPr>
          <p:cNvGrpSpPr/>
          <p:nvPr/>
        </p:nvGrpSpPr>
        <p:grpSpPr>
          <a:xfrm>
            <a:off x="158759" y="5176329"/>
            <a:ext cx="11491891" cy="521179"/>
            <a:chOff x="158759" y="5115213"/>
            <a:chExt cx="11491891" cy="521179"/>
          </a:xfrm>
        </p:grpSpPr>
        <p:sp>
          <p:nvSpPr>
            <p:cNvPr id="30" name="Diamond 29">
              <a:extLst>
                <a:ext uri="{FF2B5EF4-FFF2-40B4-BE49-F238E27FC236}">
                  <a16:creationId xmlns:a16="http://schemas.microsoft.com/office/drawing/2014/main" id="{6D708AF3-726B-4ACD-BB8C-3829060FE1B4}"/>
                </a:ext>
              </a:extLst>
            </p:cNvPr>
            <p:cNvSpPr/>
            <p:nvPr/>
          </p:nvSpPr>
          <p:spPr>
            <a:xfrm>
              <a:off x="158759" y="5115213"/>
              <a:ext cx="521179" cy="521179"/>
            </a:xfrm>
            <a:prstGeom prst="diamond">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latin typeface="Palatino Linotype" panose="02040502050505030304" pitchFamily="18" charset="0"/>
              </a:endParaRPr>
            </a:p>
          </p:txBody>
        </p:sp>
        <p:sp>
          <p:nvSpPr>
            <p:cNvPr id="24" name="TextBox 23">
              <a:extLst>
                <a:ext uri="{FF2B5EF4-FFF2-40B4-BE49-F238E27FC236}">
                  <a16:creationId xmlns:a16="http://schemas.microsoft.com/office/drawing/2014/main" id="{7C1D628F-31F4-4A58-A050-5ADF332068D3}"/>
                </a:ext>
              </a:extLst>
            </p:cNvPr>
            <p:cNvSpPr txBox="1">
              <a:spLocks/>
            </p:cNvSpPr>
            <p:nvPr/>
          </p:nvSpPr>
          <p:spPr>
            <a:xfrm>
              <a:off x="773723" y="5252692"/>
              <a:ext cx="10876927" cy="246221"/>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lvl="1" indent="0">
                <a:spcBef>
                  <a:spcPts val="600"/>
                </a:spcBef>
                <a:buNone/>
              </a:pPr>
              <a:r>
                <a:rPr lang="en-US" dirty="0">
                  <a:latin typeface="Palatino Linotype" panose="02040502050505030304" pitchFamily="18" charset="0"/>
                </a:rPr>
                <a:t>The role of systems leaders in enabling an innovation ecosystem </a:t>
              </a:r>
              <a:r>
                <a:rPr lang="en-US" b="1" dirty="0">
                  <a:solidFill>
                    <a:schemeClr val="accent3"/>
                  </a:solidFill>
                  <a:latin typeface="Palatino Linotype" panose="02040502050505030304" pitchFamily="18" charset="0"/>
                </a:rPr>
                <a:t>cannot be overstated</a:t>
              </a:r>
            </a:p>
          </p:txBody>
        </p:sp>
      </p:grpSp>
      <p:grpSp>
        <p:nvGrpSpPr>
          <p:cNvPr id="39" name="Group 38">
            <a:extLst>
              <a:ext uri="{FF2B5EF4-FFF2-40B4-BE49-F238E27FC236}">
                <a16:creationId xmlns:a16="http://schemas.microsoft.com/office/drawing/2014/main" id="{537091F4-F3DB-44E5-BDA7-1384A9B629DD}"/>
              </a:ext>
            </a:extLst>
          </p:cNvPr>
          <p:cNvGrpSpPr/>
          <p:nvPr/>
        </p:nvGrpSpPr>
        <p:grpSpPr>
          <a:xfrm>
            <a:off x="158759" y="5823419"/>
            <a:ext cx="11491891" cy="521179"/>
            <a:chOff x="158759" y="5776527"/>
            <a:chExt cx="11491891" cy="521179"/>
          </a:xfrm>
        </p:grpSpPr>
        <p:sp>
          <p:nvSpPr>
            <p:cNvPr id="5" name="TextBox 4">
              <a:extLst>
                <a:ext uri="{FF2B5EF4-FFF2-40B4-BE49-F238E27FC236}">
                  <a16:creationId xmlns:a16="http://schemas.microsoft.com/office/drawing/2014/main" id="{2C2BD6C5-DA01-41AB-8936-417EE5FB776D}"/>
                </a:ext>
              </a:extLst>
            </p:cNvPr>
            <p:cNvSpPr txBox="1">
              <a:spLocks/>
            </p:cNvSpPr>
            <p:nvPr/>
          </p:nvSpPr>
          <p:spPr>
            <a:xfrm>
              <a:off x="773723" y="5790895"/>
              <a:ext cx="10876927" cy="492443"/>
            </a:xfrm>
            <a:prstGeom prst="rect">
              <a:avLst/>
            </a:prstGeom>
          </p:spPr>
          <p:txBody>
            <a:bodyPr vert="horz" wrap="square" lIns="0" tIns="0" rIns="0" bIns="0" rtlCol="0" anchor="t" anchorCtr="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1587" lvl="1" indent="0">
                <a:spcBef>
                  <a:spcPts val="600"/>
                </a:spcBef>
                <a:buNone/>
              </a:pPr>
              <a:r>
                <a:rPr lang="en-US" sz="1600" dirty="0">
                  <a:latin typeface="Palatino Linotype" panose="02040502050505030304" pitchFamily="18" charset="0"/>
                </a:rPr>
                <a:t>Transforming food systems requires </a:t>
              </a:r>
              <a:r>
                <a:rPr lang="en-US" sz="1600" b="1" dirty="0">
                  <a:solidFill>
                    <a:schemeClr val="accent3"/>
                  </a:solidFill>
                  <a:latin typeface="Palatino Linotype" panose="02040502050505030304" pitchFamily="18" charset="0"/>
                </a:rPr>
                <a:t>interventions beyond the disruptive technological innovations </a:t>
              </a:r>
              <a:r>
                <a:rPr lang="en-US" sz="1600" dirty="0">
                  <a:latin typeface="Palatino Linotype" panose="02040502050505030304" pitchFamily="18" charset="0"/>
                </a:rPr>
                <a:t>such as continued investments in low-tech interventions, creating new and bold policies, and influencing consumer behaviors</a:t>
              </a:r>
            </a:p>
          </p:txBody>
        </p:sp>
        <p:sp>
          <p:nvSpPr>
            <p:cNvPr id="31" name="Diamond 30">
              <a:extLst>
                <a:ext uri="{FF2B5EF4-FFF2-40B4-BE49-F238E27FC236}">
                  <a16:creationId xmlns:a16="http://schemas.microsoft.com/office/drawing/2014/main" id="{2534361C-E492-44C7-B7D1-FB721FE0018D}"/>
                </a:ext>
              </a:extLst>
            </p:cNvPr>
            <p:cNvSpPr/>
            <p:nvPr/>
          </p:nvSpPr>
          <p:spPr>
            <a:xfrm>
              <a:off x="158759" y="5776527"/>
              <a:ext cx="521179" cy="521179"/>
            </a:xfrm>
            <a:prstGeom prst="diamond">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latin typeface="Palatino Linotype" panose="02040502050505030304" pitchFamily="18" charset="0"/>
              </a:endParaRPr>
            </a:p>
          </p:txBody>
        </p:sp>
      </p:grpSp>
      <p:cxnSp>
        <p:nvCxnSpPr>
          <p:cNvPr id="47" name="Straight Connector 46">
            <a:extLst>
              <a:ext uri="{FF2B5EF4-FFF2-40B4-BE49-F238E27FC236}">
                <a16:creationId xmlns:a16="http://schemas.microsoft.com/office/drawing/2014/main" id="{1B0A8D9C-4B69-438D-A25F-D8F3C5B04DC3}"/>
              </a:ext>
            </a:extLst>
          </p:cNvPr>
          <p:cNvCxnSpPr>
            <a:cxnSpLocks/>
          </p:cNvCxnSpPr>
          <p:nvPr/>
        </p:nvCxnSpPr>
        <p:spPr>
          <a:xfrm>
            <a:off x="158759" y="1877940"/>
            <a:ext cx="11491891"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4FEB966-4FA2-4D9F-9E75-4D2AB139465C}"/>
              </a:ext>
            </a:extLst>
          </p:cNvPr>
          <p:cNvCxnSpPr>
            <a:cxnSpLocks/>
          </p:cNvCxnSpPr>
          <p:nvPr/>
        </p:nvCxnSpPr>
        <p:spPr>
          <a:xfrm>
            <a:off x="158759" y="2525027"/>
            <a:ext cx="11491891"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A63EDEE-E5D2-476E-AAFB-EA62B159AE62}"/>
              </a:ext>
            </a:extLst>
          </p:cNvPr>
          <p:cNvCxnSpPr>
            <a:cxnSpLocks/>
          </p:cNvCxnSpPr>
          <p:nvPr/>
        </p:nvCxnSpPr>
        <p:spPr>
          <a:xfrm>
            <a:off x="158759" y="3172114"/>
            <a:ext cx="11491891"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22DD3B4-233A-4E39-AA33-7E65054B2E98}"/>
              </a:ext>
            </a:extLst>
          </p:cNvPr>
          <p:cNvCxnSpPr>
            <a:cxnSpLocks/>
          </p:cNvCxnSpPr>
          <p:nvPr/>
        </p:nvCxnSpPr>
        <p:spPr>
          <a:xfrm>
            <a:off x="158759" y="3819201"/>
            <a:ext cx="11491891"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80E59F1-5E82-4597-927C-1078E071FF9B}"/>
              </a:ext>
            </a:extLst>
          </p:cNvPr>
          <p:cNvCxnSpPr>
            <a:cxnSpLocks/>
          </p:cNvCxnSpPr>
          <p:nvPr/>
        </p:nvCxnSpPr>
        <p:spPr>
          <a:xfrm>
            <a:off x="158759" y="4466288"/>
            <a:ext cx="11491891"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770B138-B8F7-4F0B-A876-78E062ECDD21}"/>
              </a:ext>
            </a:extLst>
          </p:cNvPr>
          <p:cNvCxnSpPr>
            <a:cxnSpLocks/>
          </p:cNvCxnSpPr>
          <p:nvPr/>
        </p:nvCxnSpPr>
        <p:spPr>
          <a:xfrm>
            <a:off x="158759" y="5113375"/>
            <a:ext cx="11491891"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7AA964E-955C-4C4F-8E93-F517196BDC78}"/>
              </a:ext>
            </a:extLst>
          </p:cNvPr>
          <p:cNvCxnSpPr>
            <a:cxnSpLocks/>
          </p:cNvCxnSpPr>
          <p:nvPr/>
        </p:nvCxnSpPr>
        <p:spPr>
          <a:xfrm>
            <a:off x="158759" y="5760462"/>
            <a:ext cx="11491891"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sp>
        <p:nvSpPr>
          <p:cNvPr id="58" name="CustomIcon">
            <a:extLst>
              <a:ext uri="{FF2B5EF4-FFF2-40B4-BE49-F238E27FC236}">
                <a16:creationId xmlns:a16="http://schemas.microsoft.com/office/drawing/2014/main" id="{CC435227-DC28-4C53-B2D9-4D2C08E70A4B}"/>
              </a:ext>
            </a:extLst>
          </p:cNvPr>
          <p:cNvSpPr>
            <a:spLocks noChangeAspect="1" noEditPoints="1"/>
          </p:cNvSpPr>
          <p:nvPr>
            <p:custDataLst>
              <p:tags r:id="rId4"/>
            </p:custDataLst>
          </p:nvPr>
        </p:nvSpPr>
        <p:spPr bwMode="auto">
          <a:xfrm>
            <a:off x="322018" y="2079680"/>
            <a:ext cx="183514" cy="231343"/>
          </a:xfrm>
          <a:custGeom>
            <a:avLst/>
            <a:gdLst>
              <a:gd name="T0" fmla="*/ 334 w 343"/>
              <a:gd name="T1" fmla="*/ 144 h 433"/>
              <a:gd name="T2" fmla="*/ 313 w 343"/>
              <a:gd name="T3" fmla="*/ 79 h 433"/>
              <a:gd name="T4" fmla="*/ 306 w 343"/>
              <a:gd name="T5" fmla="*/ 68 h 433"/>
              <a:gd name="T6" fmla="*/ 273 w 343"/>
              <a:gd name="T7" fmla="*/ 17 h 433"/>
              <a:gd name="T8" fmla="*/ 264 w 343"/>
              <a:gd name="T9" fmla="*/ 7 h 433"/>
              <a:gd name="T10" fmla="*/ 209 w 343"/>
              <a:gd name="T11" fmla="*/ 10 h 433"/>
              <a:gd name="T12" fmla="*/ 204 w 343"/>
              <a:gd name="T13" fmla="*/ 9 h 433"/>
              <a:gd name="T14" fmla="*/ 150 w 343"/>
              <a:gd name="T15" fmla="*/ 0 h 433"/>
              <a:gd name="T16" fmla="*/ 140 w 343"/>
              <a:gd name="T17" fmla="*/ 50 h 433"/>
              <a:gd name="T18" fmla="*/ 126 w 343"/>
              <a:gd name="T19" fmla="*/ 2 h 433"/>
              <a:gd name="T20" fmla="*/ 74 w 343"/>
              <a:gd name="T21" fmla="*/ 11 h 433"/>
              <a:gd name="T22" fmla="*/ 78 w 343"/>
              <a:gd name="T23" fmla="*/ 64 h 433"/>
              <a:gd name="T24" fmla="*/ 34 w 343"/>
              <a:gd name="T25" fmla="*/ 72 h 433"/>
              <a:gd name="T26" fmla="*/ 39 w 343"/>
              <a:gd name="T27" fmla="*/ 144 h 433"/>
              <a:gd name="T28" fmla="*/ 2 w 343"/>
              <a:gd name="T29" fmla="*/ 147 h 433"/>
              <a:gd name="T30" fmla="*/ 29 w 343"/>
              <a:gd name="T31" fmla="*/ 424 h 433"/>
              <a:gd name="T32" fmla="*/ 308 w 343"/>
              <a:gd name="T33" fmla="*/ 433 h 433"/>
              <a:gd name="T34" fmla="*/ 343 w 343"/>
              <a:gd name="T35" fmla="*/ 154 h 433"/>
              <a:gd name="T36" fmla="*/ 286 w 343"/>
              <a:gd name="T37" fmla="*/ 142 h 433"/>
              <a:gd name="T38" fmla="*/ 267 w 343"/>
              <a:gd name="T39" fmla="*/ 82 h 433"/>
              <a:gd name="T40" fmla="*/ 286 w 343"/>
              <a:gd name="T41" fmla="*/ 142 h 433"/>
              <a:gd name="T42" fmla="*/ 226 w 343"/>
              <a:gd name="T43" fmla="*/ 21 h 433"/>
              <a:gd name="T44" fmla="*/ 237 w 343"/>
              <a:gd name="T45" fmla="*/ 159 h 433"/>
              <a:gd name="T46" fmla="*/ 226 w 343"/>
              <a:gd name="T47" fmla="*/ 21 h 433"/>
              <a:gd name="T48" fmla="*/ 186 w 343"/>
              <a:gd name="T49" fmla="*/ 18 h 433"/>
              <a:gd name="T50" fmla="*/ 172 w 343"/>
              <a:gd name="T51" fmla="*/ 178 h 433"/>
              <a:gd name="T52" fmla="*/ 159 w 343"/>
              <a:gd name="T53" fmla="*/ 18 h 433"/>
              <a:gd name="T54" fmla="*/ 186 w 343"/>
              <a:gd name="T55" fmla="*/ 18 h 433"/>
              <a:gd name="T56" fmla="*/ 137 w 343"/>
              <a:gd name="T57" fmla="*/ 174 h 433"/>
              <a:gd name="T58" fmla="*/ 92 w 343"/>
              <a:gd name="T59" fmla="*/ 24 h 433"/>
              <a:gd name="T60" fmla="*/ 119 w 343"/>
              <a:gd name="T61" fmla="*/ 21 h 433"/>
              <a:gd name="T62" fmla="*/ 85 w 343"/>
              <a:gd name="T63" fmla="*/ 140 h 433"/>
              <a:gd name="T64" fmla="*/ 67 w 343"/>
              <a:gd name="T65" fmla="*/ 141 h 433"/>
              <a:gd name="T66" fmla="*/ 51 w 343"/>
              <a:gd name="T67" fmla="*/ 86 h 433"/>
              <a:gd name="T68" fmla="*/ 78 w 343"/>
              <a:gd name="T69" fmla="*/ 82 h 433"/>
              <a:gd name="T70" fmla="*/ 47 w 343"/>
              <a:gd name="T71" fmla="*/ 414 h 433"/>
              <a:gd name="T72" fmla="*/ 86 w 343"/>
              <a:gd name="T73" fmla="*/ 162 h 433"/>
              <a:gd name="T74" fmla="*/ 252 w 343"/>
              <a:gd name="T75" fmla="*/ 170 h 433"/>
              <a:gd name="T76" fmla="*/ 259 w 343"/>
              <a:gd name="T77" fmla="*/ 162 h 433"/>
              <a:gd name="T78" fmla="*/ 300 w 343"/>
              <a:gd name="T79" fmla="*/ 414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3" h="433">
                <a:moveTo>
                  <a:pt x="341" y="147"/>
                </a:moveTo>
                <a:cubicBezTo>
                  <a:pt x="339" y="145"/>
                  <a:pt x="337" y="144"/>
                  <a:pt x="334" y="144"/>
                </a:cubicBezTo>
                <a:cubicBezTo>
                  <a:pt x="304" y="144"/>
                  <a:pt x="304" y="144"/>
                  <a:pt x="304" y="144"/>
                </a:cubicBezTo>
                <a:cubicBezTo>
                  <a:pt x="313" y="79"/>
                  <a:pt x="313" y="79"/>
                  <a:pt x="313" y="79"/>
                </a:cubicBezTo>
                <a:cubicBezTo>
                  <a:pt x="314" y="76"/>
                  <a:pt x="313" y="74"/>
                  <a:pt x="311" y="72"/>
                </a:cubicBezTo>
                <a:cubicBezTo>
                  <a:pt x="310" y="70"/>
                  <a:pt x="308" y="69"/>
                  <a:pt x="306" y="68"/>
                </a:cubicBezTo>
                <a:cubicBezTo>
                  <a:pt x="267" y="64"/>
                  <a:pt x="267" y="64"/>
                  <a:pt x="267" y="64"/>
                </a:cubicBezTo>
                <a:cubicBezTo>
                  <a:pt x="273" y="17"/>
                  <a:pt x="273" y="17"/>
                  <a:pt x="273" y="17"/>
                </a:cubicBezTo>
                <a:cubicBezTo>
                  <a:pt x="273" y="15"/>
                  <a:pt x="272" y="13"/>
                  <a:pt x="271" y="11"/>
                </a:cubicBezTo>
                <a:cubicBezTo>
                  <a:pt x="269" y="9"/>
                  <a:pt x="267" y="8"/>
                  <a:pt x="264" y="7"/>
                </a:cubicBezTo>
                <a:cubicBezTo>
                  <a:pt x="219" y="2"/>
                  <a:pt x="219" y="2"/>
                  <a:pt x="219" y="2"/>
                </a:cubicBezTo>
                <a:cubicBezTo>
                  <a:pt x="214" y="1"/>
                  <a:pt x="210" y="5"/>
                  <a:pt x="209" y="10"/>
                </a:cubicBezTo>
                <a:cubicBezTo>
                  <a:pt x="204" y="49"/>
                  <a:pt x="204" y="49"/>
                  <a:pt x="204" y="49"/>
                </a:cubicBezTo>
                <a:cubicBezTo>
                  <a:pt x="204" y="9"/>
                  <a:pt x="204" y="9"/>
                  <a:pt x="204" y="9"/>
                </a:cubicBezTo>
                <a:cubicBezTo>
                  <a:pt x="204" y="4"/>
                  <a:pt x="201" y="0"/>
                  <a:pt x="195" y="0"/>
                </a:cubicBezTo>
                <a:cubicBezTo>
                  <a:pt x="150" y="0"/>
                  <a:pt x="150" y="0"/>
                  <a:pt x="150" y="0"/>
                </a:cubicBezTo>
                <a:cubicBezTo>
                  <a:pt x="145" y="0"/>
                  <a:pt x="140" y="4"/>
                  <a:pt x="140" y="9"/>
                </a:cubicBezTo>
                <a:cubicBezTo>
                  <a:pt x="140" y="50"/>
                  <a:pt x="140" y="50"/>
                  <a:pt x="140" y="50"/>
                </a:cubicBezTo>
                <a:cubicBezTo>
                  <a:pt x="136" y="10"/>
                  <a:pt x="136" y="10"/>
                  <a:pt x="136" y="10"/>
                </a:cubicBezTo>
                <a:cubicBezTo>
                  <a:pt x="136" y="5"/>
                  <a:pt x="131" y="1"/>
                  <a:pt x="126" y="2"/>
                </a:cubicBezTo>
                <a:cubicBezTo>
                  <a:pt x="80" y="7"/>
                  <a:pt x="80" y="7"/>
                  <a:pt x="80" y="7"/>
                </a:cubicBezTo>
                <a:cubicBezTo>
                  <a:pt x="78" y="8"/>
                  <a:pt x="76" y="9"/>
                  <a:pt x="74" y="11"/>
                </a:cubicBezTo>
                <a:cubicBezTo>
                  <a:pt x="73" y="13"/>
                  <a:pt x="72" y="15"/>
                  <a:pt x="72" y="17"/>
                </a:cubicBezTo>
                <a:cubicBezTo>
                  <a:pt x="78" y="64"/>
                  <a:pt x="78" y="64"/>
                  <a:pt x="78" y="64"/>
                </a:cubicBezTo>
                <a:cubicBezTo>
                  <a:pt x="40" y="68"/>
                  <a:pt x="40" y="68"/>
                  <a:pt x="40" y="68"/>
                </a:cubicBezTo>
                <a:cubicBezTo>
                  <a:pt x="37" y="69"/>
                  <a:pt x="35" y="70"/>
                  <a:pt x="34" y="72"/>
                </a:cubicBezTo>
                <a:cubicBezTo>
                  <a:pt x="32" y="74"/>
                  <a:pt x="31" y="76"/>
                  <a:pt x="32" y="79"/>
                </a:cubicBezTo>
                <a:cubicBezTo>
                  <a:pt x="39" y="144"/>
                  <a:pt x="39" y="144"/>
                  <a:pt x="39" y="144"/>
                </a:cubicBezTo>
                <a:cubicBezTo>
                  <a:pt x="9" y="144"/>
                  <a:pt x="9" y="144"/>
                  <a:pt x="9" y="144"/>
                </a:cubicBezTo>
                <a:cubicBezTo>
                  <a:pt x="7" y="144"/>
                  <a:pt x="5" y="145"/>
                  <a:pt x="2" y="147"/>
                </a:cubicBezTo>
                <a:cubicBezTo>
                  <a:pt x="1" y="148"/>
                  <a:pt x="0" y="151"/>
                  <a:pt x="0" y="154"/>
                </a:cubicBezTo>
                <a:cubicBezTo>
                  <a:pt x="29" y="424"/>
                  <a:pt x="29" y="424"/>
                  <a:pt x="29" y="424"/>
                </a:cubicBezTo>
                <a:cubicBezTo>
                  <a:pt x="30" y="429"/>
                  <a:pt x="34" y="433"/>
                  <a:pt x="39" y="433"/>
                </a:cubicBezTo>
                <a:cubicBezTo>
                  <a:pt x="308" y="433"/>
                  <a:pt x="308" y="433"/>
                  <a:pt x="308" y="433"/>
                </a:cubicBezTo>
                <a:cubicBezTo>
                  <a:pt x="313" y="433"/>
                  <a:pt x="316" y="429"/>
                  <a:pt x="317" y="424"/>
                </a:cubicBezTo>
                <a:cubicBezTo>
                  <a:pt x="343" y="154"/>
                  <a:pt x="343" y="154"/>
                  <a:pt x="343" y="154"/>
                </a:cubicBezTo>
                <a:cubicBezTo>
                  <a:pt x="343" y="151"/>
                  <a:pt x="343" y="148"/>
                  <a:pt x="341" y="147"/>
                </a:cubicBezTo>
                <a:close/>
                <a:moveTo>
                  <a:pt x="286" y="142"/>
                </a:moveTo>
                <a:cubicBezTo>
                  <a:pt x="258" y="142"/>
                  <a:pt x="258" y="142"/>
                  <a:pt x="258" y="142"/>
                </a:cubicBezTo>
                <a:cubicBezTo>
                  <a:pt x="267" y="82"/>
                  <a:pt x="267" y="82"/>
                  <a:pt x="267" y="82"/>
                </a:cubicBezTo>
                <a:cubicBezTo>
                  <a:pt x="294" y="86"/>
                  <a:pt x="294" y="86"/>
                  <a:pt x="294" y="86"/>
                </a:cubicBezTo>
                <a:cubicBezTo>
                  <a:pt x="286" y="142"/>
                  <a:pt x="286" y="142"/>
                  <a:pt x="286" y="142"/>
                </a:cubicBezTo>
                <a:cubicBezTo>
                  <a:pt x="286" y="142"/>
                  <a:pt x="286" y="142"/>
                  <a:pt x="286" y="142"/>
                </a:cubicBezTo>
                <a:close/>
                <a:moveTo>
                  <a:pt x="226" y="21"/>
                </a:moveTo>
                <a:cubicBezTo>
                  <a:pt x="253" y="24"/>
                  <a:pt x="253" y="24"/>
                  <a:pt x="253" y="24"/>
                </a:cubicBezTo>
                <a:cubicBezTo>
                  <a:pt x="237" y="159"/>
                  <a:pt x="237" y="159"/>
                  <a:pt x="237" y="159"/>
                </a:cubicBezTo>
                <a:cubicBezTo>
                  <a:pt x="232" y="164"/>
                  <a:pt x="223" y="170"/>
                  <a:pt x="209" y="174"/>
                </a:cubicBezTo>
                <a:cubicBezTo>
                  <a:pt x="226" y="21"/>
                  <a:pt x="226" y="21"/>
                  <a:pt x="226" y="21"/>
                </a:cubicBezTo>
                <a:cubicBezTo>
                  <a:pt x="226" y="21"/>
                  <a:pt x="226" y="21"/>
                  <a:pt x="226" y="21"/>
                </a:cubicBezTo>
                <a:close/>
                <a:moveTo>
                  <a:pt x="186" y="18"/>
                </a:moveTo>
                <a:cubicBezTo>
                  <a:pt x="186" y="177"/>
                  <a:pt x="186" y="177"/>
                  <a:pt x="186" y="177"/>
                </a:cubicBezTo>
                <a:cubicBezTo>
                  <a:pt x="182" y="178"/>
                  <a:pt x="177" y="178"/>
                  <a:pt x="172" y="178"/>
                </a:cubicBezTo>
                <a:cubicBezTo>
                  <a:pt x="167" y="178"/>
                  <a:pt x="163" y="178"/>
                  <a:pt x="159" y="178"/>
                </a:cubicBezTo>
                <a:cubicBezTo>
                  <a:pt x="159" y="18"/>
                  <a:pt x="159" y="18"/>
                  <a:pt x="159" y="18"/>
                </a:cubicBezTo>
                <a:cubicBezTo>
                  <a:pt x="186" y="18"/>
                  <a:pt x="186" y="18"/>
                  <a:pt x="186" y="18"/>
                </a:cubicBezTo>
                <a:cubicBezTo>
                  <a:pt x="186" y="18"/>
                  <a:pt x="186" y="18"/>
                  <a:pt x="186" y="18"/>
                </a:cubicBezTo>
                <a:close/>
                <a:moveTo>
                  <a:pt x="119" y="21"/>
                </a:moveTo>
                <a:cubicBezTo>
                  <a:pt x="137" y="174"/>
                  <a:pt x="137" y="174"/>
                  <a:pt x="137" y="174"/>
                </a:cubicBezTo>
                <a:cubicBezTo>
                  <a:pt x="123" y="171"/>
                  <a:pt x="113" y="165"/>
                  <a:pt x="108" y="160"/>
                </a:cubicBezTo>
                <a:cubicBezTo>
                  <a:pt x="92" y="24"/>
                  <a:pt x="92" y="24"/>
                  <a:pt x="92" y="24"/>
                </a:cubicBezTo>
                <a:cubicBezTo>
                  <a:pt x="119" y="21"/>
                  <a:pt x="119" y="21"/>
                  <a:pt x="119" y="21"/>
                </a:cubicBezTo>
                <a:cubicBezTo>
                  <a:pt x="119" y="21"/>
                  <a:pt x="119" y="21"/>
                  <a:pt x="119" y="21"/>
                </a:cubicBezTo>
                <a:close/>
                <a:moveTo>
                  <a:pt x="78" y="82"/>
                </a:moveTo>
                <a:cubicBezTo>
                  <a:pt x="85" y="140"/>
                  <a:pt x="85" y="140"/>
                  <a:pt x="85" y="140"/>
                </a:cubicBezTo>
                <a:cubicBezTo>
                  <a:pt x="84" y="140"/>
                  <a:pt x="84" y="140"/>
                  <a:pt x="83" y="140"/>
                </a:cubicBezTo>
                <a:cubicBezTo>
                  <a:pt x="78" y="141"/>
                  <a:pt x="73" y="141"/>
                  <a:pt x="67" y="141"/>
                </a:cubicBezTo>
                <a:cubicBezTo>
                  <a:pt x="64" y="141"/>
                  <a:pt x="60" y="141"/>
                  <a:pt x="58" y="141"/>
                </a:cubicBezTo>
                <a:cubicBezTo>
                  <a:pt x="51" y="86"/>
                  <a:pt x="51" y="86"/>
                  <a:pt x="51" y="86"/>
                </a:cubicBezTo>
                <a:cubicBezTo>
                  <a:pt x="78" y="82"/>
                  <a:pt x="78" y="82"/>
                  <a:pt x="78" y="82"/>
                </a:cubicBezTo>
                <a:cubicBezTo>
                  <a:pt x="78" y="82"/>
                  <a:pt x="78" y="82"/>
                  <a:pt x="78" y="82"/>
                </a:cubicBezTo>
                <a:close/>
                <a:moveTo>
                  <a:pt x="300" y="414"/>
                </a:moveTo>
                <a:cubicBezTo>
                  <a:pt x="47" y="414"/>
                  <a:pt x="47" y="414"/>
                  <a:pt x="47" y="414"/>
                </a:cubicBezTo>
                <a:cubicBezTo>
                  <a:pt x="20" y="162"/>
                  <a:pt x="20" y="162"/>
                  <a:pt x="20" y="162"/>
                </a:cubicBezTo>
                <a:cubicBezTo>
                  <a:pt x="86" y="162"/>
                  <a:pt x="86" y="162"/>
                  <a:pt x="86" y="162"/>
                </a:cubicBezTo>
                <a:cubicBezTo>
                  <a:pt x="93" y="173"/>
                  <a:pt x="115" y="197"/>
                  <a:pt x="172" y="197"/>
                </a:cubicBezTo>
                <a:cubicBezTo>
                  <a:pt x="218" y="197"/>
                  <a:pt x="241" y="181"/>
                  <a:pt x="252" y="170"/>
                </a:cubicBezTo>
                <a:cubicBezTo>
                  <a:pt x="252" y="170"/>
                  <a:pt x="253" y="170"/>
                  <a:pt x="254" y="169"/>
                </a:cubicBezTo>
                <a:cubicBezTo>
                  <a:pt x="256" y="166"/>
                  <a:pt x="257" y="164"/>
                  <a:pt x="259" y="162"/>
                </a:cubicBezTo>
                <a:cubicBezTo>
                  <a:pt x="324" y="162"/>
                  <a:pt x="324" y="162"/>
                  <a:pt x="324" y="162"/>
                </a:cubicBezTo>
                <a:cubicBezTo>
                  <a:pt x="300" y="414"/>
                  <a:pt x="300" y="414"/>
                  <a:pt x="300" y="414"/>
                </a:cubicBezTo>
                <a:cubicBezTo>
                  <a:pt x="300" y="414"/>
                  <a:pt x="300" y="414"/>
                  <a:pt x="300" y="4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sp>
        <p:nvSpPr>
          <p:cNvPr id="68" name="CustomIcon">
            <a:extLst>
              <a:ext uri="{FF2B5EF4-FFF2-40B4-BE49-F238E27FC236}">
                <a16:creationId xmlns:a16="http://schemas.microsoft.com/office/drawing/2014/main" id="{D76147F4-33C9-4FBF-884B-DED29A99A415}"/>
              </a:ext>
            </a:extLst>
          </p:cNvPr>
          <p:cNvSpPr>
            <a:spLocks noChangeAspect="1" noEditPoints="1"/>
          </p:cNvSpPr>
          <p:nvPr>
            <p:custDataLst>
              <p:tags r:id="rId5"/>
            </p:custDataLst>
          </p:nvPr>
        </p:nvSpPr>
        <p:spPr bwMode="auto">
          <a:xfrm>
            <a:off x="314585" y="4025433"/>
            <a:ext cx="207830" cy="208066"/>
          </a:xfrm>
          <a:custGeom>
            <a:avLst/>
            <a:gdLst>
              <a:gd name="T0" fmla="*/ 428 w 428"/>
              <a:gd name="T1" fmla="*/ 214 h 428"/>
              <a:gd name="T2" fmla="*/ 428 w 428"/>
              <a:gd name="T3" fmla="*/ 214 h 428"/>
              <a:gd name="T4" fmla="*/ 214 w 428"/>
              <a:gd name="T5" fmla="*/ 0 h 428"/>
              <a:gd name="T6" fmla="*/ 74 w 428"/>
              <a:gd name="T7" fmla="*/ 53 h 428"/>
              <a:gd name="T8" fmla="*/ 0 w 428"/>
              <a:gd name="T9" fmla="*/ 214 h 428"/>
              <a:gd name="T10" fmla="*/ 36 w 428"/>
              <a:gd name="T11" fmla="*/ 333 h 428"/>
              <a:gd name="T12" fmla="*/ 214 w 428"/>
              <a:gd name="T13" fmla="*/ 428 h 428"/>
              <a:gd name="T14" fmla="*/ 364 w 428"/>
              <a:gd name="T15" fmla="*/ 366 h 428"/>
              <a:gd name="T16" fmla="*/ 365 w 428"/>
              <a:gd name="T17" fmla="*/ 365 h 428"/>
              <a:gd name="T18" fmla="*/ 366 w 428"/>
              <a:gd name="T19" fmla="*/ 365 h 428"/>
              <a:gd name="T20" fmla="*/ 428 w 428"/>
              <a:gd name="T21" fmla="*/ 214 h 428"/>
              <a:gd name="T22" fmla="*/ 428 w 428"/>
              <a:gd name="T23" fmla="*/ 214 h 428"/>
              <a:gd name="T24" fmla="*/ 409 w 428"/>
              <a:gd name="T25" fmla="*/ 214 h 428"/>
              <a:gd name="T26" fmla="*/ 359 w 428"/>
              <a:gd name="T27" fmla="*/ 345 h 428"/>
              <a:gd name="T28" fmla="*/ 333 w 428"/>
              <a:gd name="T29" fmla="*/ 320 h 428"/>
              <a:gd name="T30" fmla="*/ 374 w 428"/>
              <a:gd name="T31" fmla="*/ 214 h 428"/>
              <a:gd name="T32" fmla="*/ 214 w 428"/>
              <a:gd name="T33" fmla="*/ 54 h 428"/>
              <a:gd name="T34" fmla="*/ 53 w 428"/>
              <a:gd name="T35" fmla="*/ 214 h 428"/>
              <a:gd name="T36" fmla="*/ 214 w 428"/>
              <a:gd name="T37" fmla="*/ 374 h 428"/>
              <a:gd name="T38" fmla="*/ 320 w 428"/>
              <a:gd name="T39" fmla="*/ 333 h 428"/>
              <a:gd name="T40" fmla="*/ 345 w 428"/>
              <a:gd name="T41" fmla="*/ 358 h 428"/>
              <a:gd name="T42" fmla="*/ 342 w 428"/>
              <a:gd name="T43" fmla="*/ 361 h 428"/>
              <a:gd name="T44" fmla="*/ 214 w 428"/>
              <a:gd name="T45" fmla="*/ 409 h 428"/>
              <a:gd name="T46" fmla="*/ 18 w 428"/>
              <a:gd name="T47" fmla="*/ 214 h 428"/>
              <a:gd name="T48" fmla="*/ 214 w 428"/>
              <a:gd name="T49" fmla="*/ 19 h 428"/>
              <a:gd name="T50" fmla="*/ 376 w 428"/>
              <a:gd name="T51" fmla="*/ 105 h 428"/>
              <a:gd name="T52" fmla="*/ 409 w 428"/>
              <a:gd name="T53" fmla="*/ 214 h 428"/>
              <a:gd name="T54" fmla="*/ 295 w 428"/>
              <a:gd name="T55" fmla="*/ 282 h 428"/>
              <a:gd name="T56" fmla="*/ 320 w 428"/>
              <a:gd name="T57" fmla="*/ 214 h 428"/>
              <a:gd name="T58" fmla="*/ 214 w 428"/>
              <a:gd name="T59" fmla="*/ 108 h 428"/>
              <a:gd name="T60" fmla="*/ 108 w 428"/>
              <a:gd name="T61" fmla="*/ 214 h 428"/>
              <a:gd name="T62" fmla="*/ 214 w 428"/>
              <a:gd name="T63" fmla="*/ 319 h 428"/>
              <a:gd name="T64" fmla="*/ 282 w 428"/>
              <a:gd name="T65" fmla="*/ 295 h 428"/>
              <a:gd name="T66" fmla="*/ 307 w 428"/>
              <a:gd name="T67" fmla="*/ 320 h 428"/>
              <a:gd name="T68" fmla="*/ 214 w 428"/>
              <a:gd name="T69" fmla="*/ 356 h 428"/>
              <a:gd name="T70" fmla="*/ 72 w 428"/>
              <a:gd name="T71" fmla="*/ 214 h 428"/>
              <a:gd name="T72" fmla="*/ 214 w 428"/>
              <a:gd name="T73" fmla="*/ 73 h 428"/>
              <a:gd name="T74" fmla="*/ 356 w 428"/>
              <a:gd name="T75" fmla="*/ 214 h 428"/>
              <a:gd name="T76" fmla="*/ 320 w 428"/>
              <a:gd name="T77" fmla="*/ 308 h 428"/>
              <a:gd name="T78" fmla="*/ 295 w 428"/>
              <a:gd name="T79" fmla="*/ 282 h 428"/>
              <a:gd name="T80" fmla="*/ 295 w 428"/>
              <a:gd name="T81" fmla="*/ 282 h 428"/>
              <a:gd name="T82" fmla="*/ 227 w 428"/>
              <a:gd name="T83" fmla="*/ 215 h 428"/>
              <a:gd name="T84" fmla="*/ 258 w 428"/>
              <a:gd name="T85" fmla="*/ 215 h 428"/>
              <a:gd name="T86" fmla="*/ 267 w 428"/>
              <a:gd name="T87" fmla="*/ 206 h 428"/>
              <a:gd name="T88" fmla="*/ 258 w 428"/>
              <a:gd name="T89" fmla="*/ 196 h 428"/>
              <a:gd name="T90" fmla="*/ 205 w 428"/>
              <a:gd name="T91" fmla="*/ 196 h 428"/>
              <a:gd name="T92" fmla="*/ 195 w 428"/>
              <a:gd name="T93" fmla="*/ 206 h 428"/>
              <a:gd name="T94" fmla="*/ 195 w 428"/>
              <a:gd name="T95" fmla="*/ 259 h 428"/>
              <a:gd name="T96" fmla="*/ 205 w 428"/>
              <a:gd name="T97" fmla="*/ 268 h 428"/>
              <a:gd name="T98" fmla="*/ 214 w 428"/>
              <a:gd name="T99" fmla="*/ 259 h 428"/>
              <a:gd name="T100" fmla="*/ 214 w 428"/>
              <a:gd name="T101" fmla="*/ 227 h 428"/>
              <a:gd name="T102" fmla="*/ 269 w 428"/>
              <a:gd name="T103" fmla="*/ 282 h 428"/>
              <a:gd name="T104" fmla="*/ 214 w 428"/>
              <a:gd name="T105" fmla="*/ 301 h 428"/>
              <a:gd name="T106" fmla="*/ 126 w 428"/>
              <a:gd name="T107" fmla="*/ 214 h 428"/>
              <a:gd name="T108" fmla="*/ 214 w 428"/>
              <a:gd name="T109" fmla="*/ 126 h 428"/>
              <a:gd name="T110" fmla="*/ 302 w 428"/>
              <a:gd name="T111" fmla="*/ 214 h 428"/>
              <a:gd name="T112" fmla="*/ 282 w 428"/>
              <a:gd name="T113" fmla="*/ 269 h 428"/>
              <a:gd name="T114" fmla="*/ 227 w 428"/>
              <a:gd name="T115" fmla="*/ 215 h 428"/>
              <a:gd name="T116" fmla="*/ 227 w 428"/>
              <a:gd name="T117" fmla="*/ 215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8" h="428">
                <a:moveTo>
                  <a:pt x="428" y="214"/>
                </a:moveTo>
                <a:cubicBezTo>
                  <a:pt x="428" y="214"/>
                  <a:pt x="428" y="214"/>
                  <a:pt x="428" y="214"/>
                </a:cubicBezTo>
                <a:cubicBezTo>
                  <a:pt x="428" y="96"/>
                  <a:pt x="332" y="0"/>
                  <a:pt x="214" y="0"/>
                </a:cubicBezTo>
                <a:cubicBezTo>
                  <a:pt x="160" y="0"/>
                  <a:pt x="111" y="20"/>
                  <a:pt x="74" y="53"/>
                </a:cubicBezTo>
                <a:cubicBezTo>
                  <a:pt x="28" y="92"/>
                  <a:pt x="0" y="149"/>
                  <a:pt x="0" y="214"/>
                </a:cubicBezTo>
                <a:cubicBezTo>
                  <a:pt x="0" y="258"/>
                  <a:pt x="13" y="299"/>
                  <a:pt x="36" y="333"/>
                </a:cubicBezTo>
                <a:cubicBezTo>
                  <a:pt x="75" y="390"/>
                  <a:pt x="140" y="428"/>
                  <a:pt x="214" y="428"/>
                </a:cubicBezTo>
                <a:cubicBezTo>
                  <a:pt x="273" y="428"/>
                  <a:pt x="326" y="404"/>
                  <a:pt x="364" y="366"/>
                </a:cubicBezTo>
                <a:cubicBezTo>
                  <a:pt x="364" y="366"/>
                  <a:pt x="365" y="366"/>
                  <a:pt x="365" y="365"/>
                </a:cubicBezTo>
                <a:cubicBezTo>
                  <a:pt x="366" y="365"/>
                  <a:pt x="366" y="365"/>
                  <a:pt x="366" y="365"/>
                </a:cubicBezTo>
                <a:cubicBezTo>
                  <a:pt x="404" y="326"/>
                  <a:pt x="428" y="273"/>
                  <a:pt x="428" y="214"/>
                </a:cubicBezTo>
                <a:cubicBezTo>
                  <a:pt x="428" y="214"/>
                  <a:pt x="428" y="214"/>
                  <a:pt x="428" y="214"/>
                </a:cubicBezTo>
                <a:close/>
                <a:moveTo>
                  <a:pt x="409" y="214"/>
                </a:moveTo>
                <a:cubicBezTo>
                  <a:pt x="409" y="265"/>
                  <a:pt x="390" y="311"/>
                  <a:pt x="359" y="345"/>
                </a:cubicBezTo>
                <a:cubicBezTo>
                  <a:pt x="333" y="320"/>
                  <a:pt x="333" y="320"/>
                  <a:pt x="333" y="320"/>
                </a:cubicBezTo>
                <a:cubicBezTo>
                  <a:pt x="359" y="292"/>
                  <a:pt x="374" y="255"/>
                  <a:pt x="374" y="214"/>
                </a:cubicBezTo>
                <a:cubicBezTo>
                  <a:pt x="374" y="126"/>
                  <a:pt x="302" y="54"/>
                  <a:pt x="214" y="54"/>
                </a:cubicBezTo>
                <a:cubicBezTo>
                  <a:pt x="125" y="54"/>
                  <a:pt x="53" y="126"/>
                  <a:pt x="53" y="214"/>
                </a:cubicBezTo>
                <a:cubicBezTo>
                  <a:pt x="53" y="302"/>
                  <a:pt x="125" y="374"/>
                  <a:pt x="214" y="374"/>
                </a:cubicBezTo>
                <a:cubicBezTo>
                  <a:pt x="254" y="374"/>
                  <a:pt x="291" y="358"/>
                  <a:pt x="320" y="333"/>
                </a:cubicBezTo>
                <a:cubicBezTo>
                  <a:pt x="345" y="358"/>
                  <a:pt x="345" y="358"/>
                  <a:pt x="345" y="358"/>
                </a:cubicBezTo>
                <a:cubicBezTo>
                  <a:pt x="344" y="359"/>
                  <a:pt x="343" y="360"/>
                  <a:pt x="342" y="361"/>
                </a:cubicBezTo>
                <a:cubicBezTo>
                  <a:pt x="308" y="391"/>
                  <a:pt x="263" y="409"/>
                  <a:pt x="214" y="409"/>
                </a:cubicBezTo>
                <a:cubicBezTo>
                  <a:pt x="106" y="409"/>
                  <a:pt x="18" y="321"/>
                  <a:pt x="18" y="214"/>
                </a:cubicBezTo>
                <a:cubicBezTo>
                  <a:pt x="18" y="107"/>
                  <a:pt x="106" y="19"/>
                  <a:pt x="214" y="19"/>
                </a:cubicBezTo>
                <a:cubicBezTo>
                  <a:pt x="281" y="19"/>
                  <a:pt x="341" y="53"/>
                  <a:pt x="376" y="105"/>
                </a:cubicBezTo>
                <a:cubicBezTo>
                  <a:pt x="397" y="136"/>
                  <a:pt x="409" y="173"/>
                  <a:pt x="409" y="214"/>
                </a:cubicBezTo>
                <a:close/>
                <a:moveTo>
                  <a:pt x="295" y="282"/>
                </a:moveTo>
                <a:cubicBezTo>
                  <a:pt x="310" y="264"/>
                  <a:pt x="320" y="240"/>
                  <a:pt x="320" y="214"/>
                </a:cubicBezTo>
                <a:cubicBezTo>
                  <a:pt x="320" y="156"/>
                  <a:pt x="272" y="108"/>
                  <a:pt x="214" y="108"/>
                </a:cubicBezTo>
                <a:cubicBezTo>
                  <a:pt x="155" y="108"/>
                  <a:pt x="108" y="156"/>
                  <a:pt x="108" y="214"/>
                </a:cubicBezTo>
                <a:cubicBezTo>
                  <a:pt x="108" y="272"/>
                  <a:pt x="155" y="319"/>
                  <a:pt x="214" y="319"/>
                </a:cubicBezTo>
                <a:cubicBezTo>
                  <a:pt x="239" y="319"/>
                  <a:pt x="263" y="310"/>
                  <a:pt x="282" y="295"/>
                </a:cubicBezTo>
                <a:cubicBezTo>
                  <a:pt x="307" y="320"/>
                  <a:pt x="307" y="320"/>
                  <a:pt x="307" y="320"/>
                </a:cubicBezTo>
                <a:cubicBezTo>
                  <a:pt x="282" y="342"/>
                  <a:pt x="250" y="356"/>
                  <a:pt x="214" y="356"/>
                </a:cubicBezTo>
                <a:cubicBezTo>
                  <a:pt x="135" y="356"/>
                  <a:pt x="72" y="292"/>
                  <a:pt x="72" y="214"/>
                </a:cubicBezTo>
                <a:cubicBezTo>
                  <a:pt x="72" y="136"/>
                  <a:pt x="135" y="73"/>
                  <a:pt x="214" y="73"/>
                </a:cubicBezTo>
                <a:cubicBezTo>
                  <a:pt x="292" y="73"/>
                  <a:pt x="356" y="136"/>
                  <a:pt x="356" y="214"/>
                </a:cubicBezTo>
                <a:cubicBezTo>
                  <a:pt x="356" y="250"/>
                  <a:pt x="342" y="282"/>
                  <a:pt x="320" y="308"/>
                </a:cubicBezTo>
                <a:cubicBezTo>
                  <a:pt x="295" y="282"/>
                  <a:pt x="295" y="282"/>
                  <a:pt x="295" y="282"/>
                </a:cubicBezTo>
                <a:cubicBezTo>
                  <a:pt x="295" y="282"/>
                  <a:pt x="295" y="282"/>
                  <a:pt x="295" y="282"/>
                </a:cubicBezTo>
                <a:close/>
                <a:moveTo>
                  <a:pt x="227" y="215"/>
                </a:moveTo>
                <a:cubicBezTo>
                  <a:pt x="258" y="215"/>
                  <a:pt x="258" y="215"/>
                  <a:pt x="258" y="215"/>
                </a:cubicBezTo>
                <a:cubicBezTo>
                  <a:pt x="264" y="215"/>
                  <a:pt x="267" y="210"/>
                  <a:pt x="267" y="206"/>
                </a:cubicBezTo>
                <a:cubicBezTo>
                  <a:pt x="267" y="200"/>
                  <a:pt x="264" y="196"/>
                  <a:pt x="258" y="196"/>
                </a:cubicBezTo>
                <a:cubicBezTo>
                  <a:pt x="205" y="196"/>
                  <a:pt x="205" y="196"/>
                  <a:pt x="205" y="196"/>
                </a:cubicBezTo>
                <a:cubicBezTo>
                  <a:pt x="200" y="196"/>
                  <a:pt x="195" y="200"/>
                  <a:pt x="195" y="206"/>
                </a:cubicBezTo>
                <a:cubicBezTo>
                  <a:pt x="195" y="259"/>
                  <a:pt x="195" y="259"/>
                  <a:pt x="195" y="259"/>
                </a:cubicBezTo>
                <a:cubicBezTo>
                  <a:pt x="195" y="264"/>
                  <a:pt x="200" y="268"/>
                  <a:pt x="205" y="268"/>
                </a:cubicBezTo>
                <a:cubicBezTo>
                  <a:pt x="209" y="268"/>
                  <a:pt x="214" y="264"/>
                  <a:pt x="214" y="259"/>
                </a:cubicBezTo>
                <a:cubicBezTo>
                  <a:pt x="214" y="227"/>
                  <a:pt x="214" y="227"/>
                  <a:pt x="214" y="227"/>
                </a:cubicBezTo>
                <a:cubicBezTo>
                  <a:pt x="269" y="282"/>
                  <a:pt x="269" y="282"/>
                  <a:pt x="269" y="282"/>
                </a:cubicBezTo>
                <a:cubicBezTo>
                  <a:pt x="253" y="294"/>
                  <a:pt x="235" y="301"/>
                  <a:pt x="214" y="301"/>
                </a:cubicBezTo>
                <a:cubicBezTo>
                  <a:pt x="165" y="301"/>
                  <a:pt x="126" y="262"/>
                  <a:pt x="126" y="214"/>
                </a:cubicBezTo>
                <a:cubicBezTo>
                  <a:pt x="126" y="166"/>
                  <a:pt x="165" y="126"/>
                  <a:pt x="214" y="126"/>
                </a:cubicBezTo>
                <a:cubicBezTo>
                  <a:pt x="262" y="126"/>
                  <a:pt x="302" y="166"/>
                  <a:pt x="302" y="214"/>
                </a:cubicBezTo>
                <a:cubicBezTo>
                  <a:pt x="302" y="235"/>
                  <a:pt x="294" y="254"/>
                  <a:pt x="282" y="269"/>
                </a:cubicBezTo>
                <a:cubicBezTo>
                  <a:pt x="227" y="215"/>
                  <a:pt x="227" y="215"/>
                  <a:pt x="227" y="215"/>
                </a:cubicBezTo>
                <a:cubicBezTo>
                  <a:pt x="227" y="215"/>
                  <a:pt x="227" y="215"/>
                  <a:pt x="227" y="2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sp>
        <p:nvSpPr>
          <p:cNvPr id="69" name="Freeform 12">
            <a:extLst>
              <a:ext uri="{FF2B5EF4-FFF2-40B4-BE49-F238E27FC236}">
                <a16:creationId xmlns:a16="http://schemas.microsoft.com/office/drawing/2014/main" id="{BDB25CE1-6BC7-405D-BA58-24D5EA080353}"/>
              </a:ext>
            </a:extLst>
          </p:cNvPr>
          <p:cNvSpPr>
            <a:spLocks noEditPoints="1"/>
          </p:cNvSpPr>
          <p:nvPr/>
        </p:nvSpPr>
        <p:spPr bwMode="auto">
          <a:xfrm>
            <a:off x="299333" y="4684280"/>
            <a:ext cx="226412" cy="225870"/>
          </a:xfrm>
          <a:custGeom>
            <a:avLst/>
            <a:gdLst>
              <a:gd name="T0" fmla="*/ 17 w 867"/>
              <a:gd name="T1" fmla="*/ 283 h 867"/>
              <a:gd name="T2" fmla="*/ 83 w 867"/>
              <a:gd name="T3" fmla="*/ 317 h 867"/>
              <a:gd name="T4" fmla="*/ 186 w 867"/>
              <a:gd name="T5" fmla="*/ 69 h 867"/>
              <a:gd name="T6" fmla="*/ 174 w 867"/>
              <a:gd name="T7" fmla="*/ 17 h 867"/>
              <a:gd name="T8" fmla="*/ 174 w 867"/>
              <a:gd name="T9" fmla="*/ 64 h 867"/>
              <a:gd name="T10" fmla="*/ 130 w 867"/>
              <a:gd name="T11" fmla="*/ 142 h 867"/>
              <a:gd name="T12" fmla="*/ 81 w 867"/>
              <a:gd name="T13" fmla="*/ 77 h 867"/>
              <a:gd name="T14" fmla="*/ 145 w 867"/>
              <a:gd name="T15" fmla="*/ 467 h 867"/>
              <a:gd name="T16" fmla="*/ 58 w 867"/>
              <a:gd name="T17" fmla="*/ 517 h 867"/>
              <a:gd name="T18" fmla="*/ 139 w 867"/>
              <a:gd name="T19" fmla="*/ 489 h 867"/>
              <a:gd name="T20" fmla="*/ 783 w 867"/>
              <a:gd name="T21" fmla="*/ 283 h 867"/>
              <a:gd name="T22" fmla="*/ 850 w 867"/>
              <a:gd name="T23" fmla="*/ 317 h 867"/>
              <a:gd name="T24" fmla="*/ 693 w 867"/>
              <a:gd name="T25" fmla="*/ 536 h 867"/>
              <a:gd name="T26" fmla="*/ 693 w 867"/>
              <a:gd name="T27" fmla="*/ 583 h 867"/>
              <a:gd name="T28" fmla="*/ 716 w 867"/>
              <a:gd name="T29" fmla="*/ 559 h 867"/>
              <a:gd name="T30" fmla="*/ 150 w 867"/>
              <a:gd name="T31" fmla="*/ 559 h 867"/>
              <a:gd name="T32" fmla="*/ 174 w 867"/>
              <a:gd name="T33" fmla="*/ 583 h 867"/>
              <a:gd name="T34" fmla="*/ 174 w 867"/>
              <a:gd name="T35" fmla="*/ 536 h 867"/>
              <a:gd name="T36" fmla="*/ 716 w 867"/>
              <a:gd name="T37" fmla="*/ 41 h 867"/>
              <a:gd name="T38" fmla="*/ 669 w 867"/>
              <a:gd name="T39" fmla="*/ 41 h 867"/>
              <a:gd name="T40" fmla="*/ 67 w 867"/>
              <a:gd name="T41" fmla="*/ 415 h 867"/>
              <a:gd name="T42" fmla="*/ 91 w 867"/>
              <a:gd name="T43" fmla="*/ 375 h 867"/>
              <a:gd name="T44" fmla="*/ 63 w 867"/>
              <a:gd name="T45" fmla="*/ 416 h 867"/>
              <a:gd name="T46" fmla="*/ 767 w 867"/>
              <a:gd name="T47" fmla="*/ 193 h 867"/>
              <a:gd name="T48" fmla="*/ 776 w 867"/>
              <a:gd name="T49" fmla="*/ 226 h 867"/>
              <a:gd name="T50" fmla="*/ 799 w 867"/>
              <a:gd name="T51" fmla="*/ 185 h 867"/>
              <a:gd name="T52" fmla="*/ 95 w 867"/>
              <a:gd name="T53" fmla="*/ 226 h 867"/>
              <a:gd name="T54" fmla="*/ 67 w 867"/>
              <a:gd name="T55" fmla="*/ 185 h 867"/>
              <a:gd name="T56" fmla="*/ 808 w 867"/>
              <a:gd name="T57" fmla="*/ 383 h 867"/>
              <a:gd name="T58" fmla="*/ 767 w 867"/>
              <a:gd name="T59" fmla="*/ 407 h 867"/>
              <a:gd name="T60" fmla="*/ 820 w 867"/>
              <a:gd name="T61" fmla="*/ 404 h 867"/>
              <a:gd name="T62" fmla="*/ 745 w 867"/>
              <a:gd name="T63" fmla="*/ 461 h 867"/>
              <a:gd name="T64" fmla="*/ 786 w 867"/>
              <a:gd name="T65" fmla="*/ 523 h 867"/>
              <a:gd name="T66" fmla="*/ 803 w 867"/>
              <a:gd name="T67" fmla="*/ 494 h 867"/>
              <a:gd name="T68" fmla="*/ 745 w 867"/>
              <a:gd name="T69" fmla="*/ 139 h 867"/>
              <a:gd name="T70" fmla="*/ 786 w 867"/>
              <a:gd name="T71" fmla="*/ 77 h 867"/>
              <a:gd name="T72" fmla="*/ 433 w 867"/>
              <a:gd name="T73" fmla="*/ 100 h 867"/>
              <a:gd name="T74" fmla="*/ 267 w 867"/>
              <a:gd name="T75" fmla="*/ 300 h 867"/>
              <a:gd name="T76" fmla="*/ 433 w 867"/>
              <a:gd name="T77" fmla="*/ 100 h 867"/>
              <a:gd name="T78" fmla="*/ 300 w 867"/>
              <a:gd name="T79" fmla="*/ 569 h 867"/>
              <a:gd name="T80" fmla="*/ 386 w 867"/>
              <a:gd name="T81" fmla="*/ 833 h 867"/>
              <a:gd name="T82" fmla="*/ 517 w 867"/>
              <a:gd name="T83" fmla="*/ 833 h 867"/>
              <a:gd name="T84" fmla="*/ 733 w 867"/>
              <a:gd name="T85" fmla="*/ 300 h 867"/>
              <a:gd name="T86" fmla="*/ 517 w 867"/>
              <a:gd name="T87" fmla="*/ 800 h 867"/>
              <a:gd name="T88" fmla="*/ 333 w 867"/>
              <a:gd name="T89" fmla="*/ 700 h 867"/>
              <a:gd name="T90" fmla="*/ 543 w 867"/>
              <a:gd name="T91" fmla="*/ 543 h 867"/>
              <a:gd name="T92" fmla="*/ 450 w 867"/>
              <a:gd name="T93" fmla="*/ 667 h 867"/>
              <a:gd name="T94" fmla="*/ 549 w 867"/>
              <a:gd name="T95" fmla="*/ 327 h 867"/>
              <a:gd name="T96" fmla="*/ 318 w 867"/>
              <a:gd name="T97" fmla="*/ 327 h 867"/>
              <a:gd name="T98" fmla="*/ 417 w 867"/>
              <a:gd name="T99" fmla="*/ 667 h 867"/>
              <a:gd name="T100" fmla="*/ 324 w 867"/>
              <a:gd name="T101" fmla="*/ 543 h 867"/>
              <a:gd name="T102" fmla="*/ 700 w 867"/>
              <a:gd name="T103" fmla="*/ 300 h 867"/>
              <a:gd name="T104" fmla="*/ 374 w 867"/>
              <a:gd name="T105" fmla="*/ 350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7" h="867">
                <a:moveTo>
                  <a:pt x="100" y="300"/>
                </a:moveTo>
                <a:cubicBezTo>
                  <a:pt x="100" y="291"/>
                  <a:pt x="93" y="283"/>
                  <a:pt x="83" y="283"/>
                </a:cubicBezTo>
                <a:lnTo>
                  <a:pt x="17" y="283"/>
                </a:lnTo>
                <a:cubicBezTo>
                  <a:pt x="7" y="283"/>
                  <a:pt x="0" y="291"/>
                  <a:pt x="0" y="300"/>
                </a:cubicBezTo>
                <a:cubicBezTo>
                  <a:pt x="0" y="309"/>
                  <a:pt x="7" y="317"/>
                  <a:pt x="17" y="317"/>
                </a:cubicBezTo>
                <a:lnTo>
                  <a:pt x="83" y="317"/>
                </a:lnTo>
                <a:cubicBezTo>
                  <a:pt x="93" y="317"/>
                  <a:pt x="100" y="309"/>
                  <a:pt x="100" y="300"/>
                </a:cubicBezTo>
                <a:close/>
                <a:moveTo>
                  <a:pt x="174" y="64"/>
                </a:moveTo>
                <a:cubicBezTo>
                  <a:pt x="177" y="68"/>
                  <a:pt x="182" y="69"/>
                  <a:pt x="186" y="69"/>
                </a:cubicBezTo>
                <a:cubicBezTo>
                  <a:pt x="190" y="69"/>
                  <a:pt x="194" y="68"/>
                  <a:pt x="198" y="64"/>
                </a:cubicBezTo>
                <a:cubicBezTo>
                  <a:pt x="204" y="58"/>
                  <a:pt x="204" y="47"/>
                  <a:pt x="198" y="41"/>
                </a:cubicBezTo>
                <a:lnTo>
                  <a:pt x="174" y="17"/>
                </a:lnTo>
                <a:cubicBezTo>
                  <a:pt x="168" y="11"/>
                  <a:pt x="157" y="11"/>
                  <a:pt x="150" y="17"/>
                </a:cubicBezTo>
                <a:cubicBezTo>
                  <a:pt x="144" y="24"/>
                  <a:pt x="144" y="34"/>
                  <a:pt x="150" y="41"/>
                </a:cubicBezTo>
                <a:lnTo>
                  <a:pt x="174" y="64"/>
                </a:lnTo>
                <a:close/>
                <a:moveTo>
                  <a:pt x="64" y="106"/>
                </a:moveTo>
                <a:lnTo>
                  <a:pt x="122" y="139"/>
                </a:lnTo>
                <a:cubicBezTo>
                  <a:pt x="125" y="141"/>
                  <a:pt x="127" y="142"/>
                  <a:pt x="130" y="142"/>
                </a:cubicBezTo>
                <a:cubicBezTo>
                  <a:pt x="136" y="142"/>
                  <a:pt x="142" y="139"/>
                  <a:pt x="145" y="133"/>
                </a:cubicBezTo>
                <a:cubicBezTo>
                  <a:pt x="149" y="125"/>
                  <a:pt x="147" y="115"/>
                  <a:pt x="139" y="111"/>
                </a:cubicBezTo>
                <a:lnTo>
                  <a:pt x="81" y="77"/>
                </a:lnTo>
                <a:cubicBezTo>
                  <a:pt x="73" y="73"/>
                  <a:pt x="63" y="75"/>
                  <a:pt x="58" y="83"/>
                </a:cubicBezTo>
                <a:cubicBezTo>
                  <a:pt x="53" y="91"/>
                  <a:pt x="56" y="102"/>
                  <a:pt x="64" y="106"/>
                </a:cubicBezTo>
                <a:close/>
                <a:moveTo>
                  <a:pt x="145" y="467"/>
                </a:moveTo>
                <a:cubicBezTo>
                  <a:pt x="140" y="459"/>
                  <a:pt x="130" y="456"/>
                  <a:pt x="122" y="461"/>
                </a:cubicBezTo>
                <a:lnTo>
                  <a:pt x="64" y="494"/>
                </a:lnTo>
                <a:cubicBezTo>
                  <a:pt x="56" y="499"/>
                  <a:pt x="53" y="509"/>
                  <a:pt x="58" y="517"/>
                </a:cubicBezTo>
                <a:cubicBezTo>
                  <a:pt x="61" y="522"/>
                  <a:pt x="67" y="525"/>
                  <a:pt x="73" y="525"/>
                </a:cubicBezTo>
                <a:cubicBezTo>
                  <a:pt x="75" y="525"/>
                  <a:pt x="78" y="524"/>
                  <a:pt x="81" y="523"/>
                </a:cubicBezTo>
                <a:lnTo>
                  <a:pt x="139" y="489"/>
                </a:lnTo>
                <a:cubicBezTo>
                  <a:pt x="147" y="485"/>
                  <a:pt x="149" y="475"/>
                  <a:pt x="145" y="467"/>
                </a:cubicBezTo>
                <a:close/>
                <a:moveTo>
                  <a:pt x="850" y="283"/>
                </a:moveTo>
                <a:lnTo>
                  <a:pt x="783" y="283"/>
                </a:lnTo>
                <a:cubicBezTo>
                  <a:pt x="774" y="283"/>
                  <a:pt x="767" y="291"/>
                  <a:pt x="767" y="300"/>
                </a:cubicBezTo>
                <a:cubicBezTo>
                  <a:pt x="767" y="309"/>
                  <a:pt x="774" y="317"/>
                  <a:pt x="783" y="317"/>
                </a:cubicBezTo>
                <a:lnTo>
                  <a:pt x="850" y="317"/>
                </a:lnTo>
                <a:cubicBezTo>
                  <a:pt x="859" y="317"/>
                  <a:pt x="867" y="309"/>
                  <a:pt x="867" y="300"/>
                </a:cubicBezTo>
                <a:cubicBezTo>
                  <a:pt x="867" y="291"/>
                  <a:pt x="859" y="283"/>
                  <a:pt x="850" y="283"/>
                </a:cubicBezTo>
                <a:close/>
                <a:moveTo>
                  <a:pt x="693" y="536"/>
                </a:moveTo>
                <a:cubicBezTo>
                  <a:pt x="686" y="529"/>
                  <a:pt x="676" y="529"/>
                  <a:pt x="669" y="536"/>
                </a:cubicBezTo>
                <a:cubicBezTo>
                  <a:pt x="663" y="542"/>
                  <a:pt x="663" y="553"/>
                  <a:pt x="669" y="559"/>
                </a:cubicBezTo>
                <a:lnTo>
                  <a:pt x="693" y="583"/>
                </a:lnTo>
                <a:cubicBezTo>
                  <a:pt x="696" y="586"/>
                  <a:pt x="700" y="588"/>
                  <a:pt x="704" y="588"/>
                </a:cubicBezTo>
                <a:cubicBezTo>
                  <a:pt x="709" y="588"/>
                  <a:pt x="713" y="586"/>
                  <a:pt x="716" y="583"/>
                </a:cubicBezTo>
                <a:cubicBezTo>
                  <a:pt x="723" y="576"/>
                  <a:pt x="723" y="566"/>
                  <a:pt x="716" y="559"/>
                </a:cubicBezTo>
                <a:lnTo>
                  <a:pt x="693" y="536"/>
                </a:lnTo>
                <a:close/>
                <a:moveTo>
                  <a:pt x="174" y="536"/>
                </a:moveTo>
                <a:lnTo>
                  <a:pt x="150" y="559"/>
                </a:lnTo>
                <a:cubicBezTo>
                  <a:pt x="144" y="566"/>
                  <a:pt x="144" y="576"/>
                  <a:pt x="150" y="583"/>
                </a:cubicBezTo>
                <a:cubicBezTo>
                  <a:pt x="154" y="586"/>
                  <a:pt x="158" y="588"/>
                  <a:pt x="162" y="588"/>
                </a:cubicBezTo>
                <a:cubicBezTo>
                  <a:pt x="167" y="588"/>
                  <a:pt x="171" y="586"/>
                  <a:pt x="174" y="583"/>
                </a:cubicBezTo>
                <a:lnTo>
                  <a:pt x="198" y="559"/>
                </a:lnTo>
                <a:cubicBezTo>
                  <a:pt x="204" y="553"/>
                  <a:pt x="204" y="542"/>
                  <a:pt x="198" y="536"/>
                </a:cubicBezTo>
                <a:cubicBezTo>
                  <a:pt x="191" y="529"/>
                  <a:pt x="181" y="529"/>
                  <a:pt x="174" y="536"/>
                </a:cubicBezTo>
                <a:close/>
                <a:moveTo>
                  <a:pt x="681" y="69"/>
                </a:moveTo>
                <a:cubicBezTo>
                  <a:pt x="685" y="69"/>
                  <a:pt x="689" y="68"/>
                  <a:pt x="693" y="64"/>
                </a:cubicBezTo>
                <a:lnTo>
                  <a:pt x="716" y="41"/>
                </a:lnTo>
                <a:cubicBezTo>
                  <a:pt x="723" y="34"/>
                  <a:pt x="723" y="24"/>
                  <a:pt x="716" y="17"/>
                </a:cubicBezTo>
                <a:cubicBezTo>
                  <a:pt x="710" y="11"/>
                  <a:pt x="699" y="11"/>
                  <a:pt x="693" y="17"/>
                </a:cubicBezTo>
                <a:lnTo>
                  <a:pt x="669" y="41"/>
                </a:lnTo>
                <a:cubicBezTo>
                  <a:pt x="663" y="47"/>
                  <a:pt x="663" y="58"/>
                  <a:pt x="669" y="64"/>
                </a:cubicBezTo>
                <a:cubicBezTo>
                  <a:pt x="672" y="68"/>
                  <a:pt x="677" y="69"/>
                  <a:pt x="681" y="69"/>
                </a:cubicBezTo>
                <a:close/>
                <a:moveTo>
                  <a:pt x="67" y="415"/>
                </a:moveTo>
                <a:lnTo>
                  <a:pt x="100" y="407"/>
                </a:lnTo>
                <a:cubicBezTo>
                  <a:pt x="108" y="404"/>
                  <a:pt x="114" y="395"/>
                  <a:pt x="111" y="386"/>
                </a:cubicBezTo>
                <a:cubicBezTo>
                  <a:pt x="109" y="377"/>
                  <a:pt x="100" y="372"/>
                  <a:pt x="91" y="375"/>
                </a:cubicBezTo>
                <a:lnTo>
                  <a:pt x="59" y="383"/>
                </a:lnTo>
                <a:cubicBezTo>
                  <a:pt x="50" y="386"/>
                  <a:pt x="45" y="395"/>
                  <a:pt x="47" y="404"/>
                </a:cubicBezTo>
                <a:cubicBezTo>
                  <a:pt x="49" y="411"/>
                  <a:pt x="56" y="416"/>
                  <a:pt x="63" y="416"/>
                </a:cubicBezTo>
                <a:cubicBezTo>
                  <a:pt x="64" y="416"/>
                  <a:pt x="66" y="416"/>
                  <a:pt x="67" y="415"/>
                </a:cubicBezTo>
                <a:close/>
                <a:moveTo>
                  <a:pt x="799" y="185"/>
                </a:moveTo>
                <a:lnTo>
                  <a:pt x="767" y="193"/>
                </a:lnTo>
                <a:cubicBezTo>
                  <a:pt x="758" y="196"/>
                  <a:pt x="753" y="205"/>
                  <a:pt x="755" y="214"/>
                </a:cubicBezTo>
                <a:cubicBezTo>
                  <a:pt x="757" y="221"/>
                  <a:pt x="764" y="226"/>
                  <a:pt x="771" y="226"/>
                </a:cubicBezTo>
                <a:cubicBezTo>
                  <a:pt x="773" y="226"/>
                  <a:pt x="774" y="226"/>
                  <a:pt x="776" y="226"/>
                </a:cubicBezTo>
                <a:lnTo>
                  <a:pt x="808" y="217"/>
                </a:lnTo>
                <a:cubicBezTo>
                  <a:pt x="817" y="215"/>
                  <a:pt x="822" y="205"/>
                  <a:pt x="820" y="196"/>
                </a:cubicBezTo>
                <a:cubicBezTo>
                  <a:pt x="817" y="188"/>
                  <a:pt x="808" y="182"/>
                  <a:pt x="799" y="185"/>
                </a:cubicBezTo>
                <a:close/>
                <a:moveTo>
                  <a:pt x="59" y="217"/>
                </a:moveTo>
                <a:lnTo>
                  <a:pt x="91" y="226"/>
                </a:lnTo>
                <a:cubicBezTo>
                  <a:pt x="92" y="226"/>
                  <a:pt x="94" y="226"/>
                  <a:pt x="95" y="226"/>
                </a:cubicBezTo>
                <a:cubicBezTo>
                  <a:pt x="103" y="226"/>
                  <a:pt x="109" y="221"/>
                  <a:pt x="111" y="214"/>
                </a:cubicBezTo>
                <a:cubicBezTo>
                  <a:pt x="114" y="205"/>
                  <a:pt x="108" y="196"/>
                  <a:pt x="100" y="193"/>
                </a:cubicBezTo>
                <a:lnTo>
                  <a:pt x="67" y="185"/>
                </a:lnTo>
                <a:cubicBezTo>
                  <a:pt x="58" y="182"/>
                  <a:pt x="49" y="188"/>
                  <a:pt x="47" y="196"/>
                </a:cubicBezTo>
                <a:cubicBezTo>
                  <a:pt x="45" y="205"/>
                  <a:pt x="50" y="215"/>
                  <a:pt x="59" y="217"/>
                </a:cubicBezTo>
                <a:close/>
                <a:moveTo>
                  <a:pt x="808" y="383"/>
                </a:moveTo>
                <a:lnTo>
                  <a:pt x="776" y="375"/>
                </a:lnTo>
                <a:cubicBezTo>
                  <a:pt x="767" y="372"/>
                  <a:pt x="758" y="377"/>
                  <a:pt x="755" y="386"/>
                </a:cubicBezTo>
                <a:cubicBezTo>
                  <a:pt x="753" y="395"/>
                  <a:pt x="758" y="404"/>
                  <a:pt x="767" y="407"/>
                </a:cubicBezTo>
                <a:lnTo>
                  <a:pt x="799" y="415"/>
                </a:lnTo>
                <a:cubicBezTo>
                  <a:pt x="801" y="416"/>
                  <a:pt x="802" y="416"/>
                  <a:pt x="804" y="416"/>
                </a:cubicBezTo>
                <a:cubicBezTo>
                  <a:pt x="811" y="416"/>
                  <a:pt x="818" y="411"/>
                  <a:pt x="820" y="404"/>
                </a:cubicBezTo>
                <a:cubicBezTo>
                  <a:pt x="822" y="395"/>
                  <a:pt x="817" y="386"/>
                  <a:pt x="808" y="383"/>
                </a:cubicBezTo>
                <a:close/>
                <a:moveTo>
                  <a:pt x="803" y="494"/>
                </a:moveTo>
                <a:lnTo>
                  <a:pt x="745" y="461"/>
                </a:lnTo>
                <a:cubicBezTo>
                  <a:pt x="737" y="456"/>
                  <a:pt x="727" y="459"/>
                  <a:pt x="722" y="467"/>
                </a:cubicBezTo>
                <a:cubicBezTo>
                  <a:pt x="717" y="475"/>
                  <a:pt x="720" y="485"/>
                  <a:pt x="728" y="489"/>
                </a:cubicBezTo>
                <a:lnTo>
                  <a:pt x="786" y="523"/>
                </a:lnTo>
                <a:cubicBezTo>
                  <a:pt x="788" y="524"/>
                  <a:pt x="791" y="525"/>
                  <a:pt x="794" y="525"/>
                </a:cubicBezTo>
                <a:cubicBezTo>
                  <a:pt x="800" y="525"/>
                  <a:pt x="806" y="522"/>
                  <a:pt x="809" y="517"/>
                </a:cubicBezTo>
                <a:cubicBezTo>
                  <a:pt x="813" y="509"/>
                  <a:pt x="810" y="499"/>
                  <a:pt x="803" y="494"/>
                </a:cubicBezTo>
                <a:close/>
                <a:moveTo>
                  <a:pt x="722" y="133"/>
                </a:moveTo>
                <a:cubicBezTo>
                  <a:pt x="725" y="139"/>
                  <a:pt x="731" y="142"/>
                  <a:pt x="736" y="142"/>
                </a:cubicBezTo>
                <a:cubicBezTo>
                  <a:pt x="739" y="142"/>
                  <a:pt x="742" y="141"/>
                  <a:pt x="745" y="139"/>
                </a:cubicBezTo>
                <a:lnTo>
                  <a:pt x="803" y="106"/>
                </a:lnTo>
                <a:cubicBezTo>
                  <a:pt x="810" y="102"/>
                  <a:pt x="813" y="91"/>
                  <a:pt x="809" y="83"/>
                </a:cubicBezTo>
                <a:cubicBezTo>
                  <a:pt x="804" y="75"/>
                  <a:pt x="794" y="73"/>
                  <a:pt x="786" y="77"/>
                </a:cubicBezTo>
                <a:lnTo>
                  <a:pt x="728" y="111"/>
                </a:lnTo>
                <a:cubicBezTo>
                  <a:pt x="720" y="115"/>
                  <a:pt x="717" y="125"/>
                  <a:pt x="722" y="133"/>
                </a:cubicBezTo>
                <a:close/>
                <a:moveTo>
                  <a:pt x="433" y="100"/>
                </a:moveTo>
                <a:cubicBezTo>
                  <a:pt x="323" y="100"/>
                  <a:pt x="233" y="190"/>
                  <a:pt x="233" y="300"/>
                </a:cubicBezTo>
                <a:cubicBezTo>
                  <a:pt x="233" y="309"/>
                  <a:pt x="241" y="317"/>
                  <a:pt x="250" y="317"/>
                </a:cubicBezTo>
                <a:cubicBezTo>
                  <a:pt x="259" y="317"/>
                  <a:pt x="267" y="309"/>
                  <a:pt x="267" y="300"/>
                </a:cubicBezTo>
                <a:cubicBezTo>
                  <a:pt x="267" y="208"/>
                  <a:pt x="341" y="133"/>
                  <a:pt x="433" y="133"/>
                </a:cubicBezTo>
                <a:cubicBezTo>
                  <a:pt x="443" y="133"/>
                  <a:pt x="450" y="126"/>
                  <a:pt x="450" y="117"/>
                </a:cubicBezTo>
                <a:cubicBezTo>
                  <a:pt x="450" y="107"/>
                  <a:pt x="443" y="100"/>
                  <a:pt x="433" y="100"/>
                </a:cubicBezTo>
                <a:close/>
                <a:moveTo>
                  <a:pt x="433" y="0"/>
                </a:moveTo>
                <a:cubicBezTo>
                  <a:pt x="268" y="0"/>
                  <a:pt x="133" y="135"/>
                  <a:pt x="133" y="300"/>
                </a:cubicBezTo>
                <a:cubicBezTo>
                  <a:pt x="133" y="414"/>
                  <a:pt x="198" y="518"/>
                  <a:pt x="300" y="569"/>
                </a:cubicBezTo>
                <a:lnTo>
                  <a:pt x="300" y="783"/>
                </a:lnTo>
                <a:cubicBezTo>
                  <a:pt x="300" y="811"/>
                  <a:pt x="322" y="833"/>
                  <a:pt x="350" y="833"/>
                </a:cubicBezTo>
                <a:lnTo>
                  <a:pt x="386" y="833"/>
                </a:lnTo>
                <a:cubicBezTo>
                  <a:pt x="393" y="853"/>
                  <a:pt x="412" y="867"/>
                  <a:pt x="433" y="867"/>
                </a:cubicBezTo>
                <a:cubicBezTo>
                  <a:pt x="455" y="867"/>
                  <a:pt x="473" y="853"/>
                  <a:pt x="480" y="833"/>
                </a:cubicBezTo>
                <a:lnTo>
                  <a:pt x="517" y="833"/>
                </a:lnTo>
                <a:cubicBezTo>
                  <a:pt x="544" y="833"/>
                  <a:pt x="567" y="811"/>
                  <a:pt x="567" y="783"/>
                </a:cubicBezTo>
                <a:lnTo>
                  <a:pt x="567" y="569"/>
                </a:lnTo>
                <a:cubicBezTo>
                  <a:pt x="668" y="518"/>
                  <a:pt x="733" y="414"/>
                  <a:pt x="733" y="300"/>
                </a:cubicBezTo>
                <a:cubicBezTo>
                  <a:pt x="733" y="135"/>
                  <a:pt x="599" y="0"/>
                  <a:pt x="433" y="0"/>
                </a:cubicBezTo>
                <a:close/>
                <a:moveTo>
                  <a:pt x="533" y="783"/>
                </a:moveTo>
                <a:cubicBezTo>
                  <a:pt x="533" y="793"/>
                  <a:pt x="526" y="800"/>
                  <a:pt x="517" y="800"/>
                </a:cubicBezTo>
                <a:lnTo>
                  <a:pt x="350" y="800"/>
                </a:lnTo>
                <a:cubicBezTo>
                  <a:pt x="341" y="800"/>
                  <a:pt x="333" y="793"/>
                  <a:pt x="333" y="783"/>
                </a:cubicBezTo>
                <a:lnTo>
                  <a:pt x="333" y="700"/>
                </a:lnTo>
                <a:lnTo>
                  <a:pt x="533" y="700"/>
                </a:lnTo>
                <a:lnTo>
                  <a:pt x="533" y="783"/>
                </a:lnTo>
                <a:close/>
                <a:moveTo>
                  <a:pt x="543" y="543"/>
                </a:moveTo>
                <a:cubicBezTo>
                  <a:pt x="537" y="546"/>
                  <a:pt x="533" y="551"/>
                  <a:pt x="533" y="558"/>
                </a:cubicBezTo>
                <a:lnTo>
                  <a:pt x="533" y="667"/>
                </a:lnTo>
                <a:lnTo>
                  <a:pt x="450" y="667"/>
                </a:lnTo>
                <a:lnTo>
                  <a:pt x="450" y="440"/>
                </a:lnTo>
                <a:lnTo>
                  <a:pt x="545" y="345"/>
                </a:lnTo>
                <a:cubicBezTo>
                  <a:pt x="550" y="340"/>
                  <a:pt x="551" y="333"/>
                  <a:pt x="549" y="327"/>
                </a:cubicBezTo>
                <a:cubicBezTo>
                  <a:pt x="546" y="321"/>
                  <a:pt x="540" y="317"/>
                  <a:pt x="533" y="317"/>
                </a:cubicBezTo>
                <a:lnTo>
                  <a:pt x="333" y="317"/>
                </a:lnTo>
                <a:cubicBezTo>
                  <a:pt x="327" y="317"/>
                  <a:pt x="321" y="321"/>
                  <a:pt x="318" y="327"/>
                </a:cubicBezTo>
                <a:cubicBezTo>
                  <a:pt x="315" y="333"/>
                  <a:pt x="317" y="340"/>
                  <a:pt x="322" y="345"/>
                </a:cubicBezTo>
                <a:lnTo>
                  <a:pt x="417" y="440"/>
                </a:lnTo>
                <a:lnTo>
                  <a:pt x="417" y="667"/>
                </a:lnTo>
                <a:lnTo>
                  <a:pt x="333" y="667"/>
                </a:lnTo>
                <a:lnTo>
                  <a:pt x="333" y="558"/>
                </a:lnTo>
                <a:cubicBezTo>
                  <a:pt x="333" y="551"/>
                  <a:pt x="330" y="546"/>
                  <a:pt x="324" y="543"/>
                </a:cubicBezTo>
                <a:cubicBezTo>
                  <a:pt x="228" y="500"/>
                  <a:pt x="167" y="404"/>
                  <a:pt x="167" y="300"/>
                </a:cubicBezTo>
                <a:cubicBezTo>
                  <a:pt x="167" y="153"/>
                  <a:pt x="286" y="33"/>
                  <a:pt x="433" y="33"/>
                </a:cubicBezTo>
                <a:cubicBezTo>
                  <a:pt x="580" y="33"/>
                  <a:pt x="700" y="153"/>
                  <a:pt x="700" y="300"/>
                </a:cubicBezTo>
                <a:cubicBezTo>
                  <a:pt x="700" y="404"/>
                  <a:pt x="638" y="500"/>
                  <a:pt x="543" y="543"/>
                </a:cubicBezTo>
                <a:close/>
                <a:moveTo>
                  <a:pt x="433" y="410"/>
                </a:moveTo>
                <a:lnTo>
                  <a:pt x="374" y="350"/>
                </a:lnTo>
                <a:lnTo>
                  <a:pt x="493" y="350"/>
                </a:lnTo>
                <a:lnTo>
                  <a:pt x="433" y="410"/>
                </a:lnTo>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sp>
        <p:nvSpPr>
          <p:cNvPr id="74" name="CustomIcon">
            <a:extLst>
              <a:ext uri="{FF2B5EF4-FFF2-40B4-BE49-F238E27FC236}">
                <a16:creationId xmlns:a16="http://schemas.microsoft.com/office/drawing/2014/main" id="{C8B45D76-6B65-4A14-BC53-7159939F8FA8}"/>
              </a:ext>
            </a:extLst>
          </p:cNvPr>
          <p:cNvSpPr>
            <a:spLocks noChangeAspect="1" noEditPoints="1"/>
          </p:cNvSpPr>
          <p:nvPr>
            <p:custDataLst>
              <p:tags r:id="rId6"/>
            </p:custDataLst>
          </p:nvPr>
        </p:nvSpPr>
        <p:spPr bwMode="auto">
          <a:xfrm>
            <a:off x="324604" y="5318381"/>
            <a:ext cx="176380" cy="201672"/>
          </a:xfrm>
          <a:custGeom>
            <a:avLst/>
            <a:gdLst>
              <a:gd name="T0" fmla="*/ 2804 w 2804"/>
              <a:gd name="T1" fmla="*/ 798 h 3204"/>
              <a:gd name="T2" fmla="*/ 2803 w 2804"/>
              <a:gd name="T3" fmla="*/ 745 h 3204"/>
              <a:gd name="T4" fmla="*/ 2712 w 2804"/>
              <a:gd name="T5" fmla="*/ 480 h 3204"/>
              <a:gd name="T6" fmla="*/ 2102 w 2804"/>
              <a:gd name="T7" fmla="*/ 2 h 3204"/>
              <a:gd name="T8" fmla="*/ 2071 w 2804"/>
              <a:gd name="T9" fmla="*/ 0 h 3204"/>
              <a:gd name="T10" fmla="*/ 260 w 2804"/>
              <a:gd name="T11" fmla="*/ 298 h 3204"/>
              <a:gd name="T12" fmla="*/ 21 w 2804"/>
              <a:gd name="T13" fmla="*/ 1385 h 3204"/>
              <a:gd name="T14" fmla="*/ 21 w 2804"/>
              <a:gd name="T15" fmla="*/ 1484 h 3204"/>
              <a:gd name="T16" fmla="*/ 46 w 2804"/>
              <a:gd name="T17" fmla="*/ 2237 h 3204"/>
              <a:gd name="T18" fmla="*/ 46 w 2804"/>
              <a:gd name="T19" fmla="*/ 2336 h 3204"/>
              <a:gd name="T20" fmla="*/ 260 w 2804"/>
              <a:gd name="T21" fmla="*/ 2551 h 3204"/>
              <a:gd name="T22" fmla="*/ 559 w 2804"/>
              <a:gd name="T23" fmla="*/ 3204 h 3204"/>
              <a:gd name="T24" fmla="*/ 2804 w 2804"/>
              <a:gd name="T25" fmla="*/ 2906 h 3204"/>
              <a:gd name="T26" fmla="*/ 2804 w 2804"/>
              <a:gd name="T27" fmla="*/ 799 h 3204"/>
              <a:gd name="T28" fmla="*/ 2207 w 2804"/>
              <a:gd name="T29" fmla="*/ 183 h 3204"/>
              <a:gd name="T30" fmla="*/ 2660 w 2804"/>
              <a:gd name="T31" fmla="*/ 696 h 3204"/>
              <a:gd name="T32" fmla="*/ 2662 w 2804"/>
              <a:gd name="T33" fmla="*/ 729 h 3204"/>
              <a:gd name="T34" fmla="*/ 2081 w 2804"/>
              <a:gd name="T35" fmla="*/ 593 h 3204"/>
              <a:gd name="T36" fmla="*/ 2094 w 2804"/>
              <a:gd name="T37" fmla="*/ 141 h 3204"/>
              <a:gd name="T38" fmla="*/ 559 w 2804"/>
              <a:gd name="T39" fmla="*/ 1922 h 3204"/>
              <a:gd name="T40" fmla="*/ 169 w 2804"/>
              <a:gd name="T41" fmla="*/ 1434 h 3204"/>
              <a:gd name="T42" fmla="*/ 725 w 2804"/>
              <a:gd name="T43" fmla="*/ 1657 h 3204"/>
              <a:gd name="T44" fmla="*/ 1221 w 2804"/>
              <a:gd name="T45" fmla="*/ 1260 h 3204"/>
              <a:gd name="T46" fmla="*/ 996 w 2804"/>
              <a:gd name="T47" fmla="*/ 1813 h 3204"/>
              <a:gd name="T48" fmla="*/ 1386 w 2804"/>
              <a:gd name="T49" fmla="*/ 2302 h 3204"/>
              <a:gd name="T50" fmla="*/ 832 w 2804"/>
              <a:gd name="T51" fmla="*/ 2076 h 3204"/>
              <a:gd name="T52" fmla="*/ 733 w 2804"/>
              <a:gd name="T53" fmla="*/ 2076 h 3204"/>
              <a:gd name="T54" fmla="*/ 194 w 2804"/>
              <a:gd name="T55" fmla="*/ 2287 h 3204"/>
              <a:gd name="T56" fmla="*/ 2505 w 2804"/>
              <a:gd name="T57" fmla="*/ 3064 h 3204"/>
              <a:gd name="T58" fmla="*/ 400 w 2804"/>
              <a:gd name="T59" fmla="*/ 2906 h 3204"/>
              <a:gd name="T60" fmla="*/ 408 w 2804"/>
              <a:gd name="T61" fmla="*/ 2600 h 3204"/>
              <a:gd name="T62" fmla="*/ 1172 w 2804"/>
              <a:gd name="T63" fmla="*/ 2614 h 3204"/>
              <a:gd name="T64" fmla="*/ 1271 w 2804"/>
              <a:gd name="T65" fmla="*/ 2614 h 3204"/>
              <a:gd name="T66" fmla="*/ 1534 w 2804"/>
              <a:gd name="T67" fmla="*/ 2252 h 3204"/>
              <a:gd name="T68" fmla="*/ 1534 w 2804"/>
              <a:gd name="T69" fmla="*/ 1473 h 3204"/>
              <a:gd name="T70" fmla="*/ 1271 w 2804"/>
              <a:gd name="T71" fmla="*/ 1111 h 3204"/>
              <a:gd name="T72" fmla="*/ 775 w 2804"/>
              <a:gd name="T73" fmla="*/ 1508 h 3204"/>
              <a:gd name="T74" fmla="*/ 400 w 2804"/>
              <a:gd name="T75" fmla="*/ 298 h 3204"/>
              <a:gd name="T76" fmla="*/ 1941 w 2804"/>
              <a:gd name="T77" fmla="*/ 140 h 3204"/>
              <a:gd name="T78" fmla="*/ 2217 w 2804"/>
              <a:gd name="T79" fmla="*/ 869 h 3204"/>
              <a:gd name="T80" fmla="*/ 2664 w 2804"/>
              <a:gd name="T81" fmla="*/ 2906 h 3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4" h="3204">
                <a:moveTo>
                  <a:pt x="2804" y="799"/>
                </a:moveTo>
                <a:cubicBezTo>
                  <a:pt x="2804" y="798"/>
                  <a:pt x="2804" y="798"/>
                  <a:pt x="2804" y="798"/>
                </a:cubicBezTo>
                <a:cubicBezTo>
                  <a:pt x="2804" y="750"/>
                  <a:pt x="2804" y="750"/>
                  <a:pt x="2804" y="750"/>
                </a:cubicBezTo>
                <a:cubicBezTo>
                  <a:pt x="2804" y="748"/>
                  <a:pt x="2804" y="747"/>
                  <a:pt x="2803" y="745"/>
                </a:cubicBezTo>
                <a:cubicBezTo>
                  <a:pt x="2800" y="690"/>
                  <a:pt x="2800" y="690"/>
                  <a:pt x="2800" y="690"/>
                </a:cubicBezTo>
                <a:cubicBezTo>
                  <a:pt x="2797" y="610"/>
                  <a:pt x="2763" y="529"/>
                  <a:pt x="2712" y="480"/>
                </a:cubicBezTo>
                <a:cubicBezTo>
                  <a:pt x="2304" y="83"/>
                  <a:pt x="2304" y="83"/>
                  <a:pt x="2304" y="83"/>
                </a:cubicBezTo>
                <a:cubicBezTo>
                  <a:pt x="2256" y="36"/>
                  <a:pt x="2178" y="5"/>
                  <a:pt x="2102" y="2"/>
                </a:cubicBezTo>
                <a:cubicBezTo>
                  <a:pt x="2075" y="0"/>
                  <a:pt x="2075" y="0"/>
                  <a:pt x="2075" y="0"/>
                </a:cubicBezTo>
                <a:cubicBezTo>
                  <a:pt x="2073" y="0"/>
                  <a:pt x="2072" y="0"/>
                  <a:pt x="2071" y="0"/>
                </a:cubicBezTo>
                <a:cubicBezTo>
                  <a:pt x="559" y="0"/>
                  <a:pt x="559" y="0"/>
                  <a:pt x="559" y="0"/>
                </a:cubicBezTo>
                <a:cubicBezTo>
                  <a:pt x="394" y="0"/>
                  <a:pt x="260" y="134"/>
                  <a:pt x="260" y="298"/>
                </a:cubicBezTo>
                <a:cubicBezTo>
                  <a:pt x="260" y="1145"/>
                  <a:pt x="260" y="1145"/>
                  <a:pt x="260" y="1145"/>
                </a:cubicBezTo>
                <a:cubicBezTo>
                  <a:pt x="21" y="1385"/>
                  <a:pt x="21" y="1385"/>
                  <a:pt x="21" y="1385"/>
                </a:cubicBezTo>
                <a:cubicBezTo>
                  <a:pt x="8" y="1398"/>
                  <a:pt x="0" y="1416"/>
                  <a:pt x="0" y="1434"/>
                </a:cubicBezTo>
                <a:cubicBezTo>
                  <a:pt x="0" y="1453"/>
                  <a:pt x="8" y="1470"/>
                  <a:pt x="21" y="1484"/>
                </a:cubicBezTo>
                <a:cubicBezTo>
                  <a:pt x="410" y="1873"/>
                  <a:pt x="410" y="1873"/>
                  <a:pt x="410" y="1873"/>
                </a:cubicBezTo>
                <a:cubicBezTo>
                  <a:pt x="46" y="2237"/>
                  <a:pt x="46" y="2237"/>
                  <a:pt x="46" y="2237"/>
                </a:cubicBezTo>
                <a:cubicBezTo>
                  <a:pt x="32" y="2251"/>
                  <a:pt x="25" y="2268"/>
                  <a:pt x="25" y="2287"/>
                </a:cubicBezTo>
                <a:cubicBezTo>
                  <a:pt x="25" y="2305"/>
                  <a:pt x="32" y="2323"/>
                  <a:pt x="46" y="2336"/>
                </a:cubicBezTo>
                <a:cubicBezTo>
                  <a:pt x="260" y="2551"/>
                  <a:pt x="260" y="2551"/>
                  <a:pt x="260" y="2551"/>
                </a:cubicBezTo>
                <a:cubicBezTo>
                  <a:pt x="260" y="2551"/>
                  <a:pt x="260" y="2551"/>
                  <a:pt x="260" y="2551"/>
                </a:cubicBezTo>
                <a:cubicBezTo>
                  <a:pt x="260" y="2906"/>
                  <a:pt x="260" y="2906"/>
                  <a:pt x="260" y="2906"/>
                </a:cubicBezTo>
                <a:cubicBezTo>
                  <a:pt x="260" y="3070"/>
                  <a:pt x="394" y="3204"/>
                  <a:pt x="559" y="3204"/>
                </a:cubicBezTo>
                <a:cubicBezTo>
                  <a:pt x="2505" y="3204"/>
                  <a:pt x="2505" y="3204"/>
                  <a:pt x="2505" y="3204"/>
                </a:cubicBezTo>
                <a:cubicBezTo>
                  <a:pt x="2670" y="3204"/>
                  <a:pt x="2804" y="3070"/>
                  <a:pt x="2804" y="2906"/>
                </a:cubicBezTo>
                <a:cubicBezTo>
                  <a:pt x="2804" y="799"/>
                  <a:pt x="2804" y="799"/>
                  <a:pt x="2804" y="799"/>
                </a:cubicBezTo>
                <a:cubicBezTo>
                  <a:pt x="2804" y="799"/>
                  <a:pt x="2804" y="799"/>
                  <a:pt x="2804" y="799"/>
                </a:cubicBezTo>
                <a:close/>
                <a:moveTo>
                  <a:pt x="2095" y="142"/>
                </a:moveTo>
                <a:cubicBezTo>
                  <a:pt x="2137" y="143"/>
                  <a:pt x="2183" y="160"/>
                  <a:pt x="2207" y="183"/>
                </a:cubicBezTo>
                <a:cubicBezTo>
                  <a:pt x="2615" y="580"/>
                  <a:pt x="2615" y="580"/>
                  <a:pt x="2615" y="580"/>
                </a:cubicBezTo>
                <a:cubicBezTo>
                  <a:pt x="2639" y="604"/>
                  <a:pt x="2658" y="653"/>
                  <a:pt x="2660" y="696"/>
                </a:cubicBezTo>
                <a:cubicBezTo>
                  <a:pt x="2660" y="697"/>
                  <a:pt x="2660" y="698"/>
                  <a:pt x="2660" y="699"/>
                </a:cubicBezTo>
                <a:cubicBezTo>
                  <a:pt x="2662" y="729"/>
                  <a:pt x="2662" y="729"/>
                  <a:pt x="2662" y="729"/>
                </a:cubicBezTo>
                <a:cubicBezTo>
                  <a:pt x="2217" y="729"/>
                  <a:pt x="2217" y="729"/>
                  <a:pt x="2217" y="729"/>
                </a:cubicBezTo>
                <a:cubicBezTo>
                  <a:pt x="2142" y="729"/>
                  <a:pt x="2081" y="668"/>
                  <a:pt x="2081" y="593"/>
                </a:cubicBezTo>
                <a:cubicBezTo>
                  <a:pt x="2081" y="141"/>
                  <a:pt x="2081" y="141"/>
                  <a:pt x="2081" y="141"/>
                </a:cubicBezTo>
                <a:cubicBezTo>
                  <a:pt x="2094" y="141"/>
                  <a:pt x="2094" y="141"/>
                  <a:pt x="2094" y="141"/>
                </a:cubicBezTo>
                <a:cubicBezTo>
                  <a:pt x="2095" y="142"/>
                  <a:pt x="2095" y="142"/>
                  <a:pt x="2095" y="142"/>
                </a:cubicBezTo>
                <a:close/>
                <a:moveTo>
                  <a:pt x="559" y="1922"/>
                </a:moveTo>
                <a:cubicBezTo>
                  <a:pt x="586" y="1895"/>
                  <a:pt x="586" y="1851"/>
                  <a:pt x="559" y="1823"/>
                </a:cubicBezTo>
                <a:cubicBezTo>
                  <a:pt x="169" y="1434"/>
                  <a:pt x="169" y="1434"/>
                  <a:pt x="169" y="1434"/>
                </a:cubicBezTo>
                <a:cubicBezTo>
                  <a:pt x="336" y="1268"/>
                  <a:pt x="336" y="1268"/>
                  <a:pt x="336" y="1268"/>
                </a:cubicBezTo>
                <a:cubicBezTo>
                  <a:pt x="725" y="1657"/>
                  <a:pt x="725" y="1657"/>
                  <a:pt x="725" y="1657"/>
                </a:cubicBezTo>
                <a:cubicBezTo>
                  <a:pt x="752" y="1684"/>
                  <a:pt x="797" y="1684"/>
                  <a:pt x="824" y="1657"/>
                </a:cubicBezTo>
                <a:cubicBezTo>
                  <a:pt x="1221" y="1260"/>
                  <a:pt x="1221" y="1260"/>
                  <a:pt x="1221" y="1260"/>
                </a:cubicBezTo>
                <a:cubicBezTo>
                  <a:pt x="1386" y="1424"/>
                  <a:pt x="1386" y="1424"/>
                  <a:pt x="1386" y="1424"/>
                </a:cubicBezTo>
                <a:cubicBezTo>
                  <a:pt x="996" y="1813"/>
                  <a:pt x="996" y="1813"/>
                  <a:pt x="996" y="1813"/>
                </a:cubicBezTo>
                <a:cubicBezTo>
                  <a:pt x="969" y="1841"/>
                  <a:pt x="969" y="1885"/>
                  <a:pt x="996" y="1912"/>
                </a:cubicBezTo>
                <a:cubicBezTo>
                  <a:pt x="1386" y="2302"/>
                  <a:pt x="1386" y="2302"/>
                  <a:pt x="1386" y="2302"/>
                </a:cubicBezTo>
                <a:cubicBezTo>
                  <a:pt x="1221" y="2466"/>
                  <a:pt x="1221" y="2466"/>
                  <a:pt x="1221" y="2466"/>
                </a:cubicBezTo>
                <a:cubicBezTo>
                  <a:pt x="832" y="2076"/>
                  <a:pt x="832" y="2076"/>
                  <a:pt x="832" y="2076"/>
                </a:cubicBezTo>
                <a:cubicBezTo>
                  <a:pt x="818" y="2063"/>
                  <a:pt x="801" y="2056"/>
                  <a:pt x="783" y="2056"/>
                </a:cubicBezTo>
                <a:cubicBezTo>
                  <a:pt x="765" y="2056"/>
                  <a:pt x="747" y="2063"/>
                  <a:pt x="733" y="2076"/>
                </a:cubicBezTo>
                <a:cubicBezTo>
                  <a:pt x="358" y="2451"/>
                  <a:pt x="358" y="2451"/>
                  <a:pt x="358" y="2451"/>
                </a:cubicBezTo>
                <a:cubicBezTo>
                  <a:pt x="194" y="2287"/>
                  <a:pt x="194" y="2287"/>
                  <a:pt x="194" y="2287"/>
                </a:cubicBezTo>
                <a:lnTo>
                  <a:pt x="559" y="1922"/>
                </a:lnTo>
                <a:close/>
                <a:moveTo>
                  <a:pt x="2505" y="3064"/>
                </a:moveTo>
                <a:cubicBezTo>
                  <a:pt x="559" y="3064"/>
                  <a:pt x="559" y="3064"/>
                  <a:pt x="559" y="3064"/>
                </a:cubicBezTo>
                <a:cubicBezTo>
                  <a:pt x="471" y="3064"/>
                  <a:pt x="400" y="2993"/>
                  <a:pt x="400" y="2906"/>
                </a:cubicBezTo>
                <a:cubicBezTo>
                  <a:pt x="400" y="2606"/>
                  <a:pt x="400" y="2606"/>
                  <a:pt x="400" y="2606"/>
                </a:cubicBezTo>
                <a:cubicBezTo>
                  <a:pt x="403" y="2604"/>
                  <a:pt x="405" y="2602"/>
                  <a:pt x="408" y="2600"/>
                </a:cubicBezTo>
                <a:cubicBezTo>
                  <a:pt x="783" y="2225"/>
                  <a:pt x="783" y="2225"/>
                  <a:pt x="783" y="2225"/>
                </a:cubicBezTo>
                <a:cubicBezTo>
                  <a:pt x="1172" y="2614"/>
                  <a:pt x="1172" y="2614"/>
                  <a:pt x="1172" y="2614"/>
                </a:cubicBezTo>
                <a:cubicBezTo>
                  <a:pt x="1185" y="2627"/>
                  <a:pt x="1203" y="2635"/>
                  <a:pt x="1221" y="2635"/>
                </a:cubicBezTo>
                <a:cubicBezTo>
                  <a:pt x="1240" y="2635"/>
                  <a:pt x="1258" y="2627"/>
                  <a:pt x="1271" y="2614"/>
                </a:cubicBezTo>
                <a:cubicBezTo>
                  <a:pt x="1534" y="2351"/>
                  <a:pt x="1534" y="2351"/>
                  <a:pt x="1534" y="2351"/>
                </a:cubicBezTo>
                <a:cubicBezTo>
                  <a:pt x="1562" y="2324"/>
                  <a:pt x="1562" y="2279"/>
                  <a:pt x="1534" y="2252"/>
                </a:cubicBezTo>
                <a:cubicBezTo>
                  <a:pt x="1145" y="1863"/>
                  <a:pt x="1145" y="1863"/>
                  <a:pt x="1145" y="1863"/>
                </a:cubicBezTo>
                <a:cubicBezTo>
                  <a:pt x="1534" y="1473"/>
                  <a:pt x="1534" y="1473"/>
                  <a:pt x="1534" y="1473"/>
                </a:cubicBezTo>
                <a:cubicBezTo>
                  <a:pt x="1562" y="1446"/>
                  <a:pt x="1562" y="1402"/>
                  <a:pt x="1534" y="1374"/>
                </a:cubicBezTo>
                <a:cubicBezTo>
                  <a:pt x="1271" y="1111"/>
                  <a:pt x="1271" y="1111"/>
                  <a:pt x="1271" y="1111"/>
                </a:cubicBezTo>
                <a:cubicBezTo>
                  <a:pt x="1244" y="1084"/>
                  <a:pt x="1199" y="1084"/>
                  <a:pt x="1172" y="1111"/>
                </a:cubicBezTo>
                <a:cubicBezTo>
                  <a:pt x="775" y="1508"/>
                  <a:pt x="775" y="1508"/>
                  <a:pt x="775" y="1508"/>
                </a:cubicBezTo>
                <a:cubicBezTo>
                  <a:pt x="400" y="1134"/>
                  <a:pt x="400" y="1134"/>
                  <a:pt x="400" y="1134"/>
                </a:cubicBezTo>
                <a:cubicBezTo>
                  <a:pt x="400" y="298"/>
                  <a:pt x="400" y="298"/>
                  <a:pt x="400" y="298"/>
                </a:cubicBezTo>
                <a:cubicBezTo>
                  <a:pt x="400" y="211"/>
                  <a:pt x="471" y="140"/>
                  <a:pt x="559" y="140"/>
                </a:cubicBezTo>
                <a:cubicBezTo>
                  <a:pt x="1941" y="140"/>
                  <a:pt x="1941" y="140"/>
                  <a:pt x="1941" y="140"/>
                </a:cubicBezTo>
                <a:cubicBezTo>
                  <a:pt x="1941" y="593"/>
                  <a:pt x="1941" y="593"/>
                  <a:pt x="1941" y="593"/>
                </a:cubicBezTo>
                <a:cubicBezTo>
                  <a:pt x="1941" y="745"/>
                  <a:pt x="2065" y="869"/>
                  <a:pt x="2217" y="869"/>
                </a:cubicBezTo>
                <a:cubicBezTo>
                  <a:pt x="2664" y="869"/>
                  <a:pt x="2664" y="869"/>
                  <a:pt x="2664" y="869"/>
                </a:cubicBezTo>
                <a:cubicBezTo>
                  <a:pt x="2664" y="2906"/>
                  <a:pt x="2664" y="2906"/>
                  <a:pt x="2664" y="2906"/>
                </a:cubicBezTo>
                <a:cubicBezTo>
                  <a:pt x="2664" y="2993"/>
                  <a:pt x="2593" y="3064"/>
                  <a:pt x="2505" y="306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grpSp>
        <p:nvGrpSpPr>
          <p:cNvPr id="81" name="CustomIcon">
            <a:extLst>
              <a:ext uri="{FF2B5EF4-FFF2-40B4-BE49-F238E27FC236}">
                <a16:creationId xmlns:a16="http://schemas.microsoft.com/office/drawing/2014/main" id="{23738B6B-2EBC-4CC7-AEE4-987AF20C3257}"/>
              </a:ext>
            </a:extLst>
          </p:cNvPr>
          <p:cNvGrpSpPr>
            <a:grpSpLocks noChangeAspect="1"/>
          </p:cNvGrpSpPr>
          <p:nvPr>
            <p:custDataLst>
              <p:tags r:id="rId7"/>
            </p:custDataLst>
          </p:nvPr>
        </p:nvGrpSpPr>
        <p:grpSpPr>
          <a:xfrm>
            <a:off x="305555" y="5996647"/>
            <a:ext cx="219725" cy="192175"/>
            <a:chOff x="0" y="0"/>
            <a:chExt cx="7685088" cy="6721475"/>
          </a:xfrm>
          <a:solidFill>
            <a:schemeClr val="bg1"/>
          </a:solidFill>
        </p:grpSpPr>
        <p:sp>
          <p:nvSpPr>
            <p:cNvPr id="79" name="Freeform 37">
              <a:extLst>
                <a:ext uri="{FF2B5EF4-FFF2-40B4-BE49-F238E27FC236}">
                  <a16:creationId xmlns:a16="http://schemas.microsoft.com/office/drawing/2014/main" id="{34D5CB54-544E-4E82-A695-FDA9D16FFA54}"/>
                </a:ext>
              </a:extLst>
            </p:cNvPr>
            <p:cNvSpPr>
              <a:spLocks noEditPoints="1"/>
            </p:cNvSpPr>
            <p:nvPr/>
          </p:nvSpPr>
          <p:spPr bwMode="auto">
            <a:xfrm>
              <a:off x="0" y="0"/>
              <a:ext cx="7685088" cy="6721475"/>
            </a:xfrm>
            <a:custGeom>
              <a:avLst/>
              <a:gdLst>
                <a:gd name="T0" fmla="*/ 3136 w 3206"/>
                <a:gd name="T1" fmla="*/ 1666 h 2802"/>
                <a:gd name="T2" fmla="*/ 3025 w 3206"/>
                <a:gd name="T3" fmla="*/ 1666 h 2802"/>
                <a:gd name="T4" fmla="*/ 3025 w 3206"/>
                <a:gd name="T5" fmla="*/ 140 h 2802"/>
                <a:gd name="T6" fmla="*/ 3136 w 3206"/>
                <a:gd name="T7" fmla="*/ 140 h 2802"/>
                <a:gd name="T8" fmla="*/ 3206 w 3206"/>
                <a:gd name="T9" fmla="*/ 70 h 2802"/>
                <a:gd name="T10" fmla="*/ 3136 w 3206"/>
                <a:gd name="T11" fmla="*/ 0 h 2802"/>
                <a:gd name="T12" fmla="*/ 2955 w 3206"/>
                <a:gd name="T13" fmla="*/ 0 h 2802"/>
                <a:gd name="T14" fmla="*/ 338 w 3206"/>
                <a:gd name="T15" fmla="*/ 0 h 2802"/>
                <a:gd name="T16" fmla="*/ 70 w 3206"/>
                <a:gd name="T17" fmla="*/ 0 h 2802"/>
                <a:gd name="T18" fmla="*/ 0 w 3206"/>
                <a:gd name="T19" fmla="*/ 70 h 2802"/>
                <a:gd name="T20" fmla="*/ 70 w 3206"/>
                <a:gd name="T21" fmla="*/ 140 h 2802"/>
                <a:gd name="T22" fmla="*/ 268 w 3206"/>
                <a:gd name="T23" fmla="*/ 140 h 2802"/>
                <a:gd name="T24" fmla="*/ 268 w 3206"/>
                <a:gd name="T25" fmla="*/ 1666 h 2802"/>
                <a:gd name="T26" fmla="*/ 70 w 3206"/>
                <a:gd name="T27" fmla="*/ 1666 h 2802"/>
                <a:gd name="T28" fmla="*/ 0 w 3206"/>
                <a:gd name="T29" fmla="*/ 1736 h 2802"/>
                <a:gd name="T30" fmla="*/ 70 w 3206"/>
                <a:gd name="T31" fmla="*/ 1806 h 2802"/>
                <a:gd name="T32" fmla="*/ 338 w 3206"/>
                <a:gd name="T33" fmla="*/ 1806 h 2802"/>
                <a:gd name="T34" fmla="*/ 850 w 3206"/>
                <a:gd name="T35" fmla="*/ 1806 h 2802"/>
                <a:gd name="T36" fmla="*/ 666 w 3206"/>
                <a:gd name="T37" fmla="*/ 2718 h 2802"/>
                <a:gd name="T38" fmla="*/ 721 w 3206"/>
                <a:gd name="T39" fmla="*/ 2800 h 2802"/>
                <a:gd name="T40" fmla="*/ 735 w 3206"/>
                <a:gd name="T41" fmla="*/ 2802 h 2802"/>
                <a:gd name="T42" fmla="*/ 803 w 3206"/>
                <a:gd name="T43" fmla="*/ 2745 h 2802"/>
                <a:gd name="T44" fmla="*/ 993 w 3206"/>
                <a:gd name="T45" fmla="*/ 1806 h 2802"/>
                <a:gd name="T46" fmla="*/ 1576 w 3206"/>
                <a:gd name="T47" fmla="*/ 1806 h 2802"/>
                <a:gd name="T48" fmla="*/ 1576 w 3206"/>
                <a:gd name="T49" fmla="*/ 2087 h 2802"/>
                <a:gd name="T50" fmla="*/ 1646 w 3206"/>
                <a:gd name="T51" fmla="*/ 2157 h 2802"/>
                <a:gd name="T52" fmla="*/ 1716 w 3206"/>
                <a:gd name="T53" fmla="*/ 2087 h 2802"/>
                <a:gd name="T54" fmla="*/ 1716 w 3206"/>
                <a:gd name="T55" fmla="*/ 1806 h 2802"/>
                <a:gd name="T56" fmla="*/ 2300 w 3206"/>
                <a:gd name="T57" fmla="*/ 1806 h 2802"/>
                <a:gd name="T58" fmla="*/ 2490 w 3206"/>
                <a:gd name="T59" fmla="*/ 2745 h 2802"/>
                <a:gd name="T60" fmla="*/ 2558 w 3206"/>
                <a:gd name="T61" fmla="*/ 2802 h 2802"/>
                <a:gd name="T62" fmla="*/ 2572 w 3206"/>
                <a:gd name="T63" fmla="*/ 2800 h 2802"/>
                <a:gd name="T64" fmla="*/ 2627 w 3206"/>
                <a:gd name="T65" fmla="*/ 2718 h 2802"/>
                <a:gd name="T66" fmla="*/ 2443 w 3206"/>
                <a:gd name="T67" fmla="*/ 1806 h 2802"/>
                <a:gd name="T68" fmla="*/ 2955 w 3206"/>
                <a:gd name="T69" fmla="*/ 1806 h 2802"/>
                <a:gd name="T70" fmla="*/ 3136 w 3206"/>
                <a:gd name="T71" fmla="*/ 1806 h 2802"/>
                <a:gd name="T72" fmla="*/ 3206 w 3206"/>
                <a:gd name="T73" fmla="*/ 1736 h 2802"/>
                <a:gd name="T74" fmla="*/ 3136 w 3206"/>
                <a:gd name="T75" fmla="*/ 1666 h 2802"/>
                <a:gd name="T76" fmla="*/ 2357 w 3206"/>
                <a:gd name="T77" fmla="*/ 1666 h 2802"/>
                <a:gd name="T78" fmla="*/ 2357 w 3206"/>
                <a:gd name="T79" fmla="*/ 1666 h 2802"/>
                <a:gd name="T80" fmla="*/ 936 w 3206"/>
                <a:gd name="T81" fmla="*/ 1666 h 2802"/>
                <a:gd name="T82" fmla="*/ 935 w 3206"/>
                <a:gd name="T83" fmla="*/ 1666 h 2802"/>
                <a:gd name="T84" fmla="*/ 408 w 3206"/>
                <a:gd name="T85" fmla="*/ 1666 h 2802"/>
                <a:gd name="T86" fmla="*/ 408 w 3206"/>
                <a:gd name="T87" fmla="*/ 140 h 2802"/>
                <a:gd name="T88" fmla="*/ 2885 w 3206"/>
                <a:gd name="T89" fmla="*/ 140 h 2802"/>
                <a:gd name="T90" fmla="*/ 2885 w 3206"/>
                <a:gd name="T91" fmla="*/ 1666 h 2802"/>
                <a:gd name="T92" fmla="*/ 2357 w 3206"/>
                <a:gd name="T93" fmla="*/ 1666 h 2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06" h="2802">
                  <a:moveTo>
                    <a:pt x="3136" y="1666"/>
                  </a:moveTo>
                  <a:cubicBezTo>
                    <a:pt x="3025" y="1666"/>
                    <a:pt x="3025" y="1666"/>
                    <a:pt x="3025" y="1666"/>
                  </a:cubicBezTo>
                  <a:cubicBezTo>
                    <a:pt x="3025" y="140"/>
                    <a:pt x="3025" y="140"/>
                    <a:pt x="3025" y="140"/>
                  </a:cubicBezTo>
                  <a:cubicBezTo>
                    <a:pt x="3136" y="140"/>
                    <a:pt x="3136" y="140"/>
                    <a:pt x="3136" y="140"/>
                  </a:cubicBezTo>
                  <a:cubicBezTo>
                    <a:pt x="3175" y="140"/>
                    <a:pt x="3206" y="109"/>
                    <a:pt x="3206" y="70"/>
                  </a:cubicBezTo>
                  <a:cubicBezTo>
                    <a:pt x="3206" y="32"/>
                    <a:pt x="3175" y="0"/>
                    <a:pt x="3136" y="0"/>
                  </a:cubicBezTo>
                  <a:cubicBezTo>
                    <a:pt x="2955" y="0"/>
                    <a:pt x="2955" y="0"/>
                    <a:pt x="2955" y="0"/>
                  </a:cubicBezTo>
                  <a:cubicBezTo>
                    <a:pt x="338" y="0"/>
                    <a:pt x="338" y="0"/>
                    <a:pt x="338" y="0"/>
                  </a:cubicBezTo>
                  <a:cubicBezTo>
                    <a:pt x="70" y="0"/>
                    <a:pt x="70" y="0"/>
                    <a:pt x="70" y="0"/>
                  </a:cubicBezTo>
                  <a:cubicBezTo>
                    <a:pt x="31" y="0"/>
                    <a:pt x="0" y="32"/>
                    <a:pt x="0" y="70"/>
                  </a:cubicBezTo>
                  <a:cubicBezTo>
                    <a:pt x="0" y="109"/>
                    <a:pt x="31" y="140"/>
                    <a:pt x="70" y="140"/>
                  </a:cubicBezTo>
                  <a:cubicBezTo>
                    <a:pt x="268" y="140"/>
                    <a:pt x="268" y="140"/>
                    <a:pt x="268" y="140"/>
                  </a:cubicBezTo>
                  <a:cubicBezTo>
                    <a:pt x="268" y="1666"/>
                    <a:pt x="268" y="1666"/>
                    <a:pt x="268" y="1666"/>
                  </a:cubicBezTo>
                  <a:cubicBezTo>
                    <a:pt x="70" y="1666"/>
                    <a:pt x="70" y="1666"/>
                    <a:pt x="70" y="1666"/>
                  </a:cubicBezTo>
                  <a:cubicBezTo>
                    <a:pt x="31" y="1666"/>
                    <a:pt x="0" y="1698"/>
                    <a:pt x="0" y="1736"/>
                  </a:cubicBezTo>
                  <a:cubicBezTo>
                    <a:pt x="0" y="1775"/>
                    <a:pt x="31" y="1806"/>
                    <a:pt x="70" y="1806"/>
                  </a:cubicBezTo>
                  <a:cubicBezTo>
                    <a:pt x="338" y="1806"/>
                    <a:pt x="338" y="1806"/>
                    <a:pt x="338" y="1806"/>
                  </a:cubicBezTo>
                  <a:cubicBezTo>
                    <a:pt x="850" y="1806"/>
                    <a:pt x="850" y="1806"/>
                    <a:pt x="850" y="1806"/>
                  </a:cubicBezTo>
                  <a:cubicBezTo>
                    <a:pt x="666" y="2718"/>
                    <a:pt x="666" y="2718"/>
                    <a:pt x="666" y="2718"/>
                  </a:cubicBezTo>
                  <a:cubicBezTo>
                    <a:pt x="658" y="2756"/>
                    <a:pt x="683" y="2793"/>
                    <a:pt x="721" y="2800"/>
                  </a:cubicBezTo>
                  <a:cubicBezTo>
                    <a:pt x="725" y="2801"/>
                    <a:pt x="730" y="2802"/>
                    <a:pt x="735" y="2802"/>
                  </a:cubicBezTo>
                  <a:cubicBezTo>
                    <a:pt x="767" y="2802"/>
                    <a:pt x="796" y="2779"/>
                    <a:pt x="803" y="2745"/>
                  </a:cubicBezTo>
                  <a:cubicBezTo>
                    <a:pt x="993" y="1806"/>
                    <a:pt x="993" y="1806"/>
                    <a:pt x="993" y="1806"/>
                  </a:cubicBezTo>
                  <a:cubicBezTo>
                    <a:pt x="1576" y="1806"/>
                    <a:pt x="1576" y="1806"/>
                    <a:pt x="1576" y="1806"/>
                  </a:cubicBezTo>
                  <a:cubicBezTo>
                    <a:pt x="1576" y="2087"/>
                    <a:pt x="1576" y="2087"/>
                    <a:pt x="1576" y="2087"/>
                  </a:cubicBezTo>
                  <a:cubicBezTo>
                    <a:pt x="1576" y="2126"/>
                    <a:pt x="1608" y="2157"/>
                    <a:pt x="1646" y="2157"/>
                  </a:cubicBezTo>
                  <a:cubicBezTo>
                    <a:pt x="1685" y="2157"/>
                    <a:pt x="1716" y="2126"/>
                    <a:pt x="1716" y="2087"/>
                  </a:cubicBezTo>
                  <a:cubicBezTo>
                    <a:pt x="1716" y="1806"/>
                    <a:pt x="1716" y="1806"/>
                    <a:pt x="1716" y="1806"/>
                  </a:cubicBezTo>
                  <a:cubicBezTo>
                    <a:pt x="2300" y="1806"/>
                    <a:pt x="2300" y="1806"/>
                    <a:pt x="2300" y="1806"/>
                  </a:cubicBezTo>
                  <a:cubicBezTo>
                    <a:pt x="2490" y="2745"/>
                    <a:pt x="2490" y="2745"/>
                    <a:pt x="2490" y="2745"/>
                  </a:cubicBezTo>
                  <a:cubicBezTo>
                    <a:pt x="2496" y="2779"/>
                    <a:pt x="2526" y="2802"/>
                    <a:pt x="2558" y="2802"/>
                  </a:cubicBezTo>
                  <a:cubicBezTo>
                    <a:pt x="2563" y="2802"/>
                    <a:pt x="2567" y="2801"/>
                    <a:pt x="2572" y="2800"/>
                  </a:cubicBezTo>
                  <a:cubicBezTo>
                    <a:pt x="2610" y="2793"/>
                    <a:pt x="2635" y="2756"/>
                    <a:pt x="2627" y="2718"/>
                  </a:cubicBezTo>
                  <a:cubicBezTo>
                    <a:pt x="2443" y="1806"/>
                    <a:pt x="2443" y="1806"/>
                    <a:pt x="2443" y="1806"/>
                  </a:cubicBezTo>
                  <a:cubicBezTo>
                    <a:pt x="2955" y="1806"/>
                    <a:pt x="2955" y="1806"/>
                    <a:pt x="2955" y="1806"/>
                  </a:cubicBezTo>
                  <a:cubicBezTo>
                    <a:pt x="3136" y="1806"/>
                    <a:pt x="3136" y="1806"/>
                    <a:pt x="3136" y="1806"/>
                  </a:cubicBezTo>
                  <a:cubicBezTo>
                    <a:pt x="3175" y="1806"/>
                    <a:pt x="3206" y="1775"/>
                    <a:pt x="3206" y="1736"/>
                  </a:cubicBezTo>
                  <a:cubicBezTo>
                    <a:pt x="3206" y="1698"/>
                    <a:pt x="3175" y="1666"/>
                    <a:pt x="3136" y="1666"/>
                  </a:cubicBezTo>
                  <a:close/>
                  <a:moveTo>
                    <a:pt x="2357" y="1666"/>
                  </a:moveTo>
                  <a:cubicBezTo>
                    <a:pt x="2357" y="1666"/>
                    <a:pt x="2357" y="1666"/>
                    <a:pt x="2357" y="1666"/>
                  </a:cubicBezTo>
                  <a:cubicBezTo>
                    <a:pt x="936" y="1666"/>
                    <a:pt x="936" y="1666"/>
                    <a:pt x="936" y="1666"/>
                  </a:cubicBezTo>
                  <a:cubicBezTo>
                    <a:pt x="936" y="1666"/>
                    <a:pt x="936" y="1666"/>
                    <a:pt x="935" y="1666"/>
                  </a:cubicBezTo>
                  <a:cubicBezTo>
                    <a:pt x="408" y="1666"/>
                    <a:pt x="408" y="1666"/>
                    <a:pt x="408" y="1666"/>
                  </a:cubicBezTo>
                  <a:cubicBezTo>
                    <a:pt x="408" y="140"/>
                    <a:pt x="408" y="140"/>
                    <a:pt x="408" y="140"/>
                  </a:cubicBezTo>
                  <a:cubicBezTo>
                    <a:pt x="2885" y="140"/>
                    <a:pt x="2885" y="140"/>
                    <a:pt x="2885" y="140"/>
                  </a:cubicBezTo>
                  <a:cubicBezTo>
                    <a:pt x="2885" y="1666"/>
                    <a:pt x="2885" y="1666"/>
                    <a:pt x="2885" y="1666"/>
                  </a:cubicBezTo>
                  <a:lnTo>
                    <a:pt x="2357" y="1666"/>
                  </a:ln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sp>
          <p:nvSpPr>
            <p:cNvPr id="80" name="Freeform 38">
              <a:extLst>
                <a:ext uri="{FF2B5EF4-FFF2-40B4-BE49-F238E27FC236}">
                  <a16:creationId xmlns:a16="http://schemas.microsoft.com/office/drawing/2014/main" id="{096D9955-A562-403B-91C0-ADD7762F25AE}"/>
                </a:ext>
              </a:extLst>
            </p:cNvPr>
            <p:cNvSpPr>
              <a:spLocks/>
            </p:cNvSpPr>
            <p:nvPr/>
          </p:nvSpPr>
          <p:spPr bwMode="auto">
            <a:xfrm>
              <a:off x="1557338" y="1092200"/>
              <a:ext cx="4756150" cy="2389188"/>
            </a:xfrm>
            <a:custGeom>
              <a:avLst/>
              <a:gdLst>
                <a:gd name="T0" fmla="*/ 1984 w 1984"/>
                <a:gd name="T1" fmla="*/ 64 h 996"/>
                <a:gd name="T2" fmla="*/ 1983 w 1984"/>
                <a:gd name="T3" fmla="*/ 58 h 996"/>
                <a:gd name="T4" fmla="*/ 1982 w 1984"/>
                <a:gd name="T5" fmla="*/ 52 h 996"/>
                <a:gd name="T6" fmla="*/ 1979 w 1984"/>
                <a:gd name="T7" fmla="*/ 44 h 996"/>
                <a:gd name="T8" fmla="*/ 1977 w 1984"/>
                <a:gd name="T9" fmla="*/ 39 h 996"/>
                <a:gd name="T10" fmla="*/ 1976 w 1984"/>
                <a:gd name="T11" fmla="*/ 36 h 996"/>
                <a:gd name="T12" fmla="*/ 1972 w 1984"/>
                <a:gd name="T13" fmla="*/ 31 h 996"/>
                <a:gd name="T14" fmla="*/ 1969 w 1984"/>
                <a:gd name="T15" fmla="*/ 26 h 996"/>
                <a:gd name="T16" fmla="*/ 1964 w 1984"/>
                <a:gd name="T17" fmla="*/ 20 h 996"/>
                <a:gd name="T18" fmla="*/ 1959 w 1984"/>
                <a:gd name="T19" fmla="*/ 16 h 996"/>
                <a:gd name="T20" fmla="*/ 1954 w 1984"/>
                <a:gd name="T21" fmla="*/ 12 h 996"/>
                <a:gd name="T22" fmla="*/ 1947 w 1984"/>
                <a:gd name="T23" fmla="*/ 8 h 996"/>
                <a:gd name="T24" fmla="*/ 1941 w 1984"/>
                <a:gd name="T25" fmla="*/ 5 h 996"/>
                <a:gd name="T26" fmla="*/ 1935 w 1984"/>
                <a:gd name="T27" fmla="*/ 3 h 996"/>
                <a:gd name="T28" fmla="*/ 1922 w 1984"/>
                <a:gd name="T29" fmla="*/ 0 h 996"/>
                <a:gd name="T30" fmla="*/ 1916 w 1984"/>
                <a:gd name="T31" fmla="*/ 0 h 996"/>
                <a:gd name="T32" fmla="*/ 1909 w 1984"/>
                <a:gd name="T33" fmla="*/ 0 h 996"/>
                <a:gd name="T34" fmla="*/ 1634 w 1984"/>
                <a:gd name="T35" fmla="*/ 25 h 996"/>
                <a:gd name="T36" fmla="*/ 1647 w 1984"/>
                <a:gd name="T37" fmla="*/ 165 h 996"/>
                <a:gd name="T38" fmla="*/ 1455 w 1984"/>
                <a:gd name="T39" fmla="*/ 450 h 996"/>
                <a:gd name="T40" fmla="*/ 1133 w 1984"/>
                <a:gd name="T41" fmla="*/ 64 h 996"/>
                <a:gd name="T42" fmla="*/ 810 w 1984"/>
                <a:gd name="T43" fmla="*/ 662 h 996"/>
                <a:gd name="T44" fmla="*/ 404 w 1984"/>
                <a:gd name="T45" fmla="*/ 442 h 996"/>
                <a:gd name="T46" fmla="*/ 33 w 1984"/>
                <a:gd name="T47" fmla="*/ 979 h 996"/>
                <a:gd name="T48" fmla="*/ 132 w 1984"/>
                <a:gd name="T49" fmla="*/ 972 h 996"/>
                <a:gd name="T50" fmla="*/ 794 w 1984"/>
                <a:gd name="T51" fmla="*/ 825 h 996"/>
                <a:gd name="T52" fmla="*/ 899 w 1984"/>
                <a:gd name="T53" fmla="*/ 799 h 996"/>
                <a:gd name="T54" fmla="*/ 1391 w 1984"/>
                <a:gd name="T55" fmla="*/ 600 h 996"/>
                <a:gd name="T56" fmla="*/ 1499 w 1984"/>
                <a:gd name="T57" fmla="*/ 607 h 996"/>
                <a:gd name="T58" fmla="*/ 1815 w 1984"/>
                <a:gd name="T59" fmla="*/ 320 h 996"/>
                <a:gd name="T60" fmla="*/ 1885 w 1984"/>
                <a:gd name="T61" fmla="*/ 398 h 996"/>
                <a:gd name="T62" fmla="*/ 1984 w 1984"/>
                <a:gd name="T63" fmla="*/ 77 h 996"/>
                <a:gd name="T64" fmla="*/ 1984 w 1984"/>
                <a:gd name="T65" fmla="*/ 71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84" h="996">
                  <a:moveTo>
                    <a:pt x="1984" y="70"/>
                  </a:moveTo>
                  <a:cubicBezTo>
                    <a:pt x="1984" y="68"/>
                    <a:pt x="1984" y="66"/>
                    <a:pt x="1984" y="64"/>
                  </a:cubicBezTo>
                  <a:cubicBezTo>
                    <a:pt x="1984" y="63"/>
                    <a:pt x="1984" y="63"/>
                    <a:pt x="1984" y="62"/>
                  </a:cubicBezTo>
                  <a:cubicBezTo>
                    <a:pt x="1984" y="60"/>
                    <a:pt x="1983" y="59"/>
                    <a:pt x="1983" y="58"/>
                  </a:cubicBezTo>
                  <a:cubicBezTo>
                    <a:pt x="1983" y="57"/>
                    <a:pt x="1983" y="56"/>
                    <a:pt x="1983" y="55"/>
                  </a:cubicBezTo>
                  <a:cubicBezTo>
                    <a:pt x="1982" y="54"/>
                    <a:pt x="1982" y="53"/>
                    <a:pt x="1982" y="52"/>
                  </a:cubicBezTo>
                  <a:cubicBezTo>
                    <a:pt x="1982" y="51"/>
                    <a:pt x="1981" y="50"/>
                    <a:pt x="1981" y="49"/>
                  </a:cubicBezTo>
                  <a:cubicBezTo>
                    <a:pt x="1981" y="48"/>
                    <a:pt x="1980" y="46"/>
                    <a:pt x="1979" y="44"/>
                  </a:cubicBezTo>
                  <a:cubicBezTo>
                    <a:pt x="1979" y="43"/>
                    <a:pt x="1979" y="42"/>
                    <a:pt x="1978" y="42"/>
                  </a:cubicBezTo>
                  <a:cubicBezTo>
                    <a:pt x="1978" y="41"/>
                    <a:pt x="1978" y="40"/>
                    <a:pt x="1977" y="39"/>
                  </a:cubicBezTo>
                  <a:cubicBezTo>
                    <a:pt x="1977" y="39"/>
                    <a:pt x="1977" y="39"/>
                    <a:pt x="1977" y="38"/>
                  </a:cubicBezTo>
                  <a:cubicBezTo>
                    <a:pt x="1976" y="37"/>
                    <a:pt x="1976" y="37"/>
                    <a:pt x="1976" y="36"/>
                  </a:cubicBezTo>
                  <a:cubicBezTo>
                    <a:pt x="1975" y="35"/>
                    <a:pt x="1974" y="34"/>
                    <a:pt x="1973" y="33"/>
                  </a:cubicBezTo>
                  <a:cubicBezTo>
                    <a:pt x="1973" y="32"/>
                    <a:pt x="1973" y="31"/>
                    <a:pt x="1972" y="31"/>
                  </a:cubicBezTo>
                  <a:cubicBezTo>
                    <a:pt x="1971" y="29"/>
                    <a:pt x="1970" y="28"/>
                    <a:pt x="1969" y="27"/>
                  </a:cubicBezTo>
                  <a:cubicBezTo>
                    <a:pt x="1969" y="26"/>
                    <a:pt x="1969" y="26"/>
                    <a:pt x="1969" y="26"/>
                  </a:cubicBezTo>
                  <a:cubicBezTo>
                    <a:pt x="1967" y="24"/>
                    <a:pt x="1966" y="23"/>
                    <a:pt x="1965" y="21"/>
                  </a:cubicBezTo>
                  <a:cubicBezTo>
                    <a:pt x="1964" y="21"/>
                    <a:pt x="1964" y="21"/>
                    <a:pt x="1964" y="20"/>
                  </a:cubicBezTo>
                  <a:cubicBezTo>
                    <a:pt x="1963" y="19"/>
                    <a:pt x="1961" y="18"/>
                    <a:pt x="1960" y="17"/>
                  </a:cubicBezTo>
                  <a:cubicBezTo>
                    <a:pt x="1960" y="17"/>
                    <a:pt x="1959" y="16"/>
                    <a:pt x="1959" y="16"/>
                  </a:cubicBezTo>
                  <a:cubicBezTo>
                    <a:pt x="1958" y="15"/>
                    <a:pt x="1957" y="14"/>
                    <a:pt x="1955" y="13"/>
                  </a:cubicBezTo>
                  <a:cubicBezTo>
                    <a:pt x="1955" y="13"/>
                    <a:pt x="1954" y="12"/>
                    <a:pt x="1954" y="12"/>
                  </a:cubicBezTo>
                  <a:cubicBezTo>
                    <a:pt x="1952" y="11"/>
                    <a:pt x="1951" y="10"/>
                    <a:pt x="1949" y="9"/>
                  </a:cubicBezTo>
                  <a:cubicBezTo>
                    <a:pt x="1949" y="9"/>
                    <a:pt x="1948" y="8"/>
                    <a:pt x="1947" y="8"/>
                  </a:cubicBezTo>
                  <a:cubicBezTo>
                    <a:pt x="1946" y="7"/>
                    <a:pt x="1945" y="7"/>
                    <a:pt x="1943" y="6"/>
                  </a:cubicBezTo>
                  <a:cubicBezTo>
                    <a:pt x="1942" y="6"/>
                    <a:pt x="1942" y="5"/>
                    <a:pt x="1941" y="5"/>
                  </a:cubicBezTo>
                  <a:cubicBezTo>
                    <a:pt x="1940" y="4"/>
                    <a:pt x="1938" y="4"/>
                    <a:pt x="1937" y="4"/>
                  </a:cubicBezTo>
                  <a:cubicBezTo>
                    <a:pt x="1936" y="3"/>
                    <a:pt x="1936" y="3"/>
                    <a:pt x="1935" y="3"/>
                  </a:cubicBezTo>
                  <a:cubicBezTo>
                    <a:pt x="1931" y="2"/>
                    <a:pt x="1927" y="1"/>
                    <a:pt x="1923" y="0"/>
                  </a:cubicBezTo>
                  <a:cubicBezTo>
                    <a:pt x="1922" y="0"/>
                    <a:pt x="1922" y="0"/>
                    <a:pt x="1922" y="0"/>
                  </a:cubicBezTo>
                  <a:cubicBezTo>
                    <a:pt x="1922" y="0"/>
                    <a:pt x="1921" y="0"/>
                    <a:pt x="1921" y="0"/>
                  </a:cubicBezTo>
                  <a:cubicBezTo>
                    <a:pt x="1919" y="0"/>
                    <a:pt x="1918" y="0"/>
                    <a:pt x="1916" y="0"/>
                  </a:cubicBezTo>
                  <a:cubicBezTo>
                    <a:pt x="1915" y="0"/>
                    <a:pt x="1915" y="0"/>
                    <a:pt x="1914" y="0"/>
                  </a:cubicBezTo>
                  <a:cubicBezTo>
                    <a:pt x="1913" y="0"/>
                    <a:pt x="1911" y="0"/>
                    <a:pt x="1909" y="0"/>
                  </a:cubicBezTo>
                  <a:cubicBezTo>
                    <a:pt x="1909" y="0"/>
                    <a:pt x="1908" y="0"/>
                    <a:pt x="1907" y="0"/>
                  </a:cubicBezTo>
                  <a:cubicBezTo>
                    <a:pt x="1634" y="25"/>
                    <a:pt x="1634" y="25"/>
                    <a:pt x="1634" y="25"/>
                  </a:cubicBezTo>
                  <a:cubicBezTo>
                    <a:pt x="1595" y="29"/>
                    <a:pt x="1567" y="63"/>
                    <a:pt x="1571" y="101"/>
                  </a:cubicBezTo>
                  <a:cubicBezTo>
                    <a:pt x="1574" y="140"/>
                    <a:pt x="1608" y="168"/>
                    <a:pt x="1647" y="165"/>
                  </a:cubicBezTo>
                  <a:cubicBezTo>
                    <a:pt x="1735" y="156"/>
                    <a:pt x="1735" y="156"/>
                    <a:pt x="1735" y="156"/>
                  </a:cubicBezTo>
                  <a:cubicBezTo>
                    <a:pt x="1455" y="450"/>
                    <a:pt x="1455" y="450"/>
                    <a:pt x="1455" y="450"/>
                  </a:cubicBezTo>
                  <a:cubicBezTo>
                    <a:pt x="1196" y="93"/>
                    <a:pt x="1196" y="93"/>
                    <a:pt x="1196" y="93"/>
                  </a:cubicBezTo>
                  <a:cubicBezTo>
                    <a:pt x="1181" y="73"/>
                    <a:pt x="1157" y="62"/>
                    <a:pt x="1133" y="64"/>
                  </a:cubicBezTo>
                  <a:cubicBezTo>
                    <a:pt x="1108" y="66"/>
                    <a:pt x="1087" y="81"/>
                    <a:pt x="1076" y="104"/>
                  </a:cubicBezTo>
                  <a:cubicBezTo>
                    <a:pt x="810" y="662"/>
                    <a:pt x="810" y="662"/>
                    <a:pt x="810" y="662"/>
                  </a:cubicBezTo>
                  <a:cubicBezTo>
                    <a:pt x="499" y="432"/>
                    <a:pt x="499" y="432"/>
                    <a:pt x="499" y="432"/>
                  </a:cubicBezTo>
                  <a:cubicBezTo>
                    <a:pt x="470" y="410"/>
                    <a:pt x="428" y="415"/>
                    <a:pt x="404" y="442"/>
                  </a:cubicBezTo>
                  <a:cubicBezTo>
                    <a:pt x="26" y="880"/>
                    <a:pt x="26" y="880"/>
                    <a:pt x="26" y="880"/>
                  </a:cubicBezTo>
                  <a:cubicBezTo>
                    <a:pt x="0" y="910"/>
                    <a:pt x="4" y="954"/>
                    <a:pt x="33" y="979"/>
                  </a:cubicBezTo>
                  <a:cubicBezTo>
                    <a:pt x="46" y="991"/>
                    <a:pt x="62" y="996"/>
                    <a:pt x="79" y="996"/>
                  </a:cubicBezTo>
                  <a:cubicBezTo>
                    <a:pt x="98" y="996"/>
                    <a:pt x="118" y="988"/>
                    <a:pt x="132" y="972"/>
                  </a:cubicBezTo>
                  <a:cubicBezTo>
                    <a:pt x="468" y="583"/>
                    <a:pt x="468" y="583"/>
                    <a:pt x="468" y="583"/>
                  </a:cubicBezTo>
                  <a:cubicBezTo>
                    <a:pt x="794" y="825"/>
                    <a:pt x="794" y="825"/>
                    <a:pt x="794" y="825"/>
                  </a:cubicBezTo>
                  <a:cubicBezTo>
                    <a:pt x="811" y="838"/>
                    <a:pt x="833" y="842"/>
                    <a:pt x="853" y="837"/>
                  </a:cubicBezTo>
                  <a:cubicBezTo>
                    <a:pt x="873" y="832"/>
                    <a:pt x="890" y="818"/>
                    <a:pt x="899" y="799"/>
                  </a:cubicBezTo>
                  <a:cubicBezTo>
                    <a:pt x="1152" y="270"/>
                    <a:pt x="1152" y="270"/>
                    <a:pt x="1152" y="270"/>
                  </a:cubicBezTo>
                  <a:cubicBezTo>
                    <a:pt x="1391" y="600"/>
                    <a:pt x="1391" y="600"/>
                    <a:pt x="1391" y="600"/>
                  </a:cubicBezTo>
                  <a:cubicBezTo>
                    <a:pt x="1404" y="617"/>
                    <a:pt x="1423" y="628"/>
                    <a:pt x="1443" y="629"/>
                  </a:cubicBezTo>
                  <a:cubicBezTo>
                    <a:pt x="1464" y="630"/>
                    <a:pt x="1484" y="622"/>
                    <a:pt x="1499" y="607"/>
                  </a:cubicBezTo>
                  <a:cubicBezTo>
                    <a:pt x="1821" y="269"/>
                    <a:pt x="1821" y="269"/>
                    <a:pt x="1821" y="269"/>
                  </a:cubicBezTo>
                  <a:cubicBezTo>
                    <a:pt x="1815" y="320"/>
                    <a:pt x="1815" y="320"/>
                    <a:pt x="1815" y="320"/>
                  </a:cubicBezTo>
                  <a:cubicBezTo>
                    <a:pt x="1811" y="359"/>
                    <a:pt x="1839" y="393"/>
                    <a:pt x="1877" y="398"/>
                  </a:cubicBezTo>
                  <a:cubicBezTo>
                    <a:pt x="1880" y="398"/>
                    <a:pt x="1883" y="398"/>
                    <a:pt x="1885" y="398"/>
                  </a:cubicBezTo>
                  <a:cubicBezTo>
                    <a:pt x="1920" y="398"/>
                    <a:pt x="1951" y="372"/>
                    <a:pt x="1955" y="336"/>
                  </a:cubicBezTo>
                  <a:cubicBezTo>
                    <a:pt x="1984" y="77"/>
                    <a:pt x="1984" y="77"/>
                    <a:pt x="1984" y="77"/>
                  </a:cubicBezTo>
                  <a:cubicBezTo>
                    <a:pt x="1984" y="77"/>
                    <a:pt x="1984" y="77"/>
                    <a:pt x="1984" y="77"/>
                  </a:cubicBezTo>
                  <a:cubicBezTo>
                    <a:pt x="1984" y="75"/>
                    <a:pt x="1984" y="73"/>
                    <a:pt x="1984" y="71"/>
                  </a:cubicBezTo>
                  <a:cubicBezTo>
                    <a:pt x="1984" y="71"/>
                    <a:pt x="1984" y="70"/>
                    <a:pt x="1984" y="70"/>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grpSp>
      <p:sp>
        <p:nvSpPr>
          <p:cNvPr id="86" name="CustomIcon">
            <a:extLst>
              <a:ext uri="{FF2B5EF4-FFF2-40B4-BE49-F238E27FC236}">
                <a16:creationId xmlns:a16="http://schemas.microsoft.com/office/drawing/2014/main" id="{08043F2D-171F-449C-A7F1-614EAA3AE863}"/>
              </a:ext>
            </a:extLst>
          </p:cNvPr>
          <p:cNvSpPr>
            <a:spLocks noChangeAspect="1" noEditPoints="1"/>
          </p:cNvSpPr>
          <p:nvPr>
            <p:custDataLst>
              <p:tags r:id="rId8"/>
            </p:custDataLst>
          </p:nvPr>
        </p:nvSpPr>
        <p:spPr bwMode="auto">
          <a:xfrm>
            <a:off x="319086" y="3396952"/>
            <a:ext cx="192838" cy="187172"/>
          </a:xfrm>
          <a:custGeom>
            <a:avLst/>
            <a:gdLst>
              <a:gd name="T0" fmla="*/ 357 w 431"/>
              <a:gd name="T1" fmla="*/ 127 h 418"/>
              <a:gd name="T2" fmla="*/ 324 w 431"/>
              <a:gd name="T3" fmla="*/ 58 h 418"/>
              <a:gd name="T4" fmla="*/ 416 w 431"/>
              <a:gd name="T5" fmla="*/ 58 h 418"/>
              <a:gd name="T6" fmla="*/ 426 w 431"/>
              <a:gd name="T7" fmla="*/ 43 h 418"/>
              <a:gd name="T8" fmla="*/ 349 w 431"/>
              <a:gd name="T9" fmla="*/ 4 h 418"/>
              <a:gd name="T10" fmla="*/ 315 w 431"/>
              <a:gd name="T11" fmla="*/ 37 h 418"/>
              <a:gd name="T12" fmla="*/ 69 w 431"/>
              <a:gd name="T13" fmla="*/ 6 h 418"/>
              <a:gd name="T14" fmla="*/ 43 w 431"/>
              <a:gd name="T15" fmla="*/ 141 h 418"/>
              <a:gd name="T16" fmla="*/ 110 w 431"/>
              <a:gd name="T17" fmla="*/ 330 h 418"/>
              <a:gd name="T18" fmla="*/ 41 w 431"/>
              <a:gd name="T19" fmla="*/ 339 h 418"/>
              <a:gd name="T20" fmla="*/ 50 w 431"/>
              <a:gd name="T21" fmla="*/ 418 h 418"/>
              <a:gd name="T22" fmla="*/ 390 w 431"/>
              <a:gd name="T23" fmla="*/ 409 h 418"/>
              <a:gd name="T24" fmla="*/ 381 w 431"/>
              <a:gd name="T25" fmla="*/ 330 h 418"/>
              <a:gd name="T26" fmla="*/ 214 w 431"/>
              <a:gd name="T27" fmla="*/ 329 h 418"/>
              <a:gd name="T28" fmla="*/ 315 w 431"/>
              <a:gd name="T29" fmla="*/ 121 h 418"/>
              <a:gd name="T30" fmla="*/ 349 w 431"/>
              <a:gd name="T31" fmla="*/ 145 h 418"/>
              <a:gd name="T32" fmla="*/ 360 w 431"/>
              <a:gd name="T33" fmla="*/ 147 h 418"/>
              <a:gd name="T34" fmla="*/ 428 w 431"/>
              <a:gd name="T35" fmla="*/ 94 h 418"/>
              <a:gd name="T36" fmla="*/ 18 w 431"/>
              <a:gd name="T37" fmla="*/ 76 h 418"/>
              <a:gd name="T38" fmla="*/ 121 w 431"/>
              <a:gd name="T39" fmla="*/ 76 h 418"/>
              <a:gd name="T40" fmla="*/ 18 w 431"/>
              <a:gd name="T41" fmla="*/ 76 h 418"/>
              <a:gd name="T42" fmla="*/ 59 w 431"/>
              <a:gd name="T43" fmla="*/ 400 h 418"/>
              <a:gd name="T44" fmla="*/ 123 w 431"/>
              <a:gd name="T45" fmla="*/ 348 h 418"/>
              <a:gd name="T46" fmla="*/ 123 w 431"/>
              <a:gd name="T47" fmla="*/ 348 h 418"/>
              <a:gd name="T48" fmla="*/ 372 w 431"/>
              <a:gd name="T49" fmla="*/ 400 h 418"/>
              <a:gd name="T50" fmla="*/ 130 w 431"/>
              <a:gd name="T51" fmla="*/ 330 h 418"/>
              <a:gd name="T52" fmla="*/ 69 w 431"/>
              <a:gd name="T53" fmla="*/ 146 h 418"/>
              <a:gd name="T54" fmla="*/ 195 w 431"/>
              <a:gd name="T55" fmla="*/ 330 h 418"/>
              <a:gd name="T56" fmla="*/ 130 w 431"/>
              <a:gd name="T57" fmla="*/ 330 h 418"/>
              <a:gd name="T58" fmla="*/ 134 w 431"/>
              <a:gd name="T59" fmla="*/ 103 h 418"/>
              <a:gd name="T60" fmla="*/ 139 w 431"/>
              <a:gd name="T61" fmla="*/ 76 h 418"/>
              <a:gd name="T62" fmla="*/ 306 w 431"/>
              <a:gd name="T63" fmla="*/ 55 h 418"/>
              <a:gd name="T64" fmla="*/ 306 w 431"/>
              <a:gd name="T65" fmla="*/ 10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31" h="418">
                <a:moveTo>
                  <a:pt x="416" y="91"/>
                </a:moveTo>
                <a:cubicBezTo>
                  <a:pt x="357" y="127"/>
                  <a:pt x="357" y="127"/>
                  <a:pt x="357" y="127"/>
                </a:cubicBezTo>
                <a:cubicBezTo>
                  <a:pt x="324" y="91"/>
                  <a:pt x="324" y="91"/>
                  <a:pt x="324" y="91"/>
                </a:cubicBezTo>
                <a:cubicBezTo>
                  <a:pt x="324" y="58"/>
                  <a:pt x="324" y="58"/>
                  <a:pt x="324" y="58"/>
                </a:cubicBezTo>
                <a:cubicBezTo>
                  <a:pt x="357" y="22"/>
                  <a:pt x="357" y="22"/>
                  <a:pt x="357" y="22"/>
                </a:cubicBezTo>
                <a:cubicBezTo>
                  <a:pt x="416" y="58"/>
                  <a:pt x="416" y="58"/>
                  <a:pt x="416" y="58"/>
                </a:cubicBezTo>
                <a:cubicBezTo>
                  <a:pt x="420" y="61"/>
                  <a:pt x="426" y="59"/>
                  <a:pt x="428" y="55"/>
                </a:cubicBezTo>
                <a:cubicBezTo>
                  <a:pt x="431" y="51"/>
                  <a:pt x="430" y="45"/>
                  <a:pt x="426" y="43"/>
                </a:cubicBezTo>
                <a:cubicBezTo>
                  <a:pt x="360" y="2"/>
                  <a:pt x="360" y="2"/>
                  <a:pt x="360" y="2"/>
                </a:cubicBezTo>
                <a:cubicBezTo>
                  <a:pt x="356" y="0"/>
                  <a:pt x="351" y="1"/>
                  <a:pt x="349" y="4"/>
                </a:cubicBezTo>
                <a:cubicBezTo>
                  <a:pt x="318" y="37"/>
                  <a:pt x="318" y="37"/>
                  <a:pt x="318" y="37"/>
                </a:cubicBezTo>
                <a:cubicBezTo>
                  <a:pt x="317" y="37"/>
                  <a:pt x="316" y="37"/>
                  <a:pt x="315" y="37"/>
                </a:cubicBezTo>
                <a:cubicBezTo>
                  <a:pt x="126" y="37"/>
                  <a:pt x="126" y="37"/>
                  <a:pt x="126" y="37"/>
                </a:cubicBezTo>
                <a:cubicBezTo>
                  <a:pt x="114" y="19"/>
                  <a:pt x="93" y="6"/>
                  <a:pt x="69" y="6"/>
                </a:cubicBezTo>
                <a:cubicBezTo>
                  <a:pt x="31" y="6"/>
                  <a:pt x="0" y="38"/>
                  <a:pt x="0" y="76"/>
                </a:cubicBezTo>
                <a:cubicBezTo>
                  <a:pt x="0" y="105"/>
                  <a:pt x="18" y="131"/>
                  <a:pt x="43" y="141"/>
                </a:cubicBezTo>
                <a:cubicBezTo>
                  <a:pt x="43" y="141"/>
                  <a:pt x="43" y="142"/>
                  <a:pt x="43" y="142"/>
                </a:cubicBezTo>
                <a:cubicBezTo>
                  <a:pt x="110" y="330"/>
                  <a:pt x="110" y="330"/>
                  <a:pt x="110" y="330"/>
                </a:cubicBezTo>
                <a:cubicBezTo>
                  <a:pt x="50" y="330"/>
                  <a:pt x="50" y="330"/>
                  <a:pt x="50" y="330"/>
                </a:cubicBezTo>
                <a:cubicBezTo>
                  <a:pt x="45" y="330"/>
                  <a:pt x="41" y="334"/>
                  <a:pt x="41" y="339"/>
                </a:cubicBezTo>
                <a:cubicBezTo>
                  <a:pt x="41" y="409"/>
                  <a:pt x="41" y="409"/>
                  <a:pt x="41" y="409"/>
                </a:cubicBezTo>
                <a:cubicBezTo>
                  <a:pt x="41" y="414"/>
                  <a:pt x="45" y="418"/>
                  <a:pt x="50" y="418"/>
                </a:cubicBezTo>
                <a:cubicBezTo>
                  <a:pt x="381" y="418"/>
                  <a:pt x="381" y="418"/>
                  <a:pt x="381" y="418"/>
                </a:cubicBezTo>
                <a:cubicBezTo>
                  <a:pt x="386" y="418"/>
                  <a:pt x="390" y="414"/>
                  <a:pt x="390" y="409"/>
                </a:cubicBezTo>
                <a:cubicBezTo>
                  <a:pt x="390" y="339"/>
                  <a:pt x="390" y="339"/>
                  <a:pt x="390" y="339"/>
                </a:cubicBezTo>
                <a:cubicBezTo>
                  <a:pt x="390" y="334"/>
                  <a:pt x="386" y="330"/>
                  <a:pt x="381" y="330"/>
                </a:cubicBezTo>
                <a:cubicBezTo>
                  <a:pt x="214" y="330"/>
                  <a:pt x="214" y="330"/>
                  <a:pt x="214" y="330"/>
                </a:cubicBezTo>
                <a:cubicBezTo>
                  <a:pt x="214" y="329"/>
                  <a:pt x="214" y="329"/>
                  <a:pt x="214" y="329"/>
                </a:cubicBezTo>
                <a:cubicBezTo>
                  <a:pt x="141" y="121"/>
                  <a:pt x="141" y="121"/>
                  <a:pt x="141" y="121"/>
                </a:cubicBezTo>
                <a:cubicBezTo>
                  <a:pt x="315" y="121"/>
                  <a:pt x="315" y="121"/>
                  <a:pt x="315" y="121"/>
                </a:cubicBezTo>
                <a:cubicBezTo>
                  <a:pt x="318" y="121"/>
                  <a:pt x="321" y="120"/>
                  <a:pt x="323" y="117"/>
                </a:cubicBezTo>
                <a:cubicBezTo>
                  <a:pt x="349" y="145"/>
                  <a:pt x="349" y="145"/>
                  <a:pt x="349" y="145"/>
                </a:cubicBezTo>
                <a:cubicBezTo>
                  <a:pt x="350" y="147"/>
                  <a:pt x="353" y="148"/>
                  <a:pt x="355" y="148"/>
                </a:cubicBezTo>
                <a:cubicBezTo>
                  <a:pt x="357" y="148"/>
                  <a:pt x="358" y="148"/>
                  <a:pt x="360" y="147"/>
                </a:cubicBezTo>
                <a:cubicBezTo>
                  <a:pt x="426" y="107"/>
                  <a:pt x="426" y="107"/>
                  <a:pt x="426" y="107"/>
                </a:cubicBezTo>
                <a:cubicBezTo>
                  <a:pt x="430" y="104"/>
                  <a:pt x="431" y="98"/>
                  <a:pt x="428" y="94"/>
                </a:cubicBezTo>
                <a:cubicBezTo>
                  <a:pt x="426" y="90"/>
                  <a:pt x="420" y="88"/>
                  <a:pt x="416" y="91"/>
                </a:cubicBezTo>
                <a:close/>
                <a:moveTo>
                  <a:pt x="18" y="76"/>
                </a:moveTo>
                <a:cubicBezTo>
                  <a:pt x="18" y="48"/>
                  <a:pt x="41" y="25"/>
                  <a:pt x="69" y="25"/>
                </a:cubicBezTo>
                <a:cubicBezTo>
                  <a:pt x="97" y="25"/>
                  <a:pt x="121" y="48"/>
                  <a:pt x="121" y="76"/>
                </a:cubicBezTo>
                <a:cubicBezTo>
                  <a:pt x="121" y="105"/>
                  <a:pt x="97" y="127"/>
                  <a:pt x="69" y="127"/>
                </a:cubicBezTo>
                <a:cubicBezTo>
                  <a:pt x="41" y="127"/>
                  <a:pt x="18" y="105"/>
                  <a:pt x="18" y="76"/>
                </a:cubicBezTo>
                <a:close/>
                <a:moveTo>
                  <a:pt x="372" y="400"/>
                </a:moveTo>
                <a:cubicBezTo>
                  <a:pt x="59" y="400"/>
                  <a:pt x="59" y="400"/>
                  <a:pt x="59" y="400"/>
                </a:cubicBezTo>
                <a:cubicBezTo>
                  <a:pt x="59" y="348"/>
                  <a:pt x="59" y="348"/>
                  <a:pt x="59" y="348"/>
                </a:cubicBezTo>
                <a:cubicBezTo>
                  <a:pt x="123" y="348"/>
                  <a:pt x="123" y="348"/>
                  <a:pt x="123" y="348"/>
                </a:cubicBezTo>
                <a:cubicBezTo>
                  <a:pt x="123" y="348"/>
                  <a:pt x="123" y="348"/>
                  <a:pt x="123" y="348"/>
                </a:cubicBezTo>
                <a:cubicBezTo>
                  <a:pt x="123" y="348"/>
                  <a:pt x="123" y="348"/>
                  <a:pt x="123" y="348"/>
                </a:cubicBezTo>
                <a:cubicBezTo>
                  <a:pt x="372" y="348"/>
                  <a:pt x="372" y="348"/>
                  <a:pt x="372" y="348"/>
                </a:cubicBezTo>
                <a:cubicBezTo>
                  <a:pt x="372" y="400"/>
                  <a:pt x="372" y="400"/>
                  <a:pt x="372" y="400"/>
                </a:cubicBezTo>
                <a:cubicBezTo>
                  <a:pt x="372" y="400"/>
                  <a:pt x="372" y="400"/>
                  <a:pt x="372" y="400"/>
                </a:cubicBezTo>
                <a:close/>
                <a:moveTo>
                  <a:pt x="130" y="330"/>
                </a:moveTo>
                <a:cubicBezTo>
                  <a:pt x="65" y="146"/>
                  <a:pt x="65" y="146"/>
                  <a:pt x="65" y="146"/>
                </a:cubicBezTo>
                <a:cubicBezTo>
                  <a:pt x="66" y="146"/>
                  <a:pt x="68" y="146"/>
                  <a:pt x="69" y="146"/>
                </a:cubicBezTo>
                <a:cubicBezTo>
                  <a:pt x="90" y="146"/>
                  <a:pt x="109" y="136"/>
                  <a:pt x="122" y="122"/>
                </a:cubicBezTo>
                <a:cubicBezTo>
                  <a:pt x="195" y="330"/>
                  <a:pt x="195" y="330"/>
                  <a:pt x="195" y="330"/>
                </a:cubicBezTo>
                <a:cubicBezTo>
                  <a:pt x="130" y="330"/>
                  <a:pt x="130" y="330"/>
                  <a:pt x="130" y="330"/>
                </a:cubicBezTo>
                <a:cubicBezTo>
                  <a:pt x="130" y="330"/>
                  <a:pt x="130" y="330"/>
                  <a:pt x="130" y="330"/>
                </a:cubicBezTo>
                <a:close/>
                <a:moveTo>
                  <a:pt x="306" y="103"/>
                </a:moveTo>
                <a:cubicBezTo>
                  <a:pt x="134" y="103"/>
                  <a:pt x="134" y="103"/>
                  <a:pt x="134" y="103"/>
                </a:cubicBezTo>
                <a:cubicBezTo>
                  <a:pt x="134" y="103"/>
                  <a:pt x="134" y="102"/>
                  <a:pt x="134" y="102"/>
                </a:cubicBezTo>
                <a:cubicBezTo>
                  <a:pt x="137" y="94"/>
                  <a:pt x="139" y="86"/>
                  <a:pt x="139" y="76"/>
                </a:cubicBezTo>
                <a:cubicBezTo>
                  <a:pt x="139" y="69"/>
                  <a:pt x="138" y="62"/>
                  <a:pt x="136" y="55"/>
                </a:cubicBezTo>
                <a:cubicBezTo>
                  <a:pt x="306" y="55"/>
                  <a:pt x="306" y="55"/>
                  <a:pt x="306" y="55"/>
                </a:cubicBezTo>
                <a:cubicBezTo>
                  <a:pt x="306" y="103"/>
                  <a:pt x="306" y="103"/>
                  <a:pt x="306" y="103"/>
                </a:cubicBezTo>
                <a:cubicBezTo>
                  <a:pt x="306" y="103"/>
                  <a:pt x="306" y="103"/>
                  <a:pt x="306" y="10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sp>
        <p:nvSpPr>
          <p:cNvPr id="91" name="CustomIcon">
            <a:extLst>
              <a:ext uri="{FF2B5EF4-FFF2-40B4-BE49-F238E27FC236}">
                <a16:creationId xmlns:a16="http://schemas.microsoft.com/office/drawing/2014/main" id="{E4BA42BF-7A8D-4CFC-ADE2-6CFEB0C37682}"/>
              </a:ext>
            </a:extLst>
          </p:cNvPr>
          <p:cNvSpPr>
            <a:spLocks noChangeAspect="1" noEditPoints="1"/>
          </p:cNvSpPr>
          <p:nvPr>
            <p:custDataLst>
              <p:tags r:id="rId9"/>
            </p:custDataLst>
          </p:nvPr>
        </p:nvSpPr>
        <p:spPr bwMode="auto">
          <a:xfrm>
            <a:off x="307836" y="2732487"/>
            <a:ext cx="217444" cy="217598"/>
          </a:xfrm>
          <a:custGeom>
            <a:avLst/>
            <a:gdLst>
              <a:gd name="T0" fmla="*/ 2731 w 3200"/>
              <a:gd name="T1" fmla="*/ 469 h 3200"/>
              <a:gd name="T2" fmla="*/ 1600 w 3200"/>
              <a:gd name="T3" fmla="*/ 0 h 3200"/>
              <a:gd name="T4" fmla="*/ 469 w 3200"/>
              <a:gd name="T5" fmla="*/ 469 h 3200"/>
              <a:gd name="T6" fmla="*/ 0 w 3200"/>
              <a:gd name="T7" fmla="*/ 1600 h 3200"/>
              <a:gd name="T8" fmla="*/ 469 w 3200"/>
              <a:gd name="T9" fmla="*/ 2731 h 3200"/>
              <a:gd name="T10" fmla="*/ 1597 w 3200"/>
              <a:gd name="T11" fmla="*/ 3200 h 3200"/>
              <a:gd name="T12" fmla="*/ 1598 w 3200"/>
              <a:gd name="T13" fmla="*/ 3200 h 3200"/>
              <a:gd name="T14" fmla="*/ 1598 w 3200"/>
              <a:gd name="T15" fmla="*/ 3200 h 3200"/>
              <a:gd name="T16" fmla="*/ 2223 w 3200"/>
              <a:gd name="T17" fmla="*/ 3074 h 3200"/>
              <a:gd name="T18" fmla="*/ 3074 w 3200"/>
              <a:gd name="T19" fmla="*/ 2223 h 3200"/>
              <a:gd name="T20" fmla="*/ 3074 w 3200"/>
              <a:gd name="T21" fmla="*/ 977 h 3200"/>
              <a:gd name="T22" fmla="*/ 2455 w 3200"/>
              <a:gd name="T23" fmla="*/ 2275 h 3200"/>
              <a:gd name="T24" fmla="*/ 3057 w 3200"/>
              <a:gd name="T25" fmla="*/ 1671 h 3200"/>
              <a:gd name="T26" fmla="*/ 309 w 3200"/>
              <a:gd name="T27" fmla="*/ 2277 h 3200"/>
              <a:gd name="T28" fmla="*/ 655 w 3200"/>
              <a:gd name="T29" fmla="*/ 1671 h 3200"/>
              <a:gd name="T30" fmla="*/ 327 w 3200"/>
              <a:gd name="T31" fmla="*/ 2275 h 3200"/>
              <a:gd name="T32" fmla="*/ 309 w 3200"/>
              <a:gd name="T33" fmla="*/ 923 h 3200"/>
              <a:gd name="T34" fmla="*/ 741 w 3200"/>
              <a:gd name="T35" fmla="*/ 925 h 3200"/>
              <a:gd name="T36" fmla="*/ 143 w 3200"/>
              <a:gd name="T37" fmla="*/ 1529 h 3200"/>
              <a:gd name="T38" fmla="*/ 1668 w 3200"/>
              <a:gd name="T39" fmla="*/ 784 h 3200"/>
              <a:gd name="T40" fmla="*/ 2154 w 3200"/>
              <a:gd name="T41" fmla="*/ 555 h 3200"/>
              <a:gd name="T42" fmla="*/ 1668 w 3200"/>
              <a:gd name="T43" fmla="*/ 784 h 3200"/>
              <a:gd name="T44" fmla="*/ 2399 w 3200"/>
              <a:gd name="T45" fmla="*/ 1529 h 3200"/>
              <a:gd name="T46" fmla="*/ 1668 w 3200"/>
              <a:gd name="T47" fmla="*/ 925 h 3200"/>
              <a:gd name="T48" fmla="*/ 1527 w 3200"/>
              <a:gd name="T49" fmla="*/ 147 h 3200"/>
              <a:gd name="T50" fmla="*/ 935 w 3200"/>
              <a:gd name="T51" fmla="*/ 784 h 3200"/>
              <a:gd name="T52" fmla="*/ 1527 w 3200"/>
              <a:gd name="T53" fmla="*/ 147 h 3200"/>
              <a:gd name="T54" fmla="*/ 1527 w 3200"/>
              <a:gd name="T55" fmla="*/ 1529 h 3200"/>
              <a:gd name="T56" fmla="*/ 887 w 3200"/>
              <a:gd name="T57" fmla="*/ 925 h 3200"/>
              <a:gd name="T58" fmla="*/ 796 w 3200"/>
              <a:gd name="T59" fmla="*/ 1671 h 3200"/>
              <a:gd name="T60" fmla="*/ 1527 w 3200"/>
              <a:gd name="T61" fmla="*/ 2275 h 3200"/>
              <a:gd name="T62" fmla="*/ 796 w 3200"/>
              <a:gd name="T63" fmla="*/ 1671 h 3200"/>
              <a:gd name="T64" fmla="*/ 1527 w 3200"/>
              <a:gd name="T65" fmla="*/ 3053 h 3200"/>
              <a:gd name="T66" fmla="*/ 935 w 3200"/>
              <a:gd name="T67" fmla="*/ 2416 h 3200"/>
              <a:gd name="T68" fmla="*/ 1668 w 3200"/>
              <a:gd name="T69" fmla="*/ 3053 h 3200"/>
              <a:gd name="T70" fmla="*/ 2261 w 3200"/>
              <a:gd name="T71" fmla="*/ 2416 h 3200"/>
              <a:gd name="T72" fmla="*/ 1668 w 3200"/>
              <a:gd name="T73" fmla="*/ 3053 h 3200"/>
              <a:gd name="T74" fmla="*/ 1668 w 3200"/>
              <a:gd name="T75" fmla="*/ 1671 h 3200"/>
              <a:gd name="T76" fmla="*/ 2308 w 3200"/>
              <a:gd name="T77" fmla="*/ 2275 h 3200"/>
              <a:gd name="T78" fmla="*/ 2540 w 3200"/>
              <a:gd name="T79" fmla="*/ 1529 h 3200"/>
              <a:gd name="T80" fmla="*/ 2893 w 3200"/>
              <a:gd name="T81" fmla="*/ 925 h 3200"/>
              <a:gd name="T82" fmla="*/ 2540 w 3200"/>
              <a:gd name="T83" fmla="*/ 1529 h 3200"/>
              <a:gd name="T84" fmla="*/ 2411 w 3200"/>
              <a:gd name="T85" fmla="*/ 784 h 3200"/>
              <a:gd name="T86" fmla="*/ 2081 w 3200"/>
              <a:gd name="T87" fmla="*/ 223 h 3200"/>
              <a:gd name="T88" fmla="*/ 1111 w 3200"/>
              <a:gd name="T89" fmla="*/ 226 h 3200"/>
              <a:gd name="T90" fmla="*/ 784 w 3200"/>
              <a:gd name="T91" fmla="*/ 784 h 3200"/>
              <a:gd name="T92" fmla="*/ 1111 w 3200"/>
              <a:gd name="T93" fmla="*/ 226 h 3200"/>
              <a:gd name="T94" fmla="*/ 784 w 3200"/>
              <a:gd name="T95" fmla="*/ 2416 h 3200"/>
              <a:gd name="T96" fmla="*/ 1111 w 3200"/>
              <a:gd name="T97" fmla="*/ 2974 h 3200"/>
              <a:gd name="T98" fmla="*/ 2081 w 3200"/>
              <a:gd name="T99" fmla="*/ 2977 h 3200"/>
              <a:gd name="T100" fmla="*/ 2411 w 3200"/>
              <a:gd name="T101" fmla="*/ 2416 h 3200"/>
              <a:gd name="T102" fmla="*/ 2081 w 3200"/>
              <a:gd name="T103" fmla="*/ 2977 h 3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00" h="3200">
                <a:moveTo>
                  <a:pt x="3074" y="977"/>
                </a:moveTo>
                <a:cubicBezTo>
                  <a:pt x="2994" y="787"/>
                  <a:pt x="2878" y="616"/>
                  <a:pt x="2731" y="469"/>
                </a:cubicBezTo>
                <a:cubicBezTo>
                  <a:pt x="2584" y="322"/>
                  <a:pt x="2413" y="206"/>
                  <a:pt x="2223" y="126"/>
                </a:cubicBezTo>
                <a:cubicBezTo>
                  <a:pt x="2026" y="42"/>
                  <a:pt x="1816" y="0"/>
                  <a:pt x="1600" y="0"/>
                </a:cubicBezTo>
                <a:cubicBezTo>
                  <a:pt x="1384" y="0"/>
                  <a:pt x="1174" y="42"/>
                  <a:pt x="977" y="126"/>
                </a:cubicBezTo>
                <a:cubicBezTo>
                  <a:pt x="787" y="206"/>
                  <a:pt x="616" y="322"/>
                  <a:pt x="469" y="469"/>
                </a:cubicBezTo>
                <a:cubicBezTo>
                  <a:pt x="322" y="616"/>
                  <a:pt x="206" y="787"/>
                  <a:pt x="126" y="977"/>
                </a:cubicBezTo>
                <a:cubicBezTo>
                  <a:pt x="42" y="1174"/>
                  <a:pt x="0" y="1384"/>
                  <a:pt x="0" y="1600"/>
                </a:cubicBezTo>
                <a:cubicBezTo>
                  <a:pt x="0" y="1816"/>
                  <a:pt x="42" y="2026"/>
                  <a:pt x="126" y="2223"/>
                </a:cubicBezTo>
                <a:cubicBezTo>
                  <a:pt x="206" y="2413"/>
                  <a:pt x="322" y="2584"/>
                  <a:pt x="469" y="2731"/>
                </a:cubicBezTo>
                <a:cubicBezTo>
                  <a:pt x="616" y="2878"/>
                  <a:pt x="787" y="2994"/>
                  <a:pt x="977" y="3074"/>
                </a:cubicBezTo>
                <a:cubicBezTo>
                  <a:pt x="1174" y="3157"/>
                  <a:pt x="1382" y="3200"/>
                  <a:pt x="1597" y="3200"/>
                </a:cubicBezTo>
                <a:cubicBezTo>
                  <a:pt x="1597" y="3200"/>
                  <a:pt x="1597" y="3200"/>
                  <a:pt x="1597" y="3200"/>
                </a:cubicBezTo>
                <a:cubicBezTo>
                  <a:pt x="1597" y="3200"/>
                  <a:pt x="1598" y="3200"/>
                  <a:pt x="1598" y="3200"/>
                </a:cubicBezTo>
                <a:cubicBezTo>
                  <a:pt x="1598" y="3200"/>
                  <a:pt x="1598" y="3200"/>
                  <a:pt x="1598" y="3200"/>
                </a:cubicBezTo>
                <a:cubicBezTo>
                  <a:pt x="1598" y="3200"/>
                  <a:pt x="1598" y="3200"/>
                  <a:pt x="1598" y="3200"/>
                </a:cubicBezTo>
                <a:cubicBezTo>
                  <a:pt x="1599" y="3200"/>
                  <a:pt x="1599" y="3200"/>
                  <a:pt x="1600" y="3200"/>
                </a:cubicBezTo>
                <a:cubicBezTo>
                  <a:pt x="1816" y="3200"/>
                  <a:pt x="2026" y="3158"/>
                  <a:pt x="2223" y="3074"/>
                </a:cubicBezTo>
                <a:cubicBezTo>
                  <a:pt x="2413" y="2994"/>
                  <a:pt x="2584" y="2878"/>
                  <a:pt x="2731" y="2731"/>
                </a:cubicBezTo>
                <a:cubicBezTo>
                  <a:pt x="2878" y="2584"/>
                  <a:pt x="2994" y="2413"/>
                  <a:pt x="3074" y="2223"/>
                </a:cubicBezTo>
                <a:cubicBezTo>
                  <a:pt x="3158" y="2026"/>
                  <a:pt x="3200" y="1816"/>
                  <a:pt x="3200" y="1600"/>
                </a:cubicBezTo>
                <a:cubicBezTo>
                  <a:pt x="3200" y="1384"/>
                  <a:pt x="3158" y="1174"/>
                  <a:pt x="3074" y="977"/>
                </a:cubicBezTo>
                <a:close/>
                <a:moveTo>
                  <a:pt x="2893" y="2275"/>
                </a:moveTo>
                <a:cubicBezTo>
                  <a:pt x="2455" y="2275"/>
                  <a:pt x="2455" y="2275"/>
                  <a:pt x="2455" y="2275"/>
                </a:cubicBezTo>
                <a:cubicBezTo>
                  <a:pt x="2506" y="2087"/>
                  <a:pt x="2535" y="1883"/>
                  <a:pt x="2540" y="1671"/>
                </a:cubicBezTo>
                <a:cubicBezTo>
                  <a:pt x="3057" y="1671"/>
                  <a:pt x="3057" y="1671"/>
                  <a:pt x="3057" y="1671"/>
                </a:cubicBezTo>
                <a:cubicBezTo>
                  <a:pt x="3046" y="1888"/>
                  <a:pt x="2988" y="2093"/>
                  <a:pt x="2893" y="2275"/>
                </a:cubicBezTo>
                <a:close/>
                <a:moveTo>
                  <a:pt x="309" y="2277"/>
                </a:moveTo>
                <a:cubicBezTo>
                  <a:pt x="212" y="2095"/>
                  <a:pt x="154" y="1889"/>
                  <a:pt x="143" y="1671"/>
                </a:cubicBezTo>
                <a:cubicBezTo>
                  <a:pt x="655" y="1671"/>
                  <a:pt x="655" y="1671"/>
                  <a:pt x="655" y="1671"/>
                </a:cubicBezTo>
                <a:cubicBezTo>
                  <a:pt x="660" y="1883"/>
                  <a:pt x="689" y="2087"/>
                  <a:pt x="741" y="2275"/>
                </a:cubicBezTo>
                <a:cubicBezTo>
                  <a:pt x="327" y="2275"/>
                  <a:pt x="327" y="2275"/>
                  <a:pt x="327" y="2275"/>
                </a:cubicBezTo>
                <a:cubicBezTo>
                  <a:pt x="320" y="2275"/>
                  <a:pt x="314" y="2276"/>
                  <a:pt x="309" y="2277"/>
                </a:cubicBezTo>
                <a:close/>
                <a:moveTo>
                  <a:pt x="309" y="923"/>
                </a:moveTo>
                <a:cubicBezTo>
                  <a:pt x="314" y="924"/>
                  <a:pt x="320" y="925"/>
                  <a:pt x="327" y="925"/>
                </a:cubicBezTo>
                <a:cubicBezTo>
                  <a:pt x="741" y="925"/>
                  <a:pt x="741" y="925"/>
                  <a:pt x="741" y="925"/>
                </a:cubicBezTo>
                <a:cubicBezTo>
                  <a:pt x="689" y="1113"/>
                  <a:pt x="660" y="1317"/>
                  <a:pt x="655" y="1529"/>
                </a:cubicBezTo>
                <a:cubicBezTo>
                  <a:pt x="143" y="1529"/>
                  <a:pt x="143" y="1529"/>
                  <a:pt x="143" y="1529"/>
                </a:cubicBezTo>
                <a:cubicBezTo>
                  <a:pt x="154" y="1311"/>
                  <a:pt x="212" y="1105"/>
                  <a:pt x="309" y="923"/>
                </a:cubicBezTo>
                <a:close/>
                <a:moveTo>
                  <a:pt x="1668" y="784"/>
                </a:moveTo>
                <a:cubicBezTo>
                  <a:pt x="1668" y="147"/>
                  <a:pt x="1668" y="147"/>
                  <a:pt x="1668" y="147"/>
                </a:cubicBezTo>
                <a:cubicBezTo>
                  <a:pt x="1849" y="177"/>
                  <a:pt x="2019" y="319"/>
                  <a:pt x="2154" y="555"/>
                </a:cubicBezTo>
                <a:cubicBezTo>
                  <a:pt x="2194" y="625"/>
                  <a:pt x="2230" y="702"/>
                  <a:pt x="2261" y="784"/>
                </a:cubicBezTo>
                <a:lnTo>
                  <a:pt x="1668" y="784"/>
                </a:lnTo>
                <a:close/>
                <a:moveTo>
                  <a:pt x="2308" y="925"/>
                </a:moveTo>
                <a:cubicBezTo>
                  <a:pt x="2362" y="1111"/>
                  <a:pt x="2393" y="1316"/>
                  <a:pt x="2399" y="1529"/>
                </a:cubicBezTo>
                <a:cubicBezTo>
                  <a:pt x="1668" y="1529"/>
                  <a:pt x="1668" y="1529"/>
                  <a:pt x="1668" y="1529"/>
                </a:cubicBezTo>
                <a:cubicBezTo>
                  <a:pt x="1668" y="925"/>
                  <a:pt x="1668" y="925"/>
                  <a:pt x="1668" y="925"/>
                </a:cubicBezTo>
                <a:lnTo>
                  <a:pt x="2308" y="925"/>
                </a:lnTo>
                <a:close/>
                <a:moveTo>
                  <a:pt x="1527" y="147"/>
                </a:moveTo>
                <a:cubicBezTo>
                  <a:pt x="1527" y="784"/>
                  <a:pt x="1527" y="784"/>
                  <a:pt x="1527" y="784"/>
                </a:cubicBezTo>
                <a:cubicBezTo>
                  <a:pt x="935" y="784"/>
                  <a:pt x="935" y="784"/>
                  <a:pt x="935" y="784"/>
                </a:cubicBezTo>
                <a:cubicBezTo>
                  <a:pt x="966" y="702"/>
                  <a:pt x="1001" y="625"/>
                  <a:pt x="1042" y="555"/>
                </a:cubicBezTo>
                <a:cubicBezTo>
                  <a:pt x="1176" y="319"/>
                  <a:pt x="1346" y="177"/>
                  <a:pt x="1527" y="147"/>
                </a:cubicBezTo>
                <a:close/>
                <a:moveTo>
                  <a:pt x="1527" y="925"/>
                </a:moveTo>
                <a:cubicBezTo>
                  <a:pt x="1527" y="1529"/>
                  <a:pt x="1527" y="1529"/>
                  <a:pt x="1527" y="1529"/>
                </a:cubicBezTo>
                <a:cubicBezTo>
                  <a:pt x="796" y="1529"/>
                  <a:pt x="796" y="1529"/>
                  <a:pt x="796" y="1529"/>
                </a:cubicBezTo>
                <a:cubicBezTo>
                  <a:pt x="802" y="1316"/>
                  <a:pt x="833" y="1111"/>
                  <a:pt x="887" y="925"/>
                </a:cubicBezTo>
                <a:lnTo>
                  <a:pt x="1527" y="925"/>
                </a:lnTo>
                <a:close/>
                <a:moveTo>
                  <a:pt x="796" y="1671"/>
                </a:moveTo>
                <a:cubicBezTo>
                  <a:pt x="1527" y="1671"/>
                  <a:pt x="1527" y="1671"/>
                  <a:pt x="1527" y="1671"/>
                </a:cubicBezTo>
                <a:cubicBezTo>
                  <a:pt x="1527" y="2275"/>
                  <a:pt x="1527" y="2275"/>
                  <a:pt x="1527" y="2275"/>
                </a:cubicBezTo>
                <a:cubicBezTo>
                  <a:pt x="887" y="2275"/>
                  <a:pt x="887" y="2275"/>
                  <a:pt x="887" y="2275"/>
                </a:cubicBezTo>
                <a:cubicBezTo>
                  <a:pt x="833" y="2089"/>
                  <a:pt x="802" y="1884"/>
                  <a:pt x="796" y="1671"/>
                </a:cubicBezTo>
                <a:close/>
                <a:moveTo>
                  <a:pt x="1527" y="2416"/>
                </a:moveTo>
                <a:cubicBezTo>
                  <a:pt x="1527" y="3053"/>
                  <a:pt x="1527" y="3053"/>
                  <a:pt x="1527" y="3053"/>
                </a:cubicBezTo>
                <a:cubicBezTo>
                  <a:pt x="1346" y="3023"/>
                  <a:pt x="1176" y="2881"/>
                  <a:pt x="1042" y="2645"/>
                </a:cubicBezTo>
                <a:cubicBezTo>
                  <a:pt x="1001" y="2575"/>
                  <a:pt x="966" y="2498"/>
                  <a:pt x="935" y="2416"/>
                </a:cubicBezTo>
                <a:lnTo>
                  <a:pt x="1527" y="2416"/>
                </a:lnTo>
                <a:close/>
                <a:moveTo>
                  <a:pt x="1668" y="3053"/>
                </a:moveTo>
                <a:cubicBezTo>
                  <a:pt x="1668" y="2416"/>
                  <a:pt x="1668" y="2416"/>
                  <a:pt x="1668" y="2416"/>
                </a:cubicBezTo>
                <a:cubicBezTo>
                  <a:pt x="2261" y="2416"/>
                  <a:pt x="2261" y="2416"/>
                  <a:pt x="2261" y="2416"/>
                </a:cubicBezTo>
                <a:cubicBezTo>
                  <a:pt x="2230" y="2498"/>
                  <a:pt x="2194" y="2575"/>
                  <a:pt x="2154" y="2645"/>
                </a:cubicBezTo>
                <a:cubicBezTo>
                  <a:pt x="2019" y="2881"/>
                  <a:pt x="1849" y="3023"/>
                  <a:pt x="1668" y="3053"/>
                </a:cubicBezTo>
                <a:close/>
                <a:moveTo>
                  <a:pt x="1668" y="2275"/>
                </a:moveTo>
                <a:cubicBezTo>
                  <a:pt x="1668" y="1671"/>
                  <a:pt x="1668" y="1671"/>
                  <a:pt x="1668" y="1671"/>
                </a:cubicBezTo>
                <a:cubicBezTo>
                  <a:pt x="2399" y="1671"/>
                  <a:pt x="2399" y="1671"/>
                  <a:pt x="2399" y="1671"/>
                </a:cubicBezTo>
                <a:cubicBezTo>
                  <a:pt x="2393" y="1884"/>
                  <a:pt x="2362" y="2089"/>
                  <a:pt x="2308" y="2275"/>
                </a:cubicBezTo>
                <a:lnTo>
                  <a:pt x="1668" y="2275"/>
                </a:lnTo>
                <a:close/>
                <a:moveTo>
                  <a:pt x="2540" y="1529"/>
                </a:moveTo>
                <a:cubicBezTo>
                  <a:pt x="2535" y="1317"/>
                  <a:pt x="2506" y="1113"/>
                  <a:pt x="2455" y="925"/>
                </a:cubicBezTo>
                <a:cubicBezTo>
                  <a:pt x="2893" y="925"/>
                  <a:pt x="2893" y="925"/>
                  <a:pt x="2893" y="925"/>
                </a:cubicBezTo>
                <a:cubicBezTo>
                  <a:pt x="2988" y="1107"/>
                  <a:pt x="3046" y="1312"/>
                  <a:pt x="3057" y="1529"/>
                </a:cubicBezTo>
                <a:lnTo>
                  <a:pt x="2540" y="1529"/>
                </a:lnTo>
                <a:close/>
                <a:moveTo>
                  <a:pt x="2808" y="784"/>
                </a:moveTo>
                <a:cubicBezTo>
                  <a:pt x="2411" y="784"/>
                  <a:pt x="2411" y="784"/>
                  <a:pt x="2411" y="784"/>
                </a:cubicBezTo>
                <a:cubicBezTo>
                  <a:pt x="2374" y="676"/>
                  <a:pt x="2329" y="576"/>
                  <a:pt x="2276" y="484"/>
                </a:cubicBezTo>
                <a:cubicBezTo>
                  <a:pt x="2218" y="382"/>
                  <a:pt x="2153" y="295"/>
                  <a:pt x="2081" y="223"/>
                </a:cubicBezTo>
                <a:cubicBezTo>
                  <a:pt x="2380" y="328"/>
                  <a:pt x="2634" y="526"/>
                  <a:pt x="2808" y="784"/>
                </a:cubicBezTo>
                <a:close/>
                <a:moveTo>
                  <a:pt x="1111" y="226"/>
                </a:moveTo>
                <a:cubicBezTo>
                  <a:pt x="1041" y="297"/>
                  <a:pt x="976" y="383"/>
                  <a:pt x="919" y="484"/>
                </a:cubicBezTo>
                <a:cubicBezTo>
                  <a:pt x="867" y="576"/>
                  <a:pt x="822" y="676"/>
                  <a:pt x="784" y="784"/>
                </a:cubicBezTo>
                <a:cubicBezTo>
                  <a:pt x="392" y="784"/>
                  <a:pt x="392" y="784"/>
                  <a:pt x="392" y="784"/>
                </a:cubicBezTo>
                <a:cubicBezTo>
                  <a:pt x="565" y="529"/>
                  <a:pt x="816" y="331"/>
                  <a:pt x="1111" y="226"/>
                </a:cubicBezTo>
                <a:close/>
                <a:moveTo>
                  <a:pt x="392" y="2416"/>
                </a:moveTo>
                <a:cubicBezTo>
                  <a:pt x="784" y="2416"/>
                  <a:pt x="784" y="2416"/>
                  <a:pt x="784" y="2416"/>
                </a:cubicBezTo>
                <a:cubicBezTo>
                  <a:pt x="822" y="2524"/>
                  <a:pt x="867" y="2624"/>
                  <a:pt x="919" y="2716"/>
                </a:cubicBezTo>
                <a:cubicBezTo>
                  <a:pt x="976" y="2817"/>
                  <a:pt x="1041" y="2903"/>
                  <a:pt x="1111" y="2974"/>
                </a:cubicBezTo>
                <a:cubicBezTo>
                  <a:pt x="816" y="2869"/>
                  <a:pt x="565" y="2671"/>
                  <a:pt x="392" y="2416"/>
                </a:cubicBezTo>
                <a:close/>
                <a:moveTo>
                  <a:pt x="2081" y="2977"/>
                </a:moveTo>
                <a:cubicBezTo>
                  <a:pt x="2153" y="2905"/>
                  <a:pt x="2218" y="2818"/>
                  <a:pt x="2276" y="2716"/>
                </a:cubicBezTo>
                <a:cubicBezTo>
                  <a:pt x="2329" y="2624"/>
                  <a:pt x="2374" y="2524"/>
                  <a:pt x="2411" y="2416"/>
                </a:cubicBezTo>
                <a:cubicBezTo>
                  <a:pt x="2808" y="2416"/>
                  <a:pt x="2808" y="2416"/>
                  <a:pt x="2808" y="2416"/>
                </a:cubicBezTo>
                <a:cubicBezTo>
                  <a:pt x="2634" y="2674"/>
                  <a:pt x="2380" y="2872"/>
                  <a:pt x="2081" y="29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grpSp>
        <p:nvGrpSpPr>
          <p:cNvPr id="99" name="CustomIcon">
            <a:extLst>
              <a:ext uri="{FF2B5EF4-FFF2-40B4-BE49-F238E27FC236}">
                <a16:creationId xmlns:a16="http://schemas.microsoft.com/office/drawing/2014/main" id="{9F93D03C-17FE-456B-AB2C-88E4872E95A4}"/>
              </a:ext>
            </a:extLst>
          </p:cNvPr>
          <p:cNvGrpSpPr>
            <a:grpSpLocks noChangeAspect="1"/>
          </p:cNvGrpSpPr>
          <p:nvPr>
            <p:custDataLst>
              <p:tags r:id="rId10"/>
            </p:custDataLst>
          </p:nvPr>
        </p:nvGrpSpPr>
        <p:grpSpPr>
          <a:xfrm>
            <a:off x="299333" y="1447246"/>
            <a:ext cx="215276" cy="215035"/>
            <a:chOff x="0" y="-3175"/>
            <a:chExt cx="1420813" cy="1419225"/>
          </a:xfrm>
          <a:solidFill>
            <a:schemeClr val="bg1"/>
          </a:solidFill>
        </p:grpSpPr>
        <p:sp>
          <p:nvSpPr>
            <p:cNvPr id="96" name="Freeform 50">
              <a:extLst>
                <a:ext uri="{FF2B5EF4-FFF2-40B4-BE49-F238E27FC236}">
                  <a16:creationId xmlns:a16="http://schemas.microsoft.com/office/drawing/2014/main" id="{B19FA883-56E6-4CA3-BFD9-B1384848995A}"/>
                </a:ext>
              </a:extLst>
            </p:cNvPr>
            <p:cNvSpPr>
              <a:spLocks noEditPoints="1"/>
            </p:cNvSpPr>
            <p:nvPr/>
          </p:nvSpPr>
          <p:spPr bwMode="auto">
            <a:xfrm>
              <a:off x="1082675" y="-3175"/>
              <a:ext cx="338138" cy="1419225"/>
            </a:xfrm>
            <a:custGeom>
              <a:avLst/>
              <a:gdLst>
                <a:gd name="T0" fmla="*/ 94 w 104"/>
                <a:gd name="T1" fmla="*/ 0 h 435"/>
                <a:gd name="T2" fmla="*/ 26 w 104"/>
                <a:gd name="T3" fmla="*/ 61 h 435"/>
                <a:gd name="T4" fmla="*/ 0 w 104"/>
                <a:gd name="T5" fmla="*/ 179 h 435"/>
                <a:gd name="T6" fmla="*/ 36 w 104"/>
                <a:gd name="T7" fmla="*/ 274 h 435"/>
                <a:gd name="T8" fmla="*/ 36 w 104"/>
                <a:gd name="T9" fmla="*/ 426 h 435"/>
                <a:gd name="T10" fmla="*/ 45 w 104"/>
                <a:gd name="T11" fmla="*/ 435 h 435"/>
                <a:gd name="T12" fmla="*/ 94 w 104"/>
                <a:gd name="T13" fmla="*/ 435 h 435"/>
                <a:gd name="T14" fmla="*/ 104 w 104"/>
                <a:gd name="T15" fmla="*/ 426 h 435"/>
                <a:gd name="T16" fmla="*/ 104 w 104"/>
                <a:gd name="T17" fmla="*/ 9 h 435"/>
                <a:gd name="T18" fmla="*/ 94 w 104"/>
                <a:gd name="T19" fmla="*/ 0 h 435"/>
                <a:gd name="T20" fmla="*/ 84 w 104"/>
                <a:gd name="T21" fmla="*/ 417 h 435"/>
                <a:gd name="T22" fmla="*/ 55 w 104"/>
                <a:gd name="T23" fmla="*/ 417 h 435"/>
                <a:gd name="T24" fmla="*/ 55 w 104"/>
                <a:gd name="T25" fmla="*/ 269 h 435"/>
                <a:gd name="T26" fmla="*/ 48 w 104"/>
                <a:gd name="T27" fmla="*/ 260 h 435"/>
                <a:gd name="T28" fmla="*/ 19 w 104"/>
                <a:gd name="T29" fmla="*/ 179 h 435"/>
                <a:gd name="T30" fmla="*/ 84 w 104"/>
                <a:gd name="T31" fmla="*/ 21 h 435"/>
                <a:gd name="T32" fmla="*/ 84 w 104"/>
                <a:gd name="T33" fmla="*/ 417 h 435"/>
                <a:gd name="T34" fmla="*/ 84 w 104"/>
                <a:gd name="T35" fmla="*/ 41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435">
                  <a:moveTo>
                    <a:pt x="94" y="0"/>
                  </a:moveTo>
                  <a:cubicBezTo>
                    <a:pt x="69" y="0"/>
                    <a:pt x="44" y="22"/>
                    <a:pt x="26" y="61"/>
                  </a:cubicBezTo>
                  <a:cubicBezTo>
                    <a:pt x="10" y="95"/>
                    <a:pt x="0" y="139"/>
                    <a:pt x="0" y="179"/>
                  </a:cubicBezTo>
                  <a:cubicBezTo>
                    <a:pt x="0" y="244"/>
                    <a:pt x="23" y="267"/>
                    <a:pt x="36" y="274"/>
                  </a:cubicBezTo>
                  <a:cubicBezTo>
                    <a:pt x="36" y="426"/>
                    <a:pt x="36" y="426"/>
                    <a:pt x="36" y="426"/>
                  </a:cubicBezTo>
                  <a:cubicBezTo>
                    <a:pt x="36" y="431"/>
                    <a:pt x="40" y="435"/>
                    <a:pt x="45" y="435"/>
                  </a:cubicBezTo>
                  <a:cubicBezTo>
                    <a:pt x="94" y="435"/>
                    <a:pt x="94" y="435"/>
                    <a:pt x="94" y="435"/>
                  </a:cubicBezTo>
                  <a:cubicBezTo>
                    <a:pt x="99" y="435"/>
                    <a:pt x="104" y="431"/>
                    <a:pt x="104" y="426"/>
                  </a:cubicBezTo>
                  <a:cubicBezTo>
                    <a:pt x="104" y="9"/>
                    <a:pt x="104" y="9"/>
                    <a:pt x="104" y="9"/>
                  </a:cubicBezTo>
                  <a:cubicBezTo>
                    <a:pt x="104" y="4"/>
                    <a:pt x="99" y="0"/>
                    <a:pt x="94" y="0"/>
                  </a:cubicBezTo>
                  <a:close/>
                  <a:moveTo>
                    <a:pt x="84" y="417"/>
                  </a:moveTo>
                  <a:cubicBezTo>
                    <a:pt x="55" y="417"/>
                    <a:pt x="55" y="417"/>
                    <a:pt x="55" y="417"/>
                  </a:cubicBezTo>
                  <a:cubicBezTo>
                    <a:pt x="55" y="269"/>
                    <a:pt x="55" y="269"/>
                    <a:pt x="55" y="269"/>
                  </a:cubicBezTo>
                  <a:cubicBezTo>
                    <a:pt x="55" y="264"/>
                    <a:pt x="53" y="260"/>
                    <a:pt x="48" y="260"/>
                  </a:cubicBezTo>
                  <a:cubicBezTo>
                    <a:pt x="47" y="259"/>
                    <a:pt x="19" y="247"/>
                    <a:pt x="19" y="179"/>
                  </a:cubicBezTo>
                  <a:cubicBezTo>
                    <a:pt x="19" y="107"/>
                    <a:pt x="51" y="33"/>
                    <a:pt x="84" y="21"/>
                  </a:cubicBezTo>
                  <a:cubicBezTo>
                    <a:pt x="84" y="417"/>
                    <a:pt x="84" y="417"/>
                    <a:pt x="84" y="417"/>
                  </a:cubicBezTo>
                  <a:cubicBezTo>
                    <a:pt x="84" y="417"/>
                    <a:pt x="84" y="417"/>
                    <a:pt x="84" y="417"/>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sp>
          <p:nvSpPr>
            <p:cNvPr id="97" name="Freeform 51">
              <a:extLst>
                <a:ext uri="{FF2B5EF4-FFF2-40B4-BE49-F238E27FC236}">
                  <a16:creationId xmlns:a16="http://schemas.microsoft.com/office/drawing/2014/main" id="{855E58A2-5302-49B7-AE2F-337D70BE0F94}"/>
                </a:ext>
              </a:extLst>
            </p:cNvPr>
            <p:cNvSpPr>
              <a:spLocks noEditPoints="1"/>
            </p:cNvSpPr>
            <p:nvPr/>
          </p:nvSpPr>
          <p:spPr bwMode="auto">
            <a:xfrm>
              <a:off x="520700" y="6350"/>
              <a:ext cx="503238" cy="1409700"/>
            </a:xfrm>
            <a:custGeom>
              <a:avLst/>
              <a:gdLst>
                <a:gd name="T0" fmla="*/ 78 w 154"/>
                <a:gd name="T1" fmla="*/ 0 h 432"/>
                <a:gd name="T2" fmla="*/ 77 w 154"/>
                <a:gd name="T3" fmla="*/ 0 h 432"/>
                <a:gd name="T4" fmla="*/ 0 w 154"/>
                <a:gd name="T5" fmla="*/ 96 h 432"/>
                <a:gd name="T6" fmla="*/ 44 w 154"/>
                <a:gd name="T7" fmla="*/ 192 h 432"/>
                <a:gd name="T8" fmla="*/ 44 w 154"/>
                <a:gd name="T9" fmla="*/ 423 h 432"/>
                <a:gd name="T10" fmla="*/ 54 w 154"/>
                <a:gd name="T11" fmla="*/ 432 h 432"/>
                <a:gd name="T12" fmla="*/ 103 w 154"/>
                <a:gd name="T13" fmla="*/ 432 h 432"/>
                <a:gd name="T14" fmla="*/ 112 w 154"/>
                <a:gd name="T15" fmla="*/ 423 h 432"/>
                <a:gd name="T16" fmla="*/ 112 w 154"/>
                <a:gd name="T17" fmla="*/ 191 h 432"/>
                <a:gd name="T18" fmla="*/ 154 w 154"/>
                <a:gd name="T19" fmla="*/ 96 h 432"/>
                <a:gd name="T20" fmla="*/ 78 w 154"/>
                <a:gd name="T21" fmla="*/ 0 h 432"/>
                <a:gd name="T22" fmla="*/ 99 w 154"/>
                <a:gd name="T23" fmla="*/ 176 h 432"/>
                <a:gd name="T24" fmla="*/ 93 w 154"/>
                <a:gd name="T25" fmla="*/ 185 h 432"/>
                <a:gd name="T26" fmla="*/ 93 w 154"/>
                <a:gd name="T27" fmla="*/ 414 h 432"/>
                <a:gd name="T28" fmla="*/ 64 w 154"/>
                <a:gd name="T29" fmla="*/ 414 h 432"/>
                <a:gd name="T30" fmla="*/ 64 w 154"/>
                <a:gd name="T31" fmla="*/ 186 h 432"/>
                <a:gd name="T32" fmla="*/ 58 w 154"/>
                <a:gd name="T33" fmla="*/ 177 h 432"/>
                <a:gd name="T34" fmla="*/ 19 w 154"/>
                <a:gd name="T35" fmla="*/ 96 h 432"/>
                <a:gd name="T36" fmla="*/ 78 w 154"/>
                <a:gd name="T37" fmla="*/ 19 h 432"/>
                <a:gd name="T38" fmla="*/ 135 w 154"/>
                <a:gd name="T39" fmla="*/ 96 h 432"/>
                <a:gd name="T40" fmla="*/ 99 w 154"/>
                <a:gd name="T41" fmla="*/ 176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4" h="432">
                  <a:moveTo>
                    <a:pt x="78" y="0"/>
                  </a:moveTo>
                  <a:cubicBezTo>
                    <a:pt x="77" y="0"/>
                    <a:pt x="77" y="0"/>
                    <a:pt x="77" y="0"/>
                  </a:cubicBezTo>
                  <a:cubicBezTo>
                    <a:pt x="76" y="0"/>
                    <a:pt x="0" y="9"/>
                    <a:pt x="0" y="96"/>
                  </a:cubicBezTo>
                  <a:cubicBezTo>
                    <a:pt x="0" y="157"/>
                    <a:pt x="31" y="183"/>
                    <a:pt x="44" y="192"/>
                  </a:cubicBezTo>
                  <a:cubicBezTo>
                    <a:pt x="44" y="423"/>
                    <a:pt x="44" y="423"/>
                    <a:pt x="44" y="423"/>
                  </a:cubicBezTo>
                  <a:cubicBezTo>
                    <a:pt x="44" y="428"/>
                    <a:pt x="49" y="432"/>
                    <a:pt x="54" y="432"/>
                  </a:cubicBezTo>
                  <a:cubicBezTo>
                    <a:pt x="103" y="432"/>
                    <a:pt x="103" y="432"/>
                    <a:pt x="103" y="432"/>
                  </a:cubicBezTo>
                  <a:cubicBezTo>
                    <a:pt x="108" y="432"/>
                    <a:pt x="112" y="428"/>
                    <a:pt x="112" y="423"/>
                  </a:cubicBezTo>
                  <a:cubicBezTo>
                    <a:pt x="112" y="191"/>
                    <a:pt x="112" y="191"/>
                    <a:pt x="112" y="191"/>
                  </a:cubicBezTo>
                  <a:cubicBezTo>
                    <a:pt x="125" y="183"/>
                    <a:pt x="154" y="159"/>
                    <a:pt x="154" y="96"/>
                  </a:cubicBezTo>
                  <a:cubicBezTo>
                    <a:pt x="154" y="2"/>
                    <a:pt x="78" y="0"/>
                    <a:pt x="78" y="0"/>
                  </a:cubicBezTo>
                  <a:close/>
                  <a:moveTo>
                    <a:pt x="99" y="176"/>
                  </a:moveTo>
                  <a:cubicBezTo>
                    <a:pt x="95" y="178"/>
                    <a:pt x="93" y="181"/>
                    <a:pt x="93" y="185"/>
                  </a:cubicBezTo>
                  <a:cubicBezTo>
                    <a:pt x="93" y="414"/>
                    <a:pt x="93" y="414"/>
                    <a:pt x="93" y="414"/>
                  </a:cubicBezTo>
                  <a:cubicBezTo>
                    <a:pt x="64" y="414"/>
                    <a:pt x="64" y="414"/>
                    <a:pt x="64" y="414"/>
                  </a:cubicBezTo>
                  <a:cubicBezTo>
                    <a:pt x="64" y="186"/>
                    <a:pt x="64" y="186"/>
                    <a:pt x="64" y="186"/>
                  </a:cubicBezTo>
                  <a:cubicBezTo>
                    <a:pt x="64" y="182"/>
                    <a:pt x="61" y="179"/>
                    <a:pt x="58" y="177"/>
                  </a:cubicBezTo>
                  <a:cubicBezTo>
                    <a:pt x="57" y="177"/>
                    <a:pt x="19" y="160"/>
                    <a:pt x="19" y="96"/>
                  </a:cubicBezTo>
                  <a:cubicBezTo>
                    <a:pt x="19" y="29"/>
                    <a:pt x="73" y="20"/>
                    <a:pt x="78" y="19"/>
                  </a:cubicBezTo>
                  <a:cubicBezTo>
                    <a:pt x="84" y="19"/>
                    <a:pt x="135" y="23"/>
                    <a:pt x="135" y="96"/>
                  </a:cubicBezTo>
                  <a:cubicBezTo>
                    <a:pt x="135" y="161"/>
                    <a:pt x="101" y="176"/>
                    <a:pt x="99" y="176"/>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sp>
          <p:nvSpPr>
            <p:cNvPr id="98" name="Freeform 52">
              <a:extLst>
                <a:ext uri="{FF2B5EF4-FFF2-40B4-BE49-F238E27FC236}">
                  <a16:creationId xmlns:a16="http://schemas.microsoft.com/office/drawing/2014/main" id="{726EF182-C7AE-4A99-B8B3-C9750526A836}"/>
                </a:ext>
              </a:extLst>
            </p:cNvPr>
            <p:cNvSpPr>
              <a:spLocks noEditPoints="1"/>
            </p:cNvSpPr>
            <p:nvPr/>
          </p:nvSpPr>
          <p:spPr bwMode="auto">
            <a:xfrm>
              <a:off x="0" y="6350"/>
              <a:ext cx="495300" cy="1409700"/>
            </a:xfrm>
            <a:custGeom>
              <a:avLst/>
              <a:gdLst>
                <a:gd name="T0" fmla="*/ 151 w 152"/>
                <a:gd name="T1" fmla="*/ 103 h 432"/>
                <a:gd name="T2" fmla="*/ 151 w 152"/>
                <a:gd name="T3" fmla="*/ 10 h 432"/>
                <a:gd name="T4" fmla="*/ 141 w 152"/>
                <a:gd name="T5" fmla="*/ 0 h 432"/>
                <a:gd name="T6" fmla="*/ 132 w 152"/>
                <a:gd name="T7" fmla="*/ 10 h 432"/>
                <a:gd name="T8" fmla="*/ 132 w 152"/>
                <a:gd name="T9" fmla="*/ 94 h 432"/>
                <a:gd name="T10" fmla="*/ 107 w 152"/>
                <a:gd name="T11" fmla="*/ 94 h 432"/>
                <a:gd name="T12" fmla="*/ 107 w 152"/>
                <a:gd name="T13" fmla="*/ 10 h 432"/>
                <a:gd name="T14" fmla="*/ 97 w 152"/>
                <a:gd name="T15" fmla="*/ 0 h 432"/>
                <a:gd name="T16" fmla="*/ 88 w 152"/>
                <a:gd name="T17" fmla="*/ 10 h 432"/>
                <a:gd name="T18" fmla="*/ 88 w 152"/>
                <a:gd name="T19" fmla="*/ 94 h 432"/>
                <a:gd name="T20" fmla="*/ 63 w 152"/>
                <a:gd name="T21" fmla="*/ 94 h 432"/>
                <a:gd name="T22" fmla="*/ 63 w 152"/>
                <a:gd name="T23" fmla="*/ 10 h 432"/>
                <a:gd name="T24" fmla="*/ 54 w 152"/>
                <a:gd name="T25" fmla="*/ 0 h 432"/>
                <a:gd name="T26" fmla="*/ 44 w 152"/>
                <a:gd name="T27" fmla="*/ 10 h 432"/>
                <a:gd name="T28" fmla="*/ 44 w 152"/>
                <a:gd name="T29" fmla="*/ 94 h 432"/>
                <a:gd name="T30" fmla="*/ 19 w 152"/>
                <a:gd name="T31" fmla="*/ 94 h 432"/>
                <a:gd name="T32" fmla="*/ 19 w 152"/>
                <a:gd name="T33" fmla="*/ 10 h 432"/>
                <a:gd name="T34" fmla="*/ 10 w 152"/>
                <a:gd name="T35" fmla="*/ 0 h 432"/>
                <a:gd name="T36" fmla="*/ 0 w 152"/>
                <a:gd name="T37" fmla="*/ 10 h 432"/>
                <a:gd name="T38" fmla="*/ 0 w 152"/>
                <a:gd name="T39" fmla="*/ 103 h 432"/>
                <a:gd name="T40" fmla="*/ 41 w 152"/>
                <a:gd name="T41" fmla="*/ 191 h 432"/>
                <a:gd name="T42" fmla="*/ 41 w 152"/>
                <a:gd name="T43" fmla="*/ 423 h 432"/>
                <a:gd name="T44" fmla="*/ 50 w 152"/>
                <a:gd name="T45" fmla="*/ 432 h 432"/>
                <a:gd name="T46" fmla="*/ 99 w 152"/>
                <a:gd name="T47" fmla="*/ 432 h 432"/>
                <a:gd name="T48" fmla="*/ 109 w 152"/>
                <a:gd name="T49" fmla="*/ 423 h 432"/>
                <a:gd name="T50" fmla="*/ 109 w 152"/>
                <a:gd name="T51" fmla="*/ 190 h 432"/>
                <a:gd name="T52" fmla="*/ 151 w 152"/>
                <a:gd name="T53" fmla="*/ 105 h 432"/>
                <a:gd name="T54" fmla="*/ 151 w 152"/>
                <a:gd name="T55" fmla="*/ 103 h 432"/>
                <a:gd name="T56" fmla="*/ 94 w 152"/>
                <a:gd name="T57" fmla="*/ 177 h 432"/>
                <a:gd name="T58" fmla="*/ 89 w 152"/>
                <a:gd name="T59" fmla="*/ 185 h 432"/>
                <a:gd name="T60" fmla="*/ 89 w 152"/>
                <a:gd name="T61" fmla="*/ 414 h 432"/>
                <a:gd name="T62" fmla="*/ 60 w 152"/>
                <a:gd name="T63" fmla="*/ 414 h 432"/>
                <a:gd name="T64" fmla="*/ 60 w 152"/>
                <a:gd name="T65" fmla="*/ 186 h 432"/>
                <a:gd name="T66" fmla="*/ 55 w 152"/>
                <a:gd name="T67" fmla="*/ 178 h 432"/>
                <a:gd name="T68" fmla="*/ 20 w 152"/>
                <a:gd name="T69" fmla="*/ 112 h 432"/>
                <a:gd name="T70" fmla="*/ 132 w 152"/>
                <a:gd name="T71" fmla="*/ 112 h 432"/>
                <a:gd name="T72" fmla="*/ 94 w 152"/>
                <a:gd name="T73" fmla="*/ 17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2" h="432">
                  <a:moveTo>
                    <a:pt x="151" y="103"/>
                  </a:moveTo>
                  <a:cubicBezTo>
                    <a:pt x="151" y="10"/>
                    <a:pt x="151" y="10"/>
                    <a:pt x="151" y="10"/>
                  </a:cubicBezTo>
                  <a:cubicBezTo>
                    <a:pt x="151" y="5"/>
                    <a:pt x="146" y="0"/>
                    <a:pt x="141" y="0"/>
                  </a:cubicBezTo>
                  <a:cubicBezTo>
                    <a:pt x="136" y="0"/>
                    <a:pt x="132" y="5"/>
                    <a:pt x="132" y="10"/>
                  </a:cubicBezTo>
                  <a:cubicBezTo>
                    <a:pt x="132" y="94"/>
                    <a:pt x="132" y="94"/>
                    <a:pt x="132" y="94"/>
                  </a:cubicBezTo>
                  <a:cubicBezTo>
                    <a:pt x="107" y="94"/>
                    <a:pt x="107" y="94"/>
                    <a:pt x="107" y="94"/>
                  </a:cubicBezTo>
                  <a:cubicBezTo>
                    <a:pt x="107" y="10"/>
                    <a:pt x="107" y="10"/>
                    <a:pt x="107" y="10"/>
                  </a:cubicBezTo>
                  <a:cubicBezTo>
                    <a:pt x="107" y="5"/>
                    <a:pt x="103" y="0"/>
                    <a:pt x="97" y="0"/>
                  </a:cubicBezTo>
                  <a:cubicBezTo>
                    <a:pt x="92" y="0"/>
                    <a:pt x="88" y="5"/>
                    <a:pt x="88" y="10"/>
                  </a:cubicBezTo>
                  <a:cubicBezTo>
                    <a:pt x="88" y="94"/>
                    <a:pt x="88" y="94"/>
                    <a:pt x="88" y="94"/>
                  </a:cubicBezTo>
                  <a:cubicBezTo>
                    <a:pt x="63" y="94"/>
                    <a:pt x="63" y="94"/>
                    <a:pt x="63" y="94"/>
                  </a:cubicBezTo>
                  <a:cubicBezTo>
                    <a:pt x="63" y="10"/>
                    <a:pt x="63" y="10"/>
                    <a:pt x="63" y="10"/>
                  </a:cubicBezTo>
                  <a:cubicBezTo>
                    <a:pt x="63" y="5"/>
                    <a:pt x="59" y="0"/>
                    <a:pt x="54" y="0"/>
                  </a:cubicBezTo>
                  <a:cubicBezTo>
                    <a:pt x="48" y="0"/>
                    <a:pt x="44" y="5"/>
                    <a:pt x="44" y="10"/>
                  </a:cubicBezTo>
                  <a:cubicBezTo>
                    <a:pt x="44" y="94"/>
                    <a:pt x="44" y="94"/>
                    <a:pt x="44" y="94"/>
                  </a:cubicBezTo>
                  <a:cubicBezTo>
                    <a:pt x="19" y="94"/>
                    <a:pt x="19" y="94"/>
                    <a:pt x="19" y="94"/>
                  </a:cubicBezTo>
                  <a:cubicBezTo>
                    <a:pt x="19" y="10"/>
                    <a:pt x="19" y="10"/>
                    <a:pt x="19" y="10"/>
                  </a:cubicBezTo>
                  <a:cubicBezTo>
                    <a:pt x="19" y="5"/>
                    <a:pt x="15" y="0"/>
                    <a:pt x="10" y="0"/>
                  </a:cubicBezTo>
                  <a:cubicBezTo>
                    <a:pt x="4" y="0"/>
                    <a:pt x="0" y="5"/>
                    <a:pt x="0" y="10"/>
                  </a:cubicBezTo>
                  <a:cubicBezTo>
                    <a:pt x="0" y="103"/>
                    <a:pt x="0" y="103"/>
                    <a:pt x="0" y="103"/>
                  </a:cubicBezTo>
                  <a:cubicBezTo>
                    <a:pt x="0" y="156"/>
                    <a:pt x="29" y="182"/>
                    <a:pt x="41" y="191"/>
                  </a:cubicBezTo>
                  <a:cubicBezTo>
                    <a:pt x="41" y="423"/>
                    <a:pt x="41" y="423"/>
                    <a:pt x="41" y="423"/>
                  </a:cubicBezTo>
                  <a:cubicBezTo>
                    <a:pt x="41" y="428"/>
                    <a:pt x="45" y="432"/>
                    <a:pt x="50" y="432"/>
                  </a:cubicBezTo>
                  <a:cubicBezTo>
                    <a:pt x="99" y="432"/>
                    <a:pt x="99" y="432"/>
                    <a:pt x="99" y="432"/>
                  </a:cubicBezTo>
                  <a:cubicBezTo>
                    <a:pt x="104" y="432"/>
                    <a:pt x="109" y="428"/>
                    <a:pt x="109" y="423"/>
                  </a:cubicBezTo>
                  <a:cubicBezTo>
                    <a:pt x="109" y="190"/>
                    <a:pt x="109" y="190"/>
                    <a:pt x="109" y="190"/>
                  </a:cubicBezTo>
                  <a:cubicBezTo>
                    <a:pt x="152" y="160"/>
                    <a:pt x="152" y="118"/>
                    <a:pt x="151" y="105"/>
                  </a:cubicBezTo>
                  <a:cubicBezTo>
                    <a:pt x="151" y="105"/>
                    <a:pt x="151" y="104"/>
                    <a:pt x="151" y="103"/>
                  </a:cubicBezTo>
                  <a:close/>
                  <a:moveTo>
                    <a:pt x="94" y="177"/>
                  </a:moveTo>
                  <a:cubicBezTo>
                    <a:pt x="91" y="179"/>
                    <a:pt x="89" y="182"/>
                    <a:pt x="89" y="185"/>
                  </a:cubicBezTo>
                  <a:cubicBezTo>
                    <a:pt x="89" y="414"/>
                    <a:pt x="89" y="414"/>
                    <a:pt x="89" y="414"/>
                  </a:cubicBezTo>
                  <a:cubicBezTo>
                    <a:pt x="60" y="414"/>
                    <a:pt x="60" y="414"/>
                    <a:pt x="60" y="414"/>
                  </a:cubicBezTo>
                  <a:cubicBezTo>
                    <a:pt x="60" y="186"/>
                    <a:pt x="60" y="186"/>
                    <a:pt x="60" y="186"/>
                  </a:cubicBezTo>
                  <a:cubicBezTo>
                    <a:pt x="60" y="183"/>
                    <a:pt x="58" y="180"/>
                    <a:pt x="55" y="178"/>
                  </a:cubicBezTo>
                  <a:cubicBezTo>
                    <a:pt x="54" y="177"/>
                    <a:pt x="23" y="159"/>
                    <a:pt x="20" y="112"/>
                  </a:cubicBezTo>
                  <a:cubicBezTo>
                    <a:pt x="132" y="112"/>
                    <a:pt x="132" y="112"/>
                    <a:pt x="132" y="112"/>
                  </a:cubicBezTo>
                  <a:cubicBezTo>
                    <a:pt x="132" y="127"/>
                    <a:pt x="127" y="156"/>
                    <a:pt x="94" y="177"/>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grpSp>
    </p:spTree>
    <p:extLst>
      <p:ext uri="{BB962C8B-B14F-4D97-AF65-F5344CB8AC3E}">
        <p14:creationId xmlns:p14="http://schemas.microsoft.com/office/powerpoint/2010/main" val="3333490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172394755"/>
              </p:ext>
            </p:extLst>
          </p:nvPr>
        </p:nvGraphicFramePr>
        <p:xfrm>
          <a:off x="1495426" y="1589"/>
          <a:ext cx="1587" cy="1587"/>
        </p:xfrm>
        <a:graphic>
          <a:graphicData uri="http://schemas.openxmlformats.org/presentationml/2006/ole">
            <mc:AlternateContent xmlns:mc="http://schemas.openxmlformats.org/markup-compatibility/2006">
              <mc:Choice xmlns:v="urn:schemas-microsoft-com:vml" Requires="v">
                <p:oleObj spid="_x0000_s129106" name="think-cell Slide" r:id="rId4" imgW="493" imgH="493" progId="TCLayout.ActiveDocument.1">
                  <p:embed/>
                </p:oleObj>
              </mc:Choice>
              <mc:Fallback>
                <p:oleObj name="think-cell Slide" r:id="rId4" imgW="493" imgH="493" progId="TCLayout.ActiveDocument.1">
                  <p:embed/>
                  <p:pic>
                    <p:nvPicPr>
                      <p:cNvPr id="4" name="Object 3" hidden="1"/>
                      <p:cNvPicPr/>
                      <p:nvPr/>
                    </p:nvPicPr>
                    <p:blipFill>
                      <a:blip r:embed="rId5"/>
                      <a:stretch>
                        <a:fillRect/>
                      </a:stretch>
                    </p:blipFill>
                    <p:spPr>
                      <a:xfrm>
                        <a:off x="1495426" y="1589"/>
                        <a:ext cx="1587" cy="1587"/>
                      </a:xfrm>
                      <a:prstGeom prst="rect">
                        <a:avLst/>
                      </a:prstGeom>
                    </p:spPr>
                  </p:pic>
                </p:oleObj>
              </mc:Fallback>
            </mc:AlternateContent>
          </a:graphicData>
        </a:graphic>
      </p:graphicFrame>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7412" t="14235" r="23541" b="3163"/>
          <a:stretch/>
        </p:blipFill>
        <p:spPr>
          <a:xfrm>
            <a:off x="7300913" y="668337"/>
            <a:ext cx="4648200" cy="5384801"/>
          </a:xfrm>
          <a:prstGeom prst="rect">
            <a:avLst/>
          </a:prstGeom>
        </p:spPr>
      </p:pic>
      <p:sp>
        <p:nvSpPr>
          <p:cNvPr id="2" name="Title 1"/>
          <p:cNvSpPr>
            <a:spLocks noGrp="1"/>
          </p:cNvSpPr>
          <p:nvPr>
            <p:ph type="title"/>
          </p:nvPr>
        </p:nvSpPr>
        <p:spPr>
          <a:xfrm>
            <a:off x="158759" y="230189"/>
            <a:ext cx="11491891" cy="30777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a:latin typeface="Palatino Linotype" panose="02040502050505030304" pitchFamily="18" charset="0"/>
              </a:rPr>
              <a:t>Today’s food systems are in need of fundamental transformation</a:t>
            </a:r>
            <a:endParaRPr lang="en-US" dirty="0">
              <a:latin typeface="Palatino Linotype" panose="02040502050505030304" pitchFamily="18" charset="0"/>
            </a:endParaRPr>
          </a:p>
        </p:txBody>
      </p:sp>
      <p:sp>
        <p:nvSpPr>
          <p:cNvPr id="59" name="5. Source">
            <a:extLst>
              <a:ext uri="{FF2B5EF4-FFF2-40B4-BE49-F238E27FC236}">
                <a16:creationId xmlns:a16="http://schemas.microsoft.com/office/drawing/2014/main" id="{12306C96-9F44-4270-8E00-38AC4701D8A9}"/>
              </a:ext>
            </a:extLst>
          </p:cNvPr>
          <p:cNvSpPr>
            <a:spLocks noChangeArrowheads="1"/>
          </p:cNvSpPr>
          <p:nvPr/>
        </p:nvSpPr>
        <p:spPr bwMode="gray">
          <a:xfrm>
            <a:off x="158758" y="6507558"/>
            <a:ext cx="7200000"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30238" algn="l"/>
              </a:tabLst>
            </a:pPr>
            <a:r>
              <a:rPr lang="en-US" sz="800" dirty="0">
                <a:solidFill>
                  <a:schemeClr val="accent6"/>
                </a:solidFill>
                <a:latin typeface="Palatino Linotype" panose="02040502050505030304" pitchFamily="18" charset="0"/>
              </a:rPr>
              <a:t>SOURCE: World Bank, FAO, WHO</a:t>
            </a:r>
          </a:p>
        </p:txBody>
      </p:sp>
      <p:grpSp>
        <p:nvGrpSpPr>
          <p:cNvPr id="12" name="Group 11">
            <a:extLst>
              <a:ext uri="{FF2B5EF4-FFF2-40B4-BE49-F238E27FC236}">
                <a16:creationId xmlns:a16="http://schemas.microsoft.com/office/drawing/2014/main" id="{7B478850-CF2E-46A7-B1A3-EB0BB45A3634}"/>
              </a:ext>
            </a:extLst>
          </p:cNvPr>
          <p:cNvGrpSpPr/>
          <p:nvPr/>
        </p:nvGrpSpPr>
        <p:grpSpPr>
          <a:xfrm>
            <a:off x="158759" y="3023531"/>
            <a:ext cx="7474494" cy="1111779"/>
            <a:chOff x="158759" y="3028330"/>
            <a:chExt cx="7474494" cy="1111779"/>
          </a:xfrm>
        </p:grpSpPr>
        <p:sp>
          <p:nvSpPr>
            <p:cNvPr id="17" name="Title 1"/>
            <p:cNvSpPr txBox="1">
              <a:spLocks/>
            </p:cNvSpPr>
            <p:nvPr/>
          </p:nvSpPr>
          <p:spPr bwMode="auto">
            <a:xfrm>
              <a:off x="987501" y="3028330"/>
              <a:ext cx="6645752" cy="1111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2000" b="0"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pPr>
                <a:lnSpc>
                  <a:spcPct val="150000"/>
                </a:lnSpc>
                <a:spcBef>
                  <a:spcPts val="1200"/>
                </a:spcBef>
              </a:pPr>
              <a:r>
                <a:rPr lang="en-US" sz="1800" dirty="0">
                  <a:solidFill>
                    <a:schemeClr val="tx1"/>
                  </a:solidFill>
                  <a:latin typeface="Palatino Linotype" panose="02040502050505030304" pitchFamily="18" charset="0"/>
                </a:rPr>
                <a:t>The </a:t>
              </a:r>
              <a:r>
                <a:rPr lang="en-US" sz="1800" dirty="0" err="1">
                  <a:solidFill>
                    <a:schemeClr val="tx1"/>
                  </a:solidFill>
                  <a:latin typeface="Palatino Linotype" panose="02040502050505030304" pitchFamily="18" charset="0"/>
                </a:rPr>
                <a:t>agrifood</a:t>
              </a:r>
              <a:r>
                <a:rPr lang="en-US" sz="1800" dirty="0">
                  <a:solidFill>
                    <a:schemeClr val="tx1"/>
                  </a:solidFill>
                  <a:latin typeface="Palatino Linotype" panose="02040502050505030304" pitchFamily="18" charset="0"/>
                </a:rPr>
                <a:t> sector represents </a:t>
              </a:r>
              <a:r>
                <a:rPr lang="en-US" sz="3200" dirty="0">
                  <a:solidFill>
                    <a:schemeClr val="accent2"/>
                  </a:solidFill>
                  <a:latin typeface="Palatino Linotype" panose="02040502050505030304" pitchFamily="18" charset="0"/>
                </a:rPr>
                <a:t>30% </a:t>
              </a:r>
              <a:r>
                <a:rPr lang="en-US" sz="1800" dirty="0">
                  <a:solidFill>
                    <a:schemeClr val="tx1"/>
                  </a:solidFill>
                  <a:latin typeface="Palatino Linotype" panose="02040502050505030304" pitchFamily="18" charset="0"/>
                </a:rPr>
                <a:t>of global greenhouse gas emissions; inversely, climate change threatens food systems</a:t>
              </a:r>
            </a:p>
          </p:txBody>
        </p:sp>
        <p:grpSp>
          <p:nvGrpSpPr>
            <p:cNvPr id="6" name="Group 5">
              <a:extLst>
                <a:ext uri="{FF2B5EF4-FFF2-40B4-BE49-F238E27FC236}">
                  <a16:creationId xmlns:a16="http://schemas.microsoft.com/office/drawing/2014/main" id="{0AE5C182-3496-46BC-9383-0149F379980C}"/>
                </a:ext>
              </a:extLst>
            </p:cNvPr>
            <p:cNvGrpSpPr/>
            <p:nvPr/>
          </p:nvGrpSpPr>
          <p:grpSpPr>
            <a:xfrm>
              <a:off x="158759" y="3281628"/>
              <a:ext cx="647567" cy="647567"/>
              <a:chOff x="158759" y="3187930"/>
              <a:chExt cx="647567" cy="647567"/>
            </a:xfrm>
          </p:grpSpPr>
          <p:sp>
            <p:nvSpPr>
              <p:cNvPr id="62" name="Diamond 61">
                <a:extLst>
                  <a:ext uri="{FF2B5EF4-FFF2-40B4-BE49-F238E27FC236}">
                    <a16:creationId xmlns:a16="http://schemas.microsoft.com/office/drawing/2014/main" id="{C9C12719-38A4-4232-AD40-8BAF4FE8B0D2}"/>
                  </a:ext>
                </a:extLst>
              </p:cNvPr>
              <p:cNvSpPr/>
              <p:nvPr/>
            </p:nvSpPr>
            <p:spPr>
              <a:xfrm>
                <a:off x="158759" y="3187930"/>
                <a:ext cx="647567" cy="647567"/>
              </a:xfrm>
              <a:prstGeom prst="diamond">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latin typeface="Palatino Linotype" panose="02040502050505030304" pitchFamily="18" charset="0"/>
                </a:endParaRPr>
              </a:p>
            </p:txBody>
          </p:sp>
          <p:grpSp>
            <p:nvGrpSpPr>
              <p:cNvPr id="58" name="Group 57"/>
              <p:cNvGrpSpPr/>
              <p:nvPr/>
            </p:nvGrpSpPr>
            <p:grpSpPr>
              <a:xfrm>
                <a:off x="369942" y="3367695"/>
                <a:ext cx="225200" cy="248747"/>
                <a:chOff x="-2506663" y="3257550"/>
                <a:chExt cx="592138" cy="654051"/>
              </a:xfrm>
            </p:grpSpPr>
            <p:sp>
              <p:nvSpPr>
                <p:cNvPr id="31" name="Freeform 16"/>
                <p:cNvSpPr>
                  <a:spLocks noEditPoints="1"/>
                </p:cNvSpPr>
                <p:nvPr/>
              </p:nvSpPr>
              <p:spPr bwMode="auto">
                <a:xfrm>
                  <a:off x="-2506663" y="3671888"/>
                  <a:ext cx="592138" cy="239713"/>
                </a:xfrm>
                <a:custGeom>
                  <a:avLst/>
                  <a:gdLst>
                    <a:gd name="T0" fmla="*/ 260 w 270"/>
                    <a:gd name="T1" fmla="*/ 13 h 109"/>
                    <a:gd name="T2" fmla="*/ 224 w 270"/>
                    <a:gd name="T3" fmla="*/ 13 h 109"/>
                    <a:gd name="T4" fmla="*/ 189 w 270"/>
                    <a:gd name="T5" fmla="*/ 48 h 109"/>
                    <a:gd name="T6" fmla="*/ 179 w 270"/>
                    <a:gd name="T7" fmla="*/ 48 h 109"/>
                    <a:gd name="T8" fmla="*/ 179 w 270"/>
                    <a:gd name="T9" fmla="*/ 44 h 109"/>
                    <a:gd name="T10" fmla="*/ 156 w 270"/>
                    <a:gd name="T11" fmla="*/ 20 h 109"/>
                    <a:gd name="T12" fmla="*/ 46 w 270"/>
                    <a:gd name="T13" fmla="*/ 20 h 109"/>
                    <a:gd name="T14" fmla="*/ 46 w 270"/>
                    <a:gd name="T15" fmla="*/ 6 h 109"/>
                    <a:gd name="T16" fmla="*/ 40 w 270"/>
                    <a:gd name="T17" fmla="*/ 0 h 109"/>
                    <a:gd name="T18" fmla="*/ 6 w 270"/>
                    <a:gd name="T19" fmla="*/ 0 h 109"/>
                    <a:gd name="T20" fmla="*/ 0 w 270"/>
                    <a:gd name="T21" fmla="*/ 6 h 109"/>
                    <a:gd name="T22" fmla="*/ 0 w 270"/>
                    <a:gd name="T23" fmla="*/ 102 h 109"/>
                    <a:gd name="T24" fmla="*/ 6 w 270"/>
                    <a:gd name="T25" fmla="*/ 109 h 109"/>
                    <a:gd name="T26" fmla="*/ 40 w 270"/>
                    <a:gd name="T27" fmla="*/ 109 h 109"/>
                    <a:gd name="T28" fmla="*/ 46 w 270"/>
                    <a:gd name="T29" fmla="*/ 102 h 109"/>
                    <a:gd name="T30" fmla="*/ 46 w 270"/>
                    <a:gd name="T31" fmla="*/ 92 h 109"/>
                    <a:gd name="T32" fmla="*/ 75 w 270"/>
                    <a:gd name="T33" fmla="*/ 107 h 109"/>
                    <a:gd name="T34" fmla="*/ 78 w 270"/>
                    <a:gd name="T35" fmla="*/ 108 h 109"/>
                    <a:gd name="T36" fmla="*/ 205 w 270"/>
                    <a:gd name="T37" fmla="*/ 108 h 109"/>
                    <a:gd name="T38" fmla="*/ 206 w 270"/>
                    <a:gd name="T39" fmla="*/ 108 h 109"/>
                    <a:gd name="T40" fmla="*/ 223 w 270"/>
                    <a:gd name="T41" fmla="*/ 101 h 109"/>
                    <a:gd name="T42" fmla="*/ 223 w 270"/>
                    <a:gd name="T43" fmla="*/ 100 h 109"/>
                    <a:gd name="T44" fmla="*/ 260 w 270"/>
                    <a:gd name="T45" fmla="*/ 49 h 109"/>
                    <a:gd name="T46" fmla="*/ 260 w 270"/>
                    <a:gd name="T47" fmla="*/ 13 h 109"/>
                    <a:gd name="T48" fmla="*/ 33 w 270"/>
                    <a:gd name="T49" fmla="*/ 96 h 109"/>
                    <a:gd name="T50" fmla="*/ 13 w 270"/>
                    <a:gd name="T51" fmla="*/ 96 h 109"/>
                    <a:gd name="T52" fmla="*/ 13 w 270"/>
                    <a:gd name="T53" fmla="*/ 13 h 109"/>
                    <a:gd name="T54" fmla="*/ 33 w 270"/>
                    <a:gd name="T55" fmla="*/ 13 h 109"/>
                    <a:gd name="T56" fmla="*/ 33 w 270"/>
                    <a:gd name="T57" fmla="*/ 96 h 109"/>
                    <a:gd name="T58" fmla="*/ 33 w 270"/>
                    <a:gd name="T59" fmla="*/ 96 h 109"/>
                    <a:gd name="T60" fmla="*/ 251 w 270"/>
                    <a:gd name="T61" fmla="*/ 41 h 109"/>
                    <a:gd name="T62" fmla="*/ 250 w 270"/>
                    <a:gd name="T63" fmla="*/ 41 h 109"/>
                    <a:gd name="T64" fmla="*/ 213 w 270"/>
                    <a:gd name="T65" fmla="*/ 92 h 109"/>
                    <a:gd name="T66" fmla="*/ 205 w 270"/>
                    <a:gd name="T67" fmla="*/ 95 h 109"/>
                    <a:gd name="T68" fmla="*/ 202 w 270"/>
                    <a:gd name="T69" fmla="*/ 95 h 109"/>
                    <a:gd name="T70" fmla="*/ 80 w 270"/>
                    <a:gd name="T71" fmla="*/ 95 h 109"/>
                    <a:gd name="T72" fmla="*/ 46 w 270"/>
                    <a:gd name="T73" fmla="*/ 78 h 109"/>
                    <a:gd name="T74" fmla="*/ 46 w 270"/>
                    <a:gd name="T75" fmla="*/ 33 h 109"/>
                    <a:gd name="T76" fmla="*/ 156 w 270"/>
                    <a:gd name="T77" fmla="*/ 33 h 109"/>
                    <a:gd name="T78" fmla="*/ 166 w 270"/>
                    <a:gd name="T79" fmla="*/ 44 h 109"/>
                    <a:gd name="T80" fmla="*/ 156 w 270"/>
                    <a:gd name="T81" fmla="*/ 55 h 109"/>
                    <a:gd name="T82" fmla="*/ 127 w 270"/>
                    <a:gd name="T83" fmla="*/ 55 h 109"/>
                    <a:gd name="T84" fmla="*/ 121 w 270"/>
                    <a:gd name="T85" fmla="*/ 61 h 109"/>
                    <a:gd name="T86" fmla="*/ 127 w 270"/>
                    <a:gd name="T87" fmla="*/ 68 h 109"/>
                    <a:gd name="T88" fmla="*/ 156 w 270"/>
                    <a:gd name="T89" fmla="*/ 68 h 109"/>
                    <a:gd name="T90" fmla="*/ 172 w 270"/>
                    <a:gd name="T91" fmla="*/ 61 h 109"/>
                    <a:gd name="T92" fmla="*/ 191 w 270"/>
                    <a:gd name="T93" fmla="*/ 61 h 109"/>
                    <a:gd name="T94" fmla="*/ 196 w 270"/>
                    <a:gd name="T95" fmla="*/ 59 h 109"/>
                    <a:gd name="T96" fmla="*/ 233 w 270"/>
                    <a:gd name="T97" fmla="*/ 22 h 109"/>
                    <a:gd name="T98" fmla="*/ 251 w 270"/>
                    <a:gd name="T99" fmla="*/ 22 h 109"/>
                    <a:gd name="T100" fmla="*/ 251 w 270"/>
                    <a:gd name="T101" fmla="*/ 4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0" h="109">
                      <a:moveTo>
                        <a:pt x="260" y="13"/>
                      </a:moveTo>
                      <a:cubicBezTo>
                        <a:pt x="250" y="3"/>
                        <a:pt x="234" y="3"/>
                        <a:pt x="224" y="13"/>
                      </a:cubicBezTo>
                      <a:cubicBezTo>
                        <a:pt x="189" y="48"/>
                        <a:pt x="189" y="48"/>
                        <a:pt x="189" y="48"/>
                      </a:cubicBezTo>
                      <a:cubicBezTo>
                        <a:pt x="179" y="48"/>
                        <a:pt x="179" y="48"/>
                        <a:pt x="179" y="48"/>
                      </a:cubicBezTo>
                      <a:cubicBezTo>
                        <a:pt x="179" y="47"/>
                        <a:pt x="179" y="45"/>
                        <a:pt x="179" y="44"/>
                      </a:cubicBezTo>
                      <a:cubicBezTo>
                        <a:pt x="179" y="31"/>
                        <a:pt x="169" y="20"/>
                        <a:pt x="156" y="20"/>
                      </a:cubicBezTo>
                      <a:cubicBezTo>
                        <a:pt x="46" y="20"/>
                        <a:pt x="46" y="20"/>
                        <a:pt x="46" y="20"/>
                      </a:cubicBezTo>
                      <a:cubicBezTo>
                        <a:pt x="46" y="6"/>
                        <a:pt x="46" y="6"/>
                        <a:pt x="46" y="6"/>
                      </a:cubicBezTo>
                      <a:cubicBezTo>
                        <a:pt x="46" y="3"/>
                        <a:pt x="43" y="0"/>
                        <a:pt x="40" y="0"/>
                      </a:cubicBezTo>
                      <a:cubicBezTo>
                        <a:pt x="6" y="0"/>
                        <a:pt x="6" y="0"/>
                        <a:pt x="6" y="0"/>
                      </a:cubicBezTo>
                      <a:cubicBezTo>
                        <a:pt x="3" y="0"/>
                        <a:pt x="0" y="3"/>
                        <a:pt x="0" y="6"/>
                      </a:cubicBezTo>
                      <a:cubicBezTo>
                        <a:pt x="0" y="102"/>
                        <a:pt x="0" y="102"/>
                        <a:pt x="0" y="102"/>
                      </a:cubicBezTo>
                      <a:cubicBezTo>
                        <a:pt x="0" y="106"/>
                        <a:pt x="3" y="109"/>
                        <a:pt x="6" y="109"/>
                      </a:cubicBezTo>
                      <a:cubicBezTo>
                        <a:pt x="40" y="109"/>
                        <a:pt x="40" y="109"/>
                        <a:pt x="40" y="109"/>
                      </a:cubicBezTo>
                      <a:cubicBezTo>
                        <a:pt x="43" y="109"/>
                        <a:pt x="46" y="106"/>
                        <a:pt x="46" y="102"/>
                      </a:cubicBezTo>
                      <a:cubicBezTo>
                        <a:pt x="46" y="92"/>
                        <a:pt x="46" y="92"/>
                        <a:pt x="46" y="92"/>
                      </a:cubicBezTo>
                      <a:cubicBezTo>
                        <a:pt x="75" y="107"/>
                        <a:pt x="75" y="107"/>
                        <a:pt x="75" y="107"/>
                      </a:cubicBezTo>
                      <a:cubicBezTo>
                        <a:pt x="76" y="108"/>
                        <a:pt x="77" y="108"/>
                        <a:pt x="78" y="108"/>
                      </a:cubicBezTo>
                      <a:cubicBezTo>
                        <a:pt x="205" y="108"/>
                        <a:pt x="205" y="108"/>
                        <a:pt x="205" y="108"/>
                      </a:cubicBezTo>
                      <a:cubicBezTo>
                        <a:pt x="205" y="108"/>
                        <a:pt x="206" y="108"/>
                        <a:pt x="206" y="108"/>
                      </a:cubicBezTo>
                      <a:cubicBezTo>
                        <a:pt x="213" y="107"/>
                        <a:pt x="218" y="105"/>
                        <a:pt x="223" y="101"/>
                      </a:cubicBezTo>
                      <a:cubicBezTo>
                        <a:pt x="223" y="100"/>
                        <a:pt x="223" y="100"/>
                        <a:pt x="223" y="100"/>
                      </a:cubicBezTo>
                      <a:cubicBezTo>
                        <a:pt x="260" y="49"/>
                        <a:pt x="260" y="49"/>
                        <a:pt x="260" y="49"/>
                      </a:cubicBezTo>
                      <a:cubicBezTo>
                        <a:pt x="270" y="39"/>
                        <a:pt x="270" y="23"/>
                        <a:pt x="260" y="13"/>
                      </a:cubicBezTo>
                      <a:close/>
                      <a:moveTo>
                        <a:pt x="33" y="96"/>
                      </a:moveTo>
                      <a:cubicBezTo>
                        <a:pt x="13" y="96"/>
                        <a:pt x="13" y="96"/>
                        <a:pt x="13" y="96"/>
                      </a:cubicBezTo>
                      <a:cubicBezTo>
                        <a:pt x="13" y="13"/>
                        <a:pt x="13" y="13"/>
                        <a:pt x="13" y="13"/>
                      </a:cubicBezTo>
                      <a:cubicBezTo>
                        <a:pt x="33" y="13"/>
                        <a:pt x="33" y="13"/>
                        <a:pt x="33" y="13"/>
                      </a:cubicBezTo>
                      <a:cubicBezTo>
                        <a:pt x="33" y="96"/>
                        <a:pt x="33" y="96"/>
                        <a:pt x="33" y="96"/>
                      </a:cubicBezTo>
                      <a:cubicBezTo>
                        <a:pt x="33" y="96"/>
                        <a:pt x="33" y="96"/>
                        <a:pt x="33" y="96"/>
                      </a:cubicBezTo>
                      <a:close/>
                      <a:moveTo>
                        <a:pt x="251" y="41"/>
                      </a:moveTo>
                      <a:cubicBezTo>
                        <a:pt x="251" y="41"/>
                        <a:pt x="250" y="41"/>
                        <a:pt x="250" y="41"/>
                      </a:cubicBezTo>
                      <a:cubicBezTo>
                        <a:pt x="213" y="92"/>
                        <a:pt x="213" y="92"/>
                        <a:pt x="213" y="92"/>
                      </a:cubicBezTo>
                      <a:cubicBezTo>
                        <a:pt x="211" y="94"/>
                        <a:pt x="208" y="95"/>
                        <a:pt x="205" y="95"/>
                      </a:cubicBezTo>
                      <a:cubicBezTo>
                        <a:pt x="204" y="95"/>
                        <a:pt x="203" y="95"/>
                        <a:pt x="202" y="95"/>
                      </a:cubicBezTo>
                      <a:cubicBezTo>
                        <a:pt x="80" y="95"/>
                        <a:pt x="80" y="95"/>
                        <a:pt x="80" y="95"/>
                      </a:cubicBezTo>
                      <a:cubicBezTo>
                        <a:pt x="46" y="78"/>
                        <a:pt x="46" y="78"/>
                        <a:pt x="46" y="78"/>
                      </a:cubicBezTo>
                      <a:cubicBezTo>
                        <a:pt x="46" y="33"/>
                        <a:pt x="46" y="33"/>
                        <a:pt x="46" y="33"/>
                      </a:cubicBezTo>
                      <a:cubicBezTo>
                        <a:pt x="156" y="33"/>
                        <a:pt x="156" y="33"/>
                        <a:pt x="156" y="33"/>
                      </a:cubicBezTo>
                      <a:cubicBezTo>
                        <a:pt x="162" y="33"/>
                        <a:pt x="166" y="38"/>
                        <a:pt x="166" y="44"/>
                      </a:cubicBezTo>
                      <a:cubicBezTo>
                        <a:pt x="166" y="50"/>
                        <a:pt x="162" y="55"/>
                        <a:pt x="156" y="55"/>
                      </a:cubicBezTo>
                      <a:cubicBezTo>
                        <a:pt x="127" y="55"/>
                        <a:pt x="127" y="55"/>
                        <a:pt x="127" y="55"/>
                      </a:cubicBezTo>
                      <a:cubicBezTo>
                        <a:pt x="124" y="55"/>
                        <a:pt x="121" y="58"/>
                        <a:pt x="121" y="61"/>
                      </a:cubicBezTo>
                      <a:cubicBezTo>
                        <a:pt x="121" y="65"/>
                        <a:pt x="124" y="68"/>
                        <a:pt x="127" y="68"/>
                      </a:cubicBezTo>
                      <a:cubicBezTo>
                        <a:pt x="156" y="68"/>
                        <a:pt x="156" y="68"/>
                        <a:pt x="156" y="68"/>
                      </a:cubicBezTo>
                      <a:cubicBezTo>
                        <a:pt x="162" y="68"/>
                        <a:pt x="167" y="65"/>
                        <a:pt x="172" y="61"/>
                      </a:cubicBezTo>
                      <a:cubicBezTo>
                        <a:pt x="191" y="61"/>
                        <a:pt x="191" y="61"/>
                        <a:pt x="191" y="61"/>
                      </a:cubicBezTo>
                      <a:cubicBezTo>
                        <a:pt x="193" y="61"/>
                        <a:pt x="195" y="61"/>
                        <a:pt x="196" y="59"/>
                      </a:cubicBezTo>
                      <a:cubicBezTo>
                        <a:pt x="233" y="22"/>
                        <a:pt x="233" y="22"/>
                        <a:pt x="233" y="22"/>
                      </a:cubicBezTo>
                      <a:cubicBezTo>
                        <a:pt x="238" y="17"/>
                        <a:pt x="246" y="17"/>
                        <a:pt x="251" y="22"/>
                      </a:cubicBezTo>
                      <a:cubicBezTo>
                        <a:pt x="256" y="27"/>
                        <a:pt x="256" y="35"/>
                        <a:pt x="251"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32" name="Freeform 17"/>
                <p:cNvSpPr>
                  <a:spLocks noEditPoints="1"/>
                </p:cNvSpPr>
                <p:nvPr/>
              </p:nvSpPr>
              <p:spPr bwMode="auto">
                <a:xfrm>
                  <a:off x="-2351088" y="3257550"/>
                  <a:ext cx="274638" cy="447675"/>
                </a:xfrm>
                <a:custGeom>
                  <a:avLst/>
                  <a:gdLst>
                    <a:gd name="T0" fmla="*/ 63 w 125"/>
                    <a:gd name="T1" fmla="*/ 203 h 203"/>
                    <a:gd name="T2" fmla="*/ 125 w 125"/>
                    <a:gd name="T3" fmla="*/ 141 h 203"/>
                    <a:gd name="T4" fmla="*/ 121 w 125"/>
                    <a:gd name="T5" fmla="*/ 117 h 203"/>
                    <a:gd name="T6" fmla="*/ 121 w 125"/>
                    <a:gd name="T7" fmla="*/ 117 h 203"/>
                    <a:gd name="T8" fmla="*/ 118 w 125"/>
                    <a:gd name="T9" fmla="*/ 111 h 203"/>
                    <a:gd name="T10" fmla="*/ 68 w 125"/>
                    <a:gd name="T11" fmla="*/ 4 h 203"/>
                    <a:gd name="T12" fmla="*/ 63 w 125"/>
                    <a:gd name="T13" fmla="*/ 0 h 203"/>
                    <a:gd name="T14" fmla="*/ 57 w 125"/>
                    <a:gd name="T15" fmla="*/ 4 h 203"/>
                    <a:gd name="T16" fmla="*/ 7 w 125"/>
                    <a:gd name="T17" fmla="*/ 111 h 203"/>
                    <a:gd name="T18" fmla="*/ 4 w 125"/>
                    <a:gd name="T19" fmla="*/ 117 h 203"/>
                    <a:gd name="T20" fmla="*/ 4 w 125"/>
                    <a:gd name="T21" fmla="*/ 117 h 203"/>
                    <a:gd name="T22" fmla="*/ 0 w 125"/>
                    <a:gd name="T23" fmla="*/ 141 h 203"/>
                    <a:gd name="T24" fmla="*/ 63 w 125"/>
                    <a:gd name="T25" fmla="*/ 203 h 203"/>
                    <a:gd name="T26" fmla="*/ 16 w 125"/>
                    <a:gd name="T27" fmla="*/ 122 h 203"/>
                    <a:gd name="T28" fmla="*/ 16 w 125"/>
                    <a:gd name="T29" fmla="*/ 122 h 203"/>
                    <a:gd name="T30" fmla="*/ 18 w 125"/>
                    <a:gd name="T31" fmla="*/ 117 h 203"/>
                    <a:gd name="T32" fmla="*/ 19 w 125"/>
                    <a:gd name="T33" fmla="*/ 117 h 203"/>
                    <a:gd name="T34" fmla="*/ 63 w 125"/>
                    <a:gd name="T35" fmla="*/ 21 h 203"/>
                    <a:gd name="T36" fmla="*/ 106 w 125"/>
                    <a:gd name="T37" fmla="*/ 117 h 203"/>
                    <a:gd name="T38" fmla="*/ 107 w 125"/>
                    <a:gd name="T39" fmla="*/ 117 h 203"/>
                    <a:gd name="T40" fmla="*/ 109 w 125"/>
                    <a:gd name="T41" fmla="*/ 122 h 203"/>
                    <a:gd name="T42" fmla="*/ 109 w 125"/>
                    <a:gd name="T43" fmla="*/ 122 h 203"/>
                    <a:gd name="T44" fmla="*/ 109 w 125"/>
                    <a:gd name="T45" fmla="*/ 122 h 203"/>
                    <a:gd name="T46" fmla="*/ 112 w 125"/>
                    <a:gd name="T47" fmla="*/ 141 h 203"/>
                    <a:gd name="T48" fmla="*/ 63 w 125"/>
                    <a:gd name="T49" fmla="*/ 191 h 203"/>
                    <a:gd name="T50" fmla="*/ 12 w 125"/>
                    <a:gd name="T51" fmla="*/ 141 h 203"/>
                    <a:gd name="T52" fmla="*/ 16 w 125"/>
                    <a:gd name="T53" fmla="*/ 12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5" h="203">
                      <a:moveTo>
                        <a:pt x="63" y="203"/>
                      </a:moveTo>
                      <a:cubicBezTo>
                        <a:pt x="97" y="203"/>
                        <a:pt x="125" y="175"/>
                        <a:pt x="125" y="141"/>
                      </a:cubicBezTo>
                      <a:cubicBezTo>
                        <a:pt x="125" y="132"/>
                        <a:pt x="124" y="124"/>
                        <a:pt x="121" y="117"/>
                      </a:cubicBezTo>
                      <a:cubicBezTo>
                        <a:pt x="121" y="117"/>
                        <a:pt x="121" y="117"/>
                        <a:pt x="121" y="117"/>
                      </a:cubicBezTo>
                      <a:cubicBezTo>
                        <a:pt x="120" y="115"/>
                        <a:pt x="119" y="113"/>
                        <a:pt x="118" y="111"/>
                      </a:cubicBezTo>
                      <a:cubicBezTo>
                        <a:pt x="68" y="4"/>
                        <a:pt x="68" y="4"/>
                        <a:pt x="68" y="4"/>
                      </a:cubicBezTo>
                      <a:cubicBezTo>
                        <a:pt x="67" y="2"/>
                        <a:pt x="65" y="0"/>
                        <a:pt x="63" y="0"/>
                      </a:cubicBezTo>
                      <a:cubicBezTo>
                        <a:pt x="60" y="0"/>
                        <a:pt x="58" y="2"/>
                        <a:pt x="57" y="4"/>
                      </a:cubicBezTo>
                      <a:cubicBezTo>
                        <a:pt x="7" y="111"/>
                        <a:pt x="7" y="111"/>
                        <a:pt x="7" y="111"/>
                      </a:cubicBezTo>
                      <a:cubicBezTo>
                        <a:pt x="6" y="113"/>
                        <a:pt x="5" y="115"/>
                        <a:pt x="4" y="117"/>
                      </a:cubicBezTo>
                      <a:cubicBezTo>
                        <a:pt x="4" y="117"/>
                        <a:pt x="4" y="117"/>
                        <a:pt x="4" y="117"/>
                      </a:cubicBezTo>
                      <a:cubicBezTo>
                        <a:pt x="1" y="124"/>
                        <a:pt x="0" y="132"/>
                        <a:pt x="0" y="141"/>
                      </a:cubicBezTo>
                      <a:cubicBezTo>
                        <a:pt x="0" y="175"/>
                        <a:pt x="28" y="203"/>
                        <a:pt x="63" y="203"/>
                      </a:cubicBezTo>
                      <a:close/>
                      <a:moveTo>
                        <a:pt x="16" y="122"/>
                      </a:moveTo>
                      <a:cubicBezTo>
                        <a:pt x="16" y="122"/>
                        <a:pt x="16" y="122"/>
                        <a:pt x="16" y="122"/>
                      </a:cubicBezTo>
                      <a:cubicBezTo>
                        <a:pt x="17" y="120"/>
                        <a:pt x="18" y="118"/>
                        <a:pt x="18" y="117"/>
                      </a:cubicBezTo>
                      <a:cubicBezTo>
                        <a:pt x="18" y="117"/>
                        <a:pt x="18" y="117"/>
                        <a:pt x="19" y="117"/>
                      </a:cubicBezTo>
                      <a:cubicBezTo>
                        <a:pt x="63" y="21"/>
                        <a:pt x="63" y="21"/>
                        <a:pt x="63" y="21"/>
                      </a:cubicBezTo>
                      <a:cubicBezTo>
                        <a:pt x="106" y="117"/>
                        <a:pt x="106" y="117"/>
                        <a:pt x="106" y="117"/>
                      </a:cubicBezTo>
                      <a:cubicBezTo>
                        <a:pt x="106" y="117"/>
                        <a:pt x="107" y="117"/>
                        <a:pt x="107" y="117"/>
                      </a:cubicBezTo>
                      <a:cubicBezTo>
                        <a:pt x="107" y="118"/>
                        <a:pt x="108" y="120"/>
                        <a:pt x="109" y="122"/>
                      </a:cubicBezTo>
                      <a:cubicBezTo>
                        <a:pt x="109" y="122"/>
                        <a:pt x="109" y="122"/>
                        <a:pt x="109" y="122"/>
                      </a:cubicBezTo>
                      <a:cubicBezTo>
                        <a:pt x="109" y="122"/>
                        <a:pt x="109" y="122"/>
                        <a:pt x="109" y="122"/>
                      </a:cubicBezTo>
                      <a:cubicBezTo>
                        <a:pt x="111" y="128"/>
                        <a:pt x="112" y="134"/>
                        <a:pt x="112" y="141"/>
                      </a:cubicBezTo>
                      <a:cubicBezTo>
                        <a:pt x="112" y="168"/>
                        <a:pt x="90" y="191"/>
                        <a:pt x="63" y="191"/>
                      </a:cubicBezTo>
                      <a:cubicBezTo>
                        <a:pt x="35" y="191"/>
                        <a:pt x="12" y="168"/>
                        <a:pt x="12" y="141"/>
                      </a:cubicBezTo>
                      <a:cubicBezTo>
                        <a:pt x="12" y="134"/>
                        <a:pt x="14" y="128"/>
                        <a:pt x="16" y="1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grpSp>
        </p:grpSp>
      </p:grpSp>
      <p:grpSp>
        <p:nvGrpSpPr>
          <p:cNvPr id="25" name="Group 24">
            <a:extLst>
              <a:ext uri="{FF2B5EF4-FFF2-40B4-BE49-F238E27FC236}">
                <a16:creationId xmlns:a16="http://schemas.microsoft.com/office/drawing/2014/main" id="{43FF78CB-2F77-4CD9-8F0E-464E445683D4}"/>
              </a:ext>
            </a:extLst>
          </p:cNvPr>
          <p:cNvGrpSpPr>
            <a:grpSpLocks/>
          </p:cNvGrpSpPr>
          <p:nvPr/>
        </p:nvGrpSpPr>
        <p:grpSpPr>
          <a:xfrm>
            <a:off x="158759" y="875992"/>
            <a:ext cx="7474493" cy="1046440"/>
            <a:chOff x="158759" y="749891"/>
            <a:chExt cx="7474493" cy="1046440"/>
          </a:xfrm>
        </p:grpSpPr>
        <p:sp>
          <p:nvSpPr>
            <p:cNvPr id="15" name="Title 1"/>
            <p:cNvSpPr txBox="1">
              <a:spLocks/>
            </p:cNvSpPr>
            <p:nvPr/>
          </p:nvSpPr>
          <p:spPr bwMode="auto">
            <a:xfrm>
              <a:off x="987500" y="749891"/>
              <a:ext cx="6645752"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2000" b="0"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sz="1800" dirty="0">
                  <a:solidFill>
                    <a:schemeClr val="tx1"/>
                  </a:solidFill>
                  <a:latin typeface="Palatino Linotype" panose="02040502050505030304" pitchFamily="18" charset="0"/>
                </a:rPr>
                <a:t>Over</a:t>
              </a:r>
              <a:r>
                <a:rPr lang="en-US" sz="1800" dirty="0">
                  <a:solidFill>
                    <a:schemeClr val="accent2"/>
                  </a:solidFill>
                  <a:latin typeface="Palatino Linotype" panose="02040502050505030304" pitchFamily="18" charset="0"/>
                </a:rPr>
                <a:t> </a:t>
              </a:r>
              <a:r>
                <a:rPr lang="en-US" sz="3200" dirty="0">
                  <a:solidFill>
                    <a:schemeClr val="accent2"/>
                  </a:solidFill>
                  <a:latin typeface="Palatino Linotype" panose="02040502050505030304" pitchFamily="18" charset="0"/>
                </a:rPr>
                <a:t>2</a:t>
              </a:r>
              <a:r>
                <a:rPr lang="en-US" sz="1800" dirty="0">
                  <a:solidFill>
                    <a:schemeClr val="accent2"/>
                  </a:solidFill>
                  <a:latin typeface="Palatino Linotype" panose="02040502050505030304" pitchFamily="18" charset="0"/>
                </a:rPr>
                <a:t> billion</a:t>
              </a:r>
              <a:r>
                <a:rPr lang="en-US" sz="1800" dirty="0">
                  <a:solidFill>
                    <a:schemeClr val="tx1"/>
                  </a:solidFill>
                  <a:latin typeface="Palatino Linotype" panose="02040502050505030304" pitchFamily="18" charset="0"/>
                </a:rPr>
                <a:t> people suffer from micronutrient deficiencies; meanwhile, over</a:t>
              </a:r>
              <a:r>
                <a:rPr lang="en-US" sz="3600" dirty="0">
                  <a:solidFill>
                    <a:schemeClr val="tx1"/>
                  </a:solidFill>
                  <a:latin typeface="Palatino Linotype" panose="02040502050505030304" pitchFamily="18" charset="0"/>
                </a:rPr>
                <a:t> </a:t>
              </a:r>
              <a:r>
                <a:rPr lang="en-US" sz="3200" dirty="0">
                  <a:solidFill>
                    <a:schemeClr val="accent2"/>
                  </a:solidFill>
                  <a:latin typeface="Palatino Linotype" panose="02040502050505030304" pitchFamily="18" charset="0"/>
                </a:rPr>
                <a:t>2</a:t>
              </a:r>
              <a:r>
                <a:rPr lang="en-US" sz="3600" dirty="0">
                  <a:solidFill>
                    <a:schemeClr val="accent2"/>
                  </a:solidFill>
                  <a:latin typeface="Palatino Linotype" panose="02040502050505030304" pitchFamily="18" charset="0"/>
                </a:rPr>
                <a:t> </a:t>
              </a:r>
              <a:r>
                <a:rPr lang="en-US" sz="1800" dirty="0">
                  <a:solidFill>
                    <a:schemeClr val="accent2"/>
                  </a:solidFill>
                  <a:latin typeface="Palatino Linotype" panose="02040502050505030304" pitchFamily="18" charset="0"/>
                </a:rPr>
                <a:t>billion</a:t>
              </a:r>
              <a:r>
                <a:rPr lang="en-US" sz="1800" dirty="0">
                  <a:solidFill>
                    <a:schemeClr val="tx1"/>
                  </a:solidFill>
                  <a:latin typeface="Palatino Linotype" panose="02040502050505030304" pitchFamily="18" charset="0"/>
                </a:rPr>
                <a:t> adults are overweight or obese</a:t>
              </a:r>
            </a:p>
          </p:txBody>
        </p:sp>
        <p:grpSp>
          <p:nvGrpSpPr>
            <p:cNvPr id="3" name="Group 2">
              <a:extLst>
                <a:ext uri="{FF2B5EF4-FFF2-40B4-BE49-F238E27FC236}">
                  <a16:creationId xmlns:a16="http://schemas.microsoft.com/office/drawing/2014/main" id="{BBE3AE3A-7E4C-4664-98C7-EA4C6CA65489}"/>
                </a:ext>
              </a:extLst>
            </p:cNvPr>
            <p:cNvGrpSpPr/>
            <p:nvPr/>
          </p:nvGrpSpPr>
          <p:grpSpPr>
            <a:xfrm>
              <a:off x="158759" y="949328"/>
              <a:ext cx="647567" cy="647567"/>
              <a:chOff x="158759" y="887773"/>
              <a:chExt cx="647567" cy="647567"/>
            </a:xfrm>
          </p:grpSpPr>
          <p:sp>
            <p:nvSpPr>
              <p:cNvPr id="7" name="Diamond 6">
                <a:extLst>
                  <a:ext uri="{FF2B5EF4-FFF2-40B4-BE49-F238E27FC236}">
                    <a16:creationId xmlns:a16="http://schemas.microsoft.com/office/drawing/2014/main" id="{F9B449FB-0F0B-4186-9F60-ECB1B4A9DF83}"/>
                  </a:ext>
                </a:extLst>
              </p:cNvPr>
              <p:cNvSpPr/>
              <p:nvPr/>
            </p:nvSpPr>
            <p:spPr>
              <a:xfrm>
                <a:off x="158759" y="887773"/>
                <a:ext cx="647567" cy="647567"/>
              </a:xfrm>
              <a:prstGeom prst="diamond">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latin typeface="Palatino Linotype" panose="02040502050505030304" pitchFamily="18" charset="0"/>
                </a:endParaRPr>
              </a:p>
            </p:txBody>
          </p:sp>
          <p:sp>
            <p:nvSpPr>
              <p:cNvPr id="29" name="Freeform 14"/>
              <p:cNvSpPr>
                <a:spLocks noEditPoints="1"/>
              </p:cNvSpPr>
              <p:nvPr/>
            </p:nvSpPr>
            <p:spPr bwMode="auto">
              <a:xfrm>
                <a:off x="351527" y="1049862"/>
                <a:ext cx="259613" cy="292216"/>
              </a:xfrm>
              <a:custGeom>
                <a:avLst/>
                <a:gdLst>
                  <a:gd name="T0" fmla="*/ 165 w 311"/>
                  <a:gd name="T1" fmla="*/ 87 h 349"/>
                  <a:gd name="T2" fmla="*/ 162 w 311"/>
                  <a:gd name="T3" fmla="*/ 77 h 349"/>
                  <a:gd name="T4" fmla="*/ 172 w 311"/>
                  <a:gd name="T5" fmla="*/ 75 h 349"/>
                  <a:gd name="T6" fmla="*/ 212 w 311"/>
                  <a:gd name="T7" fmla="*/ 62 h 349"/>
                  <a:gd name="T8" fmla="*/ 214 w 311"/>
                  <a:gd name="T9" fmla="*/ 1 h 349"/>
                  <a:gd name="T10" fmla="*/ 163 w 311"/>
                  <a:gd name="T11" fmla="*/ 13 h 349"/>
                  <a:gd name="T12" fmla="*/ 149 w 311"/>
                  <a:gd name="T13" fmla="*/ 53 h 349"/>
                  <a:gd name="T14" fmla="*/ 149 w 311"/>
                  <a:gd name="T15" fmla="*/ 85 h 349"/>
                  <a:gd name="T16" fmla="*/ 112 w 311"/>
                  <a:gd name="T17" fmla="*/ 81 h 349"/>
                  <a:gd name="T18" fmla="*/ 118 w 311"/>
                  <a:gd name="T19" fmla="*/ 349 h 349"/>
                  <a:gd name="T20" fmla="*/ 164 w 311"/>
                  <a:gd name="T21" fmla="*/ 343 h 349"/>
                  <a:gd name="T22" fmla="*/ 311 w 311"/>
                  <a:gd name="T23" fmla="*/ 205 h 349"/>
                  <a:gd name="T24" fmla="*/ 171 w 311"/>
                  <a:gd name="T25" fmla="*/ 22 h 349"/>
                  <a:gd name="T26" fmla="*/ 207 w 311"/>
                  <a:gd name="T27" fmla="*/ 13 h 349"/>
                  <a:gd name="T28" fmla="*/ 203 w 311"/>
                  <a:gd name="T29" fmla="*/ 53 h 349"/>
                  <a:gd name="T30" fmla="*/ 172 w 311"/>
                  <a:gd name="T31" fmla="*/ 62 h 349"/>
                  <a:gd name="T32" fmla="*/ 162 w 311"/>
                  <a:gd name="T33" fmla="*/ 58 h 349"/>
                  <a:gd name="T34" fmla="*/ 112 w 311"/>
                  <a:gd name="T35" fmla="*/ 93 h 349"/>
                  <a:gd name="T36" fmla="*/ 169 w 311"/>
                  <a:gd name="T37" fmla="*/ 99 h 349"/>
                  <a:gd name="T38" fmla="*/ 294 w 311"/>
                  <a:gd name="T39" fmla="*/ 165 h 349"/>
                  <a:gd name="T40" fmla="*/ 19 w 311"/>
                  <a:gd name="T41" fmla="*/ 168 h 349"/>
                  <a:gd name="T42" fmla="*/ 112 w 311"/>
                  <a:gd name="T43" fmla="*/ 93 h 349"/>
                  <a:gd name="T44" fmla="*/ 170 w 311"/>
                  <a:gd name="T45" fmla="*/ 331 h 349"/>
                  <a:gd name="T46" fmla="*/ 141 w 311"/>
                  <a:gd name="T47" fmla="*/ 331 h 349"/>
                  <a:gd name="T48" fmla="*/ 28 w 311"/>
                  <a:gd name="T49" fmla="*/ 271 h 349"/>
                  <a:gd name="T50" fmla="*/ 281 w 311"/>
                  <a:gd name="T51" fmla="*/ 268 h 349"/>
                  <a:gd name="T52" fmla="*/ 193 w 311"/>
                  <a:gd name="T53" fmla="*/ 336 h 349"/>
                  <a:gd name="T54" fmla="*/ 20 w 311"/>
                  <a:gd name="T55" fmla="*/ 252 h 349"/>
                  <a:gd name="T56" fmla="*/ 13 w 311"/>
                  <a:gd name="T57" fmla="*/ 184 h 349"/>
                  <a:gd name="T58" fmla="*/ 46 w 311"/>
                  <a:gd name="T59" fmla="*/ 181 h 349"/>
                  <a:gd name="T60" fmla="*/ 50 w 311"/>
                  <a:gd name="T61" fmla="*/ 212 h 349"/>
                  <a:gd name="T62" fmla="*/ 62 w 311"/>
                  <a:gd name="T63" fmla="*/ 212 h 349"/>
                  <a:gd name="T64" fmla="*/ 65 w 311"/>
                  <a:gd name="T65" fmla="*/ 181 h 349"/>
                  <a:gd name="T66" fmla="*/ 112 w 311"/>
                  <a:gd name="T67" fmla="*/ 184 h 349"/>
                  <a:gd name="T68" fmla="*/ 118 w 311"/>
                  <a:gd name="T69" fmla="*/ 205 h 349"/>
                  <a:gd name="T70" fmla="*/ 124 w 311"/>
                  <a:gd name="T71" fmla="*/ 184 h 349"/>
                  <a:gd name="T72" fmla="*/ 171 w 311"/>
                  <a:gd name="T73" fmla="*/ 181 h 349"/>
                  <a:gd name="T74" fmla="*/ 174 w 311"/>
                  <a:gd name="T75" fmla="*/ 212 h 349"/>
                  <a:gd name="T76" fmla="*/ 187 w 311"/>
                  <a:gd name="T77" fmla="*/ 212 h 349"/>
                  <a:gd name="T78" fmla="*/ 190 w 311"/>
                  <a:gd name="T79" fmla="*/ 181 h 349"/>
                  <a:gd name="T80" fmla="*/ 237 w 311"/>
                  <a:gd name="T81" fmla="*/ 184 h 349"/>
                  <a:gd name="T82" fmla="*/ 243 w 311"/>
                  <a:gd name="T83" fmla="*/ 205 h 349"/>
                  <a:gd name="T84" fmla="*/ 249 w 311"/>
                  <a:gd name="T85" fmla="*/ 184 h 349"/>
                  <a:gd name="T86" fmla="*/ 294 w 311"/>
                  <a:gd name="T87" fmla="*/ 181 h 349"/>
                  <a:gd name="T88" fmla="*/ 299 w 311"/>
                  <a:gd name="T89" fmla="*/ 205 h 349"/>
                  <a:gd name="T90" fmla="*/ 286 w 311"/>
                  <a:gd name="T91" fmla="*/ 255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1" h="349">
                    <a:moveTo>
                      <a:pt x="199" y="81"/>
                    </a:moveTo>
                    <a:cubicBezTo>
                      <a:pt x="188" y="81"/>
                      <a:pt x="176" y="83"/>
                      <a:pt x="165" y="87"/>
                    </a:cubicBezTo>
                    <a:cubicBezTo>
                      <a:pt x="163" y="88"/>
                      <a:pt x="162" y="87"/>
                      <a:pt x="162" y="85"/>
                    </a:cubicBezTo>
                    <a:cubicBezTo>
                      <a:pt x="162" y="77"/>
                      <a:pt x="162" y="77"/>
                      <a:pt x="162" y="77"/>
                    </a:cubicBezTo>
                    <a:cubicBezTo>
                      <a:pt x="162" y="75"/>
                      <a:pt x="163" y="74"/>
                      <a:pt x="165" y="74"/>
                    </a:cubicBezTo>
                    <a:cubicBezTo>
                      <a:pt x="167" y="74"/>
                      <a:pt x="170" y="75"/>
                      <a:pt x="172" y="75"/>
                    </a:cubicBezTo>
                    <a:cubicBezTo>
                      <a:pt x="172" y="75"/>
                      <a:pt x="172" y="75"/>
                      <a:pt x="172" y="75"/>
                    </a:cubicBezTo>
                    <a:cubicBezTo>
                      <a:pt x="184" y="75"/>
                      <a:pt x="201" y="72"/>
                      <a:pt x="212" y="62"/>
                    </a:cubicBezTo>
                    <a:cubicBezTo>
                      <a:pt x="228" y="45"/>
                      <a:pt x="224" y="16"/>
                      <a:pt x="222" y="8"/>
                    </a:cubicBezTo>
                    <a:cubicBezTo>
                      <a:pt x="221" y="4"/>
                      <a:pt x="218" y="1"/>
                      <a:pt x="214" y="1"/>
                    </a:cubicBezTo>
                    <a:cubicBezTo>
                      <a:pt x="211" y="0"/>
                      <a:pt x="207" y="0"/>
                      <a:pt x="201" y="0"/>
                    </a:cubicBezTo>
                    <a:cubicBezTo>
                      <a:pt x="190" y="0"/>
                      <a:pt x="173" y="2"/>
                      <a:pt x="163" y="13"/>
                    </a:cubicBezTo>
                    <a:cubicBezTo>
                      <a:pt x="152" y="24"/>
                      <a:pt x="149" y="40"/>
                      <a:pt x="149" y="52"/>
                    </a:cubicBezTo>
                    <a:cubicBezTo>
                      <a:pt x="149" y="52"/>
                      <a:pt x="150" y="53"/>
                      <a:pt x="149" y="53"/>
                    </a:cubicBezTo>
                    <a:cubicBezTo>
                      <a:pt x="149" y="53"/>
                      <a:pt x="149" y="53"/>
                      <a:pt x="149" y="53"/>
                    </a:cubicBezTo>
                    <a:cubicBezTo>
                      <a:pt x="149" y="85"/>
                      <a:pt x="149" y="85"/>
                      <a:pt x="149" y="85"/>
                    </a:cubicBezTo>
                    <a:cubicBezTo>
                      <a:pt x="149" y="87"/>
                      <a:pt x="148" y="88"/>
                      <a:pt x="146" y="87"/>
                    </a:cubicBezTo>
                    <a:cubicBezTo>
                      <a:pt x="135" y="83"/>
                      <a:pt x="123" y="81"/>
                      <a:pt x="112" y="81"/>
                    </a:cubicBezTo>
                    <a:cubicBezTo>
                      <a:pt x="39" y="81"/>
                      <a:pt x="0" y="125"/>
                      <a:pt x="0" y="205"/>
                    </a:cubicBezTo>
                    <a:cubicBezTo>
                      <a:pt x="0" y="281"/>
                      <a:pt x="56" y="349"/>
                      <a:pt x="118" y="349"/>
                    </a:cubicBezTo>
                    <a:cubicBezTo>
                      <a:pt x="129" y="349"/>
                      <a:pt x="137" y="347"/>
                      <a:pt x="147" y="343"/>
                    </a:cubicBezTo>
                    <a:cubicBezTo>
                      <a:pt x="152" y="340"/>
                      <a:pt x="159" y="340"/>
                      <a:pt x="164" y="343"/>
                    </a:cubicBezTo>
                    <a:cubicBezTo>
                      <a:pt x="174" y="347"/>
                      <a:pt x="182" y="349"/>
                      <a:pt x="193" y="349"/>
                    </a:cubicBezTo>
                    <a:cubicBezTo>
                      <a:pt x="255" y="349"/>
                      <a:pt x="311" y="281"/>
                      <a:pt x="311" y="205"/>
                    </a:cubicBezTo>
                    <a:cubicBezTo>
                      <a:pt x="311" y="129"/>
                      <a:pt x="268" y="81"/>
                      <a:pt x="199" y="81"/>
                    </a:cubicBezTo>
                    <a:close/>
                    <a:moveTo>
                      <a:pt x="171" y="22"/>
                    </a:moveTo>
                    <a:cubicBezTo>
                      <a:pt x="179" y="14"/>
                      <a:pt x="192" y="12"/>
                      <a:pt x="201" y="12"/>
                    </a:cubicBezTo>
                    <a:cubicBezTo>
                      <a:pt x="203" y="12"/>
                      <a:pt x="206" y="12"/>
                      <a:pt x="207" y="13"/>
                    </a:cubicBezTo>
                    <a:cubicBezTo>
                      <a:pt x="209" y="13"/>
                      <a:pt x="211" y="14"/>
                      <a:pt x="211" y="16"/>
                    </a:cubicBezTo>
                    <a:cubicBezTo>
                      <a:pt x="212" y="27"/>
                      <a:pt x="212" y="44"/>
                      <a:pt x="203" y="53"/>
                    </a:cubicBezTo>
                    <a:cubicBezTo>
                      <a:pt x="195" y="60"/>
                      <a:pt x="182" y="62"/>
                      <a:pt x="172" y="62"/>
                    </a:cubicBezTo>
                    <a:cubicBezTo>
                      <a:pt x="172" y="62"/>
                      <a:pt x="172" y="62"/>
                      <a:pt x="172" y="62"/>
                    </a:cubicBezTo>
                    <a:cubicBezTo>
                      <a:pt x="170" y="62"/>
                      <a:pt x="168" y="62"/>
                      <a:pt x="166" y="62"/>
                    </a:cubicBezTo>
                    <a:cubicBezTo>
                      <a:pt x="164" y="62"/>
                      <a:pt x="162" y="60"/>
                      <a:pt x="162" y="58"/>
                    </a:cubicBezTo>
                    <a:cubicBezTo>
                      <a:pt x="161" y="48"/>
                      <a:pt x="162" y="31"/>
                      <a:pt x="171" y="22"/>
                    </a:cubicBezTo>
                    <a:close/>
                    <a:moveTo>
                      <a:pt x="112" y="93"/>
                    </a:moveTo>
                    <a:cubicBezTo>
                      <a:pt x="122" y="93"/>
                      <a:pt x="132" y="95"/>
                      <a:pt x="142" y="99"/>
                    </a:cubicBezTo>
                    <a:cubicBezTo>
                      <a:pt x="151" y="102"/>
                      <a:pt x="161" y="102"/>
                      <a:pt x="169" y="99"/>
                    </a:cubicBezTo>
                    <a:cubicBezTo>
                      <a:pt x="179" y="95"/>
                      <a:pt x="189" y="93"/>
                      <a:pt x="199" y="93"/>
                    </a:cubicBezTo>
                    <a:cubicBezTo>
                      <a:pt x="248" y="93"/>
                      <a:pt x="282" y="119"/>
                      <a:pt x="294" y="165"/>
                    </a:cubicBezTo>
                    <a:cubicBezTo>
                      <a:pt x="294" y="166"/>
                      <a:pt x="293" y="168"/>
                      <a:pt x="292" y="168"/>
                    </a:cubicBezTo>
                    <a:cubicBezTo>
                      <a:pt x="19" y="168"/>
                      <a:pt x="19" y="168"/>
                      <a:pt x="19" y="168"/>
                    </a:cubicBezTo>
                    <a:cubicBezTo>
                      <a:pt x="17" y="168"/>
                      <a:pt x="16" y="167"/>
                      <a:pt x="16" y="165"/>
                    </a:cubicBezTo>
                    <a:cubicBezTo>
                      <a:pt x="25" y="127"/>
                      <a:pt x="51" y="93"/>
                      <a:pt x="112" y="93"/>
                    </a:cubicBezTo>
                    <a:close/>
                    <a:moveTo>
                      <a:pt x="193" y="336"/>
                    </a:moveTo>
                    <a:cubicBezTo>
                      <a:pt x="183" y="336"/>
                      <a:pt x="176" y="334"/>
                      <a:pt x="170" y="331"/>
                    </a:cubicBezTo>
                    <a:cubicBezTo>
                      <a:pt x="165" y="329"/>
                      <a:pt x="160" y="328"/>
                      <a:pt x="156" y="328"/>
                    </a:cubicBezTo>
                    <a:cubicBezTo>
                      <a:pt x="151" y="328"/>
                      <a:pt x="146" y="329"/>
                      <a:pt x="141" y="331"/>
                    </a:cubicBezTo>
                    <a:cubicBezTo>
                      <a:pt x="135" y="334"/>
                      <a:pt x="128" y="336"/>
                      <a:pt x="118" y="336"/>
                    </a:cubicBezTo>
                    <a:cubicBezTo>
                      <a:pt x="82" y="336"/>
                      <a:pt x="48" y="309"/>
                      <a:pt x="28" y="271"/>
                    </a:cubicBezTo>
                    <a:cubicBezTo>
                      <a:pt x="28" y="269"/>
                      <a:pt x="29" y="268"/>
                      <a:pt x="30" y="268"/>
                    </a:cubicBezTo>
                    <a:cubicBezTo>
                      <a:pt x="281" y="268"/>
                      <a:pt x="281" y="268"/>
                      <a:pt x="281" y="268"/>
                    </a:cubicBezTo>
                    <a:cubicBezTo>
                      <a:pt x="283" y="268"/>
                      <a:pt x="283" y="269"/>
                      <a:pt x="283" y="271"/>
                    </a:cubicBezTo>
                    <a:cubicBezTo>
                      <a:pt x="263" y="309"/>
                      <a:pt x="229" y="336"/>
                      <a:pt x="193" y="336"/>
                    </a:cubicBezTo>
                    <a:close/>
                    <a:moveTo>
                      <a:pt x="25" y="255"/>
                    </a:moveTo>
                    <a:cubicBezTo>
                      <a:pt x="23" y="255"/>
                      <a:pt x="21" y="254"/>
                      <a:pt x="20" y="252"/>
                    </a:cubicBezTo>
                    <a:cubicBezTo>
                      <a:pt x="15" y="238"/>
                      <a:pt x="12" y="222"/>
                      <a:pt x="12" y="205"/>
                    </a:cubicBezTo>
                    <a:cubicBezTo>
                      <a:pt x="12" y="198"/>
                      <a:pt x="13" y="191"/>
                      <a:pt x="13" y="184"/>
                    </a:cubicBezTo>
                    <a:cubicBezTo>
                      <a:pt x="14" y="182"/>
                      <a:pt x="15" y="181"/>
                      <a:pt x="17" y="181"/>
                    </a:cubicBezTo>
                    <a:cubicBezTo>
                      <a:pt x="46" y="181"/>
                      <a:pt x="46" y="181"/>
                      <a:pt x="46" y="181"/>
                    </a:cubicBezTo>
                    <a:cubicBezTo>
                      <a:pt x="48" y="181"/>
                      <a:pt x="50" y="182"/>
                      <a:pt x="50" y="184"/>
                    </a:cubicBezTo>
                    <a:cubicBezTo>
                      <a:pt x="50" y="212"/>
                      <a:pt x="50" y="212"/>
                      <a:pt x="50" y="212"/>
                    </a:cubicBezTo>
                    <a:cubicBezTo>
                      <a:pt x="50" y="215"/>
                      <a:pt x="52" y="218"/>
                      <a:pt x="56" y="218"/>
                    </a:cubicBezTo>
                    <a:cubicBezTo>
                      <a:pt x="59" y="218"/>
                      <a:pt x="62" y="215"/>
                      <a:pt x="62" y="212"/>
                    </a:cubicBezTo>
                    <a:cubicBezTo>
                      <a:pt x="62" y="184"/>
                      <a:pt x="62" y="184"/>
                      <a:pt x="62" y="184"/>
                    </a:cubicBezTo>
                    <a:cubicBezTo>
                      <a:pt x="62" y="182"/>
                      <a:pt x="63" y="181"/>
                      <a:pt x="65" y="181"/>
                    </a:cubicBezTo>
                    <a:cubicBezTo>
                      <a:pt x="109" y="181"/>
                      <a:pt x="109" y="181"/>
                      <a:pt x="109" y="181"/>
                    </a:cubicBezTo>
                    <a:cubicBezTo>
                      <a:pt x="111" y="181"/>
                      <a:pt x="112" y="182"/>
                      <a:pt x="112" y="184"/>
                    </a:cubicBezTo>
                    <a:cubicBezTo>
                      <a:pt x="112" y="199"/>
                      <a:pt x="112" y="199"/>
                      <a:pt x="112" y="199"/>
                    </a:cubicBezTo>
                    <a:cubicBezTo>
                      <a:pt x="112" y="203"/>
                      <a:pt x="115" y="205"/>
                      <a:pt x="118" y="205"/>
                    </a:cubicBezTo>
                    <a:cubicBezTo>
                      <a:pt x="122" y="205"/>
                      <a:pt x="124" y="203"/>
                      <a:pt x="124" y="199"/>
                    </a:cubicBezTo>
                    <a:cubicBezTo>
                      <a:pt x="124" y="184"/>
                      <a:pt x="124" y="184"/>
                      <a:pt x="124" y="184"/>
                    </a:cubicBezTo>
                    <a:cubicBezTo>
                      <a:pt x="124" y="182"/>
                      <a:pt x="126" y="181"/>
                      <a:pt x="127" y="181"/>
                    </a:cubicBezTo>
                    <a:cubicBezTo>
                      <a:pt x="171" y="181"/>
                      <a:pt x="171" y="181"/>
                      <a:pt x="171" y="181"/>
                    </a:cubicBezTo>
                    <a:cubicBezTo>
                      <a:pt x="173" y="181"/>
                      <a:pt x="174" y="182"/>
                      <a:pt x="174" y="184"/>
                    </a:cubicBezTo>
                    <a:cubicBezTo>
                      <a:pt x="174" y="212"/>
                      <a:pt x="174" y="212"/>
                      <a:pt x="174" y="212"/>
                    </a:cubicBezTo>
                    <a:cubicBezTo>
                      <a:pt x="174" y="215"/>
                      <a:pt x="177" y="218"/>
                      <a:pt x="180" y="218"/>
                    </a:cubicBezTo>
                    <a:cubicBezTo>
                      <a:pt x="184" y="218"/>
                      <a:pt x="187" y="215"/>
                      <a:pt x="187" y="212"/>
                    </a:cubicBezTo>
                    <a:cubicBezTo>
                      <a:pt x="187" y="184"/>
                      <a:pt x="187" y="184"/>
                      <a:pt x="187" y="184"/>
                    </a:cubicBezTo>
                    <a:cubicBezTo>
                      <a:pt x="187" y="182"/>
                      <a:pt x="188" y="181"/>
                      <a:pt x="190" y="181"/>
                    </a:cubicBezTo>
                    <a:cubicBezTo>
                      <a:pt x="233" y="181"/>
                      <a:pt x="233" y="181"/>
                      <a:pt x="233" y="181"/>
                    </a:cubicBezTo>
                    <a:cubicBezTo>
                      <a:pt x="235" y="181"/>
                      <a:pt x="237" y="182"/>
                      <a:pt x="237" y="184"/>
                    </a:cubicBezTo>
                    <a:cubicBezTo>
                      <a:pt x="237" y="199"/>
                      <a:pt x="237" y="199"/>
                      <a:pt x="237" y="199"/>
                    </a:cubicBezTo>
                    <a:cubicBezTo>
                      <a:pt x="237" y="203"/>
                      <a:pt x="239" y="205"/>
                      <a:pt x="243" y="205"/>
                    </a:cubicBezTo>
                    <a:cubicBezTo>
                      <a:pt x="246" y="205"/>
                      <a:pt x="249" y="203"/>
                      <a:pt x="249" y="199"/>
                    </a:cubicBezTo>
                    <a:cubicBezTo>
                      <a:pt x="249" y="184"/>
                      <a:pt x="249" y="184"/>
                      <a:pt x="249" y="184"/>
                    </a:cubicBezTo>
                    <a:cubicBezTo>
                      <a:pt x="249" y="182"/>
                      <a:pt x="250" y="181"/>
                      <a:pt x="252" y="181"/>
                    </a:cubicBezTo>
                    <a:cubicBezTo>
                      <a:pt x="294" y="181"/>
                      <a:pt x="294" y="181"/>
                      <a:pt x="294" y="181"/>
                    </a:cubicBezTo>
                    <a:cubicBezTo>
                      <a:pt x="296" y="181"/>
                      <a:pt x="297" y="182"/>
                      <a:pt x="298" y="184"/>
                    </a:cubicBezTo>
                    <a:cubicBezTo>
                      <a:pt x="298" y="190"/>
                      <a:pt x="299" y="198"/>
                      <a:pt x="299" y="205"/>
                    </a:cubicBezTo>
                    <a:cubicBezTo>
                      <a:pt x="299" y="222"/>
                      <a:pt x="296" y="238"/>
                      <a:pt x="291" y="252"/>
                    </a:cubicBezTo>
                    <a:cubicBezTo>
                      <a:pt x="290" y="254"/>
                      <a:pt x="288" y="255"/>
                      <a:pt x="286" y="255"/>
                    </a:cubicBezTo>
                    <a:lnTo>
                      <a:pt x="25" y="2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grpSp>
      </p:grpSp>
      <p:grpSp>
        <p:nvGrpSpPr>
          <p:cNvPr id="13" name="Group 12">
            <a:extLst>
              <a:ext uri="{FF2B5EF4-FFF2-40B4-BE49-F238E27FC236}">
                <a16:creationId xmlns:a16="http://schemas.microsoft.com/office/drawing/2014/main" id="{9460BF9B-A1DC-48E4-91C4-21F663C702ED}"/>
              </a:ext>
            </a:extLst>
          </p:cNvPr>
          <p:cNvGrpSpPr/>
          <p:nvPr/>
        </p:nvGrpSpPr>
        <p:grpSpPr>
          <a:xfrm>
            <a:off x="158759" y="2149198"/>
            <a:ext cx="7474493" cy="647567"/>
            <a:chOff x="158759" y="2083938"/>
            <a:chExt cx="7474493" cy="647567"/>
          </a:xfrm>
        </p:grpSpPr>
        <p:sp>
          <p:nvSpPr>
            <p:cNvPr id="16" name="Title 1"/>
            <p:cNvSpPr txBox="1">
              <a:spLocks/>
            </p:cNvSpPr>
            <p:nvPr/>
          </p:nvSpPr>
          <p:spPr bwMode="auto">
            <a:xfrm>
              <a:off x="987500" y="2161500"/>
              <a:ext cx="664575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2000" b="0"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sz="3200" dirty="0">
                  <a:solidFill>
                    <a:schemeClr val="accent2"/>
                  </a:solidFill>
                  <a:latin typeface="Palatino Linotype" panose="02040502050505030304" pitchFamily="18" charset="0"/>
                </a:rPr>
                <a:t>800</a:t>
              </a:r>
              <a:r>
                <a:rPr lang="en-US" sz="1800" dirty="0">
                  <a:solidFill>
                    <a:schemeClr val="accent2"/>
                  </a:solidFill>
                  <a:latin typeface="Palatino Linotype" panose="02040502050505030304" pitchFamily="18" charset="0"/>
                </a:rPr>
                <a:t> million </a:t>
              </a:r>
              <a:r>
                <a:rPr lang="en-US" sz="1800" dirty="0">
                  <a:solidFill>
                    <a:schemeClr val="tx1"/>
                  </a:solidFill>
                  <a:latin typeface="Palatino Linotype" panose="02040502050505030304" pitchFamily="18" charset="0"/>
                </a:rPr>
                <a:t>people in agriculture live below the poverty line</a:t>
              </a:r>
            </a:p>
          </p:txBody>
        </p:sp>
        <p:grpSp>
          <p:nvGrpSpPr>
            <p:cNvPr id="5" name="Group 4">
              <a:extLst>
                <a:ext uri="{FF2B5EF4-FFF2-40B4-BE49-F238E27FC236}">
                  <a16:creationId xmlns:a16="http://schemas.microsoft.com/office/drawing/2014/main" id="{E31250E0-D6B0-4190-A405-3DC535C6FFAC}"/>
                </a:ext>
              </a:extLst>
            </p:cNvPr>
            <p:cNvGrpSpPr/>
            <p:nvPr/>
          </p:nvGrpSpPr>
          <p:grpSpPr>
            <a:xfrm>
              <a:off x="158759" y="2083938"/>
              <a:ext cx="647567" cy="647567"/>
              <a:chOff x="158759" y="2037851"/>
              <a:chExt cx="647567" cy="647567"/>
            </a:xfrm>
          </p:grpSpPr>
          <p:sp>
            <p:nvSpPr>
              <p:cNvPr id="61" name="Diamond 60">
                <a:extLst>
                  <a:ext uri="{FF2B5EF4-FFF2-40B4-BE49-F238E27FC236}">
                    <a16:creationId xmlns:a16="http://schemas.microsoft.com/office/drawing/2014/main" id="{C4B81C80-23DE-4575-9DEC-22431392152D}"/>
                  </a:ext>
                </a:extLst>
              </p:cNvPr>
              <p:cNvSpPr/>
              <p:nvPr/>
            </p:nvSpPr>
            <p:spPr>
              <a:xfrm>
                <a:off x="158759" y="2037851"/>
                <a:ext cx="647567" cy="647567"/>
              </a:xfrm>
              <a:prstGeom prst="diamond">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latin typeface="Palatino Linotype" panose="02040502050505030304" pitchFamily="18" charset="0"/>
                </a:endParaRPr>
              </a:p>
            </p:txBody>
          </p:sp>
          <p:sp>
            <p:nvSpPr>
              <p:cNvPr id="30" name="Freeform 15"/>
              <p:cNvSpPr>
                <a:spLocks noEditPoints="1"/>
              </p:cNvSpPr>
              <p:nvPr/>
            </p:nvSpPr>
            <p:spPr bwMode="auto">
              <a:xfrm>
                <a:off x="416731" y="2203148"/>
                <a:ext cx="129203" cy="316971"/>
              </a:xfrm>
              <a:custGeom>
                <a:avLst/>
                <a:gdLst>
                  <a:gd name="T0" fmla="*/ 82 w 155"/>
                  <a:gd name="T1" fmla="*/ 63 h 378"/>
                  <a:gd name="T2" fmla="*/ 75 w 155"/>
                  <a:gd name="T3" fmla="*/ 1 h 378"/>
                  <a:gd name="T4" fmla="*/ 70 w 155"/>
                  <a:gd name="T5" fmla="*/ 62 h 378"/>
                  <a:gd name="T6" fmla="*/ 15 w 155"/>
                  <a:gd name="T7" fmla="*/ 23 h 378"/>
                  <a:gd name="T8" fmla="*/ 60 w 155"/>
                  <a:gd name="T9" fmla="*/ 71 h 378"/>
                  <a:gd name="T10" fmla="*/ 1 w 155"/>
                  <a:gd name="T11" fmla="*/ 112 h 378"/>
                  <a:gd name="T12" fmla="*/ 21 w 155"/>
                  <a:gd name="T13" fmla="*/ 235 h 378"/>
                  <a:gd name="T14" fmla="*/ 26 w 155"/>
                  <a:gd name="T15" fmla="*/ 257 h 378"/>
                  <a:gd name="T16" fmla="*/ 80 w 155"/>
                  <a:gd name="T17" fmla="*/ 378 h 378"/>
                  <a:gd name="T18" fmla="*/ 82 w 155"/>
                  <a:gd name="T19" fmla="*/ 378 h 378"/>
                  <a:gd name="T20" fmla="*/ 111 w 155"/>
                  <a:gd name="T21" fmla="*/ 338 h 378"/>
                  <a:gd name="T22" fmla="*/ 149 w 155"/>
                  <a:gd name="T23" fmla="*/ 167 h 378"/>
                  <a:gd name="T24" fmla="*/ 155 w 155"/>
                  <a:gd name="T25" fmla="*/ 111 h 378"/>
                  <a:gd name="T26" fmla="*/ 93 w 155"/>
                  <a:gd name="T27" fmla="*/ 70 h 378"/>
                  <a:gd name="T28" fmla="*/ 130 w 155"/>
                  <a:gd name="T29" fmla="*/ 38 h 378"/>
                  <a:gd name="T30" fmla="*/ 121 w 155"/>
                  <a:gd name="T31" fmla="*/ 29 h 378"/>
                  <a:gd name="T32" fmla="*/ 137 w 155"/>
                  <a:gd name="T33" fmla="*/ 159 h 378"/>
                  <a:gd name="T34" fmla="*/ 93 w 155"/>
                  <a:gd name="T35" fmla="*/ 166 h 378"/>
                  <a:gd name="T36" fmla="*/ 135 w 155"/>
                  <a:gd name="T37" fmla="*/ 172 h 378"/>
                  <a:gd name="T38" fmla="*/ 116 w 155"/>
                  <a:gd name="T39" fmla="*/ 273 h 378"/>
                  <a:gd name="T40" fmla="*/ 82 w 155"/>
                  <a:gd name="T41" fmla="*/ 279 h 378"/>
                  <a:gd name="T42" fmla="*/ 113 w 155"/>
                  <a:gd name="T43" fmla="*/ 285 h 378"/>
                  <a:gd name="T44" fmla="*/ 81 w 155"/>
                  <a:gd name="T45" fmla="*/ 365 h 378"/>
                  <a:gd name="T46" fmla="*/ 38 w 155"/>
                  <a:gd name="T47" fmla="*/ 253 h 378"/>
                  <a:gd name="T48" fmla="*/ 60 w 155"/>
                  <a:gd name="T49" fmla="*/ 241 h 378"/>
                  <a:gd name="T50" fmla="*/ 66 w 155"/>
                  <a:gd name="T51" fmla="*/ 235 h 378"/>
                  <a:gd name="T52" fmla="*/ 32 w 155"/>
                  <a:gd name="T53" fmla="*/ 229 h 378"/>
                  <a:gd name="T54" fmla="*/ 47 w 155"/>
                  <a:gd name="T55" fmla="*/ 135 h 378"/>
                  <a:gd name="T56" fmla="*/ 53 w 155"/>
                  <a:gd name="T57" fmla="*/ 128 h 378"/>
                  <a:gd name="T58" fmla="*/ 14 w 155"/>
                  <a:gd name="T59" fmla="*/ 122 h 378"/>
                  <a:gd name="T60" fmla="*/ 19 w 155"/>
                  <a:gd name="T61" fmla="*/ 99 h 378"/>
                  <a:gd name="T62" fmla="*/ 76 w 155"/>
                  <a:gd name="T63" fmla="*/ 83 h 378"/>
                  <a:gd name="T64" fmla="*/ 77 w 155"/>
                  <a:gd name="T65" fmla="*/ 83 h 378"/>
                  <a:gd name="T66" fmla="*/ 79 w 155"/>
                  <a:gd name="T67" fmla="*/ 83 h 378"/>
                  <a:gd name="T68" fmla="*/ 142 w 155"/>
                  <a:gd name="T69" fmla="*/ 11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 h="378">
                    <a:moveTo>
                      <a:pt x="121" y="29"/>
                    </a:moveTo>
                    <a:cubicBezTo>
                      <a:pt x="82" y="63"/>
                      <a:pt x="82" y="63"/>
                      <a:pt x="82" y="63"/>
                    </a:cubicBezTo>
                    <a:cubicBezTo>
                      <a:pt x="82" y="7"/>
                      <a:pt x="82" y="7"/>
                      <a:pt x="82" y="7"/>
                    </a:cubicBezTo>
                    <a:cubicBezTo>
                      <a:pt x="81" y="3"/>
                      <a:pt x="78" y="0"/>
                      <a:pt x="75" y="1"/>
                    </a:cubicBezTo>
                    <a:cubicBezTo>
                      <a:pt x="72" y="0"/>
                      <a:pt x="69" y="3"/>
                      <a:pt x="69" y="7"/>
                    </a:cubicBezTo>
                    <a:cubicBezTo>
                      <a:pt x="70" y="62"/>
                      <a:pt x="70" y="62"/>
                      <a:pt x="70" y="62"/>
                    </a:cubicBezTo>
                    <a:cubicBezTo>
                      <a:pt x="24" y="22"/>
                      <a:pt x="24" y="22"/>
                      <a:pt x="24" y="22"/>
                    </a:cubicBezTo>
                    <a:cubicBezTo>
                      <a:pt x="21" y="20"/>
                      <a:pt x="17" y="20"/>
                      <a:pt x="15" y="23"/>
                    </a:cubicBezTo>
                    <a:cubicBezTo>
                      <a:pt x="13" y="26"/>
                      <a:pt x="13" y="30"/>
                      <a:pt x="16" y="32"/>
                    </a:cubicBezTo>
                    <a:cubicBezTo>
                      <a:pt x="60" y="71"/>
                      <a:pt x="60" y="71"/>
                      <a:pt x="60" y="71"/>
                    </a:cubicBezTo>
                    <a:cubicBezTo>
                      <a:pt x="45" y="73"/>
                      <a:pt x="22" y="77"/>
                      <a:pt x="10" y="90"/>
                    </a:cubicBezTo>
                    <a:cubicBezTo>
                      <a:pt x="4" y="96"/>
                      <a:pt x="0" y="104"/>
                      <a:pt x="1" y="112"/>
                    </a:cubicBezTo>
                    <a:cubicBezTo>
                      <a:pt x="1" y="129"/>
                      <a:pt x="9" y="182"/>
                      <a:pt x="21" y="234"/>
                    </a:cubicBezTo>
                    <a:cubicBezTo>
                      <a:pt x="21" y="235"/>
                      <a:pt x="21" y="235"/>
                      <a:pt x="21" y="235"/>
                    </a:cubicBezTo>
                    <a:cubicBezTo>
                      <a:pt x="21" y="237"/>
                      <a:pt x="21" y="238"/>
                      <a:pt x="22" y="239"/>
                    </a:cubicBezTo>
                    <a:cubicBezTo>
                      <a:pt x="23" y="245"/>
                      <a:pt x="24" y="251"/>
                      <a:pt x="26" y="257"/>
                    </a:cubicBezTo>
                    <a:cubicBezTo>
                      <a:pt x="34" y="291"/>
                      <a:pt x="42" y="319"/>
                      <a:pt x="50" y="339"/>
                    </a:cubicBezTo>
                    <a:cubicBezTo>
                      <a:pt x="60" y="366"/>
                      <a:pt x="69" y="378"/>
                      <a:pt x="80" y="378"/>
                    </a:cubicBezTo>
                    <a:cubicBezTo>
                      <a:pt x="80" y="378"/>
                      <a:pt x="81" y="378"/>
                      <a:pt x="81" y="378"/>
                    </a:cubicBezTo>
                    <a:cubicBezTo>
                      <a:pt x="81" y="378"/>
                      <a:pt x="82" y="378"/>
                      <a:pt x="82" y="378"/>
                    </a:cubicBezTo>
                    <a:cubicBezTo>
                      <a:pt x="86" y="378"/>
                      <a:pt x="90" y="376"/>
                      <a:pt x="93" y="372"/>
                    </a:cubicBezTo>
                    <a:cubicBezTo>
                      <a:pt x="99" y="366"/>
                      <a:pt x="105" y="355"/>
                      <a:pt x="111" y="338"/>
                    </a:cubicBezTo>
                    <a:cubicBezTo>
                      <a:pt x="118" y="318"/>
                      <a:pt x="126" y="290"/>
                      <a:pt x="133" y="256"/>
                    </a:cubicBezTo>
                    <a:cubicBezTo>
                      <a:pt x="140" y="226"/>
                      <a:pt x="145" y="193"/>
                      <a:pt x="149" y="167"/>
                    </a:cubicBezTo>
                    <a:cubicBezTo>
                      <a:pt x="149" y="167"/>
                      <a:pt x="149" y="167"/>
                      <a:pt x="149" y="167"/>
                    </a:cubicBezTo>
                    <a:cubicBezTo>
                      <a:pt x="153" y="141"/>
                      <a:pt x="155" y="120"/>
                      <a:pt x="155" y="111"/>
                    </a:cubicBezTo>
                    <a:cubicBezTo>
                      <a:pt x="155" y="102"/>
                      <a:pt x="152" y="94"/>
                      <a:pt x="145" y="88"/>
                    </a:cubicBezTo>
                    <a:cubicBezTo>
                      <a:pt x="132" y="76"/>
                      <a:pt x="108" y="72"/>
                      <a:pt x="93" y="70"/>
                    </a:cubicBezTo>
                    <a:cubicBezTo>
                      <a:pt x="130" y="38"/>
                      <a:pt x="130" y="38"/>
                      <a:pt x="130" y="38"/>
                    </a:cubicBezTo>
                    <a:cubicBezTo>
                      <a:pt x="130" y="38"/>
                      <a:pt x="130" y="38"/>
                      <a:pt x="130" y="38"/>
                    </a:cubicBezTo>
                    <a:cubicBezTo>
                      <a:pt x="132" y="36"/>
                      <a:pt x="133" y="32"/>
                      <a:pt x="131" y="30"/>
                    </a:cubicBezTo>
                    <a:cubicBezTo>
                      <a:pt x="128" y="27"/>
                      <a:pt x="124" y="27"/>
                      <a:pt x="121" y="29"/>
                    </a:cubicBezTo>
                    <a:close/>
                    <a:moveTo>
                      <a:pt x="142" y="111"/>
                    </a:moveTo>
                    <a:cubicBezTo>
                      <a:pt x="142" y="119"/>
                      <a:pt x="140" y="137"/>
                      <a:pt x="137" y="159"/>
                    </a:cubicBezTo>
                    <a:cubicBezTo>
                      <a:pt x="99" y="160"/>
                      <a:pt x="99" y="160"/>
                      <a:pt x="99" y="160"/>
                    </a:cubicBezTo>
                    <a:cubicBezTo>
                      <a:pt x="96" y="160"/>
                      <a:pt x="93" y="162"/>
                      <a:pt x="93" y="166"/>
                    </a:cubicBezTo>
                    <a:cubicBezTo>
                      <a:pt x="93" y="169"/>
                      <a:pt x="96" y="172"/>
                      <a:pt x="100" y="172"/>
                    </a:cubicBezTo>
                    <a:cubicBezTo>
                      <a:pt x="135" y="172"/>
                      <a:pt x="135" y="172"/>
                      <a:pt x="135" y="172"/>
                    </a:cubicBezTo>
                    <a:cubicBezTo>
                      <a:pt x="132" y="197"/>
                      <a:pt x="127" y="225"/>
                      <a:pt x="121" y="252"/>
                    </a:cubicBezTo>
                    <a:cubicBezTo>
                      <a:pt x="119" y="259"/>
                      <a:pt x="118" y="266"/>
                      <a:pt x="116" y="273"/>
                    </a:cubicBezTo>
                    <a:cubicBezTo>
                      <a:pt x="89" y="273"/>
                      <a:pt x="89" y="273"/>
                      <a:pt x="89" y="273"/>
                    </a:cubicBezTo>
                    <a:cubicBezTo>
                      <a:pt x="85" y="273"/>
                      <a:pt x="83" y="276"/>
                      <a:pt x="82" y="279"/>
                    </a:cubicBezTo>
                    <a:cubicBezTo>
                      <a:pt x="83" y="283"/>
                      <a:pt x="86" y="286"/>
                      <a:pt x="89" y="286"/>
                    </a:cubicBezTo>
                    <a:cubicBezTo>
                      <a:pt x="113" y="285"/>
                      <a:pt x="113" y="285"/>
                      <a:pt x="113" y="285"/>
                    </a:cubicBezTo>
                    <a:cubicBezTo>
                      <a:pt x="94" y="363"/>
                      <a:pt x="82" y="365"/>
                      <a:pt x="82" y="365"/>
                    </a:cubicBezTo>
                    <a:cubicBezTo>
                      <a:pt x="82" y="365"/>
                      <a:pt x="81" y="365"/>
                      <a:pt x="81" y="365"/>
                    </a:cubicBezTo>
                    <a:cubicBezTo>
                      <a:pt x="80" y="365"/>
                      <a:pt x="80" y="365"/>
                      <a:pt x="80" y="365"/>
                    </a:cubicBezTo>
                    <a:cubicBezTo>
                      <a:pt x="80" y="365"/>
                      <a:pt x="64" y="363"/>
                      <a:pt x="38" y="253"/>
                    </a:cubicBezTo>
                    <a:cubicBezTo>
                      <a:pt x="37" y="249"/>
                      <a:pt x="36" y="245"/>
                      <a:pt x="35" y="242"/>
                    </a:cubicBezTo>
                    <a:cubicBezTo>
                      <a:pt x="60" y="241"/>
                      <a:pt x="60" y="241"/>
                      <a:pt x="60" y="241"/>
                    </a:cubicBezTo>
                    <a:cubicBezTo>
                      <a:pt x="61" y="241"/>
                      <a:pt x="63" y="241"/>
                      <a:pt x="64" y="239"/>
                    </a:cubicBezTo>
                    <a:cubicBezTo>
                      <a:pt x="65" y="238"/>
                      <a:pt x="66" y="237"/>
                      <a:pt x="66" y="235"/>
                    </a:cubicBezTo>
                    <a:cubicBezTo>
                      <a:pt x="66" y="232"/>
                      <a:pt x="63" y="229"/>
                      <a:pt x="59" y="229"/>
                    </a:cubicBezTo>
                    <a:cubicBezTo>
                      <a:pt x="32" y="229"/>
                      <a:pt x="32" y="229"/>
                      <a:pt x="32" y="229"/>
                    </a:cubicBezTo>
                    <a:cubicBezTo>
                      <a:pt x="25" y="193"/>
                      <a:pt x="19" y="158"/>
                      <a:pt x="15" y="135"/>
                    </a:cubicBezTo>
                    <a:cubicBezTo>
                      <a:pt x="47" y="135"/>
                      <a:pt x="47" y="135"/>
                      <a:pt x="47" y="135"/>
                    </a:cubicBezTo>
                    <a:cubicBezTo>
                      <a:pt x="49" y="135"/>
                      <a:pt x="50" y="134"/>
                      <a:pt x="51" y="133"/>
                    </a:cubicBezTo>
                    <a:cubicBezTo>
                      <a:pt x="52" y="132"/>
                      <a:pt x="53" y="130"/>
                      <a:pt x="53" y="128"/>
                    </a:cubicBezTo>
                    <a:cubicBezTo>
                      <a:pt x="53" y="125"/>
                      <a:pt x="50" y="122"/>
                      <a:pt x="46" y="122"/>
                    </a:cubicBezTo>
                    <a:cubicBezTo>
                      <a:pt x="14" y="122"/>
                      <a:pt x="14" y="122"/>
                      <a:pt x="14" y="122"/>
                    </a:cubicBezTo>
                    <a:cubicBezTo>
                      <a:pt x="14" y="118"/>
                      <a:pt x="13" y="115"/>
                      <a:pt x="13" y="112"/>
                    </a:cubicBezTo>
                    <a:cubicBezTo>
                      <a:pt x="13" y="107"/>
                      <a:pt x="15" y="103"/>
                      <a:pt x="19" y="99"/>
                    </a:cubicBezTo>
                    <a:cubicBezTo>
                      <a:pt x="32" y="86"/>
                      <a:pt x="65" y="83"/>
                      <a:pt x="76" y="83"/>
                    </a:cubicBezTo>
                    <a:cubicBezTo>
                      <a:pt x="76" y="83"/>
                      <a:pt x="76" y="83"/>
                      <a:pt x="76" y="83"/>
                    </a:cubicBezTo>
                    <a:cubicBezTo>
                      <a:pt x="77" y="83"/>
                      <a:pt x="77" y="83"/>
                      <a:pt x="77" y="83"/>
                    </a:cubicBezTo>
                    <a:cubicBezTo>
                      <a:pt x="77" y="83"/>
                      <a:pt x="77" y="83"/>
                      <a:pt x="77" y="83"/>
                    </a:cubicBezTo>
                    <a:cubicBezTo>
                      <a:pt x="77" y="83"/>
                      <a:pt x="77" y="83"/>
                      <a:pt x="77" y="83"/>
                    </a:cubicBezTo>
                    <a:cubicBezTo>
                      <a:pt x="78" y="83"/>
                      <a:pt x="78" y="83"/>
                      <a:pt x="79" y="83"/>
                    </a:cubicBezTo>
                    <a:cubicBezTo>
                      <a:pt x="90" y="82"/>
                      <a:pt x="123" y="84"/>
                      <a:pt x="136" y="97"/>
                    </a:cubicBezTo>
                    <a:cubicBezTo>
                      <a:pt x="140" y="101"/>
                      <a:pt x="142" y="106"/>
                      <a:pt x="142" y="1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grpSp>
      </p:grpSp>
      <p:grpSp>
        <p:nvGrpSpPr>
          <p:cNvPr id="10" name="Group 9">
            <a:extLst>
              <a:ext uri="{FF2B5EF4-FFF2-40B4-BE49-F238E27FC236}">
                <a16:creationId xmlns:a16="http://schemas.microsoft.com/office/drawing/2014/main" id="{25749F20-09EF-4B5D-A311-F0F740895409}"/>
              </a:ext>
            </a:extLst>
          </p:cNvPr>
          <p:cNvGrpSpPr/>
          <p:nvPr/>
        </p:nvGrpSpPr>
        <p:grpSpPr>
          <a:xfrm>
            <a:off x="158759" y="5278792"/>
            <a:ext cx="7474493" cy="984885"/>
            <a:chOff x="158759" y="5246837"/>
            <a:chExt cx="7474493" cy="984885"/>
          </a:xfrm>
        </p:grpSpPr>
        <p:sp>
          <p:nvSpPr>
            <p:cNvPr id="19" name="Title 1"/>
            <p:cNvSpPr txBox="1">
              <a:spLocks/>
            </p:cNvSpPr>
            <p:nvPr/>
          </p:nvSpPr>
          <p:spPr bwMode="auto">
            <a:xfrm>
              <a:off x="987500" y="5246837"/>
              <a:ext cx="6645752"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2000" b="0"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sz="1800" dirty="0">
                  <a:solidFill>
                    <a:schemeClr val="tx1"/>
                  </a:solidFill>
                  <a:latin typeface="Palatino Linotype" panose="02040502050505030304" pitchFamily="18" charset="0"/>
                </a:rPr>
                <a:t>Some</a:t>
              </a:r>
              <a:r>
                <a:rPr lang="en-US" sz="1800" dirty="0">
                  <a:solidFill>
                    <a:schemeClr val="accent2"/>
                  </a:solidFill>
                  <a:latin typeface="Palatino Linotype" panose="02040502050505030304" pitchFamily="18" charset="0"/>
                </a:rPr>
                <a:t> </a:t>
              </a:r>
              <a:r>
                <a:rPr lang="en-US" sz="3200" dirty="0">
                  <a:solidFill>
                    <a:schemeClr val="accent2"/>
                  </a:solidFill>
                  <a:latin typeface="Palatino Linotype" panose="02040502050505030304" pitchFamily="18" charset="0"/>
                </a:rPr>
                <a:t>500</a:t>
              </a:r>
              <a:r>
                <a:rPr lang="en-US" sz="1800" dirty="0">
                  <a:solidFill>
                    <a:schemeClr val="accent2"/>
                  </a:solidFill>
                  <a:latin typeface="Palatino Linotype" panose="02040502050505030304" pitchFamily="18" charset="0"/>
                </a:rPr>
                <a:t> million </a:t>
              </a:r>
              <a:r>
                <a:rPr lang="en-US" sz="1800" dirty="0">
                  <a:solidFill>
                    <a:schemeClr val="tx1"/>
                  </a:solidFill>
                  <a:latin typeface="Palatino Linotype" panose="02040502050505030304" pitchFamily="18" charset="0"/>
                </a:rPr>
                <a:t>smallholder farms worldwide produce over </a:t>
              </a:r>
              <a:r>
                <a:rPr lang="en-US" sz="3200" dirty="0">
                  <a:solidFill>
                    <a:schemeClr val="accent2"/>
                  </a:solidFill>
                  <a:latin typeface="Palatino Linotype" panose="02040502050505030304" pitchFamily="18" charset="0"/>
                </a:rPr>
                <a:t>80%</a:t>
              </a:r>
              <a:r>
                <a:rPr lang="en-US" sz="1800" dirty="0">
                  <a:solidFill>
                    <a:schemeClr val="accent2"/>
                  </a:solidFill>
                  <a:latin typeface="Palatino Linotype" panose="02040502050505030304" pitchFamily="18" charset="0"/>
                </a:rPr>
                <a:t> </a:t>
              </a:r>
              <a:r>
                <a:rPr lang="en-US" sz="1800" dirty="0">
                  <a:solidFill>
                    <a:schemeClr val="tx1"/>
                  </a:solidFill>
                  <a:latin typeface="Palatino Linotype" panose="02040502050505030304" pitchFamily="18" charset="0"/>
                </a:rPr>
                <a:t>of the food consumed in the developing world</a:t>
              </a:r>
            </a:p>
          </p:txBody>
        </p:sp>
        <p:grpSp>
          <p:nvGrpSpPr>
            <p:cNvPr id="9" name="Group 8">
              <a:extLst>
                <a:ext uri="{FF2B5EF4-FFF2-40B4-BE49-F238E27FC236}">
                  <a16:creationId xmlns:a16="http://schemas.microsoft.com/office/drawing/2014/main" id="{B5A966FE-5FF6-4CAE-B2BD-7676B6037EF9}"/>
                </a:ext>
              </a:extLst>
            </p:cNvPr>
            <p:cNvGrpSpPr/>
            <p:nvPr/>
          </p:nvGrpSpPr>
          <p:grpSpPr>
            <a:xfrm>
              <a:off x="158759" y="5415496"/>
              <a:ext cx="647567" cy="647567"/>
              <a:chOff x="158759" y="5457308"/>
              <a:chExt cx="647567" cy="647567"/>
            </a:xfrm>
          </p:grpSpPr>
          <p:sp>
            <p:nvSpPr>
              <p:cNvPr id="64" name="Diamond 63">
                <a:extLst>
                  <a:ext uri="{FF2B5EF4-FFF2-40B4-BE49-F238E27FC236}">
                    <a16:creationId xmlns:a16="http://schemas.microsoft.com/office/drawing/2014/main" id="{F32D6369-4E94-4CB5-8FA9-77F297B15D53}"/>
                  </a:ext>
                </a:extLst>
              </p:cNvPr>
              <p:cNvSpPr/>
              <p:nvPr/>
            </p:nvSpPr>
            <p:spPr>
              <a:xfrm>
                <a:off x="158759" y="5457308"/>
                <a:ext cx="647567" cy="647567"/>
              </a:xfrm>
              <a:prstGeom prst="diamond">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latin typeface="Palatino Linotype" panose="02040502050505030304" pitchFamily="18" charset="0"/>
                </a:endParaRPr>
              </a:p>
            </p:txBody>
          </p:sp>
          <p:grpSp>
            <p:nvGrpSpPr>
              <p:cNvPr id="56" name="Group 55"/>
              <p:cNvGrpSpPr/>
              <p:nvPr/>
            </p:nvGrpSpPr>
            <p:grpSpPr>
              <a:xfrm>
                <a:off x="351226" y="5629549"/>
                <a:ext cx="262632" cy="303084"/>
                <a:chOff x="-685800" y="3186113"/>
                <a:chExt cx="690562" cy="796925"/>
              </a:xfrm>
            </p:grpSpPr>
            <p:sp>
              <p:nvSpPr>
                <p:cNvPr id="33" name="Freeform 18"/>
                <p:cNvSpPr>
                  <a:spLocks noEditPoints="1"/>
                </p:cNvSpPr>
                <p:nvPr/>
              </p:nvSpPr>
              <p:spPr bwMode="auto">
                <a:xfrm>
                  <a:off x="-442913" y="3186113"/>
                  <a:ext cx="222250" cy="558800"/>
                </a:xfrm>
                <a:custGeom>
                  <a:avLst/>
                  <a:gdLst>
                    <a:gd name="T0" fmla="*/ 51 w 101"/>
                    <a:gd name="T1" fmla="*/ 253 h 253"/>
                    <a:gd name="T2" fmla="*/ 101 w 101"/>
                    <a:gd name="T3" fmla="*/ 202 h 253"/>
                    <a:gd name="T4" fmla="*/ 81 w 101"/>
                    <a:gd name="T5" fmla="*/ 162 h 253"/>
                    <a:gd name="T6" fmla="*/ 81 w 101"/>
                    <a:gd name="T7" fmla="*/ 30 h 253"/>
                    <a:gd name="T8" fmla="*/ 50 w 101"/>
                    <a:gd name="T9" fmla="*/ 0 h 253"/>
                    <a:gd name="T10" fmla="*/ 20 w 101"/>
                    <a:gd name="T11" fmla="*/ 30 h 253"/>
                    <a:gd name="T12" fmla="*/ 20 w 101"/>
                    <a:gd name="T13" fmla="*/ 163 h 253"/>
                    <a:gd name="T14" fmla="*/ 0 w 101"/>
                    <a:gd name="T15" fmla="*/ 202 h 253"/>
                    <a:gd name="T16" fmla="*/ 51 w 101"/>
                    <a:gd name="T17" fmla="*/ 253 h 253"/>
                    <a:gd name="T18" fmla="*/ 31 w 101"/>
                    <a:gd name="T19" fmla="*/ 173 h 253"/>
                    <a:gd name="T20" fmla="*/ 35 w 101"/>
                    <a:gd name="T21" fmla="*/ 167 h 253"/>
                    <a:gd name="T22" fmla="*/ 35 w 101"/>
                    <a:gd name="T23" fmla="*/ 30 h 253"/>
                    <a:gd name="T24" fmla="*/ 50 w 101"/>
                    <a:gd name="T25" fmla="*/ 14 h 253"/>
                    <a:gd name="T26" fmla="*/ 66 w 101"/>
                    <a:gd name="T27" fmla="*/ 30 h 253"/>
                    <a:gd name="T28" fmla="*/ 66 w 101"/>
                    <a:gd name="T29" fmla="*/ 166 h 253"/>
                    <a:gd name="T30" fmla="*/ 69 w 101"/>
                    <a:gd name="T31" fmla="*/ 172 h 253"/>
                    <a:gd name="T32" fmla="*/ 86 w 101"/>
                    <a:gd name="T33" fmla="*/ 202 h 253"/>
                    <a:gd name="T34" fmla="*/ 51 w 101"/>
                    <a:gd name="T35" fmla="*/ 238 h 253"/>
                    <a:gd name="T36" fmla="*/ 15 w 101"/>
                    <a:gd name="T37" fmla="*/ 202 h 253"/>
                    <a:gd name="T38" fmla="*/ 31 w 101"/>
                    <a:gd name="T39" fmla="*/ 17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 h="253">
                      <a:moveTo>
                        <a:pt x="51" y="253"/>
                      </a:moveTo>
                      <a:cubicBezTo>
                        <a:pt x="78" y="253"/>
                        <a:pt x="101" y="230"/>
                        <a:pt x="101" y="202"/>
                      </a:cubicBezTo>
                      <a:cubicBezTo>
                        <a:pt x="101" y="186"/>
                        <a:pt x="93" y="172"/>
                        <a:pt x="81" y="162"/>
                      </a:cubicBezTo>
                      <a:cubicBezTo>
                        <a:pt x="81" y="30"/>
                        <a:pt x="81" y="30"/>
                        <a:pt x="81" y="30"/>
                      </a:cubicBezTo>
                      <a:cubicBezTo>
                        <a:pt x="81" y="13"/>
                        <a:pt x="67" y="0"/>
                        <a:pt x="50" y="0"/>
                      </a:cubicBezTo>
                      <a:cubicBezTo>
                        <a:pt x="34" y="0"/>
                        <a:pt x="20" y="13"/>
                        <a:pt x="20" y="30"/>
                      </a:cubicBezTo>
                      <a:cubicBezTo>
                        <a:pt x="20" y="163"/>
                        <a:pt x="20" y="163"/>
                        <a:pt x="20" y="163"/>
                      </a:cubicBezTo>
                      <a:cubicBezTo>
                        <a:pt x="8" y="172"/>
                        <a:pt x="0" y="187"/>
                        <a:pt x="0" y="202"/>
                      </a:cubicBezTo>
                      <a:cubicBezTo>
                        <a:pt x="0" y="230"/>
                        <a:pt x="23" y="253"/>
                        <a:pt x="51" y="253"/>
                      </a:cubicBezTo>
                      <a:close/>
                      <a:moveTo>
                        <a:pt x="31" y="173"/>
                      </a:moveTo>
                      <a:cubicBezTo>
                        <a:pt x="33" y="171"/>
                        <a:pt x="35" y="169"/>
                        <a:pt x="35" y="167"/>
                      </a:cubicBezTo>
                      <a:cubicBezTo>
                        <a:pt x="35" y="30"/>
                        <a:pt x="35" y="30"/>
                        <a:pt x="35" y="30"/>
                      </a:cubicBezTo>
                      <a:cubicBezTo>
                        <a:pt x="35" y="21"/>
                        <a:pt x="42" y="14"/>
                        <a:pt x="50" y="14"/>
                      </a:cubicBezTo>
                      <a:cubicBezTo>
                        <a:pt x="59" y="14"/>
                        <a:pt x="66" y="21"/>
                        <a:pt x="66" y="30"/>
                      </a:cubicBezTo>
                      <a:cubicBezTo>
                        <a:pt x="66" y="166"/>
                        <a:pt x="66" y="166"/>
                        <a:pt x="66" y="166"/>
                      </a:cubicBezTo>
                      <a:cubicBezTo>
                        <a:pt x="66" y="169"/>
                        <a:pt x="67" y="171"/>
                        <a:pt x="69" y="172"/>
                      </a:cubicBezTo>
                      <a:cubicBezTo>
                        <a:pt x="80" y="179"/>
                        <a:pt x="86" y="190"/>
                        <a:pt x="86" y="202"/>
                      </a:cubicBezTo>
                      <a:cubicBezTo>
                        <a:pt x="86" y="222"/>
                        <a:pt x="70" y="238"/>
                        <a:pt x="51" y="238"/>
                      </a:cubicBezTo>
                      <a:cubicBezTo>
                        <a:pt x="31" y="238"/>
                        <a:pt x="15" y="222"/>
                        <a:pt x="15" y="202"/>
                      </a:cubicBezTo>
                      <a:cubicBezTo>
                        <a:pt x="15" y="190"/>
                        <a:pt x="21" y="179"/>
                        <a:pt x="31" y="17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34" name="Freeform 19"/>
                <p:cNvSpPr>
                  <a:spLocks/>
                </p:cNvSpPr>
                <p:nvPr/>
              </p:nvSpPr>
              <p:spPr bwMode="auto">
                <a:xfrm>
                  <a:off x="-390525" y="3395663"/>
                  <a:ext cx="119063" cy="298450"/>
                </a:xfrm>
                <a:custGeom>
                  <a:avLst/>
                  <a:gdLst>
                    <a:gd name="T0" fmla="*/ 27 w 54"/>
                    <a:gd name="T1" fmla="*/ 135 h 135"/>
                    <a:gd name="T2" fmla="*/ 54 w 54"/>
                    <a:gd name="T3" fmla="*/ 107 h 135"/>
                    <a:gd name="T4" fmla="*/ 41 w 54"/>
                    <a:gd name="T5" fmla="*/ 85 h 135"/>
                    <a:gd name="T6" fmla="*/ 33 w 54"/>
                    <a:gd name="T7" fmla="*/ 80 h 135"/>
                    <a:gd name="T8" fmla="*/ 33 w 54"/>
                    <a:gd name="T9" fmla="*/ 0 h 135"/>
                    <a:gd name="T10" fmla="*/ 19 w 54"/>
                    <a:gd name="T11" fmla="*/ 0 h 135"/>
                    <a:gd name="T12" fmla="*/ 19 w 54"/>
                    <a:gd name="T13" fmla="*/ 80 h 135"/>
                    <a:gd name="T14" fmla="*/ 12 w 54"/>
                    <a:gd name="T15" fmla="*/ 85 h 135"/>
                    <a:gd name="T16" fmla="*/ 0 w 54"/>
                    <a:gd name="T17" fmla="*/ 107 h 135"/>
                    <a:gd name="T18" fmla="*/ 27 w 54"/>
                    <a:gd name="T19"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135">
                      <a:moveTo>
                        <a:pt x="27" y="135"/>
                      </a:moveTo>
                      <a:cubicBezTo>
                        <a:pt x="42" y="135"/>
                        <a:pt x="54" y="122"/>
                        <a:pt x="54" y="107"/>
                      </a:cubicBezTo>
                      <a:cubicBezTo>
                        <a:pt x="54" y="98"/>
                        <a:pt x="49" y="90"/>
                        <a:pt x="41" y="85"/>
                      </a:cubicBezTo>
                      <a:cubicBezTo>
                        <a:pt x="33" y="80"/>
                        <a:pt x="33" y="80"/>
                        <a:pt x="33" y="80"/>
                      </a:cubicBezTo>
                      <a:cubicBezTo>
                        <a:pt x="33" y="0"/>
                        <a:pt x="33" y="0"/>
                        <a:pt x="33" y="0"/>
                      </a:cubicBezTo>
                      <a:cubicBezTo>
                        <a:pt x="19" y="0"/>
                        <a:pt x="19" y="0"/>
                        <a:pt x="19" y="0"/>
                      </a:cubicBezTo>
                      <a:cubicBezTo>
                        <a:pt x="19" y="80"/>
                        <a:pt x="19" y="80"/>
                        <a:pt x="19" y="80"/>
                      </a:cubicBezTo>
                      <a:cubicBezTo>
                        <a:pt x="12" y="85"/>
                        <a:pt x="12" y="85"/>
                        <a:pt x="12" y="85"/>
                      </a:cubicBezTo>
                      <a:cubicBezTo>
                        <a:pt x="4" y="90"/>
                        <a:pt x="0" y="98"/>
                        <a:pt x="0" y="107"/>
                      </a:cubicBezTo>
                      <a:cubicBezTo>
                        <a:pt x="0" y="122"/>
                        <a:pt x="12" y="135"/>
                        <a:pt x="27" y="1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35" name="Freeform 20"/>
                <p:cNvSpPr>
                  <a:spLocks/>
                </p:cNvSpPr>
                <p:nvPr/>
              </p:nvSpPr>
              <p:spPr bwMode="auto">
                <a:xfrm>
                  <a:off x="-350838" y="3355975"/>
                  <a:ext cx="38100" cy="20638"/>
                </a:xfrm>
                <a:custGeom>
                  <a:avLst/>
                  <a:gdLst>
                    <a:gd name="T0" fmla="*/ 4 w 17"/>
                    <a:gd name="T1" fmla="*/ 9 h 9"/>
                    <a:gd name="T2" fmla="*/ 13 w 17"/>
                    <a:gd name="T3" fmla="*/ 9 h 9"/>
                    <a:gd name="T4" fmla="*/ 17 w 17"/>
                    <a:gd name="T5" fmla="*/ 5 h 9"/>
                    <a:gd name="T6" fmla="*/ 13 w 17"/>
                    <a:gd name="T7" fmla="*/ 0 h 9"/>
                    <a:gd name="T8" fmla="*/ 4 w 17"/>
                    <a:gd name="T9" fmla="*/ 0 h 9"/>
                    <a:gd name="T10" fmla="*/ 0 w 17"/>
                    <a:gd name="T11" fmla="*/ 5 h 9"/>
                    <a:gd name="T12" fmla="*/ 4 w 17"/>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7" h="9">
                      <a:moveTo>
                        <a:pt x="4" y="9"/>
                      </a:moveTo>
                      <a:cubicBezTo>
                        <a:pt x="13" y="9"/>
                        <a:pt x="13" y="9"/>
                        <a:pt x="13" y="9"/>
                      </a:cubicBezTo>
                      <a:cubicBezTo>
                        <a:pt x="15" y="9"/>
                        <a:pt x="17" y="7"/>
                        <a:pt x="17" y="5"/>
                      </a:cubicBezTo>
                      <a:cubicBezTo>
                        <a:pt x="17" y="2"/>
                        <a:pt x="15" y="0"/>
                        <a:pt x="13" y="0"/>
                      </a:cubicBezTo>
                      <a:cubicBezTo>
                        <a:pt x="4" y="0"/>
                        <a:pt x="4" y="0"/>
                        <a:pt x="4" y="0"/>
                      </a:cubicBezTo>
                      <a:cubicBezTo>
                        <a:pt x="2" y="0"/>
                        <a:pt x="0" y="2"/>
                        <a:pt x="0" y="5"/>
                      </a:cubicBezTo>
                      <a:cubicBezTo>
                        <a:pt x="0" y="7"/>
                        <a:pt x="2" y="9"/>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36" name="Freeform 21"/>
                <p:cNvSpPr>
                  <a:spLocks/>
                </p:cNvSpPr>
                <p:nvPr/>
              </p:nvSpPr>
              <p:spPr bwMode="auto">
                <a:xfrm>
                  <a:off x="-350838" y="3322638"/>
                  <a:ext cx="38100" cy="20638"/>
                </a:xfrm>
                <a:custGeom>
                  <a:avLst/>
                  <a:gdLst>
                    <a:gd name="T0" fmla="*/ 4 w 17"/>
                    <a:gd name="T1" fmla="*/ 9 h 9"/>
                    <a:gd name="T2" fmla="*/ 13 w 17"/>
                    <a:gd name="T3" fmla="*/ 9 h 9"/>
                    <a:gd name="T4" fmla="*/ 17 w 17"/>
                    <a:gd name="T5" fmla="*/ 4 h 9"/>
                    <a:gd name="T6" fmla="*/ 13 w 17"/>
                    <a:gd name="T7" fmla="*/ 0 h 9"/>
                    <a:gd name="T8" fmla="*/ 4 w 17"/>
                    <a:gd name="T9" fmla="*/ 0 h 9"/>
                    <a:gd name="T10" fmla="*/ 0 w 17"/>
                    <a:gd name="T11" fmla="*/ 4 h 9"/>
                    <a:gd name="T12" fmla="*/ 4 w 17"/>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7" h="9">
                      <a:moveTo>
                        <a:pt x="4" y="9"/>
                      </a:moveTo>
                      <a:cubicBezTo>
                        <a:pt x="13" y="9"/>
                        <a:pt x="13" y="9"/>
                        <a:pt x="13" y="9"/>
                      </a:cubicBezTo>
                      <a:cubicBezTo>
                        <a:pt x="15" y="9"/>
                        <a:pt x="17" y="7"/>
                        <a:pt x="17" y="4"/>
                      </a:cubicBezTo>
                      <a:cubicBezTo>
                        <a:pt x="17" y="2"/>
                        <a:pt x="15" y="0"/>
                        <a:pt x="13" y="0"/>
                      </a:cubicBezTo>
                      <a:cubicBezTo>
                        <a:pt x="4" y="0"/>
                        <a:pt x="4" y="0"/>
                        <a:pt x="4" y="0"/>
                      </a:cubicBezTo>
                      <a:cubicBezTo>
                        <a:pt x="2" y="0"/>
                        <a:pt x="0" y="2"/>
                        <a:pt x="0" y="4"/>
                      </a:cubicBezTo>
                      <a:cubicBezTo>
                        <a:pt x="0" y="7"/>
                        <a:pt x="2" y="9"/>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37" name="Freeform 22"/>
                <p:cNvSpPr>
                  <a:spLocks/>
                </p:cNvSpPr>
                <p:nvPr/>
              </p:nvSpPr>
              <p:spPr bwMode="auto">
                <a:xfrm>
                  <a:off x="-350838" y="3287713"/>
                  <a:ext cx="38100" cy="20638"/>
                </a:xfrm>
                <a:custGeom>
                  <a:avLst/>
                  <a:gdLst>
                    <a:gd name="T0" fmla="*/ 4 w 17"/>
                    <a:gd name="T1" fmla="*/ 9 h 9"/>
                    <a:gd name="T2" fmla="*/ 13 w 17"/>
                    <a:gd name="T3" fmla="*/ 9 h 9"/>
                    <a:gd name="T4" fmla="*/ 17 w 17"/>
                    <a:gd name="T5" fmla="*/ 5 h 9"/>
                    <a:gd name="T6" fmla="*/ 13 w 17"/>
                    <a:gd name="T7" fmla="*/ 0 h 9"/>
                    <a:gd name="T8" fmla="*/ 4 w 17"/>
                    <a:gd name="T9" fmla="*/ 0 h 9"/>
                    <a:gd name="T10" fmla="*/ 0 w 17"/>
                    <a:gd name="T11" fmla="*/ 5 h 9"/>
                    <a:gd name="T12" fmla="*/ 4 w 17"/>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7" h="9">
                      <a:moveTo>
                        <a:pt x="4" y="9"/>
                      </a:moveTo>
                      <a:cubicBezTo>
                        <a:pt x="13" y="9"/>
                        <a:pt x="13" y="9"/>
                        <a:pt x="13" y="9"/>
                      </a:cubicBezTo>
                      <a:cubicBezTo>
                        <a:pt x="15" y="9"/>
                        <a:pt x="17" y="7"/>
                        <a:pt x="17" y="5"/>
                      </a:cubicBezTo>
                      <a:cubicBezTo>
                        <a:pt x="17" y="2"/>
                        <a:pt x="15" y="0"/>
                        <a:pt x="13" y="0"/>
                      </a:cubicBezTo>
                      <a:cubicBezTo>
                        <a:pt x="4" y="0"/>
                        <a:pt x="4" y="0"/>
                        <a:pt x="4" y="0"/>
                      </a:cubicBezTo>
                      <a:cubicBezTo>
                        <a:pt x="2" y="0"/>
                        <a:pt x="0" y="2"/>
                        <a:pt x="0" y="5"/>
                      </a:cubicBezTo>
                      <a:cubicBezTo>
                        <a:pt x="0" y="7"/>
                        <a:pt x="2" y="9"/>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38" name="Freeform 23"/>
                <p:cNvSpPr>
                  <a:spLocks/>
                </p:cNvSpPr>
                <p:nvPr/>
              </p:nvSpPr>
              <p:spPr bwMode="auto">
                <a:xfrm>
                  <a:off x="-350838" y="3252788"/>
                  <a:ext cx="38100" cy="19050"/>
                </a:xfrm>
                <a:custGeom>
                  <a:avLst/>
                  <a:gdLst>
                    <a:gd name="T0" fmla="*/ 4 w 17"/>
                    <a:gd name="T1" fmla="*/ 9 h 9"/>
                    <a:gd name="T2" fmla="*/ 13 w 17"/>
                    <a:gd name="T3" fmla="*/ 9 h 9"/>
                    <a:gd name="T4" fmla="*/ 17 w 17"/>
                    <a:gd name="T5" fmla="*/ 5 h 9"/>
                    <a:gd name="T6" fmla="*/ 13 w 17"/>
                    <a:gd name="T7" fmla="*/ 0 h 9"/>
                    <a:gd name="T8" fmla="*/ 4 w 17"/>
                    <a:gd name="T9" fmla="*/ 0 h 9"/>
                    <a:gd name="T10" fmla="*/ 0 w 17"/>
                    <a:gd name="T11" fmla="*/ 5 h 9"/>
                    <a:gd name="T12" fmla="*/ 4 w 17"/>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7" h="9">
                      <a:moveTo>
                        <a:pt x="4" y="9"/>
                      </a:moveTo>
                      <a:cubicBezTo>
                        <a:pt x="13" y="9"/>
                        <a:pt x="13" y="9"/>
                        <a:pt x="13" y="9"/>
                      </a:cubicBezTo>
                      <a:cubicBezTo>
                        <a:pt x="15" y="9"/>
                        <a:pt x="17" y="7"/>
                        <a:pt x="17" y="5"/>
                      </a:cubicBezTo>
                      <a:cubicBezTo>
                        <a:pt x="17" y="2"/>
                        <a:pt x="15" y="0"/>
                        <a:pt x="13" y="0"/>
                      </a:cubicBezTo>
                      <a:cubicBezTo>
                        <a:pt x="4" y="0"/>
                        <a:pt x="4" y="0"/>
                        <a:pt x="4" y="0"/>
                      </a:cubicBezTo>
                      <a:cubicBezTo>
                        <a:pt x="2" y="0"/>
                        <a:pt x="0" y="2"/>
                        <a:pt x="0" y="5"/>
                      </a:cubicBezTo>
                      <a:cubicBezTo>
                        <a:pt x="0" y="7"/>
                        <a:pt x="2" y="9"/>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39" name="Freeform 24"/>
                <p:cNvSpPr>
                  <a:spLocks/>
                </p:cNvSpPr>
                <p:nvPr/>
              </p:nvSpPr>
              <p:spPr bwMode="auto">
                <a:xfrm>
                  <a:off x="-541338" y="3844925"/>
                  <a:ext cx="68263" cy="87313"/>
                </a:xfrm>
                <a:custGeom>
                  <a:avLst/>
                  <a:gdLst>
                    <a:gd name="T0" fmla="*/ 28 w 31"/>
                    <a:gd name="T1" fmla="*/ 1 h 39"/>
                    <a:gd name="T2" fmla="*/ 25 w 31"/>
                    <a:gd name="T3" fmla="*/ 0 h 39"/>
                    <a:gd name="T4" fmla="*/ 21 w 31"/>
                    <a:gd name="T5" fmla="*/ 2 h 39"/>
                    <a:gd name="T6" fmla="*/ 1 w 31"/>
                    <a:gd name="T7" fmla="*/ 30 h 39"/>
                    <a:gd name="T8" fmla="*/ 0 w 31"/>
                    <a:gd name="T9" fmla="*/ 34 h 39"/>
                    <a:gd name="T10" fmla="*/ 3 w 31"/>
                    <a:gd name="T11" fmla="*/ 38 h 39"/>
                    <a:gd name="T12" fmla="*/ 5 w 31"/>
                    <a:gd name="T13" fmla="*/ 39 h 39"/>
                    <a:gd name="T14" fmla="*/ 5 w 31"/>
                    <a:gd name="T15" fmla="*/ 39 h 39"/>
                    <a:gd name="T16" fmla="*/ 5 w 31"/>
                    <a:gd name="T17" fmla="*/ 39 h 39"/>
                    <a:gd name="T18" fmla="*/ 10 w 31"/>
                    <a:gd name="T19" fmla="*/ 37 h 39"/>
                    <a:gd name="T20" fmla="*/ 30 w 31"/>
                    <a:gd name="T21" fmla="*/ 8 h 39"/>
                    <a:gd name="T22" fmla="*/ 31 w 31"/>
                    <a:gd name="T23" fmla="*/ 4 h 39"/>
                    <a:gd name="T24" fmla="*/ 28 w 31"/>
                    <a:gd name="T25"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9">
                      <a:moveTo>
                        <a:pt x="28" y="1"/>
                      </a:moveTo>
                      <a:cubicBezTo>
                        <a:pt x="27" y="0"/>
                        <a:pt x="26" y="0"/>
                        <a:pt x="25" y="0"/>
                      </a:cubicBezTo>
                      <a:cubicBezTo>
                        <a:pt x="23" y="0"/>
                        <a:pt x="22" y="1"/>
                        <a:pt x="21" y="2"/>
                      </a:cubicBezTo>
                      <a:cubicBezTo>
                        <a:pt x="1" y="30"/>
                        <a:pt x="1" y="30"/>
                        <a:pt x="1" y="30"/>
                      </a:cubicBezTo>
                      <a:cubicBezTo>
                        <a:pt x="0" y="32"/>
                        <a:pt x="0" y="33"/>
                        <a:pt x="0" y="34"/>
                      </a:cubicBezTo>
                      <a:cubicBezTo>
                        <a:pt x="1" y="36"/>
                        <a:pt x="1" y="37"/>
                        <a:pt x="3" y="38"/>
                      </a:cubicBezTo>
                      <a:cubicBezTo>
                        <a:pt x="3" y="39"/>
                        <a:pt x="4" y="39"/>
                        <a:pt x="5" y="39"/>
                      </a:cubicBezTo>
                      <a:cubicBezTo>
                        <a:pt x="5" y="39"/>
                        <a:pt x="5" y="39"/>
                        <a:pt x="5" y="39"/>
                      </a:cubicBezTo>
                      <a:cubicBezTo>
                        <a:pt x="5" y="39"/>
                        <a:pt x="5" y="39"/>
                        <a:pt x="5" y="39"/>
                      </a:cubicBezTo>
                      <a:cubicBezTo>
                        <a:pt x="7" y="39"/>
                        <a:pt x="9" y="38"/>
                        <a:pt x="10" y="37"/>
                      </a:cubicBezTo>
                      <a:cubicBezTo>
                        <a:pt x="30" y="8"/>
                        <a:pt x="30" y="8"/>
                        <a:pt x="30" y="8"/>
                      </a:cubicBezTo>
                      <a:cubicBezTo>
                        <a:pt x="31" y="7"/>
                        <a:pt x="31" y="6"/>
                        <a:pt x="31" y="4"/>
                      </a:cubicBezTo>
                      <a:cubicBezTo>
                        <a:pt x="30" y="3"/>
                        <a:pt x="30" y="2"/>
                        <a:pt x="2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40" name="Freeform 25"/>
                <p:cNvSpPr>
                  <a:spLocks/>
                </p:cNvSpPr>
                <p:nvPr/>
              </p:nvSpPr>
              <p:spPr bwMode="auto">
                <a:xfrm>
                  <a:off x="-203200" y="3367088"/>
                  <a:ext cx="60325" cy="73025"/>
                </a:xfrm>
                <a:custGeom>
                  <a:avLst/>
                  <a:gdLst>
                    <a:gd name="T0" fmla="*/ 3 w 28"/>
                    <a:gd name="T1" fmla="*/ 32 h 33"/>
                    <a:gd name="T2" fmla="*/ 6 w 28"/>
                    <a:gd name="T3" fmla="*/ 32 h 33"/>
                    <a:gd name="T4" fmla="*/ 6 w 28"/>
                    <a:gd name="T5" fmla="*/ 32 h 33"/>
                    <a:gd name="T6" fmla="*/ 11 w 28"/>
                    <a:gd name="T7" fmla="*/ 30 h 33"/>
                    <a:gd name="T8" fmla="*/ 26 w 28"/>
                    <a:gd name="T9" fmla="*/ 8 h 33"/>
                    <a:gd name="T10" fmla="*/ 25 w 28"/>
                    <a:gd name="T11" fmla="*/ 1 h 33"/>
                    <a:gd name="T12" fmla="*/ 22 w 28"/>
                    <a:gd name="T13" fmla="*/ 0 h 33"/>
                    <a:gd name="T14" fmla="*/ 17 w 28"/>
                    <a:gd name="T15" fmla="*/ 2 h 33"/>
                    <a:gd name="T16" fmla="*/ 2 w 28"/>
                    <a:gd name="T17" fmla="*/ 24 h 33"/>
                    <a:gd name="T18" fmla="*/ 3 w 28"/>
                    <a:gd name="T19"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3">
                      <a:moveTo>
                        <a:pt x="3" y="32"/>
                      </a:moveTo>
                      <a:cubicBezTo>
                        <a:pt x="4" y="32"/>
                        <a:pt x="5" y="32"/>
                        <a:pt x="6" y="32"/>
                      </a:cubicBezTo>
                      <a:cubicBezTo>
                        <a:pt x="6" y="32"/>
                        <a:pt x="6" y="32"/>
                        <a:pt x="6" y="32"/>
                      </a:cubicBezTo>
                      <a:cubicBezTo>
                        <a:pt x="8" y="33"/>
                        <a:pt x="10" y="32"/>
                        <a:pt x="11" y="30"/>
                      </a:cubicBezTo>
                      <a:cubicBezTo>
                        <a:pt x="26" y="8"/>
                        <a:pt x="26" y="8"/>
                        <a:pt x="26" y="8"/>
                      </a:cubicBezTo>
                      <a:cubicBezTo>
                        <a:pt x="28" y="6"/>
                        <a:pt x="27" y="2"/>
                        <a:pt x="25" y="1"/>
                      </a:cubicBezTo>
                      <a:cubicBezTo>
                        <a:pt x="24" y="0"/>
                        <a:pt x="23" y="0"/>
                        <a:pt x="22" y="0"/>
                      </a:cubicBezTo>
                      <a:cubicBezTo>
                        <a:pt x="20" y="0"/>
                        <a:pt x="18" y="1"/>
                        <a:pt x="17" y="2"/>
                      </a:cubicBezTo>
                      <a:cubicBezTo>
                        <a:pt x="2" y="24"/>
                        <a:pt x="2" y="24"/>
                        <a:pt x="2" y="24"/>
                      </a:cubicBezTo>
                      <a:cubicBezTo>
                        <a:pt x="0" y="26"/>
                        <a:pt x="1" y="30"/>
                        <a:pt x="3"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41" name="Freeform 26"/>
                <p:cNvSpPr>
                  <a:spLocks/>
                </p:cNvSpPr>
                <p:nvPr/>
              </p:nvSpPr>
              <p:spPr bwMode="auto">
                <a:xfrm>
                  <a:off x="-620713" y="3446463"/>
                  <a:ext cx="79375" cy="61913"/>
                </a:xfrm>
                <a:custGeom>
                  <a:avLst/>
                  <a:gdLst>
                    <a:gd name="T0" fmla="*/ 3 w 36"/>
                    <a:gd name="T1" fmla="*/ 10 h 28"/>
                    <a:gd name="T2" fmla="*/ 27 w 36"/>
                    <a:gd name="T3" fmla="*/ 27 h 28"/>
                    <a:gd name="T4" fmla="*/ 30 w 36"/>
                    <a:gd name="T5" fmla="*/ 28 h 28"/>
                    <a:gd name="T6" fmla="*/ 30 w 36"/>
                    <a:gd name="T7" fmla="*/ 28 h 28"/>
                    <a:gd name="T8" fmla="*/ 35 w 36"/>
                    <a:gd name="T9" fmla="*/ 26 h 28"/>
                    <a:gd name="T10" fmla="*/ 36 w 36"/>
                    <a:gd name="T11" fmla="*/ 22 h 28"/>
                    <a:gd name="T12" fmla="*/ 34 w 36"/>
                    <a:gd name="T13" fmla="*/ 18 h 28"/>
                    <a:gd name="T14" fmla="*/ 9 w 36"/>
                    <a:gd name="T15" fmla="*/ 1 h 28"/>
                    <a:gd name="T16" fmla="*/ 6 w 36"/>
                    <a:gd name="T17" fmla="*/ 0 h 28"/>
                    <a:gd name="T18" fmla="*/ 2 w 36"/>
                    <a:gd name="T19" fmla="*/ 3 h 28"/>
                    <a:gd name="T20" fmla="*/ 1 w 36"/>
                    <a:gd name="T21" fmla="*/ 7 h 28"/>
                    <a:gd name="T22" fmla="*/ 3 w 36"/>
                    <a:gd name="T2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8">
                      <a:moveTo>
                        <a:pt x="3" y="10"/>
                      </a:moveTo>
                      <a:cubicBezTo>
                        <a:pt x="27" y="27"/>
                        <a:pt x="27" y="27"/>
                        <a:pt x="27" y="27"/>
                      </a:cubicBezTo>
                      <a:cubicBezTo>
                        <a:pt x="28" y="28"/>
                        <a:pt x="29" y="28"/>
                        <a:pt x="30" y="28"/>
                      </a:cubicBezTo>
                      <a:cubicBezTo>
                        <a:pt x="30" y="28"/>
                        <a:pt x="30" y="28"/>
                        <a:pt x="30" y="28"/>
                      </a:cubicBezTo>
                      <a:cubicBezTo>
                        <a:pt x="32" y="28"/>
                        <a:pt x="34" y="28"/>
                        <a:pt x="35" y="26"/>
                      </a:cubicBezTo>
                      <a:cubicBezTo>
                        <a:pt x="36" y="25"/>
                        <a:pt x="36" y="23"/>
                        <a:pt x="36" y="22"/>
                      </a:cubicBezTo>
                      <a:cubicBezTo>
                        <a:pt x="36" y="20"/>
                        <a:pt x="35" y="19"/>
                        <a:pt x="34" y="18"/>
                      </a:cubicBezTo>
                      <a:cubicBezTo>
                        <a:pt x="9" y="1"/>
                        <a:pt x="9" y="1"/>
                        <a:pt x="9" y="1"/>
                      </a:cubicBezTo>
                      <a:cubicBezTo>
                        <a:pt x="8" y="1"/>
                        <a:pt x="7" y="0"/>
                        <a:pt x="6" y="0"/>
                      </a:cubicBezTo>
                      <a:cubicBezTo>
                        <a:pt x="4" y="0"/>
                        <a:pt x="3" y="1"/>
                        <a:pt x="2" y="3"/>
                      </a:cubicBezTo>
                      <a:cubicBezTo>
                        <a:pt x="1" y="4"/>
                        <a:pt x="0" y="5"/>
                        <a:pt x="1" y="7"/>
                      </a:cubicBezTo>
                      <a:cubicBezTo>
                        <a:pt x="1" y="8"/>
                        <a:pt x="2" y="10"/>
                        <a:pt x="3"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42" name="Freeform 27"/>
                <p:cNvSpPr>
                  <a:spLocks/>
                </p:cNvSpPr>
                <p:nvPr/>
              </p:nvSpPr>
              <p:spPr bwMode="auto">
                <a:xfrm>
                  <a:off x="-138113" y="3784600"/>
                  <a:ext cx="90488" cy="68263"/>
                </a:xfrm>
                <a:custGeom>
                  <a:avLst/>
                  <a:gdLst>
                    <a:gd name="T0" fmla="*/ 38 w 41"/>
                    <a:gd name="T1" fmla="*/ 21 h 31"/>
                    <a:gd name="T2" fmla="*/ 9 w 41"/>
                    <a:gd name="T3" fmla="*/ 1 h 31"/>
                    <a:gd name="T4" fmla="*/ 6 w 41"/>
                    <a:gd name="T5" fmla="*/ 0 h 31"/>
                    <a:gd name="T6" fmla="*/ 1 w 41"/>
                    <a:gd name="T7" fmla="*/ 2 h 31"/>
                    <a:gd name="T8" fmla="*/ 1 w 41"/>
                    <a:gd name="T9" fmla="*/ 6 h 31"/>
                    <a:gd name="T10" fmla="*/ 3 w 41"/>
                    <a:gd name="T11" fmla="*/ 10 h 31"/>
                    <a:gd name="T12" fmla="*/ 32 w 41"/>
                    <a:gd name="T13" fmla="*/ 30 h 31"/>
                    <a:gd name="T14" fmla="*/ 34 w 41"/>
                    <a:gd name="T15" fmla="*/ 31 h 31"/>
                    <a:gd name="T16" fmla="*/ 35 w 41"/>
                    <a:gd name="T17" fmla="*/ 31 h 31"/>
                    <a:gd name="T18" fmla="*/ 40 w 41"/>
                    <a:gd name="T19" fmla="*/ 28 h 31"/>
                    <a:gd name="T20" fmla="*/ 40 w 41"/>
                    <a:gd name="T21" fmla="*/ 24 h 31"/>
                    <a:gd name="T22" fmla="*/ 38 w 41"/>
                    <a:gd name="T23" fmla="*/ 2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31">
                      <a:moveTo>
                        <a:pt x="38" y="21"/>
                      </a:moveTo>
                      <a:cubicBezTo>
                        <a:pt x="9" y="1"/>
                        <a:pt x="9" y="1"/>
                        <a:pt x="9" y="1"/>
                      </a:cubicBezTo>
                      <a:cubicBezTo>
                        <a:pt x="8" y="0"/>
                        <a:pt x="7" y="0"/>
                        <a:pt x="6" y="0"/>
                      </a:cubicBezTo>
                      <a:cubicBezTo>
                        <a:pt x="4" y="0"/>
                        <a:pt x="3" y="0"/>
                        <a:pt x="1" y="2"/>
                      </a:cubicBezTo>
                      <a:cubicBezTo>
                        <a:pt x="1" y="3"/>
                        <a:pt x="0" y="5"/>
                        <a:pt x="1" y="6"/>
                      </a:cubicBezTo>
                      <a:cubicBezTo>
                        <a:pt x="1" y="8"/>
                        <a:pt x="2" y="9"/>
                        <a:pt x="3" y="10"/>
                      </a:cubicBezTo>
                      <a:cubicBezTo>
                        <a:pt x="32" y="30"/>
                        <a:pt x="32" y="30"/>
                        <a:pt x="32" y="30"/>
                      </a:cubicBezTo>
                      <a:cubicBezTo>
                        <a:pt x="33" y="30"/>
                        <a:pt x="33" y="31"/>
                        <a:pt x="34" y="31"/>
                      </a:cubicBezTo>
                      <a:cubicBezTo>
                        <a:pt x="34" y="31"/>
                        <a:pt x="35" y="31"/>
                        <a:pt x="35" y="31"/>
                      </a:cubicBezTo>
                      <a:cubicBezTo>
                        <a:pt x="37" y="31"/>
                        <a:pt x="38" y="30"/>
                        <a:pt x="40" y="28"/>
                      </a:cubicBezTo>
                      <a:cubicBezTo>
                        <a:pt x="40" y="27"/>
                        <a:pt x="41" y="26"/>
                        <a:pt x="40" y="24"/>
                      </a:cubicBezTo>
                      <a:cubicBezTo>
                        <a:pt x="40" y="23"/>
                        <a:pt x="39" y="22"/>
                        <a:pt x="38"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43" name="Freeform 28"/>
                <p:cNvSpPr>
                  <a:spLocks/>
                </p:cNvSpPr>
                <p:nvPr/>
              </p:nvSpPr>
              <p:spPr bwMode="auto">
                <a:xfrm>
                  <a:off x="-306388" y="3889375"/>
                  <a:ext cx="34925" cy="84138"/>
                </a:xfrm>
                <a:custGeom>
                  <a:avLst/>
                  <a:gdLst>
                    <a:gd name="T0" fmla="*/ 11 w 16"/>
                    <a:gd name="T1" fmla="*/ 4 h 38"/>
                    <a:gd name="T2" fmla="*/ 6 w 16"/>
                    <a:gd name="T3" fmla="*/ 0 h 38"/>
                    <a:gd name="T4" fmla="*/ 5 w 16"/>
                    <a:gd name="T5" fmla="*/ 0 h 38"/>
                    <a:gd name="T6" fmla="*/ 1 w 16"/>
                    <a:gd name="T7" fmla="*/ 2 h 38"/>
                    <a:gd name="T8" fmla="*/ 0 w 16"/>
                    <a:gd name="T9" fmla="*/ 6 h 38"/>
                    <a:gd name="T10" fmla="*/ 5 w 16"/>
                    <a:gd name="T11" fmla="*/ 33 h 38"/>
                    <a:gd name="T12" fmla="*/ 10 w 16"/>
                    <a:gd name="T13" fmla="*/ 38 h 38"/>
                    <a:gd name="T14" fmla="*/ 11 w 16"/>
                    <a:gd name="T15" fmla="*/ 38 h 38"/>
                    <a:gd name="T16" fmla="*/ 12 w 16"/>
                    <a:gd name="T17" fmla="*/ 38 h 38"/>
                    <a:gd name="T18" fmla="*/ 15 w 16"/>
                    <a:gd name="T19" fmla="*/ 35 h 38"/>
                    <a:gd name="T20" fmla="*/ 16 w 16"/>
                    <a:gd name="T21" fmla="*/ 31 h 38"/>
                    <a:gd name="T22" fmla="*/ 11 w 16"/>
                    <a:gd name="T23"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38">
                      <a:moveTo>
                        <a:pt x="11" y="4"/>
                      </a:moveTo>
                      <a:cubicBezTo>
                        <a:pt x="11" y="2"/>
                        <a:pt x="9" y="0"/>
                        <a:pt x="6" y="0"/>
                      </a:cubicBezTo>
                      <a:cubicBezTo>
                        <a:pt x="6" y="0"/>
                        <a:pt x="5" y="0"/>
                        <a:pt x="5" y="0"/>
                      </a:cubicBezTo>
                      <a:cubicBezTo>
                        <a:pt x="3" y="0"/>
                        <a:pt x="2" y="1"/>
                        <a:pt x="1" y="2"/>
                      </a:cubicBezTo>
                      <a:cubicBezTo>
                        <a:pt x="0" y="3"/>
                        <a:pt x="0" y="5"/>
                        <a:pt x="0" y="6"/>
                      </a:cubicBezTo>
                      <a:cubicBezTo>
                        <a:pt x="5" y="33"/>
                        <a:pt x="5" y="33"/>
                        <a:pt x="5" y="33"/>
                      </a:cubicBezTo>
                      <a:cubicBezTo>
                        <a:pt x="6" y="36"/>
                        <a:pt x="8" y="37"/>
                        <a:pt x="10" y="38"/>
                      </a:cubicBezTo>
                      <a:cubicBezTo>
                        <a:pt x="10" y="38"/>
                        <a:pt x="10" y="38"/>
                        <a:pt x="11" y="38"/>
                      </a:cubicBezTo>
                      <a:cubicBezTo>
                        <a:pt x="11" y="38"/>
                        <a:pt x="11" y="38"/>
                        <a:pt x="12" y="38"/>
                      </a:cubicBezTo>
                      <a:cubicBezTo>
                        <a:pt x="13" y="37"/>
                        <a:pt x="14" y="37"/>
                        <a:pt x="15" y="35"/>
                      </a:cubicBezTo>
                      <a:cubicBezTo>
                        <a:pt x="16" y="34"/>
                        <a:pt x="16" y="33"/>
                        <a:pt x="16" y="31"/>
                      </a:cubicBezTo>
                      <a:lnTo>
                        <a:pt x="11"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44" name="Freeform 29"/>
                <p:cNvSpPr>
                  <a:spLocks/>
                </p:cNvSpPr>
                <p:nvPr/>
              </p:nvSpPr>
              <p:spPr bwMode="auto">
                <a:xfrm>
                  <a:off x="-92075" y="3576638"/>
                  <a:ext cx="69850" cy="33338"/>
                </a:xfrm>
                <a:custGeom>
                  <a:avLst/>
                  <a:gdLst>
                    <a:gd name="T0" fmla="*/ 1 w 32"/>
                    <a:gd name="T1" fmla="*/ 7 h 15"/>
                    <a:gd name="T2" fmla="*/ 0 w 32"/>
                    <a:gd name="T3" fmla="*/ 11 h 15"/>
                    <a:gd name="T4" fmla="*/ 4 w 32"/>
                    <a:gd name="T5" fmla="*/ 15 h 15"/>
                    <a:gd name="T6" fmla="*/ 5 w 32"/>
                    <a:gd name="T7" fmla="*/ 15 h 15"/>
                    <a:gd name="T8" fmla="*/ 6 w 32"/>
                    <a:gd name="T9" fmla="*/ 15 h 15"/>
                    <a:gd name="T10" fmla="*/ 27 w 32"/>
                    <a:gd name="T11" fmla="*/ 11 h 15"/>
                    <a:gd name="T12" fmla="*/ 32 w 32"/>
                    <a:gd name="T13" fmla="*/ 5 h 15"/>
                    <a:gd name="T14" fmla="*/ 27 w 32"/>
                    <a:gd name="T15" fmla="*/ 0 h 15"/>
                    <a:gd name="T16" fmla="*/ 25 w 32"/>
                    <a:gd name="T17" fmla="*/ 0 h 15"/>
                    <a:gd name="T18" fmla="*/ 4 w 32"/>
                    <a:gd name="T19" fmla="*/ 4 h 15"/>
                    <a:gd name="T20" fmla="*/ 1 w 32"/>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15">
                      <a:moveTo>
                        <a:pt x="1" y="7"/>
                      </a:moveTo>
                      <a:cubicBezTo>
                        <a:pt x="0" y="8"/>
                        <a:pt x="0" y="9"/>
                        <a:pt x="0" y="11"/>
                      </a:cubicBezTo>
                      <a:cubicBezTo>
                        <a:pt x="0" y="13"/>
                        <a:pt x="2" y="15"/>
                        <a:pt x="4" y="15"/>
                      </a:cubicBezTo>
                      <a:cubicBezTo>
                        <a:pt x="5" y="15"/>
                        <a:pt x="5" y="15"/>
                        <a:pt x="5" y="15"/>
                      </a:cubicBezTo>
                      <a:cubicBezTo>
                        <a:pt x="6" y="15"/>
                        <a:pt x="6" y="15"/>
                        <a:pt x="6" y="15"/>
                      </a:cubicBezTo>
                      <a:cubicBezTo>
                        <a:pt x="27" y="11"/>
                        <a:pt x="27" y="11"/>
                        <a:pt x="27" y="11"/>
                      </a:cubicBezTo>
                      <a:cubicBezTo>
                        <a:pt x="30" y="11"/>
                        <a:pt x="32" y="8"/>
                        <a:pt x="32" y="5"/>
                      </a:cubicBezTo>
                      <a:cubicBezTo>
                        <a:pt x="31" y="2"/>
                        <a:pt x="29" y="0"/>
                        <a:pt x="27" y="0"/>
                      </a:cubicBezTo>
                      <a:cubicBezTo>
                        <a:pt x="26" y="0"/>
                        <a:pt x="26" y="0"/>
                        <a:pt x="25" y="0"/>
                      </a:cubicBezTo>
                      <a:cubicBezTo>
                        <a:pt x="4" y="4"/>
                        <a:pt x="4" y="4"/>
                        <a:pt x="4" y="4"/>
                      </a:cubicBezTo>
                      <a:cubicBezTo>
                        <a:pt x="3" y="4"/>
                        <a:pt x="2" y="5"/>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45" name="Freeform 30"/>
                <p:cNvSpPr>
                  <a:spLocks/>
                </p:cNvSpPr>
                <p:nvPr/>
              </p:nvSpPr>
              <p:spPr bwMode="auto">
                <a:xfrm>
                  <a:off x="-677863" y="3679825"/>
                  <a:ext cx="96838" cy="36513"/>
                </a:xfrm>
                <a:custGeom>
                  <a:avLst/>
                  <a:gdLst>
                    <a:gd name="T0" fmla="*/ 43 w 44"/>
                    <a:gd name="T1" fmla="*/ 8 h 16"/>
                    <a:gd name="T2" fmla="*/ 44 w 44"/>
                    <a:gd name="T3" fmla="*/ 4 h 16"/>
                    <a:gd name="T4" fmla="*/ 39 w 44"/>
                    <a:gd name="T5" fmla="*/ 0 h 16"/>
                    <a:gd name="T6" fmla="*/ 38 w 44"/>
                    <a:gd name="T7" fmla="*/ 0 h 16"/>
                    <a:gd name="T8" fmla="*/ 5 w 44"/>
                    <a:gd name="T9" fmla="*/ 6 h 16"/>
                    <a:gd name="T10" fmla="*/ 1 w 44"/>
                    <a:gd name="T11" fmla="*/ 12 h 16"/>
                    <a:gd name="T12" fmla="*/ 5 w 44"/>
                    <a:gd name="T13" fmla="*/ 16 h 16"/>
                    <a:gd name="T14" fmla="*/ 6 w 44"/>
                    <a:gd name="T15" fmla="*/ 16 h 16"/>
                    <a:gd name="T16" fmla="*/ 7 w 44"/>
                    <a:gd name="T17" fmla="*/ 16 h 16"/>
                    <a:gd name="T18" fmla="*/ 40 w 44"/>
                    <a:gd name="T19" fmla="*/ 10 h 16"/>
                    <a:gd name="T20" fmla="*/ 43 w 44"/>
                    <a:gd name="T21"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16">
                      <a:moveTo>
                        <a:pt x="43" y="8"/>
                      </a:moveTo>
                      <a:cubicBezTo>
                        <a:pt x="44" y="7"/>
                        <a:pt x="44" y="6"/>
                        <a:pt x="44" y="4"/>
                      </a:cubicBezTo>
                      <a:cubicBezTo>
                        <a:pt x="44" y="2"/>
                        <a:pt x="41" y="0"/>
                        <a:pt x="39" y="0"/>
                      </a:cubicBezTo>
                      <a:cubicBezTo>
                        <a:pt x="38" y="0"/>
                        <a:pt x="38" y="0"/>
                        <a:pt x="38" y="0"/>
                      </a:cubicBezTo>
                      <a:cubicBezTo>
                        <a:pt x="5" y="6"/>
                        <a:pt x="5" y="6"/>
                        <a:pt x="5" y="6"/>
                      </a:cubicBezTo>
                      <a:cubicBezTo>
                        <a:pt x="2" y="6"/>
                        <a:pt x="0" y="9"/>
                        <a:pt x="1" y="12"/>
                      </a:cubicBezTo>
                      <a:cubicBezTo>
                        <a:pt x="1" y="14"/>
                        <a:pt x="3" y="16"/>
                        <a:pt x="5" y="16"/>
                      </a:cubicBezTo>
                      <a:cubicBezTo>
                        <a:pt x="5" y="16"/>
                        <a:pt x="6" y="16"/>
                        <a:pt x="6" y="16"/>
                      </a:cubicBezTo>
                      <a:cubicBezTo>
                        <a:pt x="6" y="16"/>
                        <a:pt x="7" y="16"/>
                        <a:pt x="7" y="16"/>
                      </a:cubicBezTo>
                      <a:cubicBezTo>
                        <a:pt x="40" y="10"/>
                        <a:pt x="40" y="10"/>
                        <a:pt x="40" y="10"/>
                      </a:cubicBezTo>
                      <a:cubicBezTo>
                        <a:pt x="41" y="10"/>
                        <a:pt x="42" y="9"/>
                        <a:pt x="43"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46" name="Freeform 31"/>
                <p:cNvSpPr>
                  <a:spLocks/>
                </p:cNvSpPr>
                <p:nvPr/>
              </p:nvSpPr>
              <p:spPr bwMode="auto">
                <a:xfrm>
                  <a:off x="-430213" y="3884613"/>
                  <a:ext cx="44450" cy="98425"/>
                </a:xfrm>
                <a:custGeom>
                  <a:avLst/>
                  <a:gdLst>
                    <a:gd name="T0" fmla="*/ 15 w 20"/>
                    <a:gd name="T1" fmla="*/ 0 h 44"/>
                    <a:gd name="T2" fmla="*/ 14 w 20"/>
                    <a:gd name="T3" fmla="*/ 0 h 44"/>
                    <a:gd name="T4" fmla="*/ 9 w 20"/>
                    <a:gd name="T5" fmla="*/ 4 h 44"/>
                    <a:gd name="T6" fmla="*/ 1 w 20"/>
                    <a:gd name="T7" fmla="*/ 37 h 44"/>
                    <a:gd name="T8" fmla="*/ 5 w 20"/>
                    <a:gd name="T9" fmla="*/ 44 h 44"/>
                    <a:gd name="T10" fmla="*/ 6 w 20"/>
                    <a:gd name="T11" fmla="*/ 44 h 44"/>
                    <a:gd name="T12" fmla="*/ 6 w 20"/>
                    <a:gd name="T13" fmla="*/ 44 h 44"/>
                    <a:gd name="T14" fmla="*/ 12 w 20"/>
                    <a:gd name="T15" fmla="*/ 40 h 44"/>
                    <a:gd name="T16" fmla="*/ 20 w 20"/>
                    <a:gd name="T17" fmla="*/ 7 h 44"/>
                    <a:gd name="T18" fmla="*/ 19 w 20"/>
                    <a:gd name="T19" fmla="*/ 3 h 44"/>
                    <a:gd name="T20" fmla="*/ 15 w 20"/>
                    <a:gd name="T2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44">
                      <a:moveTo>
                        <a:pt x="15" y="0"/>
                      </a:moveTo>
                      <a:cubicBezTo>
                        <a:pt x="15" y="0"/>
                        <a:pt x="15" y="0"/>
                        <a:pt x="14" y="0"/>
                      </a:cubicBezTo>
                      <a:cubicBezTo>
                        <a:pt x="12" y="0"/>
                        <a:pt x="9" y="2"/>
                        <a:pt x="9" y="4"/>
                      </a:cubicBezTo>
                      <a:cubicBezTo>
                        <a:pt x="1" y="37"/>
                        <a:pt x="1" y="37"/>
                        <a:pt x="1" y="37"/>
                      </a:cubicBezTo>
                      <a:cubicBezTo>
                        <a:pt x="0" y="40"/>
                        <a:pt x="2" y="43"/>
                        <a:pt x="5" y="44"/>
                      </a:cubicBezTo>
                      <a:cubicBezTo>
                        <a:pt x="5" y="44"/>
                        <a:pt x="6" y="44"/>
                        <a:pt x="6" y="44"/>
                      </a:cubicBezTo>
                      <a:cubicBezTo>
                        <a:pt x="6" y="44"/>
                        <a:pt x="6" y="44"/>
                        <a:pt x="6" y="44"/>
                      </a:cubicBezTo>
                      <a:cubicBezTo>
                        <a:pt x="9" y="44"/>
                        <a:pt x="11" y="42"/>
                        <a:pt x="12" y="40"/>
                      </a:cubicBezTo>
                      <a:cubicBezTo>
                        <a:pt x="20" y="7"/>
                        <a:pt x="20" y="7"/>
                        <a:pt x="20" y="7"/>
                      </a:cubicBezTo>
                      <a:cubicBezTo>
                        <a:pt x="20" y="5"/>
                        <a:pt x="20" y="4"/>
                        <a:pt x="19" y="3"/>
                      </a:cubicBezTo>
                      <a:cubicBezTo>
                        <a:pt x="18" y="1"/>
                        <a:pt x="17" y="0"/>
                        <a:pt x="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47" name="Freeform 32"/>
                <p:cNvSpPr>
                  <a:spLocks/>
                </p:cNvSpPr>
                <p:nvPr/>
              </p:nvSpPr>
              <p:spPr bwMode="auto">
                <a:xfrm>
                  <a:off x="-96838" y="3694113"/>
                  <a:ext cx="101600" cy="41275"/>
                </a:xfrm>
                <a:custGeom>
                  <a:avLst/>
                  <a:gdLst>
                    <a:gd name="T0" fmla="*/ 41 w 46"/>
                    <a:gd name="T1" fmla="*/ 8 h 19"/>
                    <a:gd name="T2" fmla="*/ 7 w 46"/>
                    <a:gd name="T3" fmla="*/ 0 h 19"/>
                    <a:gd name="T4" fmla="*/ 6 w 46"/>
                    <a:gd name="T5" fmla="*/ 0 h 19"/>
                    <a:gd name="T6" fmla="*/ 0 w 46"/>
                    <a:gd name="T7" fmla="*/ 4 h 19"/>
                    <a:gd name="T8" fmla="*/ 4 w 46"/>
                    <a:gd name="T9" fmla="*/ 11 h 19"/>
                    <a:gd name="T10" fmla="*/ 38 w 46"/>
                    <a:gd name="T11" fmla="*/ 19 h 19"/>
                    <a:gd name="T12" fmla="*/ 39 w 46"/>
                    <a:gd name="T13" fmla="*/ 19 h 19"/>
                    <a:gd name="T14" fmla="*/ 39 w 46"/>
                    <a:gd name="T15" fmla="*/ 19 h 19"/>
                    <a:gd name="T16" fmla="*/ 39 w 46"/>
                    <a:gd name="T17" fmla="*/ 19 h 19"/>
                    <a:gd name="T18" fmla="*/ 45 w 46"/>
                    <a:gd name="T19" fmla="*/ 15 h 19"/>
                    <a:gd name="T20" fmla="*/ 41 w 46"/>
                    <a:gd name="T21"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19">
                      <a:moveTo>
                        <a:pt x="41" y="8"/>
                      </a:moveTo>
                      <a:cubicBezTo>
                        <a:pt x="7" y="0"/>
                        <a:pt x="7" y="0"/>
                        <a:pt x="7" y="0"/>
                      </a:cubicBezTo>
                      <a:cubicBezTo>
                        <a:pt x="7" y="0"/>
                        <a:pt x="6" y="0"/>
                        <a:pt x="6" y="0"/>
                      </a:cubicBezTo>
                      <a:cubicBezTo>
                        <a:pt x="3" y="0"/>
                        <a:pt x="1" y="2"/>
                        <a:pt x="0" y="4"/>
                      </a:cubicBezTo>
                      <a:cubicBezTo>
                        <a:pt x="0" y="7"/>
                        <a:pt x="2" y="10"/>
                        <a:pt x="4" y="11"/>
                      </a:cubicBezTo>
                      <a:cubicBezTo>
                        <a:pt x="38" y="19"/>
                        <a:pt x="38" y="19"/>
                        <a:pt x="38" y="19"/>
                      </a:cubicBezTo>
                      <a:cubicBezTo>
                        <a:pt x="38" y="19"/>
                        <a:pt x="38" y="19"/>
                        <a:pt x="39" y="19"/>
                      </a:cubicBezTo>
                      <a:cubicBezTo>
                        <a:pt x="39" y="19"/>
                        <a:pt x="39" y="19"/>
                        <a:pt x="39" y="19"/>
                      </a:cubicBezTo>
                      <a:cubicBezTo>
                        <a:pt x="39" y="19"/>
                        <a:pt x="39" y="19"/>
                        <a:pt x="39" y="19"/>
                      </a:cubicBezTo>
                      <a:cubicBezTo>
                        <a:pt x="42" y="19"/>
                        <a:pt x="44" y="17"/>
                        <a:pt x="45" y="15"/>
                      </a:cubicBezTo>
                      <a:cubicBezTo>
                        <a:pt x="46" y="12"/>
                        <a:pt x="44" y="9"/>
                        <a:pt x="41"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48" name="Freeform 33"/>
                <p:cNvSpPr>
                  <a:spLocks/>
                </p:cNvSpPr>
                <p:nvPr/>
              </p:nvSpPr>
              <p:spPr bwMode="auto">
                <a:xfrm>
                  <a:off x="-685800" y="3554413"/>
                  <a:ext cx="106363" cy="44450"/>
                </a:xfrm>
                <a:custGeom>
                  <a:avLst/>
                  <a:gdLst>
                    <a:gd name="T0" fmla="*/ 42 w 49"/>
                    <a:gd name="T1" fmla="*/ 20 h 20"/>
                    <a:gd name="T2" fmla="*/ 42 w 49"/>
                    <a:gd name="T3" fmla="*/ 20 h 20"/>
                    <a:gd name="T4" fmla="*/ 43 w 49"/>
                    <a:gd name="T5" fmla="*/ 20 h 20"/>
                    <a:gd name="T6" fmla="*/ 49 w 49"/>
                    <a:gd name="T7" fmla="*/ 16 h 20"/>
                    <a:gd name="T8" fmla="*/ 45 w 49"/>
                    <a:gd name="T9" fmla="*/ 9 h 20"/>
                    <a:gd name="T10" fmla="*/ 7 w 49"/>
                    <a:gd name="T11" fmla="*/ 0 h 20"/>
                    <a:gd name="T12" fmla="*/ 6 w 49"/>
                    <a:gd name="T13" fmla="*/ 0 h 20"/>
                    <a:gd name="T14" fmla="*/ 1 w 49"/>
                    <a:gd name="T15" fmla="*/ 5 h 20"/>
                    <a:gd name="T16" fmla="*/ 5 w 49"/>
                    <a:gd name="T17" fmla="*/ 11 h 20"/>
                    <a:gd name="T18" fmla="*/ 42 w 49"/>
                    <a:gd name="T1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20">
                      <a:moveTo>
                        <a:pt x="42" y="20"/>
                      </a:moveTo>
                      <a:cubicBezTo>
                        <a:pt x="42" y="20"/>
                        <a:pt x="42" y="20"/>
                        <a:pt x="42" y="20"/>
                      </a:cubicBezTo>
                      <a:cubicBezTo>
                        <a:pt x="43" y="20"/>
                        <a:pt x="43" y="20"/>
                        <a:pt x="43" y="20"/>
                      </a:cubicBezTo>
                      <a:cubicBezTo>
                        <a:pt x="46" y="20"/>
                        <a:pt x="48" y="18"/>
                        <a:pt x="49" y="16"/>
                      </a:cubicBezTo>
                      <a:cubicBezTo>
                        <a:pt x="49" y="13"/>
                        <a:pt x="47" y="10"/>
                        <a:pt x="45" y="9"/>
                      </a:cubicBezTo>
                      <a:cubicBezTo>
                        <a:pt x="7" y="0"/>
                        <a:pt x="7" y="0"/>
                        <a:pt x="7" y="0"/>
                      </a:cubicBezTo>
                      <a:cubicBezTo>
                        <a:pt x="7" y="0"/>
                        <a:pt x="7" y="0"/>
                        <a:pt x="6" y="0"/>
                      </a:cubicBezTo>
                      <a:cubicBezTo>
                        <a:pt x="4" y="0"/>
                        <a:pt x="1" y="2"/>
                        <a:pt x="1" y="5"/>
                      </a:cubicBezTo>
                      <a:cubicBezTo>
                        <a:pt x="0" y="8"/>
                        <a:pt x="2" y="11"/>
                        <a:pt x="5" y="11"/>
                      </a:cubicBezTo>
                      <a:lnTo>
                        <a:pt x="42"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49" name="Freeform 34"/>
                <p:cNvSpPr>
                  <a:spLocks/>
                </p:cNvSpPr>
                <p:nvPr/>
              </p:nvSpPr>
              <p:spPr bwMode="auto">
                <a:xfrm>
                  <a:off x="-517525" y="3365500"/>
                  <a:ext cx="52388" cy="69850"/>
                </a:xfrm>
                <a:custGeom>
                  <a:avLst/>
                  <a:gdLst>
                    <a:gd name="T0" fmla="*/ 13 w 24"/>
                    <a:gd name="T1" fmla="*/ 29 h 32"/>
                    <a:gd name="T2" fmla="*/ 17 w 24"/>
                    <a:gd name="T3" fmla="*/ 32 h 32"/>
                    <a:gd name="T4" fmla="*/ 18 w 24"/>
                    <a:gd name="T5" fmla="*/ 32 h 32"/>
                    <a:gd name="T6" fmla="*/ 21 w 24"/>
                    <a:gd name="T7" fmla="*/ 31 h 32"/>
                    <a:gd name="T8" fmla="*/ 23 w 24"/>
                    <a:gd name="T9" fmla="*/ 23 h 32"/>
                    <a:gd name="T10" fmla="*/ 10 w 24"/>
                    <a:gd name="T11" fmla="*/ 3 h 32"/>
                    <a:gd name="T12" fmla="*/ 5 w 24"/>
                    <a:gd name="T13" fmla="*/ 0 h 32"/>
                    <a:gd name="T14" fmla="*/ 2 w 24"/>
                    <a:gd name="T15" fmla="*/ 1 h 32"/>
                    <a:gd name="T16" fmla="*/ 0 w 24"/>
                    <a:gd name="T17" fmla="*/ 4 h 32"/>
                    <a:gd name="T18" fmla="*/ 1 w 24"/>
                    <a:gd name="T19" fmla="*/ 9 h 32"/>
                    <a:gd name="T20" fmla="*/ 13 w 24"/>
                    <a:gd name="T21"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3" y="29"/>
                      </a:moveTo>
                      <a:cubicBezTo>
                        <a:pt x="14" y="30"/>
                        <a:pt x="15" y="31"/>
                        <a:pt x="17" y="32"/>
                      </a:cubicBezTo>
                      <a:cubicBezTo>
                        <a:pt x="17" y="32"/>
                        <a:pt x="17" y="32"/>
                        <a:pt x="18" y="32"/>
                      </a:cubicBezTo>
                      <a:cubicBezTo>
                        <a:pt x="19" y="32"/>
                        <a:pt x="20" y="31"/>
                        <a:pt x="21" y="31"/>
                      </a:cubicBezTo>
                      <a:cubicBezTo>
                        <a:pt x="23" y="29"/>
                        <a:pt x="24" y="26"/>
                        <a:pt x="23" y="23"/>
                      </a:cubicBezTo>
                      <a:cubicBezTo>
                        <a:pt x="10" y="3"/>
                        <a:pt x="10" y="3"/>
                        <a:pt x="10" y="3"/>
                      </a:cubicBezTo>
                      <a:cubicBezTo>
                        <a:pt x="9" y="1"/>
                        <a:pt x="7" y="0"/>
                        <a:pt x="5" y="0"/>
                      </a:cubicBezTo>
                      <a:cubicBezTo>
                        <a:pt x="4" y="0"/>
                        <a:pt x="3" y="0"/>
                        <a:pt x="2" y="1"/>
                      </a:cubicBezTo>
                      <a:cubicBezTo>
                        <a:pt x="1" y="2"/>
                        <a:pt x="0" y="3"/>
                        <a:pt x="0" y="4"/>
                      </a:cubicBezTo>
                      <a:cubicBezTo>
                        <a:pt x="0" y="6"/>
                        <a:pt x="0" y="7"/>
                        <a:pt x="1" y="9"/>
                      </a:cubicBezTo>
                      <a:lnTo>
                        <a:pt x="13"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50" name="Freeform 35"/>
                <p:cNvSpPr>
                  <a:spLocks/>
                </p:cNvSpPr>
                <p:nvPr/>
              </p:nvSpPr>
              <p:spPr bwMode="auto">
                <a:xfrm>
                  <a:off x="-214313" y="3854450"/>
                  <a:ext cx="60325" cy="80963"/>
                </a:xfrm>
                <a:custGeom>
                  <a:avLst/>
                  <a:gdLst>
                    <a:gd name="T0" fmla="*/ 10 w 28"/>
                    <a:gd name="T1" fmla="*/ 3 h 37"/>
                    <a:gd name="T2" fmla="*/ 6 w 28"/>
                    <a:gd name="T3" fmla="*/ 0 h 37"/>
                    <a:gd name="T4" fmla="*/ 3 w 28"/>
                    <a:gd name="T5" fmla="*/ 1 h 37"/>
                    <a:gd name="T6" fmla="*/ 0 w 28"/>
                    <a:gd name="T7" fmla="*/ 5 h 37"/>
                    <a:gd name="T8" fmla="*/ 1 w 28"/>
                    <a:gd name="T9" fmla="*/ 9 h 37"/>
                    <a:gd name="T10" fmla="*/ 17 w 28"/>
                    <a:gd name="T11" fmla="*/ 34 h 37"/>
                    <a:gd name="T12" fmla="*/ 21 w 28"/>
                    <a:gd name="T13" fmla="*/ 37 h 37"/>
                    <a:gd name="T14" fmla="*/ 21 w 28"/>
                    <a:gd name="T15" fmla="*/ 37 h 37"/>
                    <a:gd name="T16" fmla="*/ 24 w 28"/>
                    <a:gd name="T17" fmla="*/ 36 h 37"/>
                    <a:gd name="T18" fmla="*/ 26 w 28"/>
                    <a:gd name="T19" fmla="*/ 29 h 37"/>
                    <a:gd name="T20" fmla="*/ 10 w 28"/>
                    <a:gd name="T21"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7">
                      <a:moveTo>
                        <a:pt x="10" y="3"/>
                      </a:moveTo>
                      <a:cubicBezTo>
                        <a:pt x="9" y="1"/>
                        <a:pt x="8" y="0"/>
                        <a:pt x="6" y="0"/>
                      </a:cubicBezTo>
                      <a:cubicBezTo>
                        <a:pt x="5" y="0"/>
                        <a:pt x="4" y="1"/>
                        <a:pt x="3" y="1"/>
                      </a:cubicBezTo>
                      <a:cubicBezTo>
                        <a:pt x="1" y="2"/>
                        <a:pt x="0" y="3"/>
                        <a:pt x="0" y="5"/>
                      </a:cubicBezTo>
                      <a:cubicBezTo>
                        <a:pt x="0" y="6"/>
                        <a:pt x="0" y="8"/>
                        <a:pt x="1" y="9"/>
                      </a:cubicBezTo>
                      <a:cubicBezTo>
                        <a:pt x="17" y="34"/>
                        <a:pt x="17" y="34"/>
                        <a:pt x="17" y="34"/>
                      </a:cubicBezTo>
                      <a:cubicBezTo>
                        <a:pt x="18" y="36"/>
                        <a:pt x="19" y="37"/>
                        <a:pt x="21" y="37"/>
                      </a:cubicBezTo>
                      <a:cubicBezTo>
                        <a:pt x="21" y="37"/>
                        <a:pt x="21" y="37"/>
                        <a:pt x="21" y="37"/>
                      </a:cubicBezTo>
                      <a:cubicBezTo>
                        <a:pt x="22" y="37"/>
                        <a:pt x="23" y="37"/>
                        <a:pt x="24" y="36"/>
                      </a:cubicBezTo>
                      <a:cubicBezTo>
                        <a:pt x="27" y="35"/>
                        <a:pt x="28" y="31"/>
                        <a:pt x="26" y="29"/>
                      </a:cubicBezTo>
                      <a:lnTo>
                        <a:pt x="1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51" name="Freeform 36"/>
                <p:cNvSpPr>
                  <a:spLocks/>
                </p:cNvSpPr>
                <p:nvPr/>
              </p:nvSpPr>
              <p:spPr bwMode="auto">
                <a:xfrm>
                  <a:off x="-646113" y="3768725"/>
                  <a:ext cx="100013" cy="73025"/>
                </a:xfrm>
                <a:custGeom>
                  <a:avLst/>
                  <a:gdLst>
                    <a:gd name="T0" fmla="*/ 41 w 46"/>
                    <a:gd name="T1" fmla="*/ 0 h 33"/>
                    <a:gd name="T2" fmla="*/ 38 w 46"/>
                    <a:gd name="T3" fmla="*/ 1 h 33"/>
                    <a:gd name="T4" fmla="*/ 3 w 46"/>
                    <a:gd name="T5" fmla="*/ 23 h 33"/>
                    <a:gd name="T6" fmla="*/ 1 w 46"/>
                    <a:gd name="T7" fmla="*/ 26 h 33"/>
                    <a:gd name="T8" fmla="*/ 1 w 46"/>
                    <a:gd name="T9" fmla="*/ 30 h 33"/>
                    <a:gd name="T10" fmla="*/ 5 w 46"/>
                    <a:gd name="T11" fmla="*/ 33 h 33"/>
                    <a:gd name="T12" fmla="*/ 6 w 46"/>
                    <a:gd name="T13" fmla="*/ 33 h 33"/>
                    <a:gd name="T14" fmla="*/ 9 w 46"/>
                    <a:gd name="T15" fmla="*/ 32 h 33"/>
                    <a:gd name="T16" fmla="*/ 43 w 46"/>
                    <a:gd name="T17" fmla="*/ 11 h 33"/>
                    <a:gd name="T18" fmla="*/ 46 w 46"/>
                    <a:gd name="T19" fmla="*/ 7 h 33"/>
                    <a:gd name="T20" fmla="*/ 45 w 46"/>
                    <a:gd name="T21" fmla="*/ 3 h 33"/>
                    <a:gd name="T22" fmla="*/ 41 w 46"/>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33">
                      <a:moveTo>
                        <a:pt x="41" y="0"/>
                      </a:moveTo>
                      <a:cubicBezTo>
                        <a:pt x="40" y="0"/>
                        <a:pt x="39" y="1"/>
                        <a:pt x="38" y="1"/>
                      </a:cubicBezTo>
                      <a:cubicBezTo>
                        <a:pt x="3" y="23"/>
                        <a:pt x="3" y="23"/>
                        <a:pt x="3" y="23"/>
                      </a:cubicBezTo>
                      <a:cubicBezTo>
                        <a:pt x="2" y="24"/>
                        <a:pt x="1" y="25"/>
                        <a:pt x="1" y="26"/>
                      </a:cubicBezTo>
                      <a:cubicBezTo>
                        <a:pt x="0" y="28"/>
                        <a:pt x="0" y="29"/>
                        <a:pt x="1" y="30"/>
                      </a:cubicBezTo>
                      <a:cubicBezTo>
                        <a:pt x="2" y="32"/>
                        <a:pt x="3" y="33"/>
                        <a:pt x="5" y="33"/>
                      </a:cubicBezTo>
                      <a:cubicBezTo>
                        <a:pt x="5" y="33"/>
                        <a:pt x="5" y="33"/>
                        <a:pt x="6" y="33"/>
                      </a:cubicBezTo>
                      <a:cubicBezTo>
                        <a:pt x="7" y="33"/>
                        <a:pt x="8" y="33"/>
                        <a:pt x="9" y="32"/>
                      </a:cubicBezTo>
                      <a:cubicBezTo>
                        <a:pt x="43" y="11"/>
                        <a:pt x="43" y="11"/>
                        <a:pt x="43" y="11"/>
                      </a:cubicBezTo>
                      <a:cubicBezTo>
                        <a:pt x="45" y="10"/>
                        <a:pt x="46" y="9"/>
                        <a:pt x="46" y="7"/>
                      </a:cubicBezTo>
                      <a:cubicBezTo>
                        <a:pt x="46" y="6"/>
                        <a:pt x="46" y="4"/>
                        <a:pt x="45" y="3"/>
                      </a:cubicBezTo>
                      <a:cubicBezTo>
                        <a:pt x="44" y="1"/>
                        <a:pt x="43" y="0"/>
                        <a:pt x="4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52" name="Freeform 37"/>
                <p:cNvSpPr>
                  <a:spLocks/>
                </p:cNvSpPr>
                <p:nvPr/>
              </p:nvSpPr>
              <p:spPr bwMode="auto">
                <a:xfrm>
                  <a:off x="-128588" y="3457575"/>
                  <a:ext cx="82550" cy="60325"/>
                </a:xfrm>
                <a:custGeom>
                  <a:avLst/>
                  <a:gdLst>
                    <a:gd name="T0" fmla="*/ 5 w 38"/>
                    <a:gd name="T1" fmla="*/ 27 h 27"/>
                    <a:gd name="T2" fmla="*/ 6 w 38"/>
                    <a:gd name="T3" fmla="*/ 27 h 27"/>
                    <a:gd name="T4" fmla="*/ 9 w 38"/>
                    <a:gd name="T5" fmla="*/ 26 h 27"/>
                    <a:gd name="T6" fmla="*/ 35 w 38"/>
                    <a:gd name="T7" fmla="*/ 10 h 27"/>
                    <a:gd name="T8" fmla="*/ 37 w 38"/>
                    <a:gd name="T9" fmla="*/ 7 h 27"/>
                    <a:gd name="T10" fmla="*/ 37 w 38"/>
                    <a:gd name="T11" fmla="*/ 3 h 27"/>
                    <a:gd name="T12" fmla="*/ 32 w 38"/>
                    <a:gd name="T13" fmla="*/ 0 h 27"/>
                    <a:gd name="T14" fmla="*/ 29 w 38"/>
                    <a:gd name="T15" fmla="*/ 1 h 27"/>
                    <a:gd name="T16" fmla="*/ 3 w 38"/>
                    <a:gd name="T17" fmla="*/ 17 h 27"/>
                    <a:gd name="T18" fmla="*/ 2 w 38"/>
                    <a:gd name="T19" fmla="*/ 24 h 27"/>
                    <a:gd name="T20" fmla="*/ 5 w 38"/>
                    <a:gd name="T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27">
                      <a:moveTo>
                        <a:pt x="5" y="27"/>
                      </a:moveTo>
                      <a:cubicBezTo>
                        <a:pt x="6" y="27"/>
                        <a:pt x="6" y="27"/>
                        <a:pt x="6" y="27"/>
                      </a:cubicBezTo>
                      <a:cubicBezTo>
                        <a:pt x="7" y="27"/>
                        <a:pt x="8" y="27"/>
                        <a:pt x="9" y="26"/>
                      </a:cubicBezTo>
                      <a:cubicBezTo>
                        <a:pt x="35" y="10"/>
                        <a:pt x="35" y="10"/>
                        <a:pt x="35" y="10"/>
                      </a:cubicBezTo>
                      <a:cubicBezTo>
                        <a:pt x="36" y="9"/>
                        <a:pt x="37" y="8"/>
                        <a:pt x="37" y="7"/>
                      </a:cubicBezTo>
                      <a:cubicBezTo>
                        <a:pt x="38" y="5"/>
                        <a:pt x="37" y="4"/>
                        <a:pt x="37" y="3"/>
                      </a:cubicBezTo>
                      <a:cubicBezTo>
                        <a:pt x="36" y="1"/>
                        <a:pt x="34" y="0"/>
                        <a:pt x="32" y="0"/>
                      </a:cubicBezTo>
                      <a:cubicBezTo>
                        <a:pt x="31" y="0"/>
                        <a:pt x="30" y="0"/>
                        <a:pt x="29" y="1"/>
                      </a:cubicBezTo>
                      <a:cubicBezTo>
                        <a:pt x="3" y="17"/>
                        <a:pt x="3" y="17"/>
                        <a:pt x="3" y="17"/>
                      </a:cubicBezTo>
                      <a:cubicBezTo>
                        <a:pt x="1" y="18"/>
                        <a:pt x="0" y="22"/>
                        <a:pt x="2" y="24"/>
                      </a:cubicBezTo>
                      <a:cubicBezTo>
                        <a:pt x="2" y="26"/>
                        <a:pt x="4" y="27"/>
                        <a:pt x="5"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53" name="Freeform 38"/>
                <p:cNvSpPr>
                  <a:spLocks/>
                </p:cNvSpPr>
                <p:nvPr/>
              </p:nvSpPr>
              <p:spPr bwMode="auto">
                <a:xfrm>
                  <a:off x="-561975" y="3452813"/>
                  <a:ext cx="450850" cy="417513"/>
                </a:xfrm>
                <a:custGeom>
                  <a:avLst/>
                  <a:gdLst>
                    <a:gd name="T0" fmla="*/ 205 w 205"/>
                    <a:gd name="T1" fmla="*/ 86 h 189"/>
                    <a:gd name="T2" fmla="*/ 165 w 205"/>
                    <a:gd name="T3" fmla="*/ 4 h 189"/>
                    <a:gd name="T4" fmla="*/ 153 w 205"/>
                    <a:gd name="T5" fmla="*/ 6 h 189"/>
                    <a:gd name="T6" fmla="*/ 154 w 205"/>
                    <a:gd name="T7" fmla="*/ 18 h 189"/>
                    <a:gd name="T8" fmla="*/ 188 w 205"/>
                    <a:gd name="T9" fmla="*/ 86 h 189"/>
                    <a:gd name="T10" fmla="*/ 103 w 205"/>
                    <a:gd name="T11" fmla="*/ 171 h 189"/>
                    <a:gd name="T12" fmla="*/ 17 w 205"/>
                    <a:gd name="T13" fmla="*/ 86 h 189"/>
                    <a:gd name="T14" fmla="*/ 53 w 205"/>
                    <a:gd name="T15" fmla="*/ 17 h 189"/>
                    <a:gd name="T16" fmla="*/ 55 w 205"/>
                    <a:gd name="T17" fmla="*/ 4 h 189"/>
                    <a:gd name="T18" fmla="*/ 43 w 205"/>
                    <a:gd name="T19" fmla="*/ 2 h 189"/>
                    <a:gd name="T20" fmla="*/ 0 w 205"/>
                    <a:gd name="T21" fmla="*/ 86 h 189"/>
                    <a:gd name="T22" fmla="*/ 103 w 205"/>
                    <a:gd name="T23" fmla="*/ 189 h 189"/>
                    <a:gd name="T24" fmla="*/ 205 w 205"/>
                    <a:gd name="T25" fmla="*/ 86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189">
                      <a:moveTo>
                        <a:pt x="205" y="86"/>
                      </a:moveTo>
                      <a:cubicBezTo>
                        <a:pt x="205" y="54"/>
                        <a:pt x="191" y="24"/>
                        <a:pt x="165" y="4"/>
                      </a:cubicBezTo>
                      <a:cubicBezTo>
                        <a:pt x="161" y="1"/>
                        <a:pt x="155" y="2"/>
                        <a:pt x="153" y="6"/>
                      </a:cubicBezTo>
                      <a:cubicBezTo>
                        <a:pt x="150" y="10"/>
                        <a:pt x="150" y="15"/>
                        <a:pt x="154" y="18"/>
                      </a:cubicBezTo>
                      <a:cubicBezTo>
                        <a:pt x="176" y="34"/>
                        <a:pt x="188" y="59"/>
                        <a:pt x="188" y="86"/>
                      </a:cubicBezTo>
                      <a:cubicBezTo>
                        <a:pt x="188" y="133"/>
                        <a:pt x="150" y="171"/>
                        <a:pt x="103" y="171"/>
                      </a:cubicBezTo>
                      <a:cubicBezTo>
                        <a:pt x="56" y="171"/>
                        <a:pt x="17" y="133"/>
                        <a:pt x="17" y="86"/>
                      </a:cubicBezTo>
                      <a:cubicBezTo>
                        <a:pt x="17" y="59"/>
                        <a:pt x="31" y="33"/>
                        <a:pt x="53" y="17"/>
                      </a:cubicBezTo>
                      <a:cubicBezTo>
                        <a:pt x="57" y="14"/>
                        <a:pt x="58" y="8"/>
                        <a:pt x="55" y="4"/>
                      </a:cubicBezTo>
                      <a:cubicBezTo>
                        <a:pt x="52" y="1"/>
                        <a:pt x="47" y="0"/>
                        <a:pt x="43" y="2"/>
                      </a:cubicBezTo>
                      <a:cubicBezTo>
                        <a:pt x="16" y="22"/>
                        <a:pt x="0" y="53"/>
                        <a:pt x="0" y="86"/>
                      </a:cubicBezTo>
                      <a:cubicBezTo>
                        <a:pt x="0" y="143"/>
                        <a:pt x="46" y="189"/>
                        <a:pt x="103" y="189"/>
                      </a:cubicBezTo>
                      <a:cubicBezTo>
                        <a:pt x="159" y="189"/>
                        <a:pt x="205" y="143"/>
                        <a:pt x="205" y="8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grpSp>
        </p:grpSp>
      </p:grpSp>
      <p:grpSp>
        <p:nvGrpSpPr>
          <p:cNvPr id="11" name="Group 10">
            <a:extLst>
              <a:ext uri="{FF2B5EF4-FFF2-40B4-BE49-F238E27FC236}">
                <a16:creationId xmlns:a16="http://schemas.microsoft.com/office/drawing/2014/main" id="{82D65FF0-CF83-44F8-89F9-16FAF4B7B287}"/>
              </a:ext>
            </a:extLst>
          </p:cNvPr>
          <p:cNvGrpSpPr/>
          <p:nvPr/>
        </p:nvGrpSpPr>
        <p:grpSpPr>
          <a:xfrm>
            <a:off x="158759" y="4404459"/>
            <a:ext cx="7474493" cy="647567"/>
            <a:chOff x="158759" y="4391176"/>
            <a:chExt cx="7474493" cy="647567"/>
          </a:xfrm>
        </p:grpSpPr>
        <p:sp>
          <p:nvSpPr>
            <p:cNvPr id="18" name="Title 1"/>
            <p:cNvSpPr txBox="1">
              <a:spLocks/>
            </p:cNvSpPr>
            <p:nvPr/>
          </p:nvSpPr>
          <p:spPr bwMode="auto">
            <a:xfrm>
              <a:off x="987500" y="4468738"/>
              <a:ext cx="664575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defTabSz="895350" rtl="0" eaLnBrk="1" fontAlgn="base" hangingPunct="1">
                <a:spcBef>
                  <a:spcPct val="0"/>
                </a:spcBef>
                <a:spcAft>
                  <a:spcPct val="0"/>
                </a:spcAft>
                <a:tabLst>
                  <a:tab pos="269875" algn="l"/>
                </a:tabLst>
                <a:defRPr sz="2000" b="0" baseline="0">
                  <a:solidFill>
                    <a:schemeClr val="tx2"/>
                  </a:solidFill>
                  <a:latin typeface="+mj-lt"/>
                  <a:ea typeface="+mj-ea"/>
                  <a:cs typeface="+mj-cs"/>
                </a:defRPr>
              </a:lvl1pPr>
              <a:lvl2pPr algn="l" defTabSz="895350" rtl="0" eaLnBrk="1" fontAlgn="base" hangingPunct="1">
                <a:spcBef>
                  <a:spcPct val="0"/>
                </a:spcBef>
                <a:spcAft>
                  <a:spcPct val="0"/>
                </a:spcAft>
                <a:defRPr sz="1900" b="1">
                  <a:solidFill>
                    <a:schemeClr val="tx2"/>
                  </a:solidFill>
                  <a:latin typeface="Arial" charset="0"/>
                </a:defRPr>
              </a:lvl2pPr>
              <a:lvl3pPr algn="l" defTabSz="895350" rtl="0" eaLnBrk="1" fontAlgn="base" hangingPunct="1">
                <a:spcBef>
                  <a:spcPct val="0"/>
                </a:spcBef>
                <a:spcAft>
                  <a:spcPct val="0"/>
                </a:spcAft>
                <a:defRPr sz="1900" b="1">
                  <a:solidFill>
                    <a:schemeClr val="tx2"/>
                  </a:solidFill>
                  <a:latin typeface="Arial" charset="0"/>
                </a:defRPr>
              </a:lvl3pPr>
              <a:lvl4pPr algn="l" defTabSz="895350" rtl="0" eaLnBrk="1" fontAlgn="base" hangingPunct="1">
                <a:spcBef>
                  <a:spcPct val="0"/>
                </a:spcBef>
                <a:spcAft>
                  <a:spcPct val="0"/>
                </a:spcAft>
                <a:defRPr sz="1900" b="1">
                  <a:solidFill>
                    <a:schemeClr val="tx2"/>
                  </a:solidFill>
                  <a:latin typeface="Arial" charset="0"/>
                </a:defRPr>
              </a:lvl4pPr>
              <a:lvl5pPr algn="l" defTabSz="895350" rtl="0" eaLnBrk="1" fontAlgn="base" hangingPunct="1">
                <a:spcBef>
                  <a:spcPct val="0"/>
                </a:spcBef>
                <a:spcAft>
                  <a:spcPct val="0"/>
                </a:spcAft>
                <a:defRPr sz="1900" b="1">
                  <a:solidFill>
                    <a:schemeClr val="tx2"/>
                  </a:solidFill>
                  <a:latin typeface="Arial" charset="0"/>
                </a:defRPr>
              </a:lvl5pPr>
              <a:lvl6pPr marL="457200" algn="l" defTabSz="895350" rtl="0" eaLnBrk="1" fontAlgn="base" hangingPunct="1">
                <a:spcBef>
                  <a:spcPct val="0"/>
                </a:spcBef>
                <a:spcAft>
                  <a:spcPct val="0"/>
                </a:spcAft>
                <a:defRPr sz="1900" b="1">
                  <a:solidFill>
                    <a:schemeClr val="tx2"/>
                  </a:solidFill>
                  <a:latin typeface="Arial" charset="0"/>
                </a:defRPr>
              </a:lvl6pPr>
              <a:lvl7pPr marL="914400" algn="l" defTabSz="895350" rtl="0" eaLnBrk="1" fontAlgn="base" hangingPunct="1">
                <a:spcBef>
                  <a:spcPct val="0"/>
                </a:spcBef>
                <a:spcAft>
                  <a:spcPct val="0"/>
                </a:spcAft>
                <a:defRPr sz="1900" b="1">
                  <a:solidFill>
                    <a:schemeClr val="tx2"/>
                  </a:solidFill>
                  <a:latin typeface="Arial" charset="0"/>
                </a:defRPr>
              </a:lvl7pPr>
              <a:lvl8pPr marL="1371600" algn="l" defTabSz="895350" rtl="0" eaLnBrk="1" fontAlgn="base" hangingPunct="1">
                <a:spcBef>
                  <a:spcPct val="0"/>
                </a:spcBef>
                <a:spcAft>
                  <a:spcPct val="0"/>
                </a:spcAft>
                <a:defRPr sz="1900" b="1">
                  <a:solidFill>
                    <a:schemeClr val="tx2"/>
                  </a:solidFill>
                  <a:latin typeface="Arial" charset="0"/>
                </a:defRPr>
              </a:lvl8pPr>
              <a:lvl9pPr marL="1828800" algn="l" defTabSz="895350" rtl="0" eaLnBrk="1" fontAlgn="base" hangingPunct="1">
                <a:spcBef>
                  <a:spcPct val="0"/>
                </a:spcBef>
                <a:spcAft>
                  <a:spcPct val="0"/>
                </a:spcAft>
                <a:defRPr sz="1900" b="1">
                  <a:solidFill>
                    <a:schemeClr val="tx2"/>
                  </a:solidFill>
                  <a:latin typeface="Arial" charset="0"/>
                </a:defRPr>
              </a:lvl9pPr>
            </a:lstStyle>
            <a:p>
              <a:r>
                <a:rPr lang="en-US" sz="1800" dirty="0">
                  <a:solidFill>
                    <a:schemeClr val="tx1"/>
                  </a:solidFill>
                  <a:latin typeface="Palatino Linotype" panose="02040502050505030304" pitchFamily="18" charset="0"/>
                </a:rPr>
                <a:t>The food sector accounts for </a:t>
              </a:r>
              <a:r>
                <a:rPr lang="en-US" sz="3200" dirty="0">
                  <a:solidFill>
                    <a:schemeClr val="accent2"/>
                  </a:solidFill>
                  <a:latin typeface="Palatino Linotype" panose="02040502050505030304" pitchFamily="18" charset="0"/>
                </a:rPr>
                <a:t>70% </a:t>
              </a:r>
              <a:r>
                <a:rPr lang="en-US" sz="1800" dirty="0">
                  <a:solidFill>
                    <a:schemeClr val="tx1"/>
                  </a:solidFill>
                  <a:latin typeface="Palatino Linotype" panose="02040502050505030304" pitchFamily="18" charset="0"/>
                </a:rPr>
                <a:t>of water withdrawal</a:t>
              </a:r>
            </a:p>
          </p:txBody>
        </p:sp>
        <p:grpSp>
          <p:nvGrpSpPr>
            <p:cNvPr id="8" name="Group 7">
              <a:extLst>
                <a:ext uri="{FF2B5EF4-FFF2-40B4-BE49-F238E27FC236}">
                  <a16:creationId xmlns:a16="http://schemas.microsoft.com/office/drawing/2014/main" id="{D16AC00B-7D84-47DA-850D-BB436BC27D42}"/>
                </a:ext>
              </a:extLst>
            </p:cNvPr>
            <p:cNvGrpSpPr/>
            <p:nvPr/>
          </p:nvGrpSpPr>
          <p:grpSpPr>
            <a:xfrm>
              <a:off x="158759" y="4391176"/>
              <a:ext cx="647567" cy="647567"/>
              <a:chOff x="158759" y="4338008"/>
              <a:chExt cx="647567" cy="647567"/>
            </a:xfrm>
          </p:grpSpPr>
          <p:sp>
            <p:nvSpPr>
              <p:cNvPr id="63" name="Diamond 62">
                <a:extLst>
                  <a:ext uri="{FF2B5EF4-FFF2-40B4-BE49-F238E27FC236}">
                    <a16:creationId xmlns:a16="http://schemas.microsoft.com/office/drawing/2014/main" id="{2F5CBC40-AF12-4B09-A3FF-E62D6BF1FCA6}"/>
                  </a:ext>
                </a:extLst>
              </p:cNvPr>
              <p:cNvSpPr/>
              <p:nvPr/>
            </p:nvSpPr>
            <p:spPr>
              <a:xfrm>
                <a:off x="158759" y="4338008"/>
                <a:ext cx="647567" cy="647567"/>
              </a:xfrm>
              <a:prstGeom prst="diamond">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latin typeface="Palatino Linotype" panose="02040502050505030304" pitchFamily="18" charset="0"/>
                </a:endParaRPr>
              </a:p>
            </p:txBody>
          </p:sp>
          <p:grpSp>
            <p:nvGrpSpPr>
              <p:cNvPr id="57" name="Group 56"/>
              <p:cNvGrpSpPr/>
              <p:nvPr/>
            </p:nvGrpSpPr>
            <p:grpSpPr>
              <a:xfrm>
                <a:off x="393790" y="4519909"/>
                <a:ext cx="177504" cy="283764"/>
                <a:chOff x="-1565275" y="3168650"/>
                <a:chExt cx="466725" cy="746125"/>
              </a:xfrm>
            </p:grpSpPr>
            <p:sp>
              <p:nvSpPr>
                <p:cNvPr id="54" name="Freeform 39"/>
                <p:cNvSpPr>
                  <a:spLocks noEditPoints="1"/>
                </p:cNvSpPr>
                <p:nvPr/>
              </p:nvSpPr>
              <p:spPr bwMode="auto">
                <a:xfrm>
                  <a:off x="-1539875" y="3168650"/>
                  <a:ext cx="419100" cy="255588"/>
                </a:xfrm>
                <a:custGeom>
                  <a:avLst/>
                  <a:gdLst>
                    <a:gd name="T0" fmla="*/ 97 w 191"/>
                    <a:gd name="T1" fmla="*/ 116 h 116"/>
                    <a:gd name="T2" fmla="*/ 145 w 191"/>
                    <a:gd name="T3" fmla="*/ 71 h 116"/>
                    <a:gd name="T4" fmla="*/ 191 w 191"/>
                    <a:gd name="T5" fmla="*/ 71 h 116"/>
                    <a:gd name="T6" fmla="*/ 191 w 191"/>
                    <a:gd name="T7" fmla="*/ 59 h 116"/>
                    <a:gd name="T8" fmla="*/ 146 w 191"/>
                    <a:gd name="T9" fmla="*/ 59 h 116"/>
                    <a:gd name="T10" fmla="*/ 146 w 191"/>
                    <a:gd name="T11" fmla="*/ 58 h 116"/>
                    <a:gd name="T12" fmla="*/ 97 w 191"/>
                    <a:gd name="T13" fmla="*/ 0 h 116"/>
                    <a:gd name="T14" fmla="*/ 47 w 191"/>
                    <a:gd name="T15" fmla="*/ 58 h 116"/>
                    <a:gd name="T16" fmla="*/ 47 w 191"/>
                    <a:gd name="T17" fmla="*/ 59 h 116"/>
                    <a:gd name="T18" fmla="*/ 0 w 191"/>
                    <a:gd name="T19" fmla="*/ 59 h 116"/>
                    <a:gd name="T20" fmla="*/ 0 w 191"/>
                    <a:gd name="T21" fmla="*/ 71 h 116"/>
                    <a:gd name="T22" fmla="*/ 49 w 191"/>
                    <a:gd name="T23" fmla="*/ 71 h 116"/>
                    <a:gd name="T24" fmla="*/ 97 w 191"/>
                    <a:gd name="T25" fmla="*/ 116 h 116"/>
                    <a:gd name="T26" fmla="*/ 97 w 191"/>
                    <a:gd name="T27" fmla="*/ 104 h 116"/>
                    <a:gd name="T28" fmla="*/ 61 w 191"/>
                    <a:gd name="T29" fmla="*/ 71 h 116"/>
                    <a:gd name="T30" fmla="*/ 133 w 191"/>
                    <a:gd name="T31" fmla="*/ 71 h 116"/>
                    <a:gd name="T32" fmla="*/ 97 w 191"/>
                    <a:gd name="T33" fmla="*/ 104 h 116"/>
                    <a:gd name="T34" fmla="*/ 59 w 191"/>
                    <a:gd name="T35" fmla="*/ 58 h 116"/>
                    <a:gd name="T36" fmla="*/ 97 w 191"/>
                    <a:gd name="T37" fmla="*/ 12 h 116"/>
                    <a:gd name="T38" fmla="*/ 134 w 191"/>
                    <a:gd name="T39" fmla="*/ 58 h 116"/>
                    <a:gd name="T40" fmla="*/ 134 w 191"/>
                    <a:gd name="T41" fmla="*/ 59 h 116"/>
                    <a:gd name="T42" fmla="*/ 59 w 191"/>
                    <a:gd name="T43" fmla="*/ 59 h 116"/>
                    <a:gd name="T44" fmla="*/ 59 w 191"/>
                    <a:gd name="T45" fmla="*/ 5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116">
                      <a:moveTo>
                        <a:pt x="97" y="116"/>
                      </a:moveTo>
                      <a:cubicBezTo>
                        <a:pt x="120" y="116"/>
                        <a:pt x="140" y="97"/>
                        <a:pt x="145" y="71"/>
                      </a:cubicBezTo>
                      <a:cubicBezTo>
                        <a:pt x="191" y="71"/>
                        <a:pt x="191" y="71"/>
                        <a:pt x="191" y="71"/>
                      </a:cubicBezTo>
                      <a:cubicBezTo>
                        <a:pt x="191" y="59"/>
                        <a:pt x="191" y="59"/>
                        <a:pt x="191" y="59"/>
                      </a:cubicBezTo>
                      <a:cubicBezTo>
                        <a:pt x="146" y="59"/>
                        <a:pt x="146" y="59"/>
                        <a:pt x="146" y="59"/>
                      </a:cubicBezTo>
                      <a:cubicBezTo>
                        <a:pt x="146" y="58"/>
                        <a:pt x="146" y="58"/>
                        <a:pt x="146" y="58"/>
                      </a:cubicBezTo>
                      <a:cubicBezTo>
                        <a:pt x="146" y="26"/>
                        <a:pt x="124" y="0"/>
                        <a:pt x="97" y="0"/>
                      </a:cubicBezTo>
                      <a:cubicBezTo>
                        <a:pt x="69" y="0"/>
                        <a:pt x="47" y="26"/>
                        <a:pt x="47" y="58"/>
                      </a:cubicBezTo>
                      <a:cubicBezTo>
                        <a:pt x="47" y="58"/>
                        <a:pt x="47" y="58"/>
                        <a:pt x="47" y="59"/>
                      </a:cubicBezTo>
                      <a:cubicBezTo>
                        <a:pt x="0" y="59"/>
                        <a:pt x="0" y="59"/>
                        <a:pt x="0" y="59"/>
                      </a:cubicBezTo>
                      <a:cubicBezTo>
                        <a:pt x="0" y="71"/>
                        <a:pt x="0" y="71"/>
                        <a:pt x="0" y="71"/>
                      </a:cubicBezTo>
                      <a:cubicBezTo>
                        <a:pt x="49" y="71"/>
                        <a:pt x="49" y="71"/>
                        <a:pt x="49" y="71"/>
                      </a:cubicBezTo>
                      <a:cubicBezTo>
                        <a:pt x="54" y="97"/>
                        <a:pt x="73" y="116"/>
                        <a:pt x="97" y="116"/>
                      </a:cubicBezTo>
                      <a:close/>
                      <a:moveTo>
                        <a:pt x="97" y="104"/>
                      </a:moveTo>
                      <a:cubicBezTo>
                        <a:pt x="80" y="104"/>
                        <a:pt x="65" y="90"/>
                        <a:pt x="61" y="71"/>
                      </a:cubicBezTo>
                      <a:cubicBezTo>
                        <a:pt x="133" y="71"/>
                        <a:pt x="133" y="71"/>
                        <a:pt x="133" y="71"/>
                      </a:cubicBezTo>
                      <a:cubicBezTo>
                        <a:pt x="128" y="90"/>
                        <a:pt x="114" y="104"/>
                        <a:pt x="97" y="104"/>
                      </a:cubicBezTo>
                      <a:close/>
                      <a:moveTo>
                        <a:pt x="59" y="58"/>
                      </a:moveTo>
                      <a:cubicBezTo>
                        <a:pt x="59" y="32"/>
                        <a:pt x="76" y="12"/>
                        <a:pt x="97" y="12"/>
                      </a:cubicBezTo>
                      <a:cubicBezTo>
                        <a:pt x="117" y="12"/>
                        <a:pt x="134" y="32"/>
                        <a:pt x="134" y="58"/>
                      </a:cubicBezTo>
                      <a:cubicBezTo>
                        <a:pt x="134" y="58"/>
                        <a:pt x="134" y="58"/>
                        <a:pt x="134" y="59"/>
                      </a:cubicBezTo>
                      <a:cubicBezTo>
                        <a:pt x="59" y="59"/>
                        <a:pt x="59" y="59"/>
                        <a:pt x="59" y="59"/>
                      </a:cubicBezTo>
                      <a:cubicBezTo>
                        <a:pt x="59" y="58"/>
                        <a:pt x="59" y="58"/>
                        <a:pt x="59"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sp>
              <p:nvSpPr>
                <p:cNvPr id="55" name="Freeform 40"/>
                <p:cNvSpPr>
                  <a:spLocks noEditPoints="1"/>
                </p:cNvSpPr>
                <p:nvPr/>
              </p:nvSpPr>
              <p:spPr bwMode="auto">
                <a:xfrm>
                  <a:off x="-1565275" y="3463925"/>
                  <a:ext cx="466725" cy="450850"/>
                </a:xfrm>
                <a:custGeom>
                  <a:avLst/>
                  <a:gdLst>
                    <a:gd name="T0" fmla="*/ 213 w 213"/>
                    <a:gd name="T1" fmla="*/ 204 h 204"/>
                    <a:gd name="T2" fmla="*/ 213 w 213"/>
                    <a:gd name="T3" fmla="*/ 193 h 204"/>
                    <a:gd name="T4" fmla="*/ 213 w 213"/>
                    <a:gd name="T5" fmla="*/ 104 h 204"/>
                    <a:gd name="T6" fmla="*/ 213 w 213"/>
                    <a:gd name="T7" fmla="*/ 48 h 204"/>
                    <a:gd name="T8" fmla="*/ 107 w 213"/>
                    <a:gd name="T9" fmla="*/ 0 h 204"/>
                    <a:gd name="T10" fmla="*/ 1 w 213"/>
                    <a:gd name="T11" fmla="*/ 48 h 204"/>
                    <a:gd name="T12" fmla="*/ 1 w 213"/>
                    <a:gd name="T13" fmla="*/ 193 h 204"/>
                    <a:gd name="T14" fmla="*/ 0 w 213"/>
                    <a:gd name="T15" fmla="*/ 193 h 204"/>
                    <a:gd name="T16" fmla="*/ 0 w 213"/>
                    <a:gd name="T17" fmla="*/ 204 h 204"/>
                    <a:gd name="T18" fmla="*/ 213 w 213"/>
                    <a:gd name="T19" fmla="*/ 204 h 204"/>
                    <a:gd name="T20" fmla="*/ 71 w 213"/>
                    <a:gd name="T21" fmla="*/ 15 h 204"/>
                    <a:gd name="T22" fmla="*/ 107 w 213"/>
                    <a:gd name="T23" fmla="*/ 12 h 204"/>
                    <a:gd name="T24" fmla="*/ 146 w 213"/>
                    <a:gd name="T25" fmla="*/ 15 h 204"/>
                    <a:gd name="T26" fmla="*/ 146 w 213"/>
                    <a:gd name="T27" fmla="*/ 72 h 204"/>
                    <a:gd name="T28" fmla="*/ 71 w 213"/>
                    <a:gd name="T29" fmla="*/ 72 h 204"/>
                    <a:gd name="T30" fmla="*/ 71 w 213"/>
                    <a:gd name="T31" fmla="*/ 15 h 204"/>
                    <a:gd name="T32" fmla="*/ 13 w 213"/>
                    <a:gd name="T33" fmla="*/ 48 h 204"/>
                    <a:gd name="T34" fmla="*/ 59 w 213"/>
                    <a:gd name="T35" fmla="*/ 17 h 204"/>
                    <a:gd name="T36" fmla="*/ 59 w 213"/>
                    <a:gd name="T37" fmla="*/ 84 h 204"/>
                    <a:gd name="T38" fmla="*/ 158 w 213"/>
                    <a:gd name="T39" fmla="*/ 84 h 204"/>
                    <a:gd name="T40" fmla="*/ 158 w 213"/>
                    <a:gd name="T41" fmla="*/ 18 h 204"/>
                    <a:gd name="T42" fmla="*/ 201 w 213"/>
                    <a:gd name="T43" fmla="*/ 48 h 204"/>
                    <a:gd name="T44" fmla="*/ 201 w 213"/>
                    <a:gd name="T45" fmla="*/ 193 h 204"/>
                    <a:gd name="T46" fmla="*/ 13 w 213"/>
                    <a:gd name="T47" fmla="*/ 193 h 204"/>
                    <a:gd name="T48" fmla="*/ 13 w 213"/>
                    <a:gd name="T49" fmla="*/ 4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3" h="204">
                      <a:moveTo>
                        <a:pt x="213" y="204"/>
                      </a:moveTo>
                      <a:cubicBezTo>
                        <a:pt x="213" y="193"/>
                        <a:pt x="213" y="193"/>
                        <a:pt x="213" y="193"/>
                      </a:cubicBezTo>
                      <a:cubicBezTo>
                        <a:pt x="213" y="104"/>
                        <a:pt x="213" y="104"/>
                        <a:pt x="213" y="104"/>
                      </a:cubicBezTo>
                      <a:cubicBezTo>
                        <a:pt x="213" y="48"/>
                        <a:pt x="213" y="48"/>
                        <a:pt x="213" y="48"/>
                      </a:cubicBezTo>
                      <a:cubicBezTo>
                        <a:pt x="213" y="21"/>
                        <a:pt x="166" y="0"/>
                        <a:pt x="107" y="0"/>
                      </a:cubicBezTo>
                      <a:cubicBezTo>
                        <a:pt x="48" y="0"/>
                        <a:pt x="1" y="21"/>
                        <a:pt x="1" y="48"/>
                      </a:cubicBezTo>
                      <a:cubicBezTo>
                        <a:pt x="1" y="193"/>
                        <a:pt x="1" y="193"/>
                        <a:pt x="1" y="193"/>
                      </a:cubicBezTo>
                      <a:cubicBezTo>
                        <a:pt x="0" y="193"/>
                        <a:pt x="0" y="193"/>
                        <a:pt x="0" y="193"/>
                      </a:cubicBezTo>
                      <a:cubicBezTo>
                        <a:pt x="0" y="204"/>
                        <a:pt x="0" y="204"/>
                        <a:pt x="0" y="204"/>
                      </a:cubicBezTo>
                      <a:lnTo>
                        <a:pt x="213" y="204"/>
                      </a:lnTo>
                      <a:close/>
                      <a:moveTo>
                        <a:pt x="71" y="15"/>
                      </a:moveTo>
                      <a:cubicBezTo>
                        <a:pt x="82" y="13"/>
                        <a:pt x="94" y="12"/>
                        <a:pt x="107" y="12"/>
                      </a:cubicBezTo>
                      <a:cubicBezTo>
                        <a:pt x="121" y="12"/>
                        <a:pt x="134" y="13"/>
                        <a:pt x="146" y="15"/>
                      </a:cubicBezTo>
                      <a:cubicBezTo>
                        <a:pt x="146" y="72"/>
                        <a:pt x="146" y="72"/>
                        <a:pt x="146" y="72"/>
                      </a:cubicBezTo>
                      <a:cubicBezTo>
                        <a:pt x="71" y="72"/>
                        <a:pt x="71" y="72"/>
                        <a:pt x="71" y="72"/>
                      </a:cubicBezTo>
                      <a:lnTo>
                        <a:pt x="71" y="15"/>
                      </a:lnTo>
                      <a:close/>
                      <a:moveTo>
                        <a:pt x="13" y="48"/>
                      </a:moveTo>
                      <a:cubicBezTo>
                        <a:pt x="13" y="36"/>
                        <a:pt x="31" y="24"/>
                        <a:pt x="59" y="17"/>
                      </a:cubicBezTo>
                      <a:cubicBezTo>
                        <a:pt x="59" y="84"/>
                        <a:pt x="59" y="84"/>
                        <a:pt x="59" y="84"/>
                      </a:cubicBezTo>
                      <a:cubicBezTo>
                        <a:pt x="158" y="84"/>
                        <a:pt x="158" y="84"/>
                        <a:pt x="158" y="84"/>
                      </a:cubicBezTo>
                      <a:cubicBezTo>
                        <a:pt x="158" y="18"/>
                        <a:pt x="158" y="18"/>
                        <a:pt x="158" y="18"/>
                      </a:cubicBezTo>
                      <a:cubicBezTo>
                        <a:pt x="185" y="25"/>
                        <a:pt x="201" y="37"/>
                        <a:pt x="201" y="48"/>
                      </a:cubicBezTo>
                      <a:cubicBezTo>
                        <a:pt x="201" y="193"/>
                        <a:pt x="201" y="193"/>
                        <a:pt x="201" y="193"/>
                      </a:cubicBezTo>
                      <a:cubicBezTo>
                        <a:pt x="13" y="193"/>
                        <a:pt x="13" y="193"/>
                        <a:pt x="13" y="193"/>
                      </a:cubicBezTo>
                      <a:lnTo>
                        <a:pt x="13"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2"/>
                    </a:solidFill>
                    <a:latin typeface="Palatino Linotype" panose="02040502050505030304" pitchFamily="18" charset="0"/>
                  </a:endParaRPr>
                </a:p>
              </p:txBody>
            </p:sp>
          </p:grpSp>
        </p:grpSp>
      </p:grpSp>
      <p:cxnSp>
        <p:nvCxnSpPr>
          <p:cNvPr id="27" name="Straight Connector 26">
            <a:extLst>
              <a:ext uri="{FF2B5EF4-FFF2-40B4-BE49-F238E27FC236}">
                <a16:creationId xmlns:a16="http://schemas.microsoft.com/office/drawing/2014/main" id="{19841B09-6B07-4914-9FEC-468368239902}"/>
              </a:ext>
            </a:extLst>
          </p:cNvPr>
          <p:cNvCxnSpPr>
            <a:cxnSpLocks/>
          </p:cNvCxnSpPr>
          <p:nvPr/>
        </p:nvCxnSpPr>
        <p:spPr>
          <a:xfrm>
            <a:off x="467826" y="2035815"/>
            <a:ext cx="6834227" cy="0"/>
          </a:xfrm>
          <a:prstGeom prst="line">
            <a:avLst/>
          </a:prstGeom>
          <a:ln>
            <a:gradFill>
              <a:gsLst>
                <a:gs pos="0">
                  <a:schemeClr val="bg1"/>
                </a:gs>
                <a:gs pos="31000">
                  <a:schemeClr val="accent6"/>
                </a:gs>
                <a:gs pos="72000">
                  <a:schemeClr val="accent6"/>
                </a:gs>
                <a:gs pos="10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7BA5887-ABF3-47BF-83DD-70DED711E62D}"/>
              </a:ext>
            </a:extLst>
          </p:cNvPr>
          <p:cNvCxnSpPr>
            <a:cxnSpLocks/>
          </p:cNvCxnSpPr>
          <p:nvPr/>
        </p:nvCxnSpPr>
        <p:spPr>
          <a:xfrm>
            <a:off x="478892" y="2910148"/>
            <a:ext cx="6834227" cy="0"/>
          </a:xfrm>
          <a:prstGeom prst="line">
            <a:avLst/>
          </a:prstGeom>
          <a:ln>
            <a:gradFill>
              <a:gsLst>
                <a:gs pos="0">
                  <a:schemeClr val="bg1"/>
                </a:gs>
                <a:gs pos="31000">
                  <a:schemeClr val="accent6"/>
                </a:gs>
                <a:gs pos="72000">
                  <a:schemeClr val="accent6"/>
                </a:gs>
                <a:gs pos="10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FC367C5-0228-41E7-8EF5-87192894BDDC}"/>
              </a:ext>
            </a:extLst>
          </p:cNvPr>
          <p:cNvCxnSpPr>
            <a:cxnSpLocks/>
          </p:cNvCxnSpPr>
          <p:nvPr/>
        </p:nvCxnSpPr>
        <p:spPr>
          <a:xfrm>
            <a:off x="478892" y="4291076"/>
            <a:ext cx="6834227" cy="0"/>
          </a:xfrm>
          <a:prstGeom prst="line">
            <a:avLst/>
          </a:prstGeom>
          <a:ln>
            <a:gradFill>
              <a:gsLst>
                <a:gs pos="0">
                  <a:schemeClr val="bg1"/>
                </a:gs>
                <a:gs pos="31000">
                  <a:schemeClr val="accent6"/>
                </a:gs>
                <a:gs pos="72000">
                  <a:schemeClr val="accent6"/>
                </a:gs>
                <a:gs pos="10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1292082-3412-4CA5-8234-6FC87D4BC43B}"/>
              </a:ext>
            </a:extLst>
          </p:cNvPr>
          <p:cNvCxnSpPr>
            <a:cxnSpLocks/>
          </p:cNvCxnSpPr>
          <p:nvPr/>
        </p:nvCxnSpPr>
        <p:spPr>
          <a:xfrm>
            <a:off x="478892" y="5165409"/>
            <a:ext cx="6834227" cy="0"/>
          </a:xfrm>
          <a:prstGeom prst="line">
            <a:avLst/>
          </a:prstGeom>
          <a:ln>
            <a:gradFill>
              <a:gsLst>
                <a:gs pos="0">
                  <a:schemeClr val="bg1"/>
                </a:gs>
                <a:gs pos="31000">
                  <a:schemeClr val="accent6"/>
                </a:gs>
                <a:gs pos="72000">
                  <a:schemeClr val="accent6"/>
                </a:gs>
                <a:gs pos="100000">
                  <a:schemeClr val="bg1"/>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674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898C661C-03A7-4D01-82FF-E4185211F7F6}"/>
              </a:ext>
            </a:extLst>
          </p:cNvPr>
          <p:cNvGraphicFramePr>
            <a:graphicFrameLocks noChangeAspect="1"/>
          </p:cNvGraphicFramePr>
          <p:nvPr>
            <p:custDataLst>
              <p:tags r:id="rId2"/>
            </p:custDataLst>
            <p:extLst>
              <p:ext uri="{D42A27DB-BD31-4B8C-83A1-F6EECF244321}">
                <p14:modId xmlns:p14="http://schemas.microsoft.com/office/powerpoint/2010/main" val="3972266848"/>
              </p:ext>
            </p:extLst>
          </p:nvPr>
        </p:nvGraphicFramePr>
        <p:xfrm>
          <a:off x="1495426" y="1589"/>
          <a:ext cx="1587" cy="1587"/>
        </p:xfrm>
        <a:graphic>
          <a:graphicData uri="http://schemas.openxmlformats.org/presentationml/2006/ole">
            <mc:AlternateContent xmlns:mc="http://schemas.openxmlformats.org/markup-compatibility/2006">
              <mc:Choice xmlns:v="urn:schemas-microsoft-com:vml" Requires="v">
                <p:oleObj spid="_x0000_s139419" name="think-cell Slide" r:id="rId15" imgW="526" imgH="526" progId="TCLayout.ActiveDocument.1">
                  <p:embed/>
                </p:oleObj>
              </mc:Choice>
              <mc:Fallback>
                <p:oleObj name="think-cell Slide" r:id="rId15" imgW="526" imgH="526" progId="TCLayout.ActiveDocument.1">
                  <p:embed/>
                  <p:pic>
                    <p:nvPicPr>
                      <p:cNvPr id="15" name="Object 14" hidden="1">
                        <a:extLst>
                          <a:ext uri="{FF2B5EF4-FFF2-40B4-BE49-F238E27FC236}">
                            <a16:creationId xmlns:a16="http://schemas.microsoft.com/office/drawing/2014/main" id="{898C661C-03A7-4D01-82FF-E4185211F7F6}"/>
                          </a:ext>
                        </a:extLst>
                      </p:cNvPr>
                      <p:cNvPicPr/>
                      <p:nvPr/>
                    </p:nvPicPr>
                    <p:blipFill>
                      <a:blip r:embed="rId16"/>
                      <a:stretch>
                        <a:fillRect/>
                      </a:stretch>
                    </p:blipFill>
                    <p:spPr>
                      <a:xfrm>
                        <a:off x="1495426" y="1589"/>
                        <a:ext cx="1587" cy="158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7D3D13CE-B51A-4662-A10A-76B6DDF0A727}"/>
              </a:ext>
            </a:extLst>
          </p:cNvPr>
          <p:cNvSpPr/>
          <p:nvPr>
            <p:custDataLst>
              <p:tags r:id="rId3"/>
            </p:custDataLst>
          </p:nvPr>
        </p:nvSpPr>
        <p:spPr bwMode="auto">
          <a:xfrm>
            <a:off x="1493837"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1500" dirty="0" err="1">
              <a:solidFill>
                <a:schemeClr val="tx1"/>
              </a:solidFill>
              <a:latin typeface="Palatino Linotype" panose="02040502050505030304" pitchFamily="18" charset="0"/>
              <a:sym typeface="Palatino Linotype" panose="02040502050505030304" pitchFamily="18" charset="0"/>
            </a:endParaRPr>
          </a:p>
        </p:txBody>
      </p:sp>
      <p:sp>
        <p:nvSpPr>
          <p:cNvPr id="18" name="Rectangle 17">
            <a:extLst>
              <a:ext uri="{FF2B5EF4-FFF2-40B4-BE49-F238E27FC236}">
                <a16:creationId xmlns:a16="http://schemas.microsoft.com/office/drawing/2014/main" id="{9D67AD6C-A3EF-4837-8EE2-5E41D3E0B64E}"/>
              </a:ext>
            </a:extLst>
          </p:cNvPr>
          <p:cNvSpPr/>
          <p:nvPr/>
        </p:nvSpPr>
        <p:spPr>
          <a:xfrm>
            <a:off x="4510449" y="945925"/>
            <a:ext cx="7438664" cy="5429475"/>
          </a:xfrm>
          <a:prstGeom prst="rect">
            <a:avLst/>
          </a:prstGeom>
          <a:gradFill flip="none" rotWithShape="1">
            <a:gsLst>
              <a:gs pos="0">
                <a:schemeClr val="accent2"/>
              </a:gs>
              <a:gs pos="100000">
                <a:schemeClr val="accent3"/>
              </a:gs>
            </a:gsLst>
            <a:lin ang="270000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dirty="0" err="1">
              <a:solidFill>
                <a:schemeClr val="tx1"/>
              </a:solidFill>
              <a:latin typeface="Palatino Linotype" panose="02040502050505030304" pitchFamily="18" charset="0"/>
            </a:endParaRPr>
          </a:p>
        </p:txBody>
      </p:sp>
      <p:sp>
        <p:nvSpPr>
          <p:cNvPr id="2" name="Title 1">
            <a:extLst>
              <a:ext uri="{FF2B5EF4-FFF2-40B4-BE49-F238E27FC236}">
                <a16:creationId xmlns:a16="http://schemas.microsoft.com/office/drawing/2014/main" id="{7826EDEF-EE60-4F74-8E6B-D44446F7A444}"/>
              </a:ext>
            </a:extLst>
          </p:cNvPr>
          <p:cNvSpPr>
            <a:spLocks noGrp="1"/>
          </p:cNvSpPr>
          <p:nvPr>
            <p:ph type="title"/>
          </p:nvPr>
        </p:nvSpPr>
        <p:spPr>
          <a:xfrm>
            <a:off x="158759" y="230189"/>
            <a:ext cx="11491891" cy="61555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a:latin typeface="Palatino Linotype" panose="02040502050505030304" pitchFamily="18" charset="0"/>
              </a:rPr>
              <a:t>However, food systems are decades behind other sectors in adopting technology innovations due to the complexities of the sector</a:t>
            </a:r>
          </a:p>
        </p:txBody>
      </p:sp>
      <p:graphicFrame>
        <p:nvGraphicFramePr>
          <p:cNvPr id="48" name="Chart 47">
            <a:extLst>
              <a:ext uri="{FF2B5EF4-FFF2-40B4-BE49-F238E27FC236}">
                <a16:creationId xmlns:a16="http://schemas.microsoft.com/office/drawing/2014/main" id="{4866AD10-70C0-4308-B970-5DD62059C45B}"/>
              </a:ext>
            </a:extLst>
          </p:cNvPr>
          <p:cNvGraphicFramePr/>
          <p:nvPr>
            <p:custDataLst>
              <p:tags r:id="rId4"/>
            </p:custDataLst>
            <p:extLst>
              <p:ext uri="{D42A27DB-BD31-4B8C-83A1-F6EECF244321}">
                <p14:modId xmlns:p14="http://schemas.microsoft.com/office/powerpoint/2010/main" val="1566665168"/>
              </p:ext>
            </p:extLst>
          </p:nvPr>
        </p:nvGraphicFramePr>
        <p:xfrm>
          <a:off x="228600" y="1992313"/>
          <a:ext cx="3752850" cy="3411537"/>
        </p:xfrm>
        <a:graphic>
          <a:graphicData uri="http://schemas.openxmlformats.org/drawingml/2006/chart">
            <c:chart xmlns:c="http://schemas.openxmlformats.org/drawingml/2006/chart" xmlns:r="http://schemas.openxmlformats.org/officeDocument/2006/relationships" r:id="rId17"/>
          </a:graphicData>
        </a:graphic>
      </p:graphicFrame>
      <p:sp>
        <p:nvSpPr>
          <p:cNvPr id="5" name="Text Placeholder 2">
            <a:extLst>
              <a:ext uri="{FF2B5EF4-FFF2-40B4-BE49-F238E27FC236}">
                <a16:creationId xmlns:a16="http://schemas.microsoft.com/office/drawing/2014/main" id="{1CEB1EC4-0451-4DF6-B513-A5C3CC331584}"/>
              </a:ext>
            </a:extLst>
          </p:cNvPr>
          <p:cNvSpPr>
            <a:spLocks noGrp="1"/>
          </p:cNvSpPr>
          <p:nvPr>
            <p:custDataLst>
              <p:tags r:id="rId5"/>
            </p:custDataLst>
          </p:nvPr>
        </p:nvSpPr>
        <p:spPr bwMode="auto">
          <a:xfrm>
            <a:off x="617538" y="5384800"/>
            <a:ext cx="1181100" cy="2286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81541454-AB42-454A-B848-5486D7F26154}" type="datetime'''''''F''''''o''''''''od ''''''S''y''''''s''''t''em''''s'''''">
              <a:rPr lang="en-US" altLang="en-US" sz="1500">
                <a:latin typeface="Palatino Linotype" panose="02040502050505030304" pitchFamily="18" charset="0"/>
                <a:sym typeface="Palatino Linotype" panose="02040502050505030304" pitchFamily="18" charset="0"/>
              </a:rPr>
              <a:pPr algn="ctr"/>
              <a:t>Food Systems</a:t>
            </a:fld>
            <a:endParaRPr lang="en-US" sz="1500" dirty="0">
              <a:latin typeface="Palatino Linotype" panose="02040502050505030304" pitchFamily="18" charset="0"/>
              <a:sym typeface="Palatino Linotype" panose="02040502050505030304" pitchFamily="18" charset="0"/>
            </a:endParaRPr>
          </a:p>
        </p:txBody>
      </p:sp>
      <p:sp>
        <p:nvSpPr>
          <p:cNvPr id="16" name="Text Placeholder 2">
            <a:extLst>
              <a:ext uri="{FF2B5EF4-FFF2-40B4-BE49-F238E27FC236}">
                <a16:creationId xmlns:a16="http://schemas.microsoft.com/office/drawing/2014/main" id="{CAD602C5-9CFF-4DBB-A778-FD52CFB7B043}"/>
              </a:ext>
            </a:extLst>
          </p:cNvPr>
          <p:cNvSpPr>
            <a:spLocks noGrp="1"/>
          </p:cNvSpPr>
          <p:nvPr>
            <p:custDataLst>
              <p:tags r:id="rId6"/>
            </p:custDataLst>
          </p:nvPr>
        </p:nvSpPr>
        <p:spPr bwMode="auto">
          <a:xfrm>
            <a:off x="2536825" y="5384800"/>
            <a:ext cx="930275" cy="228600"/>
          </a:xfrm>
          <a:prstGeom prst="rect">
            <a:avLst/>
          </a:prstGeom>
          <a:noFill/>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895350" rtl="0" eaLnBrk="1" fontAlgn="base" hangingPunct="1">
              <a:spcBef>
                <a:spcPct val="0"/>
              </a:spcBef>
              <a:spcAft>
                <a:spcPct val="0"/>
              </a:spcAft>
              <a:buClr>
                <a:schemeClr val="tx2"/>
              </a:buClr>
              <a:buSzPct val="100000"/>
              <a:defRPr sz="1400" baseline="0">
                <a:solidFill>
                  <a:schemeClr val="tx1"/>
                </a:solidFill>
                <a:latin typeface="+mn-lt"/>
                <a:ea typeface="+mn-ea"/>
                <a:cs typeface="+mn-cs"/>
              </a:defRPr>
            </a:lvl1pPr>
            <a:lvl2pPr marL="193675" indent="-192088" algn="l" defTabSz="895350" rtl="0" eaLnBrk="1" fontAlgn="base" hangingPunct="1">
              <a:spcBef>
                <a:spcPct val="0"/>
              </a:spcBef>
              <a:spcAft>
                <a:spcPct val="0"/>
              </a:spcAft>
              <a:buClr>
                <a:schemeClr val="tx2"/>
              </a:buClr>
              <a:buSzPct val="125000"/>
              <a:buFont typeface="Arial" charset="0"/>
              <a:buChar char="▪"/>
              <a:defRPr sz="1400" baseline="0">
                <a:solidFill>
                  <a:schemeClr val="tx1"/>
                </a:solidFill>
                <a:latin typeface="+mn-lt"/>
              </a:defRPr>
            </a:lvl2pPr>
            <a:lvl3pPr marL="457200" indent="-261938"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3pPr>
            <a:lvl4pPr marL="614363" indent="-155575" algn="l" defTabSz="895350" rtl="0" eaLnBrk="1" fontAlgn="base" hangingPunct="1">
              <a:spcBef>
                <a:spcPct val="0"/>
              </a:spcBef>
              <a:spcAft>
                <a:spcPct val="0"/>
              </a:spcAft>
              <a:buClr>
                <a:schemeClr val="tx2"/>
              </a:buClr>
              <a:buSzPct val="120000"/>
              <a:buFont typeface="Arial" charset="0"/>
              <a:buChar char="▫"/>
              <a:defRPr sz="1400" baseline="0">
                <a:solidFill>
                  <a:schemeClr val="tx1"/>
                </a:solidFill>
                <a:latin typeface="+mn-lt"/>
              </a:defRPr>
            </a:lvl4pPr>
            <a:lvl5pPr marL="749808" indent="-130175" algn="l" defTabSz="895350" rtl="0" eaLnBrk="1" fontAlgn="base" hangingPunct="1">
              <a:spcBef>
                <a:spcPct val="0"/>
              </a:spcBef>
              <a:spcAft>
                <a:spcPct val="0"/>
              </a:spcAft>
              <a:buClr>
                <a:schemeClr val="tx2"/>
              </a:buClr>
              <a:buSzPct val="89000"/>
              <a:buFont typeface="Arial" charset="0"/>
              <a:buChar char="-"/>
              <a:defRPr sz="1400" baseline="0">
                <a:solidFill>
                  <a:schemeClr val="tx1"/>
                </a:solidFill>
                <a:latin typeface="+mn-lt"/>
              </a:defRPr>
            </a:lvl5pPr>
            <a:lvl6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49808" indent="-130175" algn="l" defTabSz="895350"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lgn="ctr"/>
            <a:fld id="{078A78EC-922B-4124-AF03-303E59DB02F5}" type="datetime'H''''''''e''al''''''t''''''''''''h''c''''''''''''a''''''re'">
              <a:rPr lang="en-US" altLang="en-US" sz="1500">
                <a:latin typeface="Palatino Linotype" panose="02040502050505030304" pitchFamily="18" charset="0"/>
                <a:sym typeface="Palatino Linotype" panose="02040502050505030304" pitchFamily="18" charset="0"/>
              </a:rPr>
              <a:pPr algn="ctr"/>
              <a:t>Healthcare</a:t>
            </a:fld>
            <a:endParaRPr lang="en-US" sz="1500" dirty="0">
              <a:latin typeface="Palatino Linotype" panose="02040502050505030304" pitchFamily="18" charset="0"/>
              <a:sym typeface="Palatino Linotype" panose="02040502050505030304" pitchFamily="18" charset="0"/>
            </a:endParaRPr>
          </a:p>
        </p:txBody>
      </p:sp>
      <p:cxnSp>
        <p:nvCxnSpPr>
          <p:cNvPr id="19" name="AutoShape 249">
            <a:extLst>
              <a:ext uri="{FF2B5EF4-FFF2-40B4-BE49-F238E27FC236}">
                <a16:creationId xmlns:a16="http://schemas.microsoft.com/office/drawing/2014/main" id="{44BAA565-B606-4117-8B06-9E4069383FE7}"/>
              </a:ext>
            </a:extLst>
          </p:cNvPr>
          <p:cNvCxnSpPr>
            <a:cxnSpLocks noChangeShapeType="1"/>
          </p:cNvCxnSpPr>
          <p:nvPr/>
        </p:nvCxnSpPr>
        <p:spPr bwMode="gray">
          <a:xfrm>
            <a:off x="158759" y="1407888"/>
            <a:ext cx="4053227" cy="0"/>
          </a:xfrm>
          <a:prstGeom prst="straightConnector1">
            <a:avLst/>
          </a:prstGeom>
          <a:noFill/>
          <a:ln w="31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ACET">
            <a:extLst>
              <a:ext uri="{FF2B5EF4-FFF2-40B4-BE49-F238E27FC236}">
                <a16:creationId xmlns:a16="http://schemas.microsoft.com/office/drawing/2014/main" id="{2768A227-A177-4994-9001-C825069CE66B}"/>
              </a:ext>
            </a:extLst>
          </p:cNvPr>
          <p:cNvSpPr>
            <a:spLocks noChangeArrowheads="1"/>
          </p:cNvSpPr>
          <p:nvPr/>
        </p:nvSpPr>
        <p:spPr bwMode="gray">
          <a:xfrm>
            <a:off x="158759" y="915057"/>
            <a:ext cx="4053227" cy="48013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US" sz="1500" b="1" dirty="0">
                <a:solidFill>
                  <a:schemeClr val="accent3"/>
                </a:solidFill>
                <a:latin typeface="Palatino Linotype" panose="02040502050505030304" pitchFamily="18" charset="0"/>
              </a:rPr>
              <a:t>Cumulative start-up investments since 2010 </a:t>
            </a:r>
          </a:p>
          <a:p>
            <a:r>
              <a:rPr lang="en-US" sz="1500" dirty="0">
                <a:solidFill>
                  <a:schemeClr val="accent6"/>
                </a:solidFill>
                <a:latin typeface="Palatino Linotype" panose="02040502050505030304" pitchFamily="18" charset="0"/>
              </a:rPr>
              <a:t>USD Billions</a:t>
            </a:r>
          </a:p>
        </p:txBody>
      </p:sp>
      <p:sp>
        <p:nvSpPr>
          <p:cNvPr id="22" name="Marvinnumoval">
            <a:extLst>
              <a:ext uri="{FF2B5EF4-FFF2-40B4-BE49-F238E27FC236}">
                <a16:creationId xmlns:a16="http://schemas.microsoft.com/office/drawing/2014/main" id="{F7BC32B0-A36E-4631-B8CA-31EF250AD080}"/>
              </a:ext>
            </a:extLst>
          </p:cNvPr>
          <p:cNvSpPr/>
          <p:nvPr>
            <p:custDataLst>
              <p:tags r:id="rId7"/>
            </p:custDataLst>
          </p:nvPr>
        </p:nvSpPr>
        <p:spPr>
          <a:xfrm>
            <a:off x="924433" y="4167861"/>
            <a:ext cx="635089" cy="373582"/>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500" dirty="0">
                <a:solidFill>
                  <a:schemeClr val="bg1"/>
                </a:solidFill>
                <a:latin typeface="Palatino Linotype" panose="02040502050505030304" pitchFamily="18" charset="0"/>
              </a:rPr>
              <a:t>1,000</a:t>
            </a:r>
          </a:p>
        </p:txBody>
      </p:sp>
      <p:sp>
        <p:nvSpPr>
          <p:cNvPr id="23" name="Marvinnumoval">
            <a:extLst>
              <a:ext uri="{FF2B5EF4-FFF2-40B4-BE49-F238E27FC236}">
                <a16:creationId xmlns:a16="http://schemas.microsoft.com/office/drawing/2014/main" id="{B3CBA474-693D-4822-9DD2-658D3778D85B}"/>
              </a:ext>
            </a:extLst>
          </p:cNvPr>
          <p:cNvSpPr/>
          <p:nvPr>
            <p:custDataLst>
              <p:tags r:id="rId8"/>
            </p:custDataLst>
          </p:nvPr>
        </p:nvSpPr>
        <p:spPr>
          <a:xfrm>
            <a:off x="2717441" y="1531270"/>
            <a:ext cx="635089" cy="373582"/>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500" dirty="0">
                <a:solidFill>
                  <a:schemeClr val="bg1"/>
                </a:solidFill>
                <a:latin typeface="Palatino Linotype" panose="02040502050505030304" pitchFamily="18" charset="0"/>
              </a:rPr>
              <a:t>18,000</a:t>
            </a:r>
          </a:p>
        </p:txBody>
      </p:sp>
      <p:sp>
        <p:nvSpPr>
          <p:cNvPr id="24" name="Marvinnumoval">
            <a:extLst>
              <a:ext uri="{FF2B5EF4-FFF2-40B4-BE49-F238E27FC236}">
                <a16:creationId xmlns:a16="http://schemas.microsoft.com/office/drawing/2014/main" id="{17A4829D-E73D-4CA8-A809-17AE6683E9E3}"/>
              </a:ext>
            </a:extLst>
          </p:cNvPr>
          <p:cNvSpPr/>
          <p:nvPr>
            <p:custDataLst>
              <p:tags r:id="rId9"/>
            </p:custDataLst>
          </p:nvPr>
        </p:nvSpPr>
        <p:spPr>
          <a:xfrm>
            <a:off x="9328904" y="647290"/>
            <a:ext cx="430513" cy="198452"/>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000" dirty="0">
                <a:solidFill>
                  <a:schemeClr val="bg1"/>
                </a:solidFill>
                <a:latin typeface="Palatino Linotype" panose="02040502050505030304" pitchFamily="18" charset="0"/>
              </a:rPr>
              <a:t>xxx</a:t>
            </a:r>
          </a:p>
        </p:txBody>
      </p:sp>
      <p:sp>
        <p:nvSpPr>
          <p:cNvPr id="25" name="TextBox 24">
            <a:extLst>
              <a:ext uri="{FF2B5EF4-FFF2-40B4-BE49-F238E27FC236}">
                <a16:creationId xmlns:a16="http://schemas.microsoft.com/office/drawing/2014/main" id="{92010F66-26C4-40F9-AFD9-AD6918773833}"/>
              </a:ext>
            </a:extLst>
          </p:cNvPr>
          <p:cNvSpPr txBox="1"/>
          <p:nvPr/>
        </p:nvSpPr>
        <p:spPr>
          <a:xfrm>
            <a:off x="9895361" y="661878"/>
            <a:ext cx="1755289" cy="169277"/>
          </a:xfrm>
          <a:prstGeom prst="rect">
            <a:avLst/>
          </a:prstGeom>
        </p:spPr>
        <p:txBody>
          <a:bodyPr vert="horz" wrap="non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100" dirty="0">
                <a:latin typeface="Palatino Linotype" panose="02040502050505030304" pitchFamily="18" charset="0"/>
              </a:rPr>
              <a:t>Number of deals since 2010</a:t>
            </a:r>
          </a:p>
        </p:txBody>
      </p:sp>
      <p:sp>
        <p:nvSpPr>
          <p:cNvPr id="31" name="5. Source">
            <a:extLst>
              <a:ext uri="{FF2B5EF4-FFF2-40B4-BE49-F238E27FC236}">
                <a16:creationId xmlns:a16="http://schemas.microsoft.com/office/drawing/2014/main" id="{9E0B7CD4-BFCF-4902-8319-C733B49E150D}"/>
              </a:ext>
            </a:extLst>
          </p:cNvPr>
          <p:cNvSpPr>
            <a:spLocks noChangeArrowheads="1"/>
          </p:cNvSpPr>
          <p:nvPr/>
        </p:nvSpPr>
        <p:spPr bwMode="gray">
          <a:xfrm>
            <a:off x="158758" y="6507558"/>
            <a:ext cx="7200000"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30238" algn="l"/>
              </a:tabLst>
            </a:pPr>
            <a:r>
              <a:rPr lang="en-US" sz="800">
                <a:solidFill>
                  <a:schemeClr val="accent6"/>
                </a:solidFill>
                <a:latin typeface="Palatino Linotype" panose="02040502050505030304" pitchFamily="18" charset="0"/>
              </a:rPr>
              <a:t>SOURCE: Pitchbook</a:t>
            </a:r>
            <a:endParaRPr lang="en-US" sz="800" dirty="0">
              <a:solidFill>
                <a:schemeClr val="accent6"/>
              </a:solidFill>
              <a:latin typeface="Palatino Linotype" panose="02040502050505030304" pitchFamily="18" charset="0"/>
            </a:endParaRPr>
          </a:p>
        </p:txBody>
      </p:sp>
      <p:sp>
        <p:nvSpPr>
          <p:cNvPr id="43" name="Diamond 42">
            <a:extLst>
              <a:ext uri="{FF2B5EF4-FFF2-40B4-BE49-F238E27FC236}">
                <a16:creationId xmlns:a16="http://schemas.microsoft.com/office/drawing/2014/main" id="{9C80014B-D63C-4B0B-A679-84489744B462}"/>
              </a:ext>
            </a:extLst>
          </p:cNvPr>
          <p:cNvSpPr/>
          <p:nvPr/>
        </p:nvSpPr>
        <p:spPr>
          <a:xfrm>
            <a:off x="924433" y="5709283"/>
            <a:ext cx="565867" cy="565867"/>
          </a:xfrm>
          <a:prstGeom prst="diamond">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solidFill>
                <a:schemeClr val="tx1"/>
              </a:solidFill>
              <a:latin typeface="Palatino Linotype" panose="02040502050505030304" pitchFamily="18" charset="0"/>
            </a:endParaRPr>
          </a:p>
        </p:txBody>
      </p:sp>
      <p:sp>
        <p:nvSpPr>
          <p:cNvPr id="44" name="Diamond 43">
            <a:extLst>
              <a:ext uri="{FF2B5EF4-FFF2-40B4-BE49-F238E27FC236}">
                <a16:creationId xmlns:a16="http://schemas.microsoft.com/office/drawing/2014/main" id="{26F7855F-A5D9-4C9F-BD44-E2623DB21C97}"/>
              </a:ext>
            </a:extLst>
          </p:cNvPr>
          <p:cNvSpPr/>
          <p:nvPr/>
        </p:nvSpPr>
        <p:spPr>
          <a:xfrm>
            <a:off x="2717441" y="5709283"/>
            <a:ext cx="565867" cy="565867"/>
          </a:xfrm>
          <a:prstGeom prst="diamond">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dirty="0" err="1">
              <a:solidFill>
                <a:schemeClr val="tx1"/>
              </a:solidFill>
              <a:latin typeface="Palatino Linotype" panose="02040502050505030304" pitchFamily="18" charset="0"/>
            </a:endParaRPr>
          </a:p>
        </p:txBody>
      </p:sp>
      <p:cxnSp>
        <p:nvCxnSpPr>
          <p:cNvPr id="53" name="AutoShape 249">
            <a:extLst>
              <a:ext uri="{FF2B5EF4-FFF2-40B4-BE49-F238E27FC236}">
                <a16:creationId xmlns:a16="http://schemas.microsoft.com/office/drawing/2014/main" id="{BE08F4D7-9E94-4CD1-B757-4623A73BDE44}"/>
              </a:ext>
            </a:extLst>
          </p:cNvPr>
          <p:cNvCxnSpPr>
            <a:cxnSpLocks noChangeShapeType="1"/>
          </p:cNvCxnSpPr>
          <p:nvPr/>
        </p:nvCxnSpPr>
        <p:spPr bwMode="gray">
          <a:xfrm>
            <a:off x="4570667" y="1407888"/>
            <a:ext cx="7079983" cy="0"/>
          </a:xfrm>
          <a:prstGeom prst="straightConnector1">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ACET">
            <a:extLst>
              <a:ext uri="{FF2B5EF4-FFF2-40B4-BE49-F238E27FC236}">
                <a16:creationId xmlns:a16="http://schemas.microsoft.com/office/drawing/2014/main" id="{8852BDE1-6962-4FF9-B8C1-F0225F14DBF1}"/>
              </a:ext>
            </a:extLst>
          </p:cNvPr>
          <p:cNvSpPr>
            <a:spLocks noChangeArrowheads="1"/>
          </p:cNvSpPr>
          <p:nvPr/>
        </p:nvSpPr>
        <p:spPr bwMode="gray">
          <a:xfrm>
            <a:off x="4570667" y="1107789"/>
            <a:ext cx="7079983" cy="249299"/>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18288" anchor="b">
            <a:spAutoFit/>
          </a:bodyPr>
          <a:lstStyle/>
          <a:p>
            <a:r>
              <a:rPr lang="en-US" sz="1500" b="1" dirty="0">
                <a:solidFill>
                  <a:schemeClr val="bg1"/>
                </a:solidFill>
                <a:latin typeface="Palatino Linotype" panose="02040502050505030304" pitchFamily="18" charset="0"/>
              </a:rPr>
              <a:t>Major food systems barriers</a:t>
            </a:r>
          </a:p>
        </p:txBody>
      </p:sp>
      <p:cxnSp>
        <p:nvCxnSpPr>
          <p:cNvPr id="52" name="Straight Connector 51">
            <a:extLst>
              <a:ext uri="{FF2B5EF4-FFF2-40B4-BE49-F238E27FC236}">
                <a16:creationId xmlns:a16="http://schemas.microsoft.com/office/drawing/2014/main" id="{EEC32B90-D822-457F-89CB-8B5E44B4D23B}"/>
              </a:ext>
            </a:extLst>
          </p:cNvPr>
          <p:cNvCxnSpPr>
            <a:cxnSpLocks/>
          </p:cNvCxnSpPr>
          <p:nvPr/>
        </p:nvCxnSpPr>
        <p:spPr>
          <a:xfrm>
            <a:off x="4570667" y="2611293"/>
            <a:ext cx="7079983" cy="0"/>
          </a:xfrm>
          <a:prstGeom prst="line">
            <a:avLst/>
          </a:prstGeom>
          <a:ln w="3175">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sp>
        <p:nvSpPr>
          <p:cNvPr id="55" name="Diamond 54">
            <a:extLst>
              <a:ext uri="{FF2B5EF4-FFF2-40B4-BE49-F238E27FC236}">
                <a16:creationId xmlns:a16="http://schemas.microsoft.com/office/drawing/2014/main" id="{D4351262-893D-4FDB-8F49-C6964DF85CB7}"/>
              </a:ext>
            </a:extLst>
          </p:cNvPr>
          <p:cNvSpPr/>
          <p:nvPr/>
        </p:nvSpPr>
        <p:spPr>
          <a:xfrm>
            <a:off x="4570667" y="1745220"/>
            <a:ext cx="565867" cy="565867"/>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solidFill>
                <a:schemeClr val="tx1"/>
              </a:solidFill>
              <a:latin typeface="Palatino Linotype" panose="02040502050505030304" pitchFamily="18" charset="0"/>
            </a:endParaRPr>
          </a:p>
        </p:txBody>
      </p:sp>
      <p:sp>
        <p:nvSpPr>
          <p:cNvPr id="8" name="TextBox 7">
            <a:extLst>
              <a:ext uri="{FF2B5EF4-FFF2-40B4-BE49-F238E27FC236}">
                <a16:creationId xmlns:a16="http://schemas.microsoft.com/office/drawing/2014/main" id="{F027C7C9-62FA-4240-AC3D-B53907BECC31}"/>
              </a:ext>
            </a:extLst>
          </p:cNvPr>
          <p:cNvSpPr txBox="1">
            <a:spLocks/>
          </p:cNvSpPr>
          <p:nvPr/>
        </p:nvSpPr>
        <p:spPr>
          <a:xfrm>
            <a:off x="5257809" y="1828098"/>
            <a:ext cx="6392841" cy="461665"/>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lvl="1" indent="0">
              <a:buNone/>
            </a:pPr>
            <a:r>
              <a:rPr lang="en-US" sz="1500" b="1" dirty="0">
                <a:solidFill>
                  <a:schemeClr val="bg1"/>
                </a:solidFill>
                <a:latin typeface="Palatino Linotype" panose="02040502050505030304" pitchFamily="18" charset="0"/>
              </a:rPr>
              <a:t>Limited ability to shift consumer demand </a:t>
            </a:r>
            <a:r>
              <a:rPr lang="en-US" sz="1500" dirty="0">
                <a:solidFill>
                  <a:schemeClr val="bg1"/>
                </a:solidFill>
                <a:latin typeface="Palatino Linotype" panose="02040502050505030304" pitchFamily="18" charset="0"/>
              </a:rPr>
              <a:t>towards more nutritious and sustainable diets</a:t>
            </a:r>
          </a:p>
        </p:txBody>
      </p:sp>
      <p:sp>
        <p:nvSpPr>
          <p:cNvPr id="58" name="Diamond 57">
            <a:extLst>
              <a:ext uri="{FF2B5EF4-FFF2-40B4-BE49-F238E27FC236}">
                <a16:creationId xmlns:a16="http://schemas.microsoft.com/office/drawing/2014/main" id="{A188D46E-E740-4C7A-B059-31D1267BBBB6}"/>
              </a:ext>
            </a:extLst>
          </p:cNvPr>
          <p:cNvSpPr/>
          <p:nvPr/>
        </p:nvSpPr>
        <p:spPr>
          <a:xfrm>
            <a:off x="4570667" y="2803779"/>
            <a:ext cx="565867" cy="565867"/>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solidFill>
                <a:schemeClr val="tx1"/>
              </a:solidFill>
              <a:latin typeface="Palatino Linotype" panose="02040502050505030304" pitchFamily="18" charset="0"/>
            </a:endParaRPr>
          </a:p>
        </p:txBody>
      </p:sp>
      <p:sp>
        <p:nvSpPr>
          <p:cNvPr id="57" name="TextBox 56">
            <a:extLst>
              <a:ext uri="{FF2B5EF4-FFF2-40B4-BE49-F238E27FC236}">
                <a16:creationId xmlns:a16="http://schemas.microsoft.com/office/drawing/2014/main" id="{8ABB7E0D-8A99-44BE-A293-553EEC4DFA97}"/>
              </a:ext>
            </a:extLst>
          </p:cNvPr>
          <p:cNvSpPr txBox="1">
            <a:spLocks/>
          </p:cNvSpPr>
          <p:nvPr/>
        </p:nvSpPr>
        <p:spPr>
          <a:xfrm>
            <a:off x="5257809" y="2855879"/>
            <a:ext cx="6392841" cy="461665"/>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lvl="1" indent="0">
              <a:buNone/>
            </a:pPr>
            <a:r>
              <a:rPr lang="en-US" sz="1500" b="1" dirty="0">
                <a:solidFill>
                  <a:schemeClr val="bg1"/>
                </a:solidFill>
                <a:latin typeface="Palatino Linotype" panose="02040502050505030304" pitchFamily="18" charset="0"/>
              </a:rPr>
              <a:t>Inadequate infrastructure, information, and financial inclusion </a:t>
            </a:r>
            <a:r>
              <a:rPr lang="en-US" sz="1500" dirty="0">
                <a:solidFill>
                  <a:schemeClr val="bg1"/>
                </a:solidFill>
                <a:latin typeface="Palatino Linotype" panose="02040502050505030304" pitchFamily="18" charset="0"/>
              </a:rPr>
              <a:t>reduce</a:t>
            </a:r>
            <a:br>
              <a:rPr lang="en-US" sz="1500" dirty="0">
                <a:solidFill>
                  <a:schemeClr val="bg1"/>
                </a:solidFill>
                <a:latin typeface="Palatino Linotype" panose="02040502050505030304" pitchFamily="18" charset="0"/>
              </a:rPr>
            </a:br>
            <a:r>
              <a:rPr lang="en-US" sz="1500" dirty="0">
                <a:solidFill>
                  <a:schemeClr val="bg1"/>
                </a:solidFill>
                <a:latin typeface="Palatino Linotype" panose="02040502050505030304" pitchFamily="18" charset="0"/>
              </a:rPr>
              <a:t>farmer productivity </a:t>
            </a:r>
          </a:p>
        </p:txBody>
      </p:sp>
      <p:sp>
        <p:nvSpPr>
          <p:cNvPr id="61" name="Diamond 60">
            <a:extLst>
              <a:ext uri="{FF2B5EF4-FFF2-40B4-BE49-F238E27FC236}">
                <a16:creationId xmlns:a16="http://schemas.microsoft.com/office/drawing/2014/main" id="{49E3F7C4-CC9B-4661-9961-B855D6C51438}"/>
              </a:ext>
            </a:extLst>
          </p:cNvPr>
          <p:cNvSpPr/>
          <p:nvPr/>
        </p:nvSpPr>
        <p:spPr>
          <a:xfrm>
            <a:off x="4570667" y="3714383"/>
            <a:ext cx="565867" cy="565867"/>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solidFill>
                <a:schemeClr val="tx1"/>
              </a:solidFill>
              <a:latin typeface="Palatino Linotype" panose="02040502050505030304" pitchFamily="18" charset="0"/>
            </a:endParaRPr>
          </a:p>
        </p:txBody>
      </p:sp>
      <p:sp>
        <p:nvSpPr>
          <p:cNvPr id="60" name="TextBox 59">
            <a:extLst>
              <a:ext uri="{FF2B5EF4-FFF2-40B4-BE49-F238E27FC236}">
                <a16:creationId xmlns:a16="http://schemas.microsoft.com/office/drawing/2014/main" id="{8BBCD18F-9D58-4351-A5C9-7FD2FC229F4C}"/>
              </a:ext>
            </a:extLst>
          </p:cNvPr>
          <p:cNvSpPr txBox="1">
            <a:spLocks/>
          </p:cNvSpPr>
          <p:nvPr/>
        </p:nvSpPr>
        <p:spPr>
          <a:xfrm>
            <a:off x="5257809" y="3766483"/>
            <a:ext cx="6392841" cy="461665"/>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lvl="1" indent="0">
              <a:buNone/>
            </a:pPr>
            <a:r>
              <a:rPr lang="en-US" sz="1500" dirty="0">
                <a:solidFill>
                  <a:schemeClr val="bg1"/>
                </a:solidFill>
                <a:latin typeface="Palatino Linotype" panose="02040502050505030304" pitchFamily="18" charset="0"/>
              </a:rPr>
              <a:t>The </a:t>
            </a:r>
            <a:r>
              <a:rPr lang="en-US" sz="1500" b="1" dirty="0">
                <a:solidFill>
                  <a:schemeClr val="bg1"/>
                </a:solidFill>
                <a:latin typeface="Palatino Linotype" panose="02040502050505030304" pitchFamily="18" charset="0"/>
              </a:rPr>
              <a:t>lack of transparency along supply chains</a:t>
            </a:r>
            <a:r>
              <a:rPr lang="en-US" sz="1500" dirty="0">
                <a:solidFill>
                  <a:schemeClr val="bg1"/>
                </a:solidFill>
                <a:latin typeface="Palatino Linotype" panose="02040502050505030304" pitchFamily="18" charset="0"/>
              </a:rPr>
              <a:t> has resulted in a</a:t>
            </a:r>
            <a:br>
              <a:rPr lang="en-US" sz="1500" dirty="0">
                <a:solidFill>
                  <a:schemeClr val="bg1"/>
                </a:solidFill>
                <a:latin typeface="Palatino Linotype" panose="02040502050505030304" pitchFamily="18" charset="0"/>
              </a:rPr>
            </a:br>
            <a:r>
              <a:rPr lang="en-US" sz="1500" dirty="0">
                <a:solidFill>
                  <a:schemeClr val="bg1"/>
                </a:solidFill>
                <a:latin typeface="Palatino Linotype" panose="02040502050505030304" pitchFamily="18" charset="0"/>
              </a:rPr>
              <a:t>loss of consumer trust</a:t>
            </a:r>
          </a:p>
        </p:txBody>
      </p:sp>
      <p:sp>
        <p:nvSpPr>
          <p:cNvPr id="64" name="Diamond 63">
            <a:extLst>
              <a:ext uri="{FF2B5EF4-FFF2-40B4-BE49-F238E27FC236}">
                <a16:creationId xmlns:a16="http://schemas.microsoft.com/office/drawing/2014/main" id="{3761C1B7-DEE3-4000-B9D6-EEB3DC3F2646}"/>
              </a:ext>
            </a:extLst>
          </p:cNvPr>
          <p:cNvSpPr/>
          <p:nvPr/>
        </p:nvSpPr>
        <p:spPr>
          <a:xfrm>
            <a:off x="4570667" y="4584756"/>
            <a:ext cx="565867" cy="565867"/>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solidFill>
                <a:schemeClr val="tx1"/>
              </a:solidFill>
              <a:latin typeface="Palatino Linotype" panose="02040502050505030304" pitchFamily="18" charset="0"/>
            </a:endParaRPr>
          </a:p>
        </p:txBody>
      </p:sp>
      <p:sp>
        <p:nvSpPr>
          <p:cNvPr id="63" name="TextBox 62">
            <a:extLst>
              <a:ext uri="{FF2B5EF4-FFF2-40B4-BE49-F238E27FC236}">
                <a16:creationId xmlns:a16="http://schemas.microsoft.com/office/drawing/2014/main" id="{66A85823-889A-4332-8617-F8EA591C4D91}"/>
              </a:ext>
            </a:extLst>
          </p:cNvPr>
          <p:cNvSpPr txBox="1">
            <a:spLocks/>
          </p:cNvSpPr>
          <p:nvPr/>
        </p:nvSpPr>
        <p:spPr>
          <a:xfrm>
            <a:off x="5257809" y="4636856"/>
            <a:ext cx="6392841" cy="461665"/>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lvl="1" indent="0">
              <a:buNone/>
            </a:pPr>
            <a:r>
              <a:rPr lang="en-US" sz="1500" b="1" dirty="0">
                <a:solidFill>
                  <a:schemeClr val="bg1"/>
                </a:solidFill>
                <a:latin typeface="Palatino Linotype" panose="02040502050505030304" pitchFamily="18" charset="0"/>
              </a:rPr>
              <a:t>Reduced crop diversity </a:t>
            </a:r>
            <a:r>
              <a:rPr lang="en-US" sz="1500" dirty="0">
                <a:solidFill>
                  <a:schemeClr val="bg1"/>
                </a:solidFill>
                <a:latin typeface="Palatino Linotype" panose="02040502050505030304" pitchFamily="18" charset="0"/>
              </a:rPr>
              <a:t>generating both dietary and </a:t>
            </a:r>
            <a:br>
              <a:rPr lang="en-US" sz="1500" dirty="0">
                <a:solidFill>
                  <a:schemeClr val="bg1"/>
                </a:solidFill>
                <a:latin typeface="Palatino Linotype" panose="02040502050505030304" pitchFamily="18" charset="0"/>
              </a:rPr>
            </a:br>
            <a:r>
              <a:rPr lang="en-US" sz="1500" dirty="0">
                <a:solidFill>
                  <a:schemeClr val="bg1"/>
                </a:solidFill>
                <a:latin typeface="Palatino Linotype" panose="02040502050505030304" pitchFamily="18" charset="0"/>
              </a:rPr>
              <a:t>environmental consequences</a:t>
            </a:r>
          </a:p>
        </p:txBody>
      </p:sp>
      <p:sp>
        <p:nvSpPr>
          <p:cNvPr id="67" name="Diamond 66">
            <a:extLst>
              <a:ext uri="{FF2B5EF4-FFF2-40B4-BE49-F238E27FC236}">
                <a16:creationId xmlns:a16="http://schemas.microsoft.com/office/drawing/2014/main" id="{5669C0F4-237E-42A7-A52F-39D853CD8AFD}"/>
              </a:ext>
            </a:extLst>
          </p:cNvPr>
          <p:cNvSpPr/>
          <p:nvPr/>
        </p:nvSpPr>
        <p:spPr>
          <a:xfrm>
            <a:off x="4570667" y="5495359"/>
            <a:ext cx="565867" cy="565867"/>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solidFill>
                <a:schemeClr val="tx1"/>
              </a:solidFill>
              <a:latin typeface="Palatino Linotype" panose="02040502050505030304" pitchFamily="18" charset="0"/>
            </a:endParaRPr>
          </a:p>
        </p:txBody>
      </p:sp>
      <p:sp>
        <p:nvSpPr>
          <p:cNvPr id="66" name="TextBox 65">
            <a:extLst>
              <a:ext uri="{FF2B5EF4-FFF2-40B4-BE49-F238E27FC236}">
                <a16:creationId xmlns:a16="http://schemas.microsoft.com/office/drawing/2014/main" id="{9D89D130-9A9A-487E-938B-04BA693204AE}"/>
              </a:ext>
            </a:extLst>
          </p:cNvPr>
          <p:cNvSpPr txBox="1">
            <a:spLocks/>
          </p:cNvSpPr>
          <p:nvPr/>
        </p:nvSpPr>
        <p:spPr>
          <a:xfrm>
            <a:off x="5257809" y="5432043"/>
            <a:ext cx="6392841" cy="692497"/>
          </a:xfrm>
          <a:prstGeom prst="rect">
            <a:avLst/>
          </a:prstGeom>
        </p:spPr>
        <p:txBody>
          <a:bodyPr vert="horz" wrap="square" lIns="0" tIns="0" rIns="0" bIns="0" rtlCol="0" anchor="ctr" anchorCtr="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3600" lvl="1" indent="0">
              <a:buNone/>
            </a:pPr>
            <a:r>
              <a:rPr lang="en-US" sz="1500" b="1" dirty="0">
                <a:solidFill>
                  <a:schemeClr val="bg1"/>
                </a:solidFill>
                <a:latin typeface="Palatino Linotype" panose="02040502050505030304" pitchFamily="18" charset="0"/>
              </a:rPr>
              <a:t>Lack of a holistic approach across adjacent sectors </a:t>
            </a:r>
            <a:r>
              <a:rPr lang="en-US" sz="1500" dirty="0">
                <a:solidFill>
                  <a:schemeClr val="bg1"/>
                </a:solidFill>
                <a:latin typeface="Palatino Linotype" panose="02040502050505030304" pitchFamily="18" charset="0"/>
              </a:rPr>
              <a:t>(including agriculture, health, and environment) prevents policymakers and investors from making the right decisions to improve food systems</a:t>
            </a:r>
          </a:p>
        </p:txBody>
      </p:sp>
      <p:cxnSp>
        <p:nvCxnSpPr>
          <p:cNvPr id="68" name="Straight Connector 67">
            <a:extLst>
              <a:ext uri="{FF2B5EF4-FFF2-40B4-BE49-F238E27FC236}">
                <a16:creationId xmlns:a16="http://schemas.microsoft.com/office/drawing/2014/main" id="{692CD3F0-F2A1-4DDA-95F2-F77544ECF461}"/>
              </a:ext>
            </a:extLst>
          </p:cNvPr>
          <p:cNvCxnSpPr>
            <a:cxnSpLocks/>
          </p:cNvCxnSpPr>
          <p:nvPr/>
        </p:nvCxnSpPr>
        <p:spPr>
          <a:xfrm>
            <a:off x="4570667" y="3562130"/>
            <a:ext cx="7079983" cy="0"/>
          </a:xfrm>
          <a:prstGeom prst="line">
            <a:avLst/>
          </a:prstGeom>
          <a:ln w="3175">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798D9D2-E8A8-4C13-BFBE-45F31D4DC556}"/>
              </a:ext>
            </a:extLst>
          </p:cNvPr>
          <p:cNvCxnSpPr>
            <a:cxnSpLocks/>
          </p:cNvCxnSpPr>
          <p:nvPr/>
        </p:nvCxnSpPr>
        <p:spPr>
          <a:xfrm>
            <a:off x="4570667" y="4432503"/>
            <a:ext cx="7079983" cy="0"/>
          </a:xfrm>
          <a:prstGeom prst="line">
            <a:avLst/>
          </a:prstGeom>
          <a:ln w="3175">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A75B41D-EA5B-4A45-8788-16B88971EB3B}"/>
              </a:ext>
            </a:extLst>
          </p:cNvPr>
          <p:cNvCxnSpPr>
            <a:cxnSpLocks/>
          </p:cNvCxnSpPr>
          <p:nvPr/>
        </p:nvCxnSpPr>
        <p:spPr>
          <a:xfrm>
            <a:off x="4570667" y="5302876"/>
            <a:ext cx="7079983" cy="0"/>
          </a:xfrm>
          <a:prstGeom prst="line">
            <a:avLst/>
          </a:prstGeom>
          <a:ln w="3175">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sp>
        <p:nvSpPr>
          <p:cNvPr id="79" name="Freeform 13">
            <a:extLst>
              <a:ext uri="{FF2B5EF4-FFF2-40B4-BE49-F238E27FC236}">
                <a16:creationId xmlns:a16="http://schemas.microsoft.com/office/drawing/2014/main" id="{078649BE-980E-412B-8BF4-E140EA59F07F}"/>
              </a:ext>
            </a:extLst>
          </p:cNvPr>
          <p:cNvSpPr>
            <a:spLocks noEditPoints="1"/>
          </p:cNvSpPr>
          <p:nvPr/>
        </p:nvSpPr>
        <p:spPr bwMode="auto">
          <a:xfrm>
            <a:off x="1255557" y="5900356"/>
            <a:ext cx="43773" cy="183721"/>
          </a:xfrm>
          <a:custGeom>
            <a:avLst/>
            <a:gdLst>
              <a:gd name="T0" fmla="*/ 94 w 104"/>
              <a:gd name="T1" fmla="*/ 0 h 435"/>
              <a:gd name="T2" fmla="*/ 26 w 104"/>
              <a:gd name="T3" fmla="*/ 61 h 435"/>
              <a:gd name="T4" fmla="*/ 0 w 104"/>
              <a:gd name="T5" fmla="*/ 179 h 435"/>
              <a:gd name="T6" fmla="*/ 36 w 104"/>
              <a:gd name="T7" fmla="*/ 274 h 435"/>
              <a:gd name="T8" fmla="*/ 36 w 104"/>
              <a:gd name="T9" fmla="*/ 426 h 435"/>
              <a:gd name="T10" fmla="*/ 45 w 104"/>
              <a:gd name="T11" fmla="*/ 435 h 435"/>
              <a:gd name="T12" fmla="*/ 94 w 104"/>
              <a:gd name="T13" fmla="*/ 435 h 435"/>
              <a:gd name="T14" fmla="*/ 104 w 104"/>
              <a:gd name="T15" fmla="*/ 426 h 435"/>
              <a:gd name="T16" fmla="*/ 104 w 104"/>
              <a:gd name="T17" fmla="*/ 9 h 435"/>
              <a:gd name="T18" fmla="*/ 94 w 104"/>
              <a:gd name="T19" fmla="*/ 0 h 435"/>
              <a:gd name="T20" fmla="*/ 84 w 104"/>
              <a:gd name="T21" fmla="*/ 417 h 435"/>
              <a:gd name="T22" fmla="*/ 55 w 104"/>
              <a:gd name="T23" fmla="*/ 417 h 435"/>
              <a:gd name="T24" fmla="*/ 55 w 104"/>
              <a:gd name="T25" fmla="*/ 269 h 435"/>
              <a:gd name="T26" fmla="*/ 48 w 104"/>
              <a:gd name="T27" fmla="*/ 260 h 435"/>
              <a:gd name="T28" fmla="*/ 19 w 104"/>
              <a:gd name="T29" fmla="*/ 179 h 435"/>
              <a:gd name="T30" fmla="*/ 84 w 104"/>
              <a:gd name="T31" fmla="*/ 21 h 435"/>
              <a:gd name="T32" fmla="*/ 84 w 104"/>
              <a:gd name="T33" fmla="*/ 417 h 435"/>
              <a:gd name="T34" fmla="*/ 84 w 104"/>
              <a:gd name="T35" fmla="*/ 417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435">
                <a:moveTo>
                  <a:pt x="94" y="0"/>
                </a:moveTo>
                <a:cubicBezTo>
                  <a:pt x="69" y="0"/>
                  <a:pt x="44" y="22"/>
                  <a:pt x="26" y="61"/>
                </a:cubicBezTo>
                <a:cubicBezTo>
                  <a:pt x="10" y="95"/>
                  <a:pt x="0" y="139"/>
                  <a:pt x="0" y="179"/>
                </a:cubicBezTo>
                <a:cubicBezTo>
                  <a:pt x="0" y="244"/>
                  <a:pt x="23" y="267"/>
                  <a:pt x="36" y="274"/>
                </a:cubicBezTo>
                <a:cubicBezTo>
                  <a:pt x="36" y="426"/>
                  <a:pt x="36" y="426"/>
                  <a:pt x="36" y="426"/>
                </a:cubicBezTo>
                <a:cubicBezTo>
                  <a:pt x="36" y="431"/>
                  <a:pt x="40" y="435"/>
                  <a:pt x="45" y="435"/>
                </a:cubicBezTo>
                <a:cubicBezTo>
                  <a:pt x="94" y="435"/>
                  <a:pt x="94" y="435"/>
                  <a:pt x="94" y="435"/>
                </a:cubicBezTo>
                <a:cubicBezTo>
                  <a:pt x="99" y="435"/>
                  <a:pt x="104" y="431"/>
                  <a:pt x="104" y="426"/>
                </a:cubicBezTo>
                <a:cubicBezTo>
                  <a:pt x="104" y="9"/>
                  <a:pt x="104" y="9"/>
                  <a:pt x="104" y="9"/>
                </a:cubicBezTo>
                <a:cubicBezTo>
                  <a:pt x="104" y="4"/>
                  <a:pt x="99" y="0"/>
                  <a:pt x="94" y="0"/>
                </a:cubicBezTo>
                <a:close/>
                <a:moveTo>
                  <a:pt x="84" y="417"/>
                </a:moveTo>
                <a:cubicBezTo>
                  <a:pt x="55" y="417"/>
                  <a:pt x="55" y="417"/>
                  <a:pt x="55" y="417"/>
                </a:cubicBezTo>
                <a:cubicBezTo>
                  <a:pt x="55" y="269"/>
                  <a:pt x="55" y="269"/>
                  <a:pt x="55" y="269"/>
                </a:cubicBezTo>
                <a:cubicBezTo>
                  <a:pt x="55" y="264"/>
                  <a:pt x="53" y="260"/>
                  <a:pt x="48" y="260"/>
                </a:cubicBezTo>
                <a:cubicBezTo>
                  <a:pt x="47" y="259"/>
                  <a:pt x="19" y="247"/>
                  <a:pt x="19" y="179"/>
                </a:cubicBezTo>
                <a:cubicBezTo>
                  <a:pt x="19" y="107"/>
                  <a:pt x="51" y="33"/>
                  <a:pt x="84" y="21"/>
                </a:cubicBezTo>
                <a:cubicBezTo>
                  <a:pt x="84" y="417"/>
                  <a:pt x="84" y="417"/>
                  <a:pt x="84" y="417"/>
                </a:cubicBezTo>
                <a:cubicBezTo>
                  <a:pt x="84" y="417"/>
                  <a:pt x="84" y="417"/>
                  <a:pt x="84" y="417"/>
                </a:cubicBezTo>
                <a:close/>
              </a:path>
            </a:pathLst>
          </a:custGeom>
          <a:solidFill>
            <a:schemeClr val="bg1"/>
          </a:solid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sp>
        <p:nvSpPr>
          <p:cNvPr id="80" name="Freeform 14">
            <a:extLst>
              <a:ext uri="{FF2B5EF4-FFF2-40B4-BE49-F238E27FC236}">
                <a16:creationId xmlns:a16="http://schemas.microsoft.com/office/drawing/2014/main" id="{18441C7F-AE80-4BE0-94AD-CA6D5C8C90EB}"/>
              </a:ext>
            </a:extLst>
          </p:cNvPr>
          <p:cNvSpPr>
            <a:spLocks noEditPoints="1"/>
          </p:cNvSpPr>
          <p:nvPr/>
        </p:nvSpPr>
        <p:spPr bwMode="auto">
          <a:xfrm>
            <a:off x="1182809" y="5901589"/>
            <a:ext cx="65145" cy="182488"/>
          </a:xfrm>
          <a:custGeom>
            <a:avLst/>
            <a:gdLst>
              <a:gd name="T0" fmla="*/ 78 w 154"/>
              <a:gd name="T1" fmla="*/ 0 h 432"/>
              <a:gd name="T2" fmla="*/ 77 w 154"/>
              <a:gd name="T3" fmla="*/ 0 h 432"/>
              <a:gd name="T4" fmla="*/ 0 w 154"/>
              <a:gd name="T5" fmla="*/ 96 h 432"/>
              <a:gd name="T6" fmla="*/ 44 w 154"/>
              <a:gd name="T7" fmla="*/ 192 h 432"/>
              <a:gd name="T8" fmla="*/ 44 w 154"/>
              <a:gd name="T9" fmla="*/ 423 h 432"/>
              <a:gd name="T10" fmla="*/ 54 w 154"/>
              <a:gd name="T11" fmla="*/ 432 h 432"/>
              <a:gd name="T12" fmla="*/ 103 w 154"/>
              <a:gd name="T13" fmla="*/ 432 h 432"/>
              <a:gd name="T14" fmla="*/ 112 w 154"/>
              <a:gd name="T15" fmla="*/ 423 h 432"/>
              <a:gd name="T16" fmla="*/ 112 w 154"/>
              <a:gd name="T17" fmla="*/ 191 h 432"/>
              <a:gd name="T18" fmla="*/ 154 w 154"/>
              <a:gd name="T19" fmla="*/ 96 h 432"/>
              <a:gd name="T20" fmla="*/ 78 w 154"/>
              <a:gd name="T21" fmla="*/ 0 h 432"/>
              <a:gd name="T22" fmla="*/ 99 w 154"/>
              <a:gd name="T23" fmla="*/ 176 h 432"/>
              <a:gd name="T24" fmla="*/ 93 w 154"/>
              <a:gd name="T25" fmla="*/ 185 h 432"/>
              <a:gd name="T26" fmla="*/ 93 w 154"/>
              <a:gd name="T27" fmla="*/ 414 h 432"/>
              <a:gd name="T28" fmla="*/ 64 w 154"/>
              <a:gd name="T29" fmla="*/ 414 h 432"/>
              <a:gd name="T30" fmla="*/ 64 w 154"/>
              <a:gd name="T31" fmla="*/ 186 h 432"/>
              <a:gd name="T32" fmla="*/ 58 w 154"/>
              <a:gd name="T33" fmla="*/ 177 h 432"/>
              <a:gd name="T34" fmla="*/ 19 w 154"/>
              <a:gd name="T35" fmla="*/ 96 h 432"/>
              <a:gd name="T36" fmla="*/ 78 w 154"/>
              <a:gd name="T37" fmla="*/ 19 h 432"/>
              <a:gd name="T38" fmla="*/ 135 w 154"/>
              <a:gd name="T39" fmla="*/ 96 h 432"/>
              <a:gd name="T40" fmla="*/ 99 w 154"/>
              <a:gd name="T41" fmla="*/ 176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4" h="432">
                <a:moveTo>
                  <a:pt x="78" y="0"/>
                </a:moveTo>
                <a:cubicBezTo>
                  <a:pt x="77" y="0"/>
                  <a:pt x="77" y="0"/>
                  <a:pt x="77" y="0"/>
                </a:cubicBezTo>
                <a:cubicBezTo>
                  <a:pt x="76" y="0"/>
                  <a:pt x="0" y="9"/>
                  <a:pt x="0" y="96"/>
                </a:cubicBezTo>
                <a:cubicBezTo>
                  <a:pt x="0" y="157"/>
                  <a:pt x="31" y="183"/>
                  <a:pt x="44" y="192"/>
                </a:cubicBezTo>
                <a:cubicBezTo>
                  <a:pt x="44" y="423"/>
                  <a:pt x="44" y="423"/>
                  <a:pt x="44" y="423"/>
                </a:cubicBezTo>
                <a:cubicBezTo>
                  <a:pt x="44" y="428"/>
                  <a:pt x="49" y="432"/>
                  <a:pt x="54" y="432"/>
                </a:cubicBezTo>
                <a:cubicBezTo>
                  <a:pt x="103" y="432"/>
                  <a:pt x="103" y="432"/>
                  <a:pt x="103" y="432"/>
                </a:cubicBezTo>
                <a:cubicBezTo>
                  <a:pt x="108" y="432"/>
                  <a:pt x="112" y="428"/>
                  <a:pt x="112" y="423"/>
                </a:cubicBezTo>
                <a:cubicBezTo>
                  <a:pt x="112" y="191"/>
                  <a:pt x="112" y="191"/>
                  <a:pt x="112" y="191"/>
                </a:cubicBezTo>
                <a:cubicBezTo>
                  <a:pt x="125" y="183"/>
                  <a:pt x="154" y="159"/>
                  <a:pt x="154" y="96"/>
                </a:cubicBezTo>
                <a:cubicBezTo>
                  <a:pt x="154" y="2"/>
                  <a:pt x="78" y="0"/>
                  <a:pt x="78" y="0"/>
                </a:cubicBezTo>
                <a:close/>
                <a:moveTo>
                  <a:pt x="99" y="176"/>
                </a:moveTo>
                <a:cubicBezTo>
                  <a:pt x="95" y="178"/>
                  <a:pt x="93" y="181"/>
                  <a:pt x="93" y="185"/>
                </a:cubicBezTo>
                <a:cubicBezTo>
                  <a:pt x="93" y="414"/>
                  <a:pt x="93" y="414"/>
                  <a:pt x="93" y="414"/>
                </a:cubicBezTo>
                <a:cubicBezTo>
                  <a:pt x="64" y="414"/>
                  <a:pt x="64" y="414"/>
                  <a:pt x="64" y="414"/>
                </a:cubicBezTo>
                <a:cubicBezTo>
                  <a:pt x="64" y="186"/>
                  <a:pt x="64" y="186"/>
                  <a:pt x="64" y="186"/>
                </a:cubicBezTo>
                <a:cubicBezTo>
                  <a:pt x="64" y="182"/>
                  <a:pt x="61" y="179"/>
                  <a:pt x="58" y="177"/>
                </a:cubicBezTo>
                <a:cubicBezTo>
                  <a:pt x="57" y="177"/>
                  <a:pt x="19" y="160"/>
                  <a:pt x="19" y="96"/>
                </a:cubicBezTo>
                <a:cubicBezTo>
                  <a:pt x="19" y="29"/>
                  <a:pt x="73" y="20"/>
                  <a:pt x="78" y="19"/>
                </a:cubicBezTo>
                <a:cubicBezTo>
                  <a:pt x="84" y="19"/>
                  <a:pt x="135" y="23"/>
                  <a:pt x="135" y="96"/>
                </a:cubicBezTo>
                <a:cubicBezTo>
                  <a:pt x="135" y="161"/>
                  <a:pt x="101" y="176"/>
                  <a:pt x="99" y="176"/>
                </a:cubicBezTo>
                <a:close/>
              </a:path>
            </a:pathLst>
          </a:custGeom>
          <a:solidFill>
            <a:schemeClr val="bg1"/>
          </a:solid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sp>
        <p:nvSpPr>
          <p:cNvPr id="81" name="Freeform 15">
            <a:extLst>
              <a:ext uri="{FF2B5EF4-FFF2-40B4-BE49-F238E27FC236}">
                <a16:creationId xmlns:a16="http://schemas.microsoft.com/office/drawing/2014/main" id="{EF29B9D2-3ACE-4AAA-BA7B-34E4B9C85BF4}"/>
              </a:ext>
            </a:extLst>
          </p:cNvPr>
          <p:cNvSpPr>
            <a:spLocks noEditPoints="1"/>
          </p:cNvSpPr>
          <p:nvPr/>
        </p:nvSpPr>
        <p:spPr bwMode="auto">
          <a:xfrm>
            <a:off x="1115403" y="5901589"/>
            <a:ext cx="64118" cy="182488"/>
          </a:xfrm>
          <a:custGeom>
            <a:avLst/>
            <a:gdLst>
              <a:gd name="T0" fmla="*/ 151 w 152"/>
              <a:gd name="T1" fmla="*/ 103 h 432"/>
              <a:gd name="T2" fmla="*/ 151 w 152"/>
              <a:gd name="T3" fmla="*/ 10 h 432"/>
              <a:gd name="T4" fmla="*/ 141 w 152"/>
              <a:gd name="T5" fmla="*/ 0 h 432"/>
              <a:gd name="T6" fmla="*/ 132 w 152"/>
              <a:gd name="T7" fmla="*/ 10 h 432"/>
              <a:gd name="T8" fmla="*/ 132 w 152"/>
              <a:gd name="T9" fmla="*/ 94 h 432"/>
              <a:gd name="T10" fmla="*/ 107 w 152"/>
              <a:gd name="T11" fmla="*/ 94 h 432"/>
              <a:gd name="T12" fmla="*/ 107 w 152"/>
              <a:gd name="T13" fmla="*/ 10 h 432"/>
              <a:gd name="T14" fmla="*/ 97 w 152"/>
              <a:gd name="T15" fmla="*/ 0 h 432"/>
              <a:gd name="T16" fmla="*/ 88 w 152"/>
              <a:gd name="T17" fmla="*/ 10 h 432"/>
              <a:gd name="T18" fmla="*/ 88 w 152"/>
              <a:gd name="T19" fmla="*/ 94 h 432"/>
              <a:gd name="T20" fmla="*/ 63 w 152"/>
              <a:gd name="T21" fmla="*/ 94 h 432"/>
              <a:gd name="T22" fmla="*/ 63 w 152"/>
              <a:gd name="T23" fmla="*/ 10 h 432"/>
              <a:gd name="T24" fmla="*/ 54 w 152"/>
              <a:gd name="T25" fmla="*/ 0 h 432"/>
              <a:gd name="T26" fmla="*/ 44 w 152"/>
              <a:gd name="T27" fmla="*/ 10 h 432"/>
              <a:gd name="T28" fmla="*/ 44 w 152"/>
              <a:gd name="T29" fmla="*/ 94 h 432"/>
              <a:gd name="T30" fmla="*/ 19 w 152"/>
              <a:gd name="T31" fmla="*/ 94 h 432"/>
              <a:gd name="T32" fmla="*/ 19 w 152"/>
              <a:gd name="T33" fmla="*/ 10 h 432"/>
              <a:gd name="T34" fmla="*/ 10 w 152"/>
              <a:gd name="T35" fmla="*/ 0 h 432"/>
              <a:gd name="T36" fmla="*/ 0 w 152"/>
              <a:gd name="T37" fmla="*/ 10 h 432"/>
              <a:gd name="T38" fmla="*/ 0 w 152"/>
              <a:gd name="T39" fmla="*/ 103 h 432"/>
              <a:gd name="T40" fmla="*/ 41 w 152"/>
              <a:gd name="T41" fmla="*/ 191 h 432"/>
              <a:gd name="T42" fmla="*/ 41 w 152"/>
              <a:gd name="T43" fmla="*/ 423 h 432"/>
              <a:gd name="T44" fmla="*/ 50 w 152"/>
              <a:gd name="T45" fmla="*/ 432 h 432"/>
              <a:gd name="T46" fmla="*/ 99 w 152"/>
              <a:gd name="T47" fmla="*/ 432 h 432"/>
              <a:gd name="T48" fmla="*/ 109 w 152"/>
              <a:gd name="T49" fmla="*/ 423 h 432"/>
              <a:gd name="T50" fmla="*/ 109 w 152"/>
              <a:gd name="T51" fmla="*/ 190 h 432"/>
              <a:gd name="T52" fmla="*/ 151 w 152"/>
              <a:gd name="T53" fmla="*/ 105 h 432"/>
              <a:gd name="T54" fmla="*/ 151 w 152"/>
              <a:gd name="T55" fmla="*/ 103 h 432"/>
              <a:gd name="T56" fmla="*/ 94 w 152"/>
              <a:gd name="T57" fmla="*/ 177 h 432"/>
              <a:gd name="T58" fmla="*/ 89 w 152"/>
              <a:gd name="T59" fmla="*/ 185 h 432"/>
              <a:gd name="T60" fmla="*/ 89 w 152"/>
              <a:gd name="T61" fmla="*/ 414 h 432"/>
              <a:gd name="T62" fmla="*/ 60 w 152"/>
              <a:gd name="T63" fmla="*/ 414 h 432"/>
              <a:gd name="T64" fmla="*/ 60 w 152"/>
              <a:gd name="T65" fmla="*/ 186 h 432"/>
              <a:gd name="T66" fmla="*/ 55 w 152"/>
              <a:gd name="T67" fmla="*/ 178 h 432"/>
              <a:gd name="T68" fmla="*/ 20 w 152"/>
              <a:gd name="T69" fmla="*/ 112 h 432"/>
              <a:gd name="T70" fmla="*/ 132 w 152"/>
              <a:gd name="T71" fmla="*/ 112 h 432"/>
              <a:gd name="T72" fmla="*/ 94 w 152"/>
              <a:gd name="T73" fmla="*/ 17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2" h="432">
                <a:moveTo>
                  <a:pt x="151" y="103"/>
                </a:moveTo>
                <a:cubicBezTo>
                  <a:pt x="151" y="10"/>
                  <a:pt x="151" y="10"/>
                  <a:pt x="151" y="10"/>
                </a:cubicBezTo>
                <a:cubicBezTo>
                  <a:pt x="151" y="5"/>
                  <a:pt x="146" y="0"/>
                  <a:pt x="141" y="0"/>
                </a:cubicBezTo>
                <a:cubicBezTo>
                  <a:pt x="136" y="0"/>
                  <a:pt x="132" y="5"/>
                  <a:pt x="132" y="10"/>
                </a:cubicBezTo>
                <a:cubicBezTo>
                  <a:pt x="132" y="94"/>
                  <a:pt x="132" y="94"/>
                  <a:pt x="132" y="94"/>
                </a:cubicBezTo>
                <a:cubicBezTo>
                  <a:pt x="107" y="94"/>
                  <a:pt x="107" y="94"/>
                  <a:pt x="107" y="94"/>
                </a:cubicBezTo>
                <a:cubicBezTo>
                  <a:pt x="107" y="10"/>
                  <a:pt x="107" y="10"/>
                  <a:pt x="107" y="10"/>
                </a:cubicBezTo>
                <a:cubicBezTo>
                  <a:pt x="107" y="5"/>
                  <a:pt x="103" y="0"/>
                  <a:pt x="97" y="0"/>
                </a:cubicBezTo>
                <a:cubicBezTo>
                  <a:pt x="92" y="0"/>
                  <a:pt x="88" y="5"/>
                  <a:pt x="88" y="10"/>
                </a:cubicBezTo>
                <a:cubicBezTo>
                  <a:pt x="88" y="94"/>
                  <a:pt x="88" y="94"/>
                  <a:pt x="88" y="94"/>
                </a:cubicBezTo>
                <a:cubicBezTo>
                  <a:pt x="63" y="94"/>
                  <a:pt x="63" y="94"/>
                  <a:pt x="63" y="94"/>
                </a:cubicBezTo>
                <a:cubicBezTo>
                  <a:pt x="63" y="10"/>
                  <a:pt x="63" y="10"/>
                  <a:pt x="63" y="10"/>
                </a:cubicBezTo>
                <a:cubicBezTo>
                  <a:pt x="63" y="5"/>
                  <a:pt x="59" y="0"/>
                  <a:pt x="54" y="0"/>
                </a:cubicBezTo>
                <a:cubicBezTo>
                  <a:pt x="48" y="0"/>
                  <a:pt x="44" y="5"/>
                  <a:pt x="44" y="10"/>
                </a:cubicBezTo>
                <a:cubicBezTo>
                  <a:pt x="44" y="94"/>
                  <a:pt x="44" y="94"/>
                  <a:pt x="44" y="94"/>
                </a:cubicBezTo>
                <a:cubicBezTo>
                  <a:pt x="19" y="94"/>
                  <a:pt x="19" y="94"/>
                  <a:pt x="19" y="94"/>
                </a:cubicBezTo>
                <a:cubicBezTo>
                  <a:pt x="19" y="10"/>
                  <a:pt x="19" y="10"/>
                  <a:pt x="19" y="10"/>
                </a:cubicBezTo>
                <a:cubicBezTo>
                  <a:pt x="19" y="5"/>
                  <a:pt x="15" y="0"/>
                  <a:pt x="10" y="0"/>
                </a:cubicBezTo>
                <a:cubicBezTo>
                  <a:pt x="4" y="0"/>
                  <a:pt x="0" y="5"/>
                  <a:pt x="0" y="10"/>
                </a:cubicBezTo>
                <a:cubicBezTo>
                  <a:pt x="0" y="103"/>
                  <a:pt x="0" y="103"/>
                  <a:pt x="0" y="103"/>
                </a:cubicBezTo>
                <a:cubicBezTo>
                  <a:pt x="0" y="156"/>
                  <a:pt x="29" y="182"/>
                  <a:pt x="41" y="191"/>
                </a:cubicBezTo>
                <a:cubicBezTo>
                  <a:pt x="41" y="423"/>
                  <a:pt x="41" y="423"/>
                  <a:pt x="41" y="423"/>
                </a:cubicBezTo>
                <a:cubicBezTo>
                  <a:pt x="41" y="428"/>
                  <a:pt x="45" y="432"/>
                  <a:pt x="50" y="432"/>
                </a:cubicBezTo>
                <a:cubicBezTo>
                  <a:pt x="99" y="432"/>
                  <a:pt x="99" y="432"/>
                  <a:pt x="99" y="432"/>
                </a:cubicBezTo>
                <a:cubicBezTo>
                  <a:pt x="104" y="432"/>
                  <a:pt x="109" y="428"/>
                  <a:pt x="109" y="423"/>
                </a:cubicBezTo>
                <a:cubicBezTo>
                  <a:pt x="109" y="190"/>
                  <a:pt x="109" y="190"/>
                  <a:pt x="109" y="190"/>
                </a:cubicBezTo>
                <a:cubicBezTo>
                  <a:pt x="152" y="160"/>
                  <a:pt x="152" y="118"/>
                  <a:pt x="151" y="105"/>
                </a:cubicBezTo>
                <a:cubicBezTo>
                  <a:pt x="151" y="105"/>
                  <a:pt x="151" y="104"/>
                  <a:pt x="151" y="103"/>
                </a:cubicBezTo>
                <a:close/>
                <a:moveTo>
                  <a:pt x="94" y="177"/>
                </a:moveTo>
                <a:cubicBezTo>
                  <a:pt x="91" y="179"/>
                  <a:pt x="89" y="182"/>
                  <a:pt x="89" y="185"/>
                </a:cubicBezTo>
                <a:cubicBezTo>
                  <a:pt x="89" y="414"/>
                  <a:pt x="89" y="414"/>
                  <a:pt x="89" y="414"/>
                </a:cubicBezTo>
                <a:cubicBezTo>
                  <a:pt x="60" y="414"/>
                  <a:pt x="60" y="414"/>
                  <a:pt x="60" y="414"/>
                </a:cubicBezTo>
                <a:cubicBezTo>
                  <a:pt x="60" y="186"/>
                  <a:pt x="60" y="186"/>
                  <a:pt x="60" y="186"/>
                </a:cubicBezTo>
                <a:cubicBezTo>
                  <a:pt x="60" y="183"/>
                  <a:pt x="58" y="180"/>
                  <a:pt x="55" y="178"/>
                </a:cubicBezTo>
                <a:cubicBezTo>
                  <a:pt x="54" y="177"/>
                  <a:pt x="23" y="159"/>
                  <a:pt x="20" y="112"/>
                </a:cubicBezTo>
                <a:cubicBezTo>
                  <a:pt x="132" y="112"/>
                  <a:pt x="132" y="112"/>
                  <a:pt x="132" y="112"/>
                </a:cubicBezTo>
                <a:cubicBezTo>
                  <a:pt x="132" y="127"/>
                  <a:pt x="127" y="156"/>
                  <a:pt x="94" y="177"/>
                </a:cubicBezTo>
                <a:close/>
              </a:path>
            </a:pathLst>
          </a:custGeom>
          <a:solidFill>
            <a:schemeClr val="bg1"/>
          </a:solid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sp>
        <p:nvSpPr>
          <p:cNvPr id="87" name="CustomIcon">
            <a:extLst>
              <a:ext uri="{FF2B5EF4-FFF2-40B4-BE49-F238E27FC236}">
                <a16:creationId xmlns:a16="http://schemas.microsoft.com/office/drawing/2014/main" id="{E3115697-BC05-482D-B2CC-A1EB7308AFC7}"/>
              </a:ext>
            </a:extLst>
          </p:cNvPr>
          <p:cNvSpPr>
            <a:spLocks noChangeAspect="1" noEditPoints="1"/>
          </p:cNvSpPr>
          <p:nvPr>
            <p:custDataLst>
              <p:tags r:id="rId10"/>
            </p:custDataLst>
          </p:nvPr>
        </p:nvSpPr>
        <p:spPr bwMode="auto">
          <a:xfrm>
            <a:off x="2890657" y="5898404"/>
            <a:ext cx="219434" cy="187625"/>
          </a:xfrm>
          <a:custGeom>
            <a:avLst/>
            <a:gdLst>
              <a:gd name="T0" fmla="*/ 429 w 430"/>
              <a:gd name="T1" fmla="*/ 110 h 367"/>
              <a:gd name="T2" fmla="*/ 318 w 430"/>
              <a:gd name="T3" fmla="*/ 0 h 367"/>
              <a:gd name="T4" fmla="*/ 215 w 430"/>
              <a:gd name="T5" fmla="*/ 68 h 367"/>
              <a:gd name="T6" fmla="*/ 191 w 430"/>
              <a:gd name="T7" fmla="*/ 33 h 367"/>
              <a:gd name="T8" fmla="*/ 112 w 430"/>
              <a:gd name="T9" fmla="*/ 0 h 367"/>
              <a:gd name="T10" fmla="*/ 0 w 430"/>
              <a:gd name="T11" fmla="*/ 112 h 367"/>
              <a:gd name="T12" fmla="*/ 33 w 430"/>
              <a:gd name="T13" fmla="*/ 210 h 367"/>
              <a:gd name="T14" fmla="*/ 114 w 430"/>
              <a:gd name="T15" fmla="*/ 283 h 367"/>
              <a:gd name="T16" fmla="*/ 208 w 430"/>
              <a:gd name="T17" fmla="*/ 364 h 367"/>
              <a:gd name="T18" fmla="*/ 215 w 430"/>
              <a:gd name="T19" fmla="*/ 367 h 367"/>
              <a:gd name="T20" fmla="*/ 215 w 430"/>
              <a:gd name="T21" fmla="*/ 367 h 367"/>
              <a:gd name="T22" fmla="*/ 221 w 430"/>
              <a:gd name="T23" fmla="*/ 364 h 367"/>
              <a:gd name="T24" fmla="*/ 315 w 430"/>
              <a:gd name="T25" fmla="*/ 283 h 367"/>
              <a:gd name="T26" fmla="*/ 396 w 430"/>
              <a:gd name="T27" fmla="*/ 210 h 367"/>
              <a:gd name="T28" fmla="*/ 430 w 430"/>
              <a:gd name="T29" fmla="*/ 112 h 367"/>
              <a:gd name="T30" fmla="*/ 429 w 430"/>
              <a:gd name="T31" fmla="*/ 110 h 367"/>
              <a:gd name="T32" fmla="*/ 304 w 430"/>
              <a:gd name="T33" fmla="*/ 269 h 367"/>
              <a:gd name="T34" fmla="*/ 215 w 430"/>
              <a:gd name="T35" fmla="*/ 346 h 367"/>
              <a:gd name="T36" fmla="*/ 125 w 430"/>
              <a:gd name="T37" fmla="*/ 269 h 367"/>
              <a:gd name="T38" fmla="*/ 18 w 430"/>
              <a:gd name="T39" fmla="*/ 112 h 367"/>
              <a:gd name="T40" fmla="*/ 112 w 430"/>
              <a:gd name="T41" fmla="*/ 18 h 367"/>
              <a:gd name="T42" fmla="*/ 206 w 430"/>
              <a:gd name="T43" fmla="*/ 112 h 367"/>
              <a:gd name="T44" fmla="*/ 215 w 430"/>
              <a:gd name="T45" fmla="*/ 121 h 367"/>
              <a:gd name="T46" fmla="*/ 224 w 430"/>
              <a:gd name="T47" fmla="*/ 112 h 367"/>
              <a:gd name="T48" fmla="*/ 318 w 430"/>
              <a:gd name="T49" fmla="*/ 18 h 367"/>
              <a:gd name="T50" fmla="*/ 411 w 430"/>
              <a:gd name="T51" fmla="*/ 112 h 367"/>
              <a:gd name="T52" fmla="*/ 412 w 430"/>
              <a:gd name="T53" fmla="*/ 114 h 367"/>
              <a:gd name="T54" fmla="*/ 304 w 430"/>
              <a:gd name="T55" fmla="*/ 26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0" h="367">
                <a:moveTo>
                  <a:pt x="429" y="110"/>
                </a:moveTo>
                <a:cubicBezTo>
                  <a:pt x="428" y="49"/>
                  <a:pt x="378" y="0"/>
                  <a:pt x="318" y="0"/>
                </a:cubicBezTo>
                <a:cubicBezTo>
                  <a:pt x="271" y="0"/>
                  <a:pt x="232" y="28"/>
                  <a:pt x="215" y="68"/>
                </a:cubicBezTo>
                <a:cubicBezTo>
                  <a:pt x="209" y="55"/>
                  <a:pt x="201" y="43"/>
                  <a:pt x="191" y="33"/>
                </a:cubicBezTo>
                <a:cubicBezTo>
                  <a:pt x="170" y="12"/>
                  <a:pt x="142" y="0"/>
                  <a:pt x="112" y="0"/>
                </a:cubicBezTo>
                <a:cubicBezTo>
                  <a:pt x="50" y="0"/>
                  <a:pt x="0" y="50"/>
                  <a:pt x="0" y="112"/>
                </a:cubicBezTo>
                <a:cubicBezTo>
                  <a:pt x="0" y="150"/>
                  <a:pt x="11" y="181"/>
                  <a:pt x="33" y="210"/>
                </a:cubicBezTo>
                <a:cubicBezTo>
                  <a:pt x="54" y="235"/>
                  <a:pt x="82" y="258"/>
                  <a:pt x="114" y="283"/>
                </a:cubicBezTo>
                <a:cubicBezTo>
                  <a:pt x="143" y="306"/>
                  <a:pt x="175" y="331"/>
                  <a:pt x="208" y="364"/>
                </a:cubicBezTo>
                <a:cubicBezTo>
                  <a:pt x="210" y="366"/>
                  <a:pt x="212" y="367"/>
                  <a:pt x="215" y="367"/>
                </a:cubicBezTo>
                <a:cubicBezTo>
                  <a:pt x="215" y="367"/>
                  <a:pt x="215" y="367"/>
                  <a:pt x="215" y="367"/>
                </a:cubicBezTo>
                <a:cubicBezTo>
                  <a:pt x="217" y="367"/>
                  <a:pt x="220" y="366"/>
                  <a:pt x="221" y="364"/>
                </a:cubicBezTo>
                <a:cubicBezTo>
                  <a:pt x="254" y="331"/>
                  <a:pt x="287" y="306"/>
                  <a:pt x="315" y="283"/>
                </a:cubicBezTo>
                <a:cubicBezTo>
                  <a:pt x="348" y="258"/>
                  <a:pt x="376" y="235"/>
                  <a:pt x="396" y="210"/>
                </a:cubicBezTo>
                <a:cubicBezTo>
                  <a:pt x="419" y="181"/>
                  <a:pt x="430" y="150"/>
                  <a:pt x="430" y="112"/>
                </a:cubicBezTo>
                <a:cubicBezTo>
                  <a:pt x="430" y="111"/>
                  <a:pt x="429" y="111"/>
                  <a:pt x="429" y="110"/>
                </a:cubicBezTo>
                <a:close/>
                <a:moveTo>
                  <a:pt x="304" y="269"/>
                </a:moveTo>
                <a:cubicBezTo>
                  <a:pt x="277" y="291"/>
                  <a:pt x="247" y="315"/>
                  <a:pt x="215" y="346"/>
                </a:cubicBezTo>
                <a:cubicBezTo>
                  <a:pt x="183" y="315"/>
                  <a:pt x="152" y="291"/>
                  <a:pt x="125" y="269"/>
                </a:cubicBezTo>
                <a:cubicBezTo>
                  <a:pt x="61" y="218"/>
                  <a:pt x="18" y="185"/>
                  <a:pt x="18" y="112"/>
                </a:cubicBezTo>
                <a:cubicBezTo>
                  <a:pt x="18" y="60"/>
                  <a:pt x="60" y="18"/>
                  <a:pt x="112" y="18"/>
                </a:cubicBezTo>
                <a:cubicBezTo>
                  <a:pt x="164" y="18"/>
                  <a:pt x="206" y="60"/>
                  <a:pt x="206" y="112"/>
                </a:cubicBezTo>
                <a:cubicBezTo>
                  <a:pt x="206" y="117"/>
                  <a:pt x="210" y="121"/>
                  <a:pt x="215" y="121"/>
                </a:cubicBezTo>
                <a:cubicBezTo>
                  <a:pt x="220" y="121"/>
                  <a:pt x="224" y="117"/>
                  <a:pt x="224" y="112"/>
                </a:cubicBezTo>
                <a:cubicBezTo>
                  <a:pt x="224" y="60"/>
                  <a:pt x="266" y="18"/>
                  <a:pt x="318" y="18"/>
                </a:cubicBezTo>
                <a:cubicBezTo>
                  <a:pt x="369" y="18"/>
                  <a:pt x="411" y="60"/>
                  <a:pt x="411" y="112"/>
                </a:cubicBezTo>
                <a:cubicBezTo>
                  <a:pt x="411" y="113"/>
                  <a:pt x="412" y="113"/>
                  <a:pt x="412" y="114"/>
                </a:cubicBezTo>
                <a:cubicBezTo>
                  <a:pt x="411" y="185"/>
                  <a:pt x="368" y="219"/>
                  <a:pt x="304" y="26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sp>
        <p:nvSpPr>
          <p:cNvPr id="105" name="CustomIcon">
            <a:extLst>
              <a:ext uri="{FF2B5EF4-FFF2-40B4-BE49-F238E27FC236}">
                <a16:creationId xmlns:a16="http://schemas.microsoft.com/office/drawing/2014/main" id="{2E5FF392-9D3A-4EC1-90E8-27E8E09638E0}"/>
              </a:ext>
            </a:extLst>
          </p:cNvPr>
          <p:cNvSpPr>
            <a:spLocks noChangeAspect="1" noEditPoints="1"/>
          </p:cNvSpPr>
          <p:nvPr>
            <p:custDataLst>
              <p:tags r:id="rId11"/>
            </p:custDataLst>
          </p:nvPr>
        </p:nvSpPr>
        <p:spPr bwMode="auto">
          <a:xfrm>
            <a:off x="4734350" y="2966510"/>
            <a:ext cx="238501" cy="240405"/>
          </a:xfrm>
          <a:custGeom>
            <a:avLst/>
            <a:gdLst>
              <a:gd name="T0" fmla="*/ 427 w 427"/>
              <a:gd name="T1" fmla="*/ 138 h 430"/>
              <a:gd name="T2" fmla="*/ 427 w 427"/>
              <a:gd name="T3" fmla="*/ 136 h 430"/>
              <a:gd name="T4" fmla="*/ 385 w 427"/>
              <a:gd name="T5" fmla="*/ 6 h 430"/>
              <a:gd name="T6" fmla="*/ 51 w 427"/>
              <a:gd name="T7" fmla="*/ 0 h 430"/>
              <a:gd name="T8" fmla="*/ 2 w 427"/>
              <a:gd name="T9" fmla="*/ 131 h 430"/>
              <a:gd name="T10" fmla="*/ 0 w 427"/>
              <a:gd name="T11" fmla="*/ 138 h 430"/>
              <a:gd name="T12" fmla="*/ 49 w 427"/>
              <a:gd name="T13" fmla="*/ 198 h 430"/>
              <a:gd name="T14" fmla="*/ 58 w 427"/>
              <a:gd name="T15" fmla="*/ 430 h 430"/>
              <a:gd name="T16" fmla="*/ 168 w 427"/>
              <a:gd name="T17" fmla="*/ 420 h 430"/>
              <a:gd name="T18" fmla="*/ 258 w 427"/>
              <a:gd name="T19" fmla="*/ 275 h 430"/>
              <a:gd name="T20" fmla="*/ 267 w 427"/>
              <a:gd name="T21" fmla="*/ 430 h 430"/>
              <a:gd name="T22" fmla="*/ 377 w 427"/>
              <a:gd name="T23" fmla="*/ 420 h 430"/>
              <a:gd name="T24" fmla="*/ 427 w 427"/>
              <a:gd name="T25" fmla="*/ 138 h 430"/>
              <a:gd name="T26" fmla="*/ 204 w 427"/>
              <a:gd name="T27" fmla="*/ 19 h 430"/>
              <a:gd name="T28" fmla="*/ 163 w 427"/>
              <a:gd name="T29" fmla="*/ 181 h 430"/>
              <a:gd name="T30" fmla="*/ 139 w 427"/>
              <a:gd name="T31" fmla="*/ 19 h 430"/>
              <a:gd name="T32" fmla="*/ 222 w 427"/>
              <a:gd name="T33" fmla="*/ 146 h 430"/>
              <a:gd name="T34" fmla="*/ 289 w 427"/>
              <a:gd name="T35" fmla="*/ 19 h 430"/>
              <a:gd name="T36" fmla="*/ 306 w 427"/>
              <a:gd name="T37" fmla="*/ 149 h 430"/>
              <a:gd name="T38" fmla="*/ 223 w 427"/>
              <a:gd name="T39" fmla="*/ 147 h 430"/>
              <a:gd name="T40" fmla="*/ 19 w 427"/>
              <a:gd name="T41" fmla="*/ 140 h 430"/>
              <a:gd name="T42" fmla="*/ 20 w 427"/>
              <a:gd name="T43" fmla="*/ 135 h 430"/>
              <a:gd name="T44" fmla="*/ 121 w 427"/>
              <a:gd name="T45" fmla="*/ 19 h 430"/>
              <a:gd name="T46" fmla="*/ 101 w 427"/>
              <a:gd name="T47" fmla="*/ 153 h 430"/>
              <a:gd name="T48" fmla="*/ 58 w 427"/>
              <a:gd name="T49" fmla="*/ 181 h 430"/>
              <a:gd name="T50" fmla="*/ 58 w 427"/>
              <a:gd name="T51" fmla="*/ 181 h 430"/>
              <a:gd name="T52" fmla="*/ 276 w 427"/>
              <a:gd name="T53" fmla="*/ 411 h 430"/>
              <a:gd name="T54" fmla="*/ 267 w 427"/>
              <a:gd name="T55" fmla="*/ 257 h 430"/>
              <a:gd name="T56" fmla="*/ 150 w 427"/>
              <a:gd name="T57" fmla="*/ 266 h 430"/>
              <a:gd name="T58" fmla="*/ 67 w 427"/>
              <a:gd name="T59" fmla="*/ 411 h 430"/>
              <a:gd name="T60" fmla="*/ 112 w 427"/>
              <a:gd name="T61" fmla="*/ 172 h 430"/>
              <a:gd name="T62" fmla="*/ 214 w 427"/>
              <a:gd name="T63" fmla="*/ 172 h 430"/>
              <a:gd name="T64" fmla="*/ 316 w 427"/>
              <a:gd name="T65" fmla="*/ 172 h 430"/>
              <a:gd name="T66" fmla="*/ 359 w 427"/>
              <a:gd name="T67" fmla="*/ 411 h 430"/>
              <a:gd name="T68" fmla="*/ 276 w 427"/>
              <a:gd name="T69" fmla="*/ 411 h 430"/>
              <a:gd name="T70" fmla="*/ 326 w 427"/>
              <a:gd name="T71" fmla="*/ 149 h 430"/>
              <a:gd name="T72" fmla="*/ 369 w 427"/>
              <a:gd name="T73" fmla="*/ 19 h 430"/>
              <a:gd name="T74" fmla="*/ 367 w 427"/>
              <a:gd name="T75" fmla="*/ 181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7" h="430">
                <a:moveTo>
                  <a:pt x="427" y="138"/>
                </a:moveTo>
                <a:cubicBezTo>
                  <a:pt x="427" y="138"/>
                  <a:pt x="427" y="138"/>
                  <a:pt x="427" y="138"/>
                </a:cubicBezTo>
                <a:cubicBezTo>
                  <a:pt x="427" y="137"/>
                  <a:pt x="427" y="137"/>
                  <a:pt x="427" y="137"/>
                </a:cubicBezTo>
                <a:cubicBezTo>
                  <a:pt x="427" y="137"/>
                  <a:pt x="427" y="136"/>
                  <a:pt x="427" y="136"/>
                </a:cubicBezTo>
                <a:cubicBezTo>
                  <a:pt x="427" y="136"/>
                  <a:pt x="427" y="136"/>
                  <a:pt x="427" y="136"/>
                </a:cubicBezTo>
                <a:cubicBezTo>
                  <a:pt x="385" y="6"/>
                  <a:pt x="385" y="6"/>
                  <a:pt x="385" y="6"/>
                </a:cubicBezTo>
                <a:cubicBezTo>
                  <a:pt x="383" y="3"/>
                  <a:pt x="380" y="0"/>
                  <a:pt x="376" y="0"/>
                </a:cubicBezTo>
                <a:cubicBezTo>
                  <a:pt x="51" y="0"/>
                  <a:pt x="51" y="0"/>
                  <a:pt x="51" y="0"/>
                </a:cubicBezTo>
                <a:cubicBezTo>
                  <a:pt x="47" y="0"/>
                  <a:pt x="44" y="3"/>
                  <a:pt x="42" y="6"/>
                </a:cubicBezTo>
                <a:cubicBezTo>
                  <a:pt x="2" y="131"/>
                  <a:pt x="2" y="131"/>
                  <a:pt x="2" y="131"/>
                </a:cubicBezTo>
                <a:cubicBezTo>
                  <a:pt x="1" y="133"/>
                  <a:pt x="1" y="135"/>
                  <a:pt x="0" y="137"/>
                </a:cubicBezTo>
                <a:cubicBezTo>
                  <a:pt x="0" y="137"/>
                  <a:pt x="0" y="137"/>
                  <a:pt x="0" y="138"/>
                </a:cubicBezTo>
                <a:cubicBezTo>
                  <a:pt x="0" y="138"/>
                  <a:pt x="0" y="138"/>
                  <a:pt x="0" y="138"/>
                </a:cubicBezTo>
                <a:cubicBezTo>
                  <a:pt x="0" y="168"/>
                  <a:pt x="21" y="192"/>
                  <a:pt x="49" y="198"/>
                </a:cubicBezTo>
                <a:cubicBezTo>
                  <a:pt x="49" y="420"/>
                  <a:pt x="49" y="420"/>
                  <a:pt x="49" y="420"/>
                </a:cubicBezTo>
                <a:cubicBezTo>
                  <a:pt x="49" y="426"/>
                  <a:pt x="53" y="430"/>
                  <a:pt x="58" y="430"/>
                </a:cubicBezTo>
                <a:cubicBezTo>
                  <a:pt x="159" y="430"/>
                  <a:pt x="159" y="430"/>
                  <a:pt x="159" y="430"/>
                </a:cubicBezTo>
                <a:cubicBezTo>
                  <a:pt x="164" y="430"/>
                  <a:pt x="168" y="426"/>
                  <a:pt x="168" y="420"/>
                </a:cubicBezTo>
                <a:cubicBezTo>
                  <a:pt x="168" y="275"/>
                  <a:pt x="168" y="275"/>
                  <a:pt x="168" y="275"/>
                </a:cubicBezTo>
                <a:cubicBezTo>
                  <a:pt x="258" y="275"/>
                  <a:pt x="258" y="275"/>
                  <a:pt x="258" y="275"/>
                </a:cubicBezTo>
                <a:cubicBezTo>
                  <a:pt x="258" y="420"/>
                  <a:pt x="258" y="420"/>
                  <a:pt x="258" y="420"/>
                </a:cubicBezTo>
                <a:cubicBezTo>
                  <a:pt x="258" y="426"/>
                  <a:pt x="262" y="430"/>
                  <a:pt x="267" y="430"/>
                </a:cubicBezTo>
                <a:cubicBezTo>
                  <a:pt x="368" y="430"/>
                  <a:pt x="368" y="430"/>
                  <a:pt x="368" y="430"/>
                </a:cubicBezTo>
                <a:cubicBezTo>
                  <a:pt x="374" y="430"/>
                  <a:pt x="377" y="426"/>
                  <a:pt x="377" y="420"/>
                </a:cubicBezTo>
                <a:cubicBezTo>
                  <a:pt x="377" y="198"/>
                  <a:pt x="377" y="198"/>
                  <a:pt x="377" y="198"/>
                </a:cubicBezTo>
                <a:cubicBezTo>
                  <a:pt x="406" y="193"/>
                  <a:pt x="427" y="168"/>
                  <a:pt x="427" y="138"/>
                </a:cubicBezTo>
                <a:close/>
                <a:moveTo>
                  <a:pt x="139" y="19"/>
                </a:moveTo>
                <a:cubicBezTo>
                  <a:pt x="204" y="19"/>
                  <a:pt x="204" y="19"/>
                  <a:pt x="204" y="19"/>
                </a:cubicBezTo>
                <a:cubicBezTo>
                  <a:pt x="204" y="148"/>
                  <a:pt x="204" y="148"/>
                  <a:pt x="204" y="148"/>
                </a:cubicBezTo>
                <a:cubicBezTo>
                  <a:pt x="200" y="167"/>
                  <a:pt x="183" y="181"/>
                  <a:pt x="163" y="181"/>
                </a:cubicBezTo>
                <a:cubicBezTo>
                  <a:pt x="144" y="181"/>
                  <a:pt x="127" y="168"/>
                  <a:pt x="122" y="150"/>
                </a:cubicBezTo>
                <a:cubicBezTo>
                  <a:pt x="139" y="19"/>
                  <a:pt x="139" y="19"/>
                  <a:pt x="139" y="19"/>
                </a:cubicBezTo>
                <a:cubicBezTo>
                  <a:pt x="139" y="19"/>
                  <a:pt x="139" y="19"/>
                  <a:pt x="139" y="19"/>
                </a:cubicBezTo>
                <a:close/>
                <a:moveTo>
                  <a:pt x="222" y="146"/>
                </a:moveTo>
                <a:cubicBezTo>
                  <a:pt x="222" y="19"/>
                  <a:pt x="222" y="19"/>
                  <a:pt x="222" y="19"/>
                </a:cubicBezTo>
                <a:cubicBezTo>
                  <a:pt x="289" y="19"/>
                  <a:pt x="289" y="19"/>
                  <a:pt x="289" y="19"/>
                </a:cubicBezTo>
                <a:cubicBezTo>
                  <a:pt x="307" y="147"/>
                  <a:pt x="307" y="147"/>
                  <a:pt x="307" y="147"/>
                </a:cubicBezTo>
                <a:cubicBezTo>
                  <a:pt x="306" y="148"/>
                  <a:pt x="306" y="148"/>
                  <a:pt x="306" y="149"/>
                </a:cubicBezTo>
                <a:cubicBezTo>
                  <a:pt x="301" y="168"/>
                  <a:pt x="284" y="181"/>
                  <a:pt x="265" y="181"/>
                </a:cubicBezTo>
                <a:cubicBezTo>
                  <a:pt x="245" y="181"/>
                  <a:pt x="227" y="167"/>
                  <a:pt x="223" y="147"/>
                </a:cubicBezTo>
                <a:cubicBezTo>
                  <a:pt x="223" y="147"/>
                  <a:pt x="223" y="146"/>
                  <a:pt x="222" y="146"/>
                </a:cubicBezTo>
                <a:close/>
                <a:moveTo>
                  <a:pt x="19" y="140"/>
                </a:moveTo>
                <a:cubicBezTo>
                  <a:pt x="19" y="138"/>
                  <a:pt x="19" y="138"/>
                  <a:pt x="19" y="138"/>
                </a:cubicBezTo>
                <a:cubicBezTo>
                  <a:pt x="20" y="137"/>
                  <a:pt x="20" y="136"/>
                  <a:pt x="20" y="135"/>
                </a:cubicBezTo>
                <a:cubicBezTo>
                  <a:pt x="58" y="19"/>
                  <a:pt x="58" y="19"/>
                  <a:pt x="58" y="19"/>
                </a:cubicBezTo>
                <a:cubicBezTo>
                  <a:pt x="121" y="19"/>
                  <a:pt x="121" y="19"/>
                  <a:pt x="121" y="19"/>
                </a:cubicBezTo>
                <a:cubicBezTo>
                  <a:pt x="104" y="149"/>
                  <a:pt x="104" y="149"/>
                  <a:pt x="104" y="149"/>
                </a:cubicBezTo>
                <a:cubicBezTo>
                  <a:pt x="103" y="150"/>
                  <a:pt x="102" y="151"/>
                  <a:pt x="101" y="153"/>
                </a:cubicBezTo>
                <a:cubicBezTo>
                  <a:pt x="95" y="170"/>
                  <a:pt x="79" y="181"/>
                  <a:pt x="61" y="181"/>
                </a:cubicBezTo>
                <a:cubicBezTo>
                  <a:pt x="60" y="181"/>
                  <a:pt x="60" y="181"/>
                  <a:pt x="58" y="181"/>
                </a:cubicBezTo>
                <a:cubicBezTo>
                  <a:pt x="58" y="181"/>
                  <a:pt x="58" y="181"/>
                  <a:pt x="58" y="181"/>
                </a:cubicBezTo>
                <a:cubicBezTo>
                  <a:pt x="58" y="181"/>
                  <a:pt x="58" y="181"/>
                  <a:pt x="58" y="181"/>
                </a:cubicBezTo>
                <a:cubicBezTo>
                  <a:pt x="36" y="179"/>
                  <a:pt x="20" y="162"/>
                  <a:pt x="19" y="140"/>
                </a:cubicBezTo>
                <a:close/>
                <a:moveTo>
                  <a:pt x="276" y="411"/>
                </a:moveTo>
                <a:cubicBezTo>
                  <a:pt x="276" y="266"/>
                  <a:pt x="276" y="266"/>
                  <a:pt x="276" y="266"/>
                </a:cubicBezTo>
                <a:cubicBezTo>
                  <a:pt x="276" y="261"/>
                  <a:pt x="272" y="257"/>
                  <a:pt x="267" y="257"/>
                </a:cubicBezTo>
                <a:cubicBezTo>
                  <a:pt x="159" y="257"/>
                  <a:pt x="159" y="257"/>
                  <a:pt x="159" y="257"/>
                </a:cubicBezTo>
                <a:cubicBezTo>
                  <a:pt x="153" y="257"/>
                  <a:pt x="150" y="261"/>
                  <a:pt x="150" y="266"/>
                </a:cubicBezTo>
                <a:cubicBezTo>
                  <a:pt x="150" y="411"/>
                  <a:pt x="150" y="411"/>
                  <a:pt x="150" y="411"/>
                </a:cubicBezTo>
                <a:cubicBezTo>
                  <a:pt x="67" y="411"/>
                  <a:pt x="67" y="411"/>
                  <a:pt x="67" y="411"/>
                </a:cubicBezTo>
                <a:cubicBezTo>
                  <a:pt x="67" y="199"/>
                  <a:pt x="67" y="199"/>
                  <a:pt x="67" y="199"/>
                </a:cubicBezTo>
                <a:cubicBezTo>
                  <a:pt x="85" y="197"/>
                  <a:pt x="102" y="187"/>
                  <a:pt x="112" y="172"/>
                </a:cubicBezTo>
                <a:cubicBezTo>
                  <a:pt x="123" y="189"/>
                  <a:pt x="142" y="199"/>
                  <a:pt x="163" y="199"/>
                </a:cubicBezTo>
                <a:cubicBezTo>
                  <a:pt x="184" y="199"/>
                  <a:pt x="203" y="189"/>
                  <a:pt x="214" y="172"/>
                </a:cubicBezTo>
                <a:cubicBezTo>
                  <a:pt x="225" y="189"/>
                  <a:pt x="244" y="199"/>
                  <a:pt x="265" y="199"/>
                </a:cubicBezTo>
                <a:cubicBezTo>
                  <a:pt x="286" y="199"/>
                  <a:pt x="304" y="189"/>
                  <a:pt x="316" y="172"/>
                </a:cubicBezTo>
                <a:cubicBezTo>
                  <a:pt x="326" y="186"/>
                  <a:pt x="341" y="197"/>
                  <a:pt x="359" y="199"/>
                </a:cubicBezTo>
                <a:cubicBezTo>
                  <a:pt x="359" y="411"/>
                  <a:pt x="359" y="411"/>
                  <a:pt x="359" y="411"/>
                </a:cubicBezTo>
                <a:cubicBezTo>
                  <a:pt x="276" y="411"/>
                  <a:pt x="276" y="411"/>
                  <a:pt x="276" y="411"/>
                </a:cubicBezTo>
                <a:cubicBezTo>
                  <a:pt x="276" y="411"/>
                  <a:pt x="276" y="411"/>
                  <a:pt x="276" y="411"/>
                </a:cubicBezTo>
                <a:close/>
                <a:moveTo>
                  <a:pt x="367" y="181"/>
                </a:moveTo>
                <a:cubicBezTo>
                  <a:pt x="347" y="181"/>
                  <a:pt x="330" y="168"/>
                  <a:pt x="326" y="149"/>
                </a:cubicBezTo>
                <a:cubicBezTo>
                  <a:pt x="308" y="19"/>
                  <a:pt x="308" y="19"/>
                  <a:pt x="308" y="19"/>
                </a:cubicBezTo>
                <a:cubicBezTo>
                  <a:pt x="369" y="19"/>
                  <a:pt x="369" y="19"/>
                  <a:pt x="369" y="19"/>
                </a:cubicBezTo>
                <a:cubicBezTo>
                  <a:pt x="409" y="140"/>
                  <a:pt x="409" y="140"/>
                  <a:pt x="409" y="140"/>
                </a:cubicBezTo>
                <a:cubicBezTo>
                  <a:pt x="408" y="163"/>
                  <a:pt x="390" y="181"/>
                  <a:pt x="367" y="181"/>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grpSp>
        <p:nvGrpSpPr>
          <p:cNvPr id="106" name="Group 105">
            <a:extLst>
              <a:ext uri="{FF2B5EF4-FFF2-40B4-BE49-F238E27FC236}">
                <a16:creationId xmlns:a16="http://schemas.microsoft.com/office/drawing/2014/main" id="{60AA4635-D2E7-4D16-B841-DE80E552EECA}"/>
              </a:ext>
            </a:extLst>
          </p:cNvPr>
          <p:cNvGrpSpPr/>
          <p:nvPr/>
        </p:nvGrpSpPr>
        <p:grpSpPr>
          <a:xfrm>
            <a:off x="4744289" y="5668474"/>
            <a:ext cx="214242" cy="189072"/>
            <a:chOff x="2749697" y="1545242"/>
            <a:chExt cx="570606" cy="503568"/>
          </a:xfrm>
          <a:solidFill>
            <a:schemeClr val="tx1">
              <a:lumMod val="50000"/>
              <a:lumOff val="50000"/>
            </a:schemeClr>
          </a:solidFill>
        </p:grpSpPr>
        <p:sp>
          <p:nvSpPr>
            <p:cNvPr id="107" name="Freeform 2233">
              <a:extLst>
                <a:ext uri="{FF2B5EF4-FFF2-40B4-BE49-F238E27FC236}">
                  <a16:creationId xmlns:a16="http://schemas.microsoft.com/office/drawing/2014/main" id="{63FBD4D9-3737-4D55-BCDD-A2C90C156A6A}"/>
                </a:ext>
              </a:extLst>
            </p:cNvPr>
            <p:cNvSpPr>
              <a:spLocks noEditPoints="1"/>
            </p:cNvSpPr>
            <p:nvPr/>
          </p:nvSpPr>
          <p:spPr bwMode="auto">
            <a:xfrm>
              <a:off x="2749697" y="1545242"/>
              <a:ext cx="570606" cy="503568"/>
            </a:xfrm>
            <a:custGeom>
              <a:avLst/>
              <a:gdLst>
                <a:gd name="T0" fmla="*/ 1144 w 2287"/>
                <a:gd name="T1" fmla="*/ 100 h 2019"/>
                <a:gd name="T2" fmla="*/ 1028 w 2287"/>
                <a:gd name="T3" fmla="*/ 189 h 2019"/>
                <a:gd name="T4" fmla="*/ 145 w 2287"/>
                <a:gd name="T5" fmla="*/ 1718 h 2019"/>
                <a:gd name="T6" fmla="*/ 126 w 2287"/>
                <a:gd name="T7" fmla="*/ 1863 h 2019"/>
                <a:gd name="T8" fmla="*/ 261 w 2287"/>
                <a:gd name="T9" fmla="*/ 1919 h 2019"/>
                <a:gd name="T10" fmla="*/ 2026 w 2287"/>
                <a:gd name="T11" fmla="*/ 1919 h 2019"/>
                <a:gd name="T12" fmla="*/ 2161 w 2287"/>
                <a:gd name="T13" fmla="*/ 1863 h 2019"/>
                <a:gd name="T14" fmla="*/ 2142 w 2287"/>
                <a:gd name="T15" fmla="*/ 1718 h 2019"/>
                <a:gd name="T16" fmla="*/ 1259 w 2287"/>
                <a:gd name="T17" fmla="*/ 189 h 2019"/>
                <a:gd name="T18" fmla="*/ 1144 w 2287"/>
                <a:gd name="T19" fmla="*/ 100 h 2019"/>
                <a:gd name="T20" fmla="*/ 2026 w 2287"/>
                <a:gd name="T21" fmla="*/ 2019 h 2019"/>
                <a:gd name="T22" fmla="*/ 261 w 2287"/>
                <a:gd name="T23" fmla="*/ 2019 h 2019"/>
                <a:gd name="T24" fmla="*/ 39 w 2287"/>
                <a:gd name="T25" fmla="*/ 1913 h 2019"/>
                <a:gd name="T26" fmla="*/ 58 w 2287"/>
                <a:gd name="T27" fmla="*/ 1668 h 2019"/>
                <a:gd name="T28" fmla="*/ 941 w 2287"/>
                <a:gd name="T29" fmla="*/ 139 h 2019"/>
                <a:gd name="T30" fmla="*/ 1144 w 2287"/>
                <a:gd name="T31" fmla="*/ 0 h 2019"/>
                <a:gd name="T32" fmla="*/ 1346 w 2287"/>
                <a:gd name="T33" fmla="*/ 139 h 2019"/>
                <a:gd name="T34" fmla="*/ 2229 w 2287"/>
                <a:gd name="T35" fmla="*/ 1668 h 2019"/>
                <a:gd name="T36" fmla="*/ 2248 w 2287"/>
                <a:gd name="T37" fmla="*/ 1913 h 2019"/>
                <a:gd name="T38" fmla="*/ 2026 w 2287"/>
                <a:gd name="T39" fmla="*/ 2019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87" h="2019">
                  <a:moveTo>
                    <a:pt x="1144" y="100"/>
                  </a:moveTo>
                  <a:cubicBezTo>
                    <a:pt x="1102" y="100"/>
                    <a:pt x="1060" y="133"/>
                    <a:pt x="1028" y="189"/>
                  </a:cubicBezTo>
                  <a:lnTo>
                    <a:pt x="145" y="1718"/>
                  </a:lnTo>
                  <a:cubicBezTo>
                    <a:pt x="112" y="1775"/>
                    <a:pt x="105" y="1827"/>
                    <a:pt x="126" y="1863"/>
                  </a:cubicBezTo>
                  <a:cubicBezTo>
                    <a:pt x="147" y="1898"/>
                    <a:pt x="196" y="1919"/>
                    <a:pt x="261" y="1919"/>
                  </a:cubicBezTo>
                  <a:lnTo>
                    <a:pt x="2026" y="1919"/>
                  </a:lnTo>
                  <a:cubicBezTo>
                    <a:pt x="2091" y="1919"/>
                    <a:pt x="2141" y="1898"/>
                    <a:pt x="2161" y="1863"/>
                  </a:cubicBezTo>
                  <a:cubicBezTo>
                    <a:pt x="2182" y="1827"/>
                    <a:pt x="2175" y="1775"/>
                    <a:pt x="2142" y="1718"/>
                  </a:cubicBezTo>
                  <a:lnTo>
                    <a:pt x="1259" y="189"/>
                  </a:lnTo>
                  <a:cubicBezTo>
                    <a:pt x="1227" y="133"/>
                    <a:pt x="1185" y="100"/>
                    <a:pt x="1144" y="100"/>
                  </a:cubicBezTo>
                  <a:close/>
                  <a:moveTo>
                    <a:pt x="2026" y="2019"/>
                  </a:moveTo>
                  <a:lnTo>
                    <a:pt x="261" y="2019"/>
                  </a:lnTo>
                  <a:cubicBezTo>
                    <a:pt x="157" y="2019"/>
                    <a:pt x="79" y="1981"/>
                    <a:pt x="39" y="1913"/>
                  </a:cubicBezTo>
                  <a:cubicBezTo>
                    <a:pt x="0" y="1845"/>
                    <a:pt x="7" y="1758"/>
                    <a:pt x="58" y="1668"/>
                  </a:cubicBezTo>
                  <a:lnTo>
                    <a:pt x="941" y="139"/>
                  </a:lnTo>
                  <a:cubicBezTo>
                    <a:pt x="993" y="50"/>
                    <a:pt x="1065" y="0"/>
                    <a:pt x="1144" y="0"/>
                  </a:cubicBezTo>
                  <a:cubicBezTo>
                    <a:pt x="1222" y="0"/>
                    <a:pt x="1294" y="50"/>
                    <a:pt x="1346" y="139"/>
                  </a:cubicBezTo>
                  <a:lnTo>
                    <a:pt x="2229" y="1668"/>
                  </a:lnTo>
                  <a:cubicBezTo>
                    <a:pt x="2280" y="1758"/>
                    <a:pt x="2287" y="1845"/>
                    <a:pt x="2248" y="1913"/>
                  </a:cubicBezTo>
                  <a:cubicBezTo>
                    <a:pt x="2208" y="1981"/>
                    <a:pt x="2130" y="2019"/>
                    <a:pt x="2026" y="20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sp>
          <p:nvSpPr>
            <p:cNvPr id="108" name="Freeform 2234">
              <a:extLst>
                <a:ext uri="{FF2B5EF4-FFF2-40B4-BE49-F238E27FC236}">
                  <a16:creationId xmlns:a16="http://schemas.microsoft.com/office/drawing/2014/main" id="{D7D386AD-DA50-4A39-A240-46463BA143AC}"/>
                </a:ext>
              </a:extLst>
            </p:cNvPr>
            <p:cNvSpPr>
              <a:spLocks noEditPoints="1"/>
            </p:cNvSpPr>
            <p:nvPr/>
          </p:nvSpPr>
          <p:spPr bwMode="auto">
            <a:xfrm>
              <a:off x="2996544" y="1897583"/>
              <a:ext cx="76912" cy="76393"/>
            </a:xfrm>
            <a:custGeom>
              <a:avLst/>
              <a:gdLst>
                <a:gd name="T0" fmla="*/ 155 w 309"/>
                <a:gd name="T1" fmla="*/ 100 h 308"/>
                <a:gd name="T2" fmla="*/ 100 w 309"/>
                <a:gd name="T3" fmla="*/ 154 h 308"/>
                <a:gd name="T4" fmla="*/ 155 w 309"/>
                <a:gd name="T5" fmla="*/ 208 h 308"/>
                <a:gd name="T6" fmla="*/ 209 w 309"/>
                <a:gd name="T7" fmla="*/ 154 h 308"/>
                <a:gd name="T8" fmla="*/ 155 w 309"/>
                <a:gd name="T9" fmla="*/ 100 h 308"/>
                <a:gd name="T10" fmla="*/ 155 w 309"/>
                <a:gd name="T11" fmla="*/ 308 h 308"/>
                <a:gd name="T12" fmla="*/ 0 w 309"/>
                <a:gd name="T13" fmla="*/ 154 h 308"/>
                <a:gd name="T14" fmla="*/ 155 w 309"/>
                <a:gd name="T15" fmla="*/ 0 h 308"/>
                <a:gd name="T16" fmla="*/ 309 w 309"/>
                <a:gd name="T17" fmla="*/ 154 h 308"/>
                <a:gd name="T18" fmla="*/ 155 w 309"/>
                <a:gd name="T19"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 h="308">
                  <a:moveTo>
                    <a:pt x="155" y="100"/>
                  </a:moveTo>
                  <a:cubicBezTo>
                    <a:pt x="125" y="100"/>
                    <a:pt x="100" y="124"/>
                    <a:pt x="100" y="154"/>
                  </a:cubicBezTo>
                  <a:cubicBezTo>
                    <a:pt x="100" y="184"/>
                    <a:pt x="125" y="208"/>
                    <a:pt x="155" y="208"/>
                  </a:cubicBezTo>
                  <a:cubicBezTo>
                    <a:pt x="184" y="208"/>
                    <a:pt x="209" y="184"/>
                    <a:pt x="209" y="154"/>
                  </a:cubicBezTo>
                  <a:cubicBezTo>
                    <a:pt x="209" y="124"/>
                    <a:pt x="184" y="100"/>
                    <a:pt x="155" y="100"/>
                  </a:cubicBezTo>
                  <a:close/>
                  <a:moveTo>
                    <a:pt x="155" y="308"/>
                  </a:moveTo>
                  <a:cubicBezTo>
                    <a:pt x="70" y="308"/>
                    <a:pt x="0" y="239"/>
                    <a:pt x="0" y="154"/>
                  </a:cubicBezTo>
                  <a:cubicBezTo>
                    <a:pt x="0" y="69"/>
                    <a:pt x="70" y="0"/>
                    <a:pt x="155" y="0"/>
                  </a:cubicBezTo>
                  <a:cubicBezTo>
                    <a:pt x="239" y="0"/>
                    <a:pt x="309" y="69"/>
                    <a:pt x="309" y="154"/>
                  </a:cubicBezTo>
                  <a:cubicBezTo>
                    <a:pt x="309" y="239"/>
                    <a:pt x="239" y="308"/>
                    <a:pt x="155" y="3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sp>
          <p:nvSpPr>
            <p:cNvPr id="109" name="Freeform 2235">
              <a:extLst>
                <a:ext uri="{FF2B5EF4-FFF2-40B4-BE49-F238E27FC236}">
                  <a16:creationId xmlns:a16="http://schemas.microsoft.com/office/drawing/2014/main" id="{0A31462A-B7CC-4210-AC46-E91FC19963B8}"/>
                </a:ext>
              </a:extLst>
            </p:cNvPr>
            <p:cNvSpPr>
              <a:spLocks noEditPoints="1"/>
            </p:cNvSpPr>
            <p:nvPr/>
          </p:nvSpPr>
          <p:spPr bwMode="auto">
            <a:xfrm>
              <a:off x="2996544" y="1694389"/>
              <a:ext cx="76912" cy="188643"/>
            </a:xfrm>
            <a:custGeom>
              <a:avLst/>
              <a:gdLst>
                <a:gd name="T0" fmla="*/ 150 w 309"/>
                <a:gd name="T1" fmla="*/ 100 h 756"/>
                <a:gd name="T2" fmla="*/ 100 w 309"/>
                <a:gd name="T3" fmla="*/ 150 h 756"/>
                <a:gd name="T4" fmla="*/ 100 w 309"/>
                <a:gd name="T5" fmla="*/ 606 h 756"/>
                <a:gd name="T6" fmla="*/ 150 w 309"/>
                <a:gd name="T7" fmla="*/ 656 h 756"/>
                <a:gd name="T8" fmla="*/ 159 w 309"/>
                <a:gd name="T9" fmla="*/ 656 h 756"/>
                <a:gd name="T10" fmla="*/ 209 w 309"/>
                <a:gd name="T11" fmla="*/ 606 h 756"/>
                <a:gd name="T12" fmla="*/ 209 w 309"/>
                <a:gd name="T13" fmla="*/ 150 h 756"/>
                <a:gd name="T14" fmla="*/ 159 w 309"/>
                <a:gd name="T15" fmla="*/ 100 h 756"/>
                <a:gd name="T16" fmla="*/ 150 w 309"/>
                <a:gd name="T17" fmla="*/ 100 h 756"/>
                <a:gd name="T18" fmla="*/ 159 w 309"/>
                <a:gd name="T19" fmla="*/ 756 h 756"/>
                <a:gd name="T20" fmla="*/ 150 w 309"/>
                <a:gd name="T21" fmla="*/ 756 h 756"/>
                <a:gd name="T22" fmla="*/ 0 w 309"/>
                <a:gd name="T23" fmla="*/ 606 h 756"/>
                <a:gd name="T24" fmla="*/ 0 w 309"/>
                <a:gd name="T25" fmla="*/ 150 h 756"/>
                <a:gd name="T26" fmla="*/ 150 w 309"/>
                <a:gd name="T27" fmla="*/ 0 h 756"/>
                <a:gd name="T28" fmla="*/ 159 w 309"/>
                <a:gd name="T29" fmla="*/ 0 h 756"/>
                <a:gd name="T30" fmla="*/ 309 w 309"/>
                <a:gd name="T31" fmla="*/ 150 h 756"/>
                <a:gd name="T32" fmla="*/ 309 w 309"/>
                <a:gd name="T33" fmla="*/ 606 h 756"/>
                <a:gd name="T34" fmla="*/ 159 w 309"/>
                <a:gd name="T35"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9" h="756">
                  <a:moveTo>
                    <a:pt x="150" y="100"/>
                  </a:moveTo>
                  <a:cubicBezTo>
                    <a:pt x="123" y="100"/>
                    <a:pt x="100" y="123"/>
                    <a:pt x="100" y="150"/>
                  </a:cubicBezTo>
                  <a:lnTo>
                    <a:pt x="100" y="606"/>
                  </a:lnTo>
                  <a:cubicBezTo>
                    <a:pt x="100" y="633"/>
                    <a:pt x="123" y="656"/>
                    <a:pt x="150" y="656"/>
                  </a:cubicBezTo>
                  <a:lnTo>
                    <a:pt x="159" y="656"/>
                  </a:lnTo>
                  <a:cubicBezTo>
                    <a:pt x="186" y="656"/>
                    <a:pt x="209" y="633"/>
                    <a:pt x="209" y="606"/>
                  </a:cubicBezTo>
                  <a:lnTo>
                    <a:pt x="209" y="150"/>
                  </a:lnTo>
                  <a:cubicBezTo>
                    <a:pt x="209" y="123"/>
                    <a:pt x="186" y="100"/>
                    <a:pt x="159" y="100"/>
                  </a:cubicBezTo>
                  <a:lnTo>
                    <a:pt x="150" y="100"/>
                  </a:lnTo>
                  <a:close/>
                  <a:moveTo>
                    <a:pt x="159" y="756"/>
                  </a:moveTo>
                  <a:lnTo>
                    <a:pt x="150" y="756"/>
                  </a:lnTo>
                  <a:cubicBezTo>
                    <a:pt x="68" y="756"/>
                    <a:pt x="0" y="689"/>
                    <a:pt x="0" y="606"/>
                  </a:cubicBezTo>
                  <a:lnTo>
                    <a:pt x="0" y="150"/>
                  </a:lnTo>
                  <a:cubicBezTo>
                    <a:pt x="0" y="68"/>
                    <a:pt x="68" y="0"/>
                    <a:pt x="150" y="0"/>
                  </a:cubicBezTo>
                  <a:lnTo>
                    <a:pt x="159" y="0"/>
                  </a:lnTo>
                  <a:cubicBezTo>
                    <a:pt x="241" y="0"/>
                    <a:pt x="309" y="68"/>
                    <a:pt x="309" y="150"/>
                  </a:cubicBezTo>
                  <a:lnTo>
                    <a:pt x="309" y="606"/>
                  </a:lnTo>
                  <a:cubicBezTo>
                    <a:pt x="309" y="689"/>
                    <a:pt x="241" y="756"/>
                    <a:pt x="159" y="7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grpSp>
      <p:grpSp>
        <p:nvGrpSpPr>
          <p:cNvPr id="13" name="CustomIcon">
            <a:extLst>
              <a:ext uri="{FF2B5EF4-FFF2-40B4-BE49-F238E27FC236}">
                <a16:creationId xmlns:a16="http://schemas.microsoft.com/office/drawing/2014/main" id="{4BE84330-B5AE-45A4-9690-745BD01305B3}"/>
              </a:ext>
            </a:extLst>
          </p:cNvPr>
          <p:cNvGrpSpPr>
            <a:grpSpLocks noChangeAspect="1"/>
          </p:cNvGrpSpPr>
          <p:nvPr>
            <p:custDataLst>
              <p:tags r:id="rId12"/>
            </p:custDataLst>
          </p:nvPr>
        </p:nvGrpSpPr>
        <p:grpSpPr>
          <a:xfrm>
            <a:off x="4773159" y="4759283"/>
            <a:ext cx="188700" cy="190499"/>
            <a:chOff x="0" y="1588"/>
            <a:chExt cx="6657975" cy="6721475"/>
          </a:xfrm>
          <a:solidFill>
            <a:schemeClr val="tx1">
              <a:lumMod val="50000"/>
              <a:lumOff val="50000"/>
            </a:schemeClr>
          </a:solidFill>
        </p:grpSpPr>
        <p:sp>
          <p:nvSpPr>
            <p:cNvPr id="11" name="Freeform 5">
              <a:extLst>
                <a:ext uri="{FF2B5EF4-FFF2-40B4-BE49-F238E27FC236}">
                  <a16:creationId xmlns:a16="http://schemas.microsoft.com/office/drawing/2014/main" id="{BCB0E981-2055-4E83-8CC2-ED39757E3C23}"/>
                </a:ext>
              </a:extLst>
            </p:cNvPr>
            <p:cNvSpPr>
              <a:spLocks/>
            </p:cNvSpPr>
            <p:nvPr/>
          </p:nvSpPr>
          <p:spPr bwMode="auto">
            <a:xfrm>
              <a:off x="0" y="1588"/>
              <a:ext cx="6657975" cy="6721475"/>
            </a:xfrm>
            <a:custGeom>
              <a:avLst/>
              <a:gdLst>
                <a:gd name="T0" fmla="*/ 3100 w 3170"/>
                <a:gd name="T1" fmla="*/ 3058 h 3198"/>
                <a:gd name="T2" fmla="*/ 140 w 3170"/>
                <a:gd name="T3" fmla="*/ 3058 h 3198"/>
                <a:gd name="T4" fmla="*/ 140 w 3170"/>
                <a:gd name="T5" fmla="*/ 70 h 3198"/>
                <a:gd name="T6" fmla="*/ 70 w 3170"/>
                <a:gd name="T7" fmla="*/ 0 h 3198"/>
                <a:gd name="T8" fmla="*/ 0 w 3170"/>
                <a:gd name="T9" fmla="*/ 70 h 3198"/>
                <a:gd name="T10" fmla="*/ 0 w 3170"/>
                <a:gd name="T11" fmla="*/ 3128 h 3198"/>
                <a:gd name="T12" fmla="*/ 70 w 3170"/>
                <a:gd name="T13" fmla="*/ 3198 h 3198"/>
                <a:gd name="T14" fmla="*/ 3100 w 3170"/>
                <a:gd name="T15" fmla="*/ 3198 h 3198"/>
                <a:gd name="T16" fmla="*/ 3170 w 3170"/>
                <a:gd name="T17" fmla="*/ 3128 h 3198"/>
                <a:gd name="T18" fmla="*/ 3100 w 3170"/>
                <a:gd name="T19" fmla="*/ 3058 h 3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0" h="3198">
                  <a:moveTo>
                    <a:pt x="3100" y="3058"/>
                  </a:moveTo>
                  <a:cubicBezTo>
                    <a:pt x="140" y="3058"/>
                    <a:pt x="140" y="3058"/>
                    <a:pt x="140" y="3058"/>
                  </a:cubicBezTo>
                  <a:cubicBezTo>
                    <a:pt x="140" y="70"/>
                    <a:pt x="140" y="70"/>
                    <a:pt x="140" y="70"/>
                  </a:cubicBezTo>
                  <a:cubicBezTo>
                    <a:pt x="140" y="32"/>
                    <a:pt x="109" y="0"/>
                    <a:pt x="70" y="0"/>
                  </a:cubicBezTo>
                  <a:cubicBezTo>
                    <a:pt x="32" y="0"/>
                    <a:pt x="0" y="32"/>
                    <a:pt x="0" y="70"/>
                  </a:cubicBezTo>
                  <a:cubicBezTo>
                    <a:pt x="0" y="3128"/>
                    <a:pt x="0" y="3128"/>
                    <a:pt x="0" y="3128"/>
                  </a:cubicBezTo>
                  <a:cubicBezTo>
                    <a:pt x="0" y="3166"/>
                    <a:pt x="32" y="3198"/>
                    <a:pt x="70" y="3198"/>
                  </a:cubicBezTo>
                  <a:cubicBezTo>
                    <a:pt x="3100" y="3198"/>
                    <a:pt x="3100" y="3198"/>
                    <a:pt x="3100" y="3198"/>
                  </a:cubicBezTo>
                  <a:cubicBezTo>
                    <a:pt x="3139" y="3198"/>
                    <a:pt x="3170" y="3166"/>
                    <a:pt x="3170" y="3128"/>
                  </a:cubicBezTo>
                  <a:cubicBezTo>
                    <a:pt x="3170" y="3089"/>
                    <a:pt x="3139" y="3058"/>
                    <a:pt x="3100" y="3058"/>
                  </a:cubicBez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sp>
          <p:nvSpPr>
            <p:cNvPr id="12" name="Freeform 6">
              <a:extLst>
                <a:ext uri="{FF2B5EF4-FFF2-40B4-BE49-F238E27FC236}">
                  <a16:creationId xmlns:a16="http://schemas.microsoft.com/office/drawing/2014/main" id="{223D1B8C-5EC3-4F2E-97DD-13D73E301196}"/>
                </a:ext>
              </a:extLst>
            </p:cNvPr>
            <p:cNvSpPr>
              <a:spLocks noEditPoints="1"/>
            </p:cNvSpPr>
            <p:nvPr/>
          </p:nvSpPr>
          <p:spPr bwMode="auto">
            <a:xfrm>
              <a:off x="898525" y="850900"/>
              <a:ext cx="4813300" cy="4805363"/>
            </a:xfrm>
            <a:custGeom>
              <a:avLst/>
              <a:gdLst>
                <a:gd name="T0" fmla="*/ 367 w 2292"/>
                <a:gd name="T1" fmla="*/ 787 h 2286"/>
                <a:gd name="T2" fmla="*/ 429 w 2292"/>
                <a:gd name="T3" fmla="*/ 825 h 2286"/>
                <a:gd name="T4" fmla="*/ 1350 w 2292"/>
                <a:gd name="T5" fmla="*/ 825 h 2286"/>
                <a:gd name="T6" fmla="*/ 1714 w 2292"/>
                <a:gd name="T7" fmla="*/ 1456 h 2286"/>
                <a:gd name="T8" fmla="*/ 1359 w 2292"/>
                <a:gd name="T9" fmla="*/ 1643 h 2286"/>
                <a:gd name="T10" fmla="*/ 1322 w 2292"/>
                <a:gd name="T11" fmla="*/ 1702 h 2286"/>
                <a:gd name="T12" fmla="*/ 1354 w 2292"/>
                <a:gd name="T13" fmla="*/ 1764 h 2286"/>
                <a:gd name="T14" fmla="*/ 2155 w 2292"/>
                <a:gd name="T15" fmla="*/ 2275 h 2286"/>
                <a:gd name="T16" fmla="*/ 2192 w 2292"/>
                <a:gd name="T17" fmla="*/ 2286 h 2286"/>
                <a:gd name="T18" fmla="*/ 2225 w 2292"/>
                <a:gd name="T19" fmla="*/ 2278 h 2286"/>
                <a:gd name="T20" fmla="*/ 2262 w 2292"/>
                <a:gd name="T21" fmla="*/ 2218 h 2286"/>
                <a:gd name="T22" fmla="*/ 2291 w 2292"/>
                <a:gd name="T23" fmla="*/ 1269 h 2286"/>
                <a:gd name="T24" fmla="*/ 2258 w 2292"/>
                <a:gd name="T25" fmla="*/ 1207 h 2286"/>
                <a:gd name="T26" fmla="*/ 2189 w 2292"/>
                <a:gd name="T27" fmla="*/ 1205 h 2286"/>
                <a:gd name="T28" fmla="*/ 1837 w 2292"/>
                <a:gd name="T29" fmla="*/ 1390 h 2286"/>
                <a:gd name="T30" fmla="*/ 1451 w 2292"/>
                <a:gd name="T31" fmla="*/ 720 h 2286"/>
                <a:gd name="T32" fmla="*/ 1390 w 2292"/>
                <a:gd name="T33" fmla="*/ 685 h 2286"/>
                <a:gd name="T34" fmla="*/ 472 w 2292"/>
                <a:gd name="T35" fmla="*/ 685 h 2286"/>
                <a:gd name="T36" fmla="*/ 142 w 2292"/>
                <a:gd name="T37" fmla="*/ 48 h 2286"/>
                <a:gd name="T38" fmla="*/ 48 w 2292"/>
                <a:gd name="T39" fmla="*/ 18 h 2286"/>
                <a:gd name="T40" fmla="*/ 18 w 2292"/>
                <a:gd name="T41" fmla="*/ 112 h 2286"/>
                <a:gd name="T42" fmla="*/ 367 w 2292"/>
                <a:gd name="T43" fmla="*/ 787 h 2286"/>
                <a:gd name="T44" fmla="*/ 2126 w 2292"/>
                <a:gd name="T45" fmla="*/ 2091 h 2286"/>
                <a:gd name="T46" fmla="*/ 1531 w 2292"/>
                <a:gd name="T47" fmla="*/ 1711 h 2286"/>
                <a:gd name="T48" fmla="*/ 2148 w 2292"/>
                <a:gd name="T49" fmla="*/ 1385 h 2286"/>
                <a:gd name="T50" fmla="*/ 2126 w 2292"/>
                <a:gd name="T51" fmla="*/ 2091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92" h="2286">
                  <a:moveTo>
                    <a:pt x="367" y="787"/>
                  </a:moveTo>
                  <a:cubicBezTo>
                    <a:pt x="379" y="810"/>
                    <a:pt x="403" y="825"/>
                    <a:pt x="429" y="825"/>
                  </a:cubicBezTo>
                  <a:cubicBezTo>
                    <a:pt x="1350" y="825"/>
                    <a:pt x="1350" y="825"/>
                    <a:pt x="1350" y="825"/>
                  </a:cubicBezTo>
                  <a:cubicBezTo>
                    <a:pt x="1714" y="1456"/>
                    <a:pt x="1714" y="1456"/>
                    <a:pt x="1714" y="1456"/>
                  </a:cubicBezTo>
                  <a:cubicBezTo>
                    <a:pt x="1359" y="1643"/>
                    <a:pt x="1359" y="1643"/>
                    <a:pt x="1359" y="1643"/>
                  </a:cubicBezTo>
                  <a:cubicBezTo>
                    <a:pt x="1337" y="1655"/>
                    <a:pt x="1323" y="1678"/>
                    <a:pt x="1322" y="1702"/>
                  </a:cubicBezTo>
                  <a:cubicBezTo>
                    <a:pt x="1321" y="1727"/>
                    <a:pt x="1333" y="1751"/>
                    <a:pt x="1354" y="1764"/>
                  </a:cubicBezTo>
                  <a:cubicBezTo>
                    <a:pt x="2155" y="2275"/>
                    <a:pt x="2155" y="2275"/>
                    <a:pt x="2155" y="2275"/>
                  </a:cubicBezTo>
                  <a:cubicBezTo>
                    <a:pt x="2166" y="2282"/>
                    <a:pt x="2179" y="2286"/>
                    <a:pt x="2192" y="2286"/>
                  </a:cubicBezTo>
                  <a:cubicBezTo>
                    <a:pt x="2204" y="2286"/>
                    <a:pt x="2215" y="2283"/>
                    <a:pt x="2225" y="2278"/>
                  </a:cubicBezTo>
                  <a:cubicBezTo>
                    <a:pt x="2247" y="2266"/>
                    <a:pt x="2262" y="2243"/>
                    <a:pt x="2262" y="2218"/>
                  </a:cubicBezTo>
                  <a:cubicBezTo>
                    <a:pt x="2291" y="1269"/>
                    <a:pt x="2291" y="1269"/>
                    <a:pt x="2291" y="1269"/>
                  </a:cubicBezTo>
                  <a:cubicBezTo>
                    <a:pt x="2292" y="1244"/>
                    <a:pt x="2279" y="1220"/>
                    <a:pt x="2258" y="1207"/>
                  </a:cubicBezTo>
                  <a:cubicBezTo>
                    <a:pt x="2237" y="1194"/>
                    <a:pt x="2211" y="1193"/>
                    <a:pt x="2189" y="1205"/>
                  </a:cubicBezTo>
                  <a:cubicBezTo>
                    <a:pt x="1837" y="1390"/>
                    <a:pt x="1837" y="1390"/>
                    <a:pt x="1837" y="1390"/>
                  </a:cubicBezTo>
                  <a:cubicBezTo>
                    <a:pt x="1451" y="720"/>
                    <a:pt x="1451" y="720"/>
                    <a:pt x="1451" y="720"/>
                  </a:cubicBezTo>
                  <a:cubicBezTo>
                    <a:pt x="1438" y="698"/>
                    <a:pt x="1415" y="685"/>
                    <a:pt x="1390" y="685"/>
                  </a:cubicBezTo>
                  <a:cubicBezTo>
                    <a:pt x="472" y="685"/>
                    <a:pt x="472" y="685"/>
                    <a:pt x="472" y="685"/>
                  </a:cubicBezTo>
                  <a:cubicBezTo>
                    <a:pt x="142" y="48"/>
                    <a:pt x="142" y="48"/>
                    <a:pt x="142" y="48"/>
                  </a:cubicBezTo>
                  <a:cubicBezTo>
                    <a:pt x="124" y="13"/>
                    <a:pt x="82" y="0"/>
                    <a:pt x="48" y="18"/>
                  </a:cubicBezTo>
                  <a:cubicBezTo>
                    <a:pt x="13" y="35"/>
                    <a:pt x="0" y="78"/>
                    <a:pt x="18" y="112"/>
                  </a:cubicBezTo>
                  <a:lnTo>
                    <a:pt x="367" y="787"/>
                  </a:lnTo>
                  <a:close/>
                  <a:moveTo>
                    <a:pt x="2126" y="2091"/>
                  </a:moveTo>
                  <a:cubicBezTo>
                    <a:pt x="1531" y="1711"/>
                    <a:pt x="1531" y="1711"/>
                    <a:pt x="1531" y="1711"/>
                  </a:cubicBezTo>
                  <a:cubicBezTo>
                    <a:pt x="2148" y="1385"/>
                    <a:pt x="2148" y="1385"/>
                    <a:pt x="2148" y="1385"/>
                  </a:cubicBezTo>
                  <a:lnTo>
                    <a:pt x="2126" y="2091"/>
                  </a:lnTo>
                  <a:close/>
                </a:path>
              </a:pathLst>
            </a:custGeom>
            <a:grpFill/>
            <a:ln>
              <a:noFill/>
            </a:ln>
            <a:extLst>
              <a:ext uri="{91240B29-F687-4F45-9708-019B960494DF}">
                <a14:hiddenLine xmlns:a14="http://schemas.microsoft.com/office/drawing/2010/main" w="0" cap="flat" cmpd="sng" algn="ctr">
                  <a:solidFill>
                    <a:srgbClr val="FFFFFF">
                      <a:alpha val="0"/>
                    </a:srgbClr>
                  </a:solidFill>
                  <a:prstDash val="solid"/>
                  <a:round/>
                  <a:headEnd type="none" w="med" len="med"/>
                  <a:tailEnd type="none" w="med" len="med"/>
                </a14:hiddenLine>
              </a:ext>
            </a:extLst>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grpSp>
      <p:sp>
        <p:nvSpPr>
          <p:cNvPr id="27" name="CustomIcon">
            <a:extLst>
              <a:ext uri="{FF2B5EF4-FFF2-40B4-BE49-F238E27FC236}">
                <a16:creationId xmlns:a16="http://schemas.microsoft.com/office/drawing/2014/main" id="{83C9158D-FAEE-460E-832D-CB177A1BD1BE}"/>
              </a:ext>
            </a:extLst>
          </p:cNvPr>
          <p:cNvSpPr>
            <a:spLocks noChangeAspect="1" noEditPoints="1"/>
          </p:cNvSpPr>
          <p:nvPr>
            <p:custDataLst>
              <p:tags r:id="rId13"/>
            </p:custDataLst>
          </p:nvPr>
        </p:nvSpPr>
        <p:spPr bwMode="auto">
          <a:xfrm>
            <a:off x="4734350" y="3897509"/>
            <a:ext cx="246600" cy="197280"/>
          </a:xfrm>
          <a:custGeom>
            <a:avLst/>
            <a:gdLst>
              <a:gd name="T0" fmla="*/ 396 w 436"/>
              <a:gd name="T1" fmla="*/ 272 h 348"/>
              <a:gd name="T2" fmla="*/ 396 w 436"/>
              <a:gd name="T3" fmla="*/ 231 h 348"/>
              <a:gd name="T4" fmla="*/ 396 w 436"/>
              <a:gd name="T5" fmla="*/ 70 h 348"/>
              <a:gd name="T6" fmla="*/ 436 w 436"/>
              <a:gd name="T7" fmla="*/ 60 h 348"/>
              <a:gd name="T8" fmla="*/ 387 w 436"/>
              <a:gd name="T9" fmla="*/ 51 h 348"/>
              <a:gd name="T10" fmla="*/ 378 w 436"/>
              <a:gd name="T11" fmla="*/ 115 h 348"/>
              <a:gd name="T12" fmla="*/ 256 w 436"/>
              <a:gd name="T13" fmla="*/ 10 h 348"/>
              <a:gd name="T14" fmla="*/ 256 w 436"/>
              <a:gd name="T15" fmla="*/ 10 h 348"/>
              <a:gd name="T16" fmla="*/ 256 w 436"/>
              <a:gd name="T17" fmla="*/ 10 h 348"/>
              <a:gd name="T18" fmla="*/ 209 w 436"/>
              <a:gd name="T19" fmla="*/ 8 h 348"/>
              <a:gd name="T20" fmla="*/ 186 w 436"/>
              <a:gd name="T21" fmla="*/ 29 h 348"/>
              <a:gd name="T22" fmla="*/ 143 w 436"/>
              <a:gd name="T23" fmla="*/ 26 h 348"/>
              <a:gd name="T24" fmla="*/ 60 w 436"/>
              <a:gd name="T25" fmla="*/ 44 h 348"/>
              <a:gd name="T26" fmla="*/ 9 w 436"/>
              <a:gd name="T27" fmla="*/ 34 h 348"/>
              <a:gd name="T28" fmla="*/ 9 w 436"/>
              <a:gd name="T29" fmla="*/ 53 h 348"/>
              <a:gd name="T30" fmla="*/ 41 w 436"/>
              <a:gd name="T31" fmla="*/ 85 h 348"/>
              <a:gd name="T32" fmla="*/ 41 w 436"/>
              <a:gd name="T33" fmla="*/ 256 h 348"/>
              <a:gd name="T34" fmla="*/ 0 w 436"/>
              <a:gd name="T35" fmla="*/ 266 h 348"/>
              <a:gd name="T36" fmla="*/ 50 w 436"/>
              <a:gd name="T37" fmla="*/ 275 h 348"/>
              <a:gd name="T38" fmla="*/ 60 w 436"/>
              <a:gd name="T39" fmla="*/ 236 h 348"/>
              <a:gd name="T40" fmla="*/ 125 w 436"/>
              <a:gd name="T41" fmla="*/ 331 h 348"/>
              <a:gd name="T42" fmla="*/ 156 w 436"/>
              <a:gd name="T43" fmla="*/ 348 h 348"/>
              <a:gd name="T44" fmla="*/ 208 w 436"/>
              <a:gd name="T45" fmla="*/ 331 h 348"/>
              <a:gd name="T46" fmla="*/ 259 w 436"/>
              <a:gd name="T47" fmla="*/ 310 h 348"/>
              <a:gd name="T48" fmla="*/ 297 w 436"/>
              <a:gd name="T49" fmla="*/ 280 h 348"/>
              <a:gd name="T50" fmla="*/ 337 w 436"/>
              <a:gd name="T51" fmla="*/ 262 h 348"/>
              <a:gd name="T52" fmla="*/ 378 w 436"/>
              <a:gd name="T53" fmla="*/ 281 h 348"/>
              <a:gd name="T54" fmla="*/ 426 w 436"/>
              <a:gd name="T55" fmla="*/ 291 h 348"/>
              <a:gd name="T56" fmla="*/ 426 w 436"/>
              <a:gd name="T57" fmla="*/ 272 h 348"/>
              <a:gd name="T58" fmla="*/ 290 w 436"/>
              <a:gd name="T59" fmla="*/ 255 h 348"/>
              <a:gd name="T60" fmla="*/ 275 w 436"/>
              <a:gd name="T61" fmla="*/ 266 h 348"/>
              <a:gd name="T62" fmla="*/ 278 w 436"/>
              <a:gd name="T63" fmla="*/ 272 h 348"/>
              <a:gd name="T64" fmla="*/ 259 w 436"/>
              <a:gd name="T65" fmla="*/ 291 h 348"/>
              <a:gd name="T66" fmla="*/ 243 w 436"/>
              <a:gd name="T67" fmla="*/ 279 h 348"/>
              <a:gd name="T68" fmla="*/ 227 w 436"/>
              <a:gd name="T69" fmla="*/ 276 h 348"/>
              <a:gd name="T70" fmla="*/ 227 w 436"/>
              <a:gd name="T71" fmla="*/ 290 h 348"/>
              <a:gd name="T72" fmla="*/ 208 w 436"/>
              <a:gd name="T73" fmla="*/ 312 h 348"/>
              <a:gd name="T74" fmla="*/ 180 w 436"/>
              <a:gd name="T75" fmla="*/ 298 h 348"/>
              <a:gd name="T76" fmla="*/ 175 w 436"/>
              <a:gd name="T77" fmla="*/ 311 h 348"/>
              <a:gd name="T78" fmla="*/ 141 w 436"/>
              <a:gd name="T79" fmla="*/ 321 h 348"/>
              <a:gd name="T80" fmla="*/ 141 w 436"/>
              <a:gd name="T81" fmla="*/ 321 h 348"/>
              <a:gd name="T82" fmla="*/ 60 w 436"/>
              <a:gd name="T83" fmla="*/ 90 h 348"/>
              <a:gd name="T84" fmla="*/ 169 w 436"/>
              <a:gd name="T85" fmla="*/ 46 h 348"/>
              <a:gd name="T86" fmla="*/ 112 w 436"/>
              <a:gd name="T87" fmla="*/ 101 h 348"/>
              <a:gd name="T88" fmla="*/ 137 w 436"/>
              <a:gd name="T89" fmla="*/ 166 h 348"/>
              <a:gd name="T90" fmla="*/ 161 w 436"/>
              <a:gd name="T91" fmla="*/ 158 h 348"/>
              <a:gd name="T92" fmla="*/ 322 w 436"/>
              <a:gd name="T93" fmla="*/ 249 h 348"/>
              <a:gd name="T94" fmla="*/ 342 w 436"/>
              <a:gd name="T95" fmla="*/ 243 h 348"/>
              <a:gd name="T96" fmla="*/ 339 w 436"/>
              <a:gd name="T97" fmla="*/ 240 h 348"/>
              <a:gd name="T98" fmla="*/ 215 w 436"/>
              <a:gd name="T99" fmla="*/ 108 h 348"/>
              <a:gd name="T100" fmla="*/ 150 w 436"/>
              <a:gd name="T101" fmla="*/ 142 h 348"/>
              <a:gd name="T102" fmla="*/ 137 w 436"/>
              <a:gd name="T103" fmla="*/ 147 h 348"/>
              <a:gd name="T104" fmla="*/ 125 w 436"/>
              <a:gd name="T105" fmla="*/ 115 h 348"/>
              <a:gd name="T106" fmla="*/ 125 w 436"/>
              <a:gd name="T107" fmla="*/ 115 h 348"/>
              <a:gd name="T108" fmla="*/ 219 w 436"/>
              <a:gd name="T109" fmla="*/ 24 h 348"/>
              <a:gd name="T110" fmla="*/ 244 w 436"/>
              <a:gd name="T111" fmla="*/ 24 h 348"/>
              <a:gd name="T112" fmla="*/ 244 w 436"/>
              <a:gd name="T113" fmla="*/ 24 h 348"/>
              <a:gd name="T114" fmla="*/ 372 w 436"/>
              <a:gd name="T115" fmla="*/ 134 h 348"/>
              <a:gd name="T116" fmla="*/ 378 w 436"/>
              <a:gd name="T117" fmla="*/ 231 h 348"/>
              <a:gd name="T118" fmla="*/ 342 w 436"/>
              <a:gd name="T119" fmla="*/ 243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6" h="348">
                <a:moveTo>
                  <a:pt x="426" y="272"/>
                </a:moveTo>
                <a:cubicBezTo>
                  <a:pt x="396" y="272"/>
                  <a:pt x="396" y="272"/>
                  <a:pt x="396" y="272"/>
                </a:cubicBezTo>
                <a:cubicBezTo>
                  <a:pt x="396" y="252"/>
                  <a:pt x="396" y="252"/>
                  <a:pt x="396" y="252"/>
                </a:cubicBezTo>
                <a:cubicBezTo>
                  <a:pt x="396" y="231"/>
                  <a:pt x="396" y="231"/>
                  <a:pt x="396" y="231"/>
                </a:cubicBezTo>
                <a:cubicBezTo>
                  <a:pt x="396" y="124"/>
                  <a:pt x="396" y="124"/>
                  <a:pt x="396" y="124"/>
                </a:cubicBezTo>
                <a:cubicBezTo>
                  <a:pt x="396" y="70"/>
                  <a:pt x="396" y="70"/>
                  <a:pt x="396" y="70"/>
                </a:cubicBezTo>
                <a:cubicBezTo>
                  <a:pt x="426" y="70"/>
                  <a:pt x="426" y="70"/>
                  <a:pt x="426" y="70"/>
                </a:cubicBezTo>
                <a:cubicBezTo>
                  <a:pt x="432" y="70"/>
                  <a:pt x="436" y="65"/>
                  <a:pt x="436" y="60"/>
                </a:cubicBezTo>
                <a:cubicBezTo>
                  <a:pt x="436" y="55"/>
                  <a:pt x="432" y="51"/>
                  <a:pt x="426" y="51"/>
                </a:cubicBezTo>
                <a:cubicBezTo>
                  <a:pt x="387" y="51"/>
                  <a:pt x="387" y="51"/>
                  <a:pt x="387" y="51"/>
                </a:cubicBezTo>
                <a:cubicBezTo>
                  <a:pt x="382" y="51"/>
                  <a:pt x="378" y="55"/>
                  <a:pt x="378" y="60"/>
                </a:cubicBezTo>
                <a:cubicBezTo>
                  <a:pt x="378" y="115"/>
                  <a:pt x="378" y="115"/>
                  <a:pt x="378" y="115"/>
                </a:cubicBezTo>
                <a:cubicBezTo>
                  <a:pt x="376" y="115"/>
                  <a:pt x="376" y="115"/>
                  <a:pt x="376" y="115"/>
                </a:cubicBezTo>
                <a:cubicBezTo>
                  <a:pt x="256" y="10"/>
                  <a:pt x="256" y="10"/>
                  <a:pt x="256" y="10"/>
                </a:cubicBezTo>
                <a:cubicBezTo>
                  <a:pt x="256" y="10"/>
                  <a:pt x="256" y="10"/>
                  <a:pt x="256" y="10"/>
                </a:cubicBezTo>
                <a:cubicBezTo>
                  <a:pt x="256" y="10"/>
                  <a:pt x="256" y="10"/>
                  <a:pt x="256" y="10"/>
                </a:cubicBezTo>
                <a:cubicBezTo>
                  <a:pt x="256" y="10"/>
                  <a:pt x="256" y="10"/>
                  <a:pt x="256" y="10"/>
                </a:cubicBezTo>
                <a:cubicBezTo>
                  <a:pt x="256" y="10"/>
                  <a:pt x="256" y="10"/>
                  <a:pt x="256" y="10"/>
                </a:cubicBezTo>
                <a:cubicBezTo>
                  <a:pt x="249" y="4"/>
                  <a:pt x="240" y="0"/>
                  <a:pt x="232" y="0"/>
                </a:cubicBezTo>
                <a:cubicBezTo>
                  <a:pt x="223" y="0"/>
                  <a:pt x="216" y="3"/>
                  <a:pt x="209" y="8"/>
                </a:cubicBezTo>
                <a:cubicBezTo>
                  <a:pt x="208" y="9"/>
                  <a:pt x="206" y="9"/>
                  <a:pt x="205" y="10"/>
                </a:cubicBezTo>
                <a:cubicBezTo>
                  <a:pt x="186" y="29"/>
                  <a:pt x="186" y="29"/>
                  <a:pt x="186" y="29"/>
                </a:cubicBezTo>
                <a:cubicBezTo>
                  <a:pt x="147" y="25"/>
                  <a:pt x="147" y="25"/>
                  <a:pt x="147" y="25"/>
                </a:cubicBezTo>
                <a:cubicBezTo>
                  <a:pt x="146" y="25"/>
                  <a:pt x="144" y="25"/>
                  <a:pt x="143" y="26"/>
                </a:cubicBezTo>
                <a:cubicBezTo>
                  <a:pt x="60" y="69"/>
                  <a:pt x="60" y="69"/>
                  <a:pt x="60" y="69"/>
                </a:cubicBezTo>
                <a:cubicBezTo>
                  <a:pt x="60" y="44"/>
                  <a:pt x="60" y="44"/>
                  <a:pt x="60" y="44"/>
                </a:cubicBezTo>
                <a:cubicBezTo>
                  <a:pt x="60" y="39"/>
                  <a:pt x="55" y="34"/>
                  <a:pt x="50" y="34"/>
                </a:cubicBezTo>
                <a:cubicBezTo>
                  <a:pt x="9" y="34"/>
                  <a:pt x="9" y="34"/>
                  <a:pt x="9" y="34"/>
                </a:cubicBezTo>
                <a:cubicBezTo>
                  <a:pt x="4" y="34"/>
                  <a:pt x="0" y="39"/>
                  <a:pt x="0" y="44"/>
                </a:cubicBezTo>
                <a:cubicBezTo>
                  <a:pt x="0" y="49"/>
                  <a:pt x="4" y="53"/>
                  <a:pt x="9" y="53"/>
                </a:cubicBezTo>
                <a:cubicBezTo>
                  <a:pt x="41" y="53"/>
                  <a:pt x="41" y="53"/>
                  <a:pt x="41" y="53"/>
                </a:cubicBezTo>
                <a:cubicBezTo>
                  <a:pt x="41" y="85"/>
                  <a:pt x="41" y="85"/>
                  <a:pt x="41" y="85"/>
                </a:cubicBezTo>
                <a:cubicBezTo>
                  <a:pt x="41" y="206"/>
                  <a:pt x="41" y="206"/>
                  <a:pt x="41" y="206"/>
                </a:cubicBezTo>
                <a:cubicBezTo>
                  <a:pt x="41" y="256"/>
                  <a:pt x="41" y="256"/>
                  <a:pt x="41" y="256"/>
                </a:cubicBezTo>
                <a:cubicBezTo>
                  <a:pt x="9" y="256"/>
                  <a:pt x="9" y="256"/>
                  <a:pt x="9" y="256"/>
                </a:cubicBezTo>
                <a:cubicBezTo>
                  <a:pt x="4" y="256"/>
                  <a:pt x="0" y="261"/>
                  <a:pt x="0" y="266"/>
                </a:cubicBezTo>
                <a:cubicBezTo>
                  <a:pt x="0" y="271"/>
                  <a:pt x="4" y="275"/>
                  <a:pt x="9" y="275"/>
                </a:cubicBezTo>
                <a:cubicBezTo>
                  <a:pt x="50" y="275"/>
                  <a:pt x="50" y="275"/>
                  <a:pt x="50" y="275"/>
                </a:cubicBezTo>
                <a:cubicBezTo>
                  <a:pt x="55" y="275"/>
                  <a:pt x="60" y="271"/>
                  <a:pt x="60" y="266"/>
                </a:cubicBezTo>
                <a:cubicBezTo>
                  <a:pt x="60" y="236"/>
                  <a:pt x="60" y="236"/>
                  <a:pt x="60" y="236"/>
                </a:cubicBezTo>
                <a:cubicBezTo>
                  <a:pt x="125" y="331"/>
                  <a:pt x="125" y="331"/>
                  <a:pt x="125" y="331"/>
                </a:cubicBezTo>
                <a:cubicBezTo>
                  <a:pt x="125" y="331"/>
                  <a:pt x="125" y="331"/>
                  <a:pt x="125" y="331"/>
                </a:cubicBezTo>
                <a:cubicBezTo>
                  <a:pt x="125" y="331"/>
                  <a:pt x="125" y="331"/>
                  <a:pt x="125" y="332"/>
                </a:cubicBezTo>
                <a:cubicBezTo>
                  <a:pt x="132" y="342"/>
                  <a:pt x="144" y="348"/>
                  <a:pt x="156" y="348"/>
                </a:cubicBezTo>
                <a:cubicBezTo>
                  <a:pt x="171" y="348"/>
                  <a:pt x="184" y="339"/>
                  <a:pt x="190" y="326"/>
                </a:cubicBezTo>
                <a:cubicBezTo>
                  <a:pt x="196" y="329"/>
                  <a:pt x="202" y="331"/>
                  <a:pt x="208" y="331"/>
                </a:cubicBezTo>
                <a:cubicBezTo>
                  <a:pt x="225" y="331"/>
                  <a:pt x="238" y="321"/>
                  <a:pt x="244" y="306"/>
                </a:cubicBezTo>
                <a:cubicBezTo>
                  <a:pt x="248" y="308"/>
                  <a:pt x="254" y="310"/>
                  <a:pt x="259" y="310"/>
                </a:cubicBezTo>
                <a:cubicBezTo>
                  <a:pt x="271" y="310"/>
                  <a:pt x="284" y="303"/>
                  <a:pt x="291" y="292"/>
                </a:cubicBezTo>
                <a:cubicBezTo>
                  <a:pt x="294" y="289"/>
                  <a:pt x="296" y="285"/>
                  <a:pt x="297" y="280"/>
                </a:cubicBezTo>
                <a:cubicBezTo>
                  <a:pt x="299" y="281"/>
                  <a:pt x="302" y="281"/>
                  <a:pt x="305" y="281"/>
                </a:cubicBezTo>
                <a:cubicBezTo>
                  <a:pt x="318" y="281"/>
                  <a:pt x="331" y="274"/>
                  <a:pt x="337" y="262"/>
                </a:cubicBezTo>
                <a:cubicBezTo>
                  <a:pt x="378" y="262"/>
                  <a:pt x="378" y="262"/>
                  <a:pt x="378" y="262"/>
                </a:cubicBezTo>
                <a:cubicBezTo>
                  <a:pt x="378" y="281"/>
                  <a:pt x="378" y="281"/>
                  <a:pt x="378" y="281"/>
                </a:cubicBezTo>
                <a:cubicBezTo>
                  <a:pt x="378" y="287"/>
                  <a:pt x="382" y="291"/>
                  <a:pt x="387" y="291"/>
                </a:cubicBezTo>
                <a:cubicBezTo>
                  <a:pt x="426" y="291"/>
                  <a:pt x="426" y="291"/>
                  <a:pt x="426" y="291"/>
                </a:cubicBezTo>
                <a:cubicBezTo>
                  <a:pt x="432" y="291"/>
                  <a:pt x="436" y="287"/>
                  <a:pt x="436" y="281"/>
                </a:cubicBezTo>
                <a:cubicBezTo>
                  <a:pt x="436" y="276"/>
                  <a:pt x="432" y="272"/>
                  <a:pt x="426" y="272"/>
                </a:cubicBezTo>
                <a:close/>
                <a:moveTo>
                  <a:pt x="305" y="262"/>
                </a:moveTo>
                <a:cubicBezTo>
                  <a:pt x="298" y="262"/>
                  <a:pt x="293" y="260"/>
                  <a:pt x="290" y="255"/>
                </a:cubicBezTo>
                <a:cubicBezTo>
                  <a:pt x="286" y="251"/>
                  <a:pt x="281" y="250"/>
                  <a:pt x="276" y="253"/>
                </a:cubicBezTo>
                <a:cubicBezTo>
                  <a:pt x="272" y="256"/>
                  <a:pt x="271" y="262"/>
                  <a:pt x="275" y="266"/>
                </a:cubicBezTo>
                <a:cubicBezTo>
                  <a:pt x="275" y="267"/>
                  <a:pt x="277" y="269"/>
                  <a:pt x="278" y="270"/>
                </a:cubicBezTo>
                <a:cubicBezTo>
                  <a:pt x="278" y="271"/>
                  <a:pt x="278" y="271"/>
                  <a:pt x="278" y="272"/>
                </a:cubicBezTo>
                <a:cubicBezTo>
                  <a:pt x="280" y="275"/>
                  <a:pt x="277" y="279"/>
                  <a:pt x="276" y="281"/>
                </a:cubicBezTo>
                <a:cubicBezTo>
                  <a:pt x="272" y="287"/>
                  <a:pt x="265" y="291"/>
                  <a:pt x="259" y="291"/>
                </a:cubicBezTo>
                <a:cubicBezTo>
                  <a:pt x="253" y="291"/>
                  <a:pt x="248" y="287"/>
                  <a:pt x="244" y="282"/>
                </a:cubicBezTo>
                <a:cubicBezTo>
                  <a:pt x="244" y="281"/>
                  <a:pt x="243" y="280"/>
                  <a:pt x="243" y="279"/>
                </a:cubicBezTo>
                <a:cubicBezTo>
                  <a:pt x="241" y="274"/>
                  <a:pt x="235" y="272"/>
                  <a:pt x="230" y="274"/>
                </a:cubicBezTo>
                <a:cubicBezTo>
                  <a:pt x="229" y="275"/>
                  <a:pt x="228" y="275"/>
                  <a:pt x="227" y="276"/>
                </a:cubicBezTo>
                <a:cubicBezTo>
                  <a:pt x="224" y="279"/>
                  <a:pt x="223" y="283"/>
                  <a:pt x="225" y="287"/>
                </a:cubicBezTo>
                <a:cubicBezTo>
                  <a:pt x="225" y="288"/>
                  <a:pt x="226" y="289"/>
                  <a:pt x="227" y="290"/>
                </a:cubicBezTo>
                <a:cubicBezTo>
                  <a:pt x="227" y="291"/>
                  <a:pt x="227" y="292"/>
                  <a:pt x="227" y="294"/>
                </a:cubicBezTo>
                <a:cubicBezTo>
                  <a:pt x="227" y="304"/>
                  <a:pt x="219" y="312"/>
                  <a:pt x="208" y="312"/>
                </a:cubicBezTo>
                <a:cubicBezTo>
                  <a:pt x="202" y="312"/>
                  <a:pt x="196" y="308"/>
                  <a:pt x="192" y="302"/>
                </a:cubicBezTo>
                <a:cubicBezTo>
                  <a:pt x="190" y="297"/>
                  <a:pt x="184" y="296"/>
                  <a:pt x="180" y="298"/>
                </a:cubicBezTo>
                <a:cubicBezTo>
                  <a:pt x="176" y="300"/>
                  <a:pt x="174" y="305"/>
                  <a:pt x="175" y="308"/>
                </a:cubicBezTo>
                <a:cubicBezTo>
                  <a:pt x="175" y="309"/>
                  <a:pt x="175" y="310"/>
                  <a:pt x="175" y="311"/>
                </a:cubicBezTo>
                <a:cubicBezTo>
                  <a:pt x="175" y="321"/>
                  <a:pt x="166" y="329"/>
                  <a:pt x="156" y="329"/>
                </a:cubicBezTo>
                <a:cubicBezTo>
                  <a:pt x="150" y="329"/>
                  <a:pt x="144" y="326"/>
                  <a:pt x="141" y="321"/>
                </a:cubicBezTo>
                <a:cubicBezTo>
                  <a:pt x="141" y="321"/>
                  <a:pt x="141" y="321"/>
                  <a:pt x="141" y="321"/>
                </a:cubicBezTo>
                <a:cubicBezTo>
                  <a:pt x="141" y="321"/>
                  <a:pt x="141" y="321"/>
                  <a:pt x="141" y="321"/>
                </a:cubicBezTo>
                <a:cubicBezTo>
                  <a:pt x="60" y="204"/>
                  <a:pt x="60" y="204"/>
                  <a:pt x="60" y="204"/>
                </a:cubicBezTo>
                <a:cubicBezTo>
                  <a:pt x="60" y="90"/>
                  <a:pt x="60" y="90"/>
                  <a:pt x="60" y="90"/>
                </a:cubicBezTo>
                <a:cubicBezTo>
                  <a:pt x="149" y="44"/>
                  <a:pt x="149" y="44"/>
                  <a:pt x="149" y="44"/>
                </a:cubicBezTo>
                <a:cubicBezTo>
                  <a:pt x="169" y="46"/>
                  <a:pt x="169" y="46"/>
                  <a:pt x="169" y="46"/>
                </a:cubicBezTo>
                <a:cubicBezTo>
                  <a:pt x="112" y="101"/>
                  <a:pt x="112" y="101"/>
                  <a:pt x="112" y="101"/>
                </a:cubicBezTo>
                <a:cubicBezTo>
                  <a:pt x="112" y="101"/>
                  <a:pt x="112" y="101"/>
                  <a:pt x="112" y="101"/>
                </a:cubicBezTo>
                <a:cubicBezTo>
                  <a:pt x="104" y="108"/>
                  <a:pt x="100" y="118"/>
                  <a:pt x="100" y="129"/>
                </a:cubicBezTo>
                <a:cubicBezTo>
                  <a:pt x="100" y="149"/>
                  <a:pt x="117" y="166"/>
                  <a:pt x="137" y="166"/>
                </a:cubicBezTo>
                <a:cubicBezTo>
                  <a:pt x="145" y="166"/>
                  <a:pt x="154" y="163"/>
                  <a:pt x="160" y="158"/>
                </a:cubicBezTo>
                <a:cubicBezTo>
                  <a:pt x="160" y="158"/>
                  <a:pt x="160" y="158"/>
                  <a:pt x="161" y="158"/>
                </a:cubicBezTo>
                <a:cubicBezTo>
                  <a:pt x="218" y="128"/>
                  <a:pt x="218" y="128"/>
                  <a:pt x="218" y="128"/>
                </a:cubicBezTo>
                <a:cubicBezTo>
                  <a:pt x="322" y="249"/>
                  <a:pt x="322" y="249"/>
                  <a:pt x="322" y="249"/>
                </a:cubicBezTo>
                <a:cubicBezTo>
                  <a:pt x="319" y="257"/>
                  <a:pt x="313" y="262"/>
                  <a:pt x="305" y="262"/>
                </a:cubicBezTo>
                <a:close/>
                <a:moveTo>
                  <a:pt x="342" y="243"/>
                </a:moveTo>
                <a:cubicBezTo>
                  <a:pt x="339" y="240"/>
                  <a:pt x="339" y="240"/>
                  <a:pt x="339" y="240"/>
                </a:cubicBezTo>
                <a:cubicBezTo>
                  <a:pt x="339" y="240"/>
                  <a:pt x="339" y="240"/>
                  <a:pt x="339" y="240"/>
                </a:cubicBezTo>
                <a:cubicBezTo>
                  <a:pt x="227" y="110"/>
                  <a:pt x="227" y="110"/>
                  <a:pt x="227" y="110"/>
                </a:cubicBezTo>
                <a:cubicBezTo>
                  <a:pt x="224" y="106"/>
                  <a:pt x="219" y="106"/>
                  <a:pt x="215" y="108"/>
                </a:cubicBezTo>
                <a:cubicBezTo>
                  <a:pt x="152" y="141"/>
                  <a:pt x="152" y="141"/>
                  <a:pt x="152" y="141"/>
                </a:cubicBezTo>
                <a:cubicBezTo>
                  <a:pt x="151" y="142"/>
                  <a:pt x="151" y="142"/>
                  <a:pt x="150" y="142"/>
                </a:cubicBezTo>
                <a:cubicBezTo>
                  <a:pt x="150" y="143"/>
                  <a:pt x="149" y="143"/>
                  <a:pt x="149" y="143"/>
                </a:cubicBezTo>
                <a:cubicBezTo>
                  <a:pt x="145" y="146"/>
                  <a:pt x="141" y="147"/>
                  <a:pt x="137" y="147"/>
                </a:cubicBezTo>
                <a:cubicBezTo>
                  <a:pt x="127" y="147"/>
                  <a:pt x="119" y="139"/>
                  <a:pt x="119" y="129"/>
                </a:cubicBezTo>
                <a:cubicBezTo>
                  <a:pt x="119" y="123"/>
                  <a:pt x="121" y="118"/>
                  <a:pt x="125" y="115"/>
                </a:cubicBezTo>
                <a:cubicBezTo>
                  <a:pt x="125" y="115"/>
                  <a:pt x="125" y="115"/>
                  <a:pt x="125" y="115"/>
                </a:cubicBezTo>
                <a:cubicBezTo>
                  <a:pt x="125" y="115"/>
                  <a:pt x="125" y="115"/>
                  <a:pt x="125" y="115"/>
                </a:cubicBezTo>
                <a:cubicBezTo>
                  <a:pt x="217" y="25"/>
                  <a:pt x="217" y="25"/>
                  <a:pt x="217" y="25"/>
                </a:cubicBezTo>
                <a:cubicBezTo>
                  <a:pt x="218" y="25"/>
                  <a:pt x="219" y="24"/>
                  <a:pt x="219" y="24"/>
                </a:cubicBezTo>
                <a:cubicBezTo>
                  <a:pt x="223" y="21"/>
                  <a:pt x="227" y="19"/>
                  <a:pt x="232" y="19"/>
                </a:cubicBezTo>
                <a:cubicBezTo>
                  <a:pt x="236" y="19"/>
                  <a:pt x="240" y="21"/>
                  <a:pt x="244" y="24"/>
                </a:cubicBezTo>
                <a:cubicBezTo>
                  <a:pt x="244" y="24"/>
                  <a:pt x="244" y="24"/>
                  <a:pt x="244" y="24"/>
                </a:cubicBezTo>
                <a:cubicBezTo>
                  <a:pt x="244" y="24"/>
                  <a:pt x="244" y="24"/>
                  <a:pt x="244" y="24"/>
                </a:cubicBezTo>
                <a:cubicBezTo>
                  <a:pt x="366" y="132"/>
                  <a:pt x="366" y="132"/>
                  <a:pt x="366" y="132"/>
                </a:cubicBezTo>
                <a:cubicBezTo>
                  <a:pt x="368" y="133"/>
                  <a:pt x="370" y="134"/>
                  <a:pt x="372" y="134"/>
                </a:cubicBezTo>
                <a:cubicBezTo>
                  <a:pt x="378" y="134"/>
                  <a:pt x="378" y="134"/>
                  <a:pt x="378" y="134"/>
                </a:cubicBezTo>
                <a:cubicBezTo>
                  <a:pt x="378" y="231"/>
                  <a:pt x="378" y="231"/>
                  <a:pt x="378" y="231"/>
                </a:cubicBezTo>
                <a:cubicBezTo>
                  <a:pt x="378" y="243"/>
                  <a:pt x="378" y="243"/>
                  <a:pt x="378" y="243"/>
                </a:cubicBezTo>
                <a:cubicBezTo>
                  <a:pt x="342" y="243"/>
                  <a:pt x="342" y="243"/>
                  <a:pt x="342" y="243"/>
                </a:cubicBezTo>
                <a:cubicBezTo>
                  <a:pt x="342" y="243"/>
                  <a:pt x="342" y="243"/>
                  <a:pt x="342" y="243"/>
                </a:cubicBez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sp>
        <p:nvSpPr>
          <p:cNvPr id="86" name="Freeform 32">
            <a:extLst>
              <a:ext uri="{FF2B5EF4-FFF2-40B4-BE49-F238E27FC236}">
                <a16:creationId xmlns:a16="http://schemas.microsoft.com/office/drawing/2014/main" id="{5F3A66ED-3817-4915-8950-111A22A85B91}"/>
              </a:ext>
            </a:extLst>
          </p:cNvPr>
          <p:cNvSpPr>
            <a:spLocks noEditPoints="1"/>
          </p:cNvSpPr>
          <p:nvPr/>
        </p:nvSpPr>
        <p:spPr bwMode="auto">
          <a:xfrm>
            <a:off x="4734263" y="1936523"/>
            <a:ext cx="216025" cy="166693"/>
          </a:xfrm>
          <a:custGeom>
            <a:avLst/>
            <a:gdLst>
              <a:gd name="T0" fmla="*/ 795 w 866"/>
              <a:gd name="T1" fmla="*/ 6 h 668"/>
              <a:gd name="T2" fmla="*/ 705 w 866"/>
              <a:gd name="T3" fmla="*/ 73 h 668"/>
              <a:gd name="T4" fmla="*/ 700 w 866"/>
              <a:gd name="T5" fmla="*/ 201 h 668"/>
              <a:gd name="T6" fmla="*/ 633 w 866"/>
              <a:gd name="T7" fmla="*/ 85 h 668"/>
              <a:gd name="T8" fmla="*/ 561 w 866"/>
              <a:gd name="T9" fmla="*/ 6 h 668"/>
              <a:gd name="T10" fmla="*/ 471 w 866"/>
              <a:gd name="T11" fmla="*/ 73 h 668"/>
              <a:gd name="T12" fmla="*/ 466 w 866"/>
              <a:gd name="T13" fmla="*/ 201 h 668"/>
              <a:gd name="T14" fmla="*/ 400 w 866"/>
              <a:gd name="T15" fmla="*/ 85 h 668"/>
              <a:gd name="T16" fmla="*/ 328 w 866"/>
              <a:gd name="T17" fmla="*/ 6 h 668"/>
              <a:gd name="T18" fmla="*/ 238 w 866"/>
              <a:gd name="T19" fmla="*/ 73 h 668"/>
              <a:gd name="T20" fmla="*/ 233 w 866"/>
              <a:gd name="T21" fmla="*/ 201 h 668"/>
              <a:gd name="T22" fmla="*/ 166 w 866"/>
              <a:gd name="T23" fmla="*/ 85 h 668"/>
              <a:gd name="T24" fmla="*/ 95 w 866"/>
              <a:gd name="T25" fmla="*/ 6 h 668"/>
              <a:gd name="T26" fmla="*/ 5 w 866"/>
              <a:gd name="T27" fmla="*/ 73 h 668"/>
              <a:gd name="T28" fmla="*/ 0 w 866"/>
              <a:gd name="T29" fmla="*/ 651 h 668"/>
              <a:gd name="T30" fmla="*/ 150 w 866"/>
              <a:gd name="T31" fmla="*/ 668 h 668"/>
              <a:gd name="T32" fmla="*/ 166 w 866"/>
              <a:gd name="T33" fmla="*/ 535 h 668"/>
              <a:gd name="T34" fmla="*/ 233 w 866"/>
              <a:gd name="T35" fmla="*/ 651 h 668"/>
              <a:gd name="T36" fmla="*/ 383 w 866"/>
              <a:gd name="T37" fmla="*/ 668 h 668"/>
              <a:gd name="T38" fmla="*/ 400 w 866"/>
              <a:gd name="T39" fmla="*/ 535 h 668"/>
              <a:gd name="T40" fmla="*/ 466 w 866"/>
              <a:gd name="T41" fmla="*/ 651 h 668"/>
              <a:gd name="T42" fmla="*/ 616 w 866"/>
              <a:gd name="T43" fmla="*/ 668 h 668"/>
              <a:gd name="T44" fmla="*/ 633 w 866"/>
              <a:gd name="T45" fmla="*/ 535 h 668"/>
              <a:gd name="T46" fmla="*/ 700 w 866"/>
              <a:gd name="T47" fmla="*/ 651 h 668"/>
              <a:gd name="T48" fmla="*/ 850 w 866"/>
              <a:gd name="T49" fmla="*/ 668 h 668"/>
              <a:gd name="T50" fmla="*/ 866 w 866"/>
              <a:gd name="T51" fmla="*/ 85 h 668"/>
              <a:gd name="T52" fmla="*/ 133 w 866"/>
              <a:gd name="T53" fmla="*/ 635 h 668"/>
              <a:gd name="T54" fmla="*/ 33 w 866"/>
              <a:gd name="T55" fmla="*/ 92 h 668"/>
              <a:gd name="T56" fmla="*/ 133 w 866"/>
              <a:gd name="T57" fmla="*/ 92 h 668"/>
              <a:gd name="T58" fmla="*/ 233 w 866"/>
              <a:gd name="T59" fmla="*/ 235 h 668"/>
              <a:gd name="T60" fmla="*/ 166 w 866"/>
              <a:gd name="T61" fmla="*/ 268 h 668"/>
              <a:gd name="T62" fmla="*/ 233 w 866"/>
              <a:gd name="T63" fmla="*/ 235 h 668"/>
              <a:gd name="T64" fmla="*/ 233 w 866"/>
              <a:gd name="T65" fmla="*/ 435 h 668"/>
              <a:gd name="T66" fmla="*/ 166 w 866"/>
              <a:gd name="T67" fmla="*/ 301 h 668"/>
              <a:gd name="T68" fmla="*/ 166 w 866"/>
              <a:gd name="T69" fmla="*/ 501 h 668"/>
              <a:gd name="T70" fmla="*/ 233 w 866"/>
              <a:gd name="T71" fmla="*/ 468 h 668"/>
              <a:gd name="T72" fmla="*/ 166 w 866"/>
              <a:gd name="T73" fmla="*/ 501 h 668"/>
              <a:gd name="T74" fmla="*/ 266 w 866"/>
              <a:gd name="T75" fmla="*/ 635 h 668"/>
              <a:gd name="T76" fmla="*/ 316 w 866"/>
              <a:gd name="T77" fmla="*/ 42 h 668"/>
              <a:gd name="T78" fmla="*/ 366 w 866"/>
              <a:gd name="T79" fmla="*/ 635 h 668"/>
              <a:gd name="T80" fmla="*/ 466 w 866"/>
              <a:gd name="T81" fmla="*/ 268 h 668"/>
              <a:gd name="T82" fmla="*/ 400 w 866"/>
              <a:gd name="T83" fmla="*/ 235 h 668"/>
              <a:gd name="T84" fmla="*/ 466 w 866"/>
              <a:gd name="T85" fmla="*/ 301 h 668"/>
              <a:gd name="T86" fmla="*/ 400 w 866"/>
              <a:gd name="T87" fmla="*/ 435 h 668"/>
              <a:gd name="T88" fmla="*/ 466 w 866"/>
              <a:gd name="T89" fmla="*/ 301 h 668"/>
              <a:gd name="T90" fmla="*/ 400 w 866"/>
              <a:gd name="T91" fmla="*/ 468 h 668"/>
              <a:gd name="T92" fmla="*/ 466 w 866"/>
              <a:gd name="T93" fmla="*/ 501 h 668"/>
              <a:gd name="T94" fmla="*/ 600 w 866"/>
              <a:gd name="T95" fmla="*/ 635 h 668"/>
              <a:gd name="T96" fmla="*/ 500 w 866"/>
              <a:gd name="T97" fmla="*/ 92 h 668"/>
              <a:gd name="T98" fmla="*/ 600 w 866"/>
              <a:gd name="T99" fmla="*/ 92 h 668"/>
              <a:gd name="T100" fmla="*/ 700 w 866"/>
              <a:gd name="T101" fmla="*/ 235 h 668"/>
              <a:gd name="T102" fmla="*/ 633 w 866"/>
              <a:gd name="T103" fmla="*/ 268 h 668"/>
              <a:gd name="T104" fmla="*/ 700 w 866"/>
              <a:gd name="T105" fmla="*/ 235 h 668"/>
              <a:gd name="T106" fmla="*/ 700 w 866"/>
              <a:gd name="T107" fmla="*/ 435 h 668"/>
              <a:gd name="T108" fmla="*/ 633 w 866"/>
              <a:gd name="T109" fmla="*/ 301 h 668"/>
              <a:gd name="T110" fmla="*/ 633 w 866"/>
              <a:gd name="T111" fmla="*/ 501 h 668"/>
              <a:gd name="T112" fmla="*/ 700 w 866"/>
              <a:gd name="T113" fmla="*/ 468 h 668"/>
              <a:gd name="T114" fmla="*/ 633 w 866"/>
              <a:gd name="T115" fmla="*/ 501 h 668"/>
              <a:gd name="T116" fmla="*/ 733 w 866"/>
              <a:gd name="T117" fmla="*/ 635 h 668"/>
              <a:gd name="T118" fmla="*/ 783 w 866"/>
              <a:gd name="T119" fmla="*/ 42 h 668"/>
              <a:gd name="T120" fmla="*/ 833 w 866"/>
              <a:gd name="T121" fmla="*/ 635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6" h="668">
                <a:moveTo>
                  <a:pt x="861" y="73"/>
                </a:moveTo>
                <a:lnTo>
                  <a:pt x="795" y="6"/>
                </a:lnTo>
                <a:cubicBezTo>
                  <a:pt x="788" y="0"/>
                  <a:pt x="778" y="0"/>
                  <a:pt x="771" y="6"/>
                </a:cubicBezTo>
                <a:lnTo>
                  <a:pt x="705" y="73"/>
                </a:lnTo>
                <a:cubicBezTo>
                  <a:pt x="701" y="76"/>
                  <a:pt x="700" y="80"/>
                  <a:pt x="700" y="85"/>
                </a:cubicBezTo>
                <a:lnTo>
                  <a:pt x="700" y="201"/>
                </a:lnTo>
                <a:lnTo>
                  <a:pt x="633" y="201"/>
                </a:lnTo>
                <a:lnTo>
                  <a:pt x="633" y="85"/>
                </a:lnTo>
                <a:cubicBezTo>
                  <a:pt x="633" y="80"/>
                  <a:pt x="631" y="76"/>
                  <a:pt x="628" y="73"/>
                </a:cubicBezTo>
                <a:lnTo>
                  <a:pt x="561" y="6"/>
                </a:lnTo>
                <a:cubicBezTo>
                  <a:pt x="555" y="0"/>
                  <a:pt x="544" y="0"/>
                  <a:pt x="538" y="6"/>
                </a:cubicBezTo>
                <a:lnTo>
                  <a:pt x="471" y="73"/>
                </a:lnTo>
                <a:cubicBezTo>
                  <a:pt x="468" y="76"/>
                  <a:pt x="466" y="80"/>
                  <a:pt x="466" y="85"/>
                </a:cubicBezTo>
                <a:lnTo>
                  <a:pt x="466" y="201"/>
                </a:lnTo>
                <a:lnTo>
                  <a:pt x="400" y="201"/>
                </a:lnTo>
                <a:lnTo>
                  <a:pt x="400" y="85"/>
                </a:lnTo>
                <a:cubicBezTo>
                  <a:pt x="400" y="80"/>
                  <a:pt x="398" y="76"/>
                  <a:pt x="395" y="73"/>
                </a:cubicBezTo>
                <a:lnTo>
                  <a:pt x="328" y="6"/>
                </a:lnTo>
                <a:cubicBezTo>
                  <a:pt x="322" y="0"/>
                  <a:pt x="311" y="0"/>
                  <a:pt x="305" y="6"/>
                </a:cubicBezTo>
                <a:lnTo>
                  <a:pt x="238" y="73"/>
                </a:lnTo>
                <a:cubicBezTo>
                  <a:pt x="235" y="76"/>
                  <a:pt x="233" y="80"/>
                  <a:pt x="233" y="85"/>
                </a:cubicBezTo>
                <a:lnTo>
                  <a:pt x="233" y="201"/>
                </a:lnTo>
                <a:lnTo>
                  <a:pt x="166" y="201"/>
                </a:lnTo>
                <a:lnTo>
                  <a:pt x="166" y="85"/>
                </a:lnTo>
                <a:cubicBezTo>
                  <a:pt x="166" y="80"/>
                  <a:pt x="165" y="76"/>
                  <a:pt x="161" y="73"/>
                </a:cubicBezTo>
                <a:lnTo>
                  <a:pt x="95" y="6"/>
                </a:lnTo>
                <a:cubicBezTo>
                  <a:pt x="88" y="0"/>
                  <a:pt x="78" y="0"/>
                  <a:pt x="71" y="6"/>
                </a:cubicBezTo>
                <a:lnTo>
                  <a:pt x="5" y="73"/>
                </a:lnTo>
                <a:cubicBezTo>
                  <a:pt x="1" y="76"/>
                  <a:pt x="0" y="80"/>
                  <a:pt x="0" y="85"/>
                </a:cubicBezTo>
                <a:lnTo>
                  <a:pt x="0" y="651"/>
                </a:lnTo>
                <a:cubicBezTo>
                  <a:pt x="0" y="661"/>
                  <a:pt x="7" y="668"/>
                  <a:pt x="16" y="668"/>
                </a:cubicBezTo>
                <a:lnTo>
                  <a:pt x="150" y="668"/>
                </a:lnTo>
                <a:cubicBezTo>
                  <a:pt x="159" y="668"/>
                  <a:pt x="166" y="661"/>
                  <a:pt x="166" y="651"/>
                </a:cubicBezTo>
                <a:lnTo>
                  <a:pt x="166" y="535"/>
                </a:lnTo>
                <a:lnTo>
                  <a:pt x="233" y="535"/>
                </a:lnTo>
                <a:lnTo>
                  <a:pt x="233" y="651"/>
                </a:lnTo>
                <a:cubicBezTo>
                  <a:pt x="233" y="661"/>
                  <a:pt x="240" y="668"/>
                  <a:pt x="250" y="668"/>
                </a:cubicBezTo>
                <a:lnTo>
                  <a:pt x="383" y="668"/>
                </a:lnTo>
                <a:cubicBezTo>
                  <a:pt x="392" y="668"/>
                  <a:pt x="400" y="661"/>
                  <a:pt x="400" y="651"/>
                </a:cubicBezTo>
                <a:lnTo>
                  <a:pt x="400" y="535"/>
                </a:lnTo>
                <a:lnTo>
                  <a:pt x="466" y="535"/>
                </a:lnTo>
                <a:lnTo>
                  <a:pt x="466" y="651"/>
                </a:lnTo>
                <a:cubicBezTo>
                  <a:pt x="466" y="661"/>
                  <a:pt x="474" y="668"/>
                  <a:pt x="483" y="668"/>
                </a:cubicBezTo>
                <a:lnTo>
                  <a:pt x="616" y="668"/>
                </a:lnTo>
                <a:cubicBezTo>
                  <a:pt x="626" y="668"/>
                  <a:pt x="633" y="661"/>
                  <a:pt x="633" y="651"/>
                </a:cubicBezTo>
                <a:lnTo>
                  <a:pt x="633" y="535"/>
                </a:lnTo>
                <a:lnTo>
                  <a:pt x="700" y="535"/>
                </a:lnTo>
                <a:lnTo>
                  <a:pt x="700" y="651"/>
                </a:lnTo>
                <a:cubicBezTo>
                  <a:pt x="700" y="661"/>
                  <a:pt x="707" y="668"/>
                  <a:pt x="716" y="668"/>
                </a:cubicBezTo>
                <a:lnTo>
                  <a:pt x="850" y="668"/>
                </a:lnTo>
                <a:cubicBezTo>
                  <a:pt x="859" y="668"/>
                  <a:pt x="866" y="661"/>
                  <a:pt x="866" y="651"/>
                </a:cubicBezTo>
                <a:lnTo>
                  <a:pt x="866" y="85"/>
                </a:lnTo>
                <a:cubicBezTo>
                  <a:pt x="866" y="80"/>
                  <a:pt x="865" y="76"/>
                  <a:pt x="861" y="73"/>
                </a:cubicBezTo>
                <a:close/>
                <a:moveTo>
                  <a:pt x="133" y="635"/>
                </a:moveTo>
                <a:lnTo>
                  <a:pt x="33" y="635"/>
                </a:lnTo>
                <a:lnTo>
                  <a:pt x="33" y="92"/>
                </a:lnTo>
                <a:lnTo>
                  <a:pt x="83" y="42"/>
                </a:lnTo>
                <a:lnTo>
                  <a:pt x="133" y="92"/>
                </a:lnTo>
                <a:lnTo>
                  <a:pt x="133" y="635"/>
                </a:lnTo>
                <a:close/>
                <a:moveTo>
                  <a:pt x="233" y="235"/>
                </a:moveTo>
                <a:lnTo>
                  <a:pt x="233" y="268"/>
                </a:lnTo>
                <a:lnTo>
                  <a:pt x="166" y="268"/>
                </a:lnTo>
                <a:lnTo>
                  <a:pt x="166" y="235"/>
                </a:lnTo>
                <a:lnTo>
                  <a:pt x="233" y="235"/>
                </a:lnTo>
                <a:close/>
                <a:moveTo>
                  <a:pt x="233" y="301"/>
                </a:moveTo>
                <a:lnTo>
                  <a:pt x="233" y="435"/>
                </a:lnTo>
                <a:lnTo>
                  <a:pt x="166" y="435"/>
                </a:lnTo>
                <a:lnTo>
                  <a:pt x="166" y="301"/>
                </a:lnTo>
                <a:lnTo>
                  <a:pt x="233" y="301"/>
                </a:lnTo>
                <a:close/>
                <a:moveTo>
                  <a:pt x="166" y="501"/>
                </a:moveTo>
                <a:lnTo>
                  <a:pt x="166" y="468"/>
                </a:lnTo>
                <a:lnTo>
                  <a:pt x="233" y="468"/>
                </a:lnTo>
                <a:lnTo>
                  <a:pt x="233" y="501"/>
                </a:lnTo>
                <a:lnTo>
                  <a:pt x="166" y="501"/>
                </a:lnTo>
                <a:close/>
                <a:moveTo>
                  <a:pt x="366" y="635"/>
                </a:moveTo>
                <a:lnTo>
                  <a:pt x="266" y="635"/>
                </a:lnTo>
                <a:lnTo>
                  <a:pt x="266" y="92"/>
                </a:lnTo>
                <a:lnTo>
                  <a:pt x="316" y="42"/>
                </a:lnTo>
                <a:lnTo>
                  <a:pt x="366" y="92"/>
                </a:lnTo>
                <a:lnTo>
                  <a:pt x="366" y="635"/>
                </a:lnTo>
                <a:close/>
                <a:moveTo>
                  <a:pt x="466" y="235"/>
                </a:moveTo>
                <a:lnTo>
                  <a:pt x="466" y="268"/>
                </a:lnTo>
                <a:lnTo>
                  <a:pt x="400" y="268"/>
                </a:lnTo>
                <a:lnTo>
                  <a:pt x="400" y="235"/>
                </a:lnTo>
                <a:lnTo>
                  <a:pt x="466" y="235"/>
                </a:lnTo>
                <a:close/>
                <a:moveTo>
                  <a:pt x="466" y="301"/>
                </a:moveTo>
                <a:lnTo>
                  <a:pt x="466" y="435"/>
                </a:lnTo>
                <a:lnTo>
                  <a:pt x="400" y="435"/>
                </a:lnTo>
                <a:lnTo>
                  <a:pt x="400" y="301"/>
                </a:lnTo>
                <a:lnTo>
                  <a:pt x="466" y="301"/>
                </a:lnTo>
                <a:close/>
                <a:moveTo>
                  <a:pt x="400" y="501"/>
                </a:moveTo>
                <a:lnTo>
                  <a:pt x="400" y="468"/>
                </a:lnTo>
                <a:lnTo>
                  <a:pt x="466" y="468"/>
                </a:lnTo>
                <a:lnTo>
                  <a:pt x="466" y="501"/>
                </a:lnTo>
                <a:lnTo>
                  <a:pt x="400" y="501"/>
                </a:lnTo>
                <a:close/>
                <a:moveTo>
                  <a:pt x="600" y="635"/>
                </a:moveTo>
                <a:lnTo>
                  <a:pt x="500" y="635"/>
                </a:lnTo>
                <a:lnTo>
                  <a:pt x="500" y="92"/>
                </a:lnTo>
                <a:lnTo>
                  <a:pt x="550" y="42"/>
                </a:lnTo>
                <a:lnTo>
                  <a:pt x="600" y="92"/>
                </a:lnTo>
                <a:lnTo>
                  <a:pt x="600" y="635"/>
                </a:lnTo>
                <a:close/>
                <a:moveTo>
                  <a:pt x="700" y="235"/>
                </a:moveTo>
                <a:lnTo>
                  <a:pt x="700" y="268"/>
                </a:lnTo>
                <a:lnTo>
                  <a:pt x="633" y="268"/>
                </a:lnTo>
                <a:lnTo>
                  <a:pt x="633" y="235"/>
                </a:lnTo>
                <a:lnTo>
                  <a:pt x="700" y="235"/>
                </a:lnTo>
                <a:close/>
                <a:moveTo>
                  <a:pt x="700" y="301"/>
                </a:moveTo>
                <a:lnTo>
                  <a:pt x="700" y="435"/>
                </a:lnTo>
                <a:lnTo>
                  <a:pt x="633" y="435"/>
                </a:lnTo>
                <a:lnTo>
                  <a:pt x="633" y="301"/>
                </a:lnTo>
                <a:lnTo>
                  <a:pt x="700" y="301"/>
                </a:lnTo>
                <a:close/>
                <a:moveTo>
                  <a:pt x="633" y="501"/>
                </a:moveTo>
                <a:lnTo>
                  <a:pt x="633" y="468"/>
                </a:lnTo>
                <a:lnTo>
                  <a:pt x="700" y="468"/>
                </a:lnTo>
                <a:lnTo>
                  <a:pt x="700" y="501"/>
                </a:lnTo>
                <a:lnTo>
                  <a:pt x="633" y="501"/>
                </a:lnTo>
                <a:close/>
                <a:moveTo>
                  <a:pt x="833" y="635"/>
                </a:moveTo>
                <a:lnTo>
                  <a:pt x="733" y="635"/>
                </a:lnTo>
                <a:lnTo>
                  <a:pt x="733" y="92"/>
                </a:lnTo>
                <a:lnTo>
                  <a:pt x="783" y="42"/>
                </a:lnTo>
                <a:lnTo>
                  <a:pt x="833" y="92"/>
                </a:lnTo>
                <a:lnTo>
                  <a:pt x="833" y="635"/>
                </a:lnTo>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a:latin typeface="Palatino Linotype" panose="02040502050505030304" pitchFamily="18" charset="0"/>
            </a:endParaRPr>
          </a:p>
        </p:txBody>
      </p:sp>
    </p:spTree>
    <p:extLst>
      <p:ext uri="{BB962C8B-B14F-4D97-AF65-F5344CB8AC3E}">
        <p14:creationId xmlns:p14="http://schemas.microsoft.com/office/powerpoint/2010/main" val="1866521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F81958-ACFE-4340-A366-7807908E3E5C}"/>
              </a:ext>
            </a:extLst>
          </p:cNvPr>
          <p:cNvGraphicFramePr>
            <a:graphicFrameLocks noChangeAspect="1"/>
          </p:cNvGraphicFramePr>
          <p:nvPr>
            <p:custDataLst>
              <p:tags r:id="rId2"/>
            </p:custDataLst>
            <p:extLst>
              <p:ext uri="{D42A27DB-BD31-4B8C-83A1-F6EECF244321}">
                <p14:modId xmlns:p14="http://schemas.microsoft.com/office/powerpoint/2010/main" val="2007088432"/>
              </p:ext>
            </p:extLst>
          </p:nvPr>
        </p:nvGraphicFramePr>
        <p:xfrm>
          <a:off x="1495395" y="1756"/>
          <a:ext cx="1555" cy="1555"/>
        </p:xfrm>
        <a:graphic>
          <a:graphicData uri="http://schemas.openxmlformats.org/presentationml/2006/ole">
            <mc:AlternateContent xmlns:mc="http://schemas.openxmlformats.org/markup-compatibility/2006">
              <mc:Choice xmlns:v="urn:schemas-microsoft-com:vml" Requires="v">
                <p:oleObj spid="_x0000_s132175" name="think-cell Slide" r:id="rId6" imgW="526" imgH="526" progId="TCLayout.ActiveDocument.1">
                  <p:embed/>
                </p:oleObj>
              </mc:Choice>
              <mc:Fallback>
                <p:oleObj name="think-cell Slide" r:id="rId6" imgW="526" imgH="526" progId="TCLayout.ActiveDocument.1">
                  <p:embed/>
                  <p:pic>
                    <p:nvPicPr>
                      <p:cNvPr id="3" name="Object 2" hidden="1">
                        <a:extLst>
                          <a:ext uri="{FF2B5EF4-FFF2-40B4-BE49-F238E27FC236}">
                            <a16:creationId xmlns:a16="http://schemas.microsoft.com/office/drawing/2014/main" id="{9BF81958-ACFE-4340-A366-7807908E3E5C}"/>
                          </a:ext>
                        </a:extLst>
                      </p:cNvPr>
                      <p:cNvPicPr/>
                      <p:nvPr/>
                    </p:nvPicPr>
                    <p:blipFill>
                      <a:blip r:embed="rId7"/>
                      <a:stretch>
                        <a:fillRect/>
                      </a:stretch>
                    </p:blipFill>
                    <p:spPr>
                      <a:xfrm>
                        <a:off x="1495395" y="1756"/>
                        <a:ext cx="1555" cy="1555"/>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8CFDB13-B775-40DA-A8F2-A471C08E7EA2}"/>
              </a:ext>
            </a:extLst>
          </p:cNvPr>
          <p:cNvSpPr/>
          <p:nvPr>
            <p:custDataLst>
              <p:tags r:id="rId3"/>
            </p:custDataLst>
          </p:nvPr>
        </p:nvSpPr>
        <p:spPr bwMode="auto">
          <a:xfrm>
            <a:off x="1493838" y="199"/>
            <a:ext cx="155581" cy="155581"/>
          </a:xfrm>
          <a:prstGeom prst="rect">
            <a:avLst/>
          </a:prstGeom>
          <a:solidFill>
            <a:srgbClr val="1C5799"/>
          </a:solidFill>
          <a:ln>
            <a:noFill/>
          </a:ln>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a:endParaRPr lang="en-US" sz="1372" dirty="0">
              <a:latin typeface="Arial" panose="020B0604020202020204" pitchFamily="34" charset="0"/>
              <a:sym typeface="Arial" panose="020B0604020202020204" pitchFamily="34" charset="0"/>
            </a:endParaRPr>
          </a:p>
        </p:txBody>
      </p:sp>
      <p:pic>
        <p:nvPicPr>
          <p:cNvPr id="132106" name="Picture 10" descr="https://mm.gettyimages.com/api/1.0/owners/249873912/assets/418353909/thumbnails/master/vn?signature=0eabf4475dc3d9158f66238f5ef98516">
            <a:extLst>
              <a:ext uri="{FF2B5EF4-FFF2-40B4-BE49-F238E27FC236}">
                <a16:creationId xmlns:a16="http://schemas.microsoft.com/office/drawing/2014/main" id="{F0825CE8-7337-4704-B31A-857C68679F24}"/>
              </a:ext>
            </a:extLst>
          </p:cNvPr>
          <p:cNvPicPr>
            <a:picLocks noChangeArrowheads="1"/>
          </p:cNvPicPr>
          <p:nvPr/>
        </p:nvPicPr>
        <p:blipFill rotWithShape="1">
          <a:blip r:embed="rId8">
            <a:extLst>
              <a:ext uri="{28A0092B-C50C-407E-A947-70E740481C1C}">
                <a14:useLocalDpi xmlns:a14="http://schemas.microsoft.com/office/drawing/2010/main" val="0"/>
              </a:ext>
            </a:extLst>
          </a:blip>
          <a:srcRect t="7853" b="7853"/>
          <a:stretch/>
        </p:blipFill>
        <p:spPr bwMode="auto">
          <a:xfrm>
            <a:off x="0" y="1"/>
            <a:ext cx="11949113" cy="6721474"/>
          </a:xfrm>
          <a:prstGeom prst="rect">
            <a:avLst/>
          </a:prstGeom>
          <a:noFill/>
          <a:extLst>
            <a:ext uri="{909E8E84-426E-40DD-AFC4-6F175D3DCCD1}">
              <a14:hiddenFill xmlns:a14="http://schemas.microsoft.com/office/drawing/2010/main">
                <a:solidFill>
                  <a:srgbClr val="FFFFFF"/>
                </a:solidFill>
              </a14:hiddenFill>
            </a:ext>
          </a:extLst>
        </p:spPr>
      </p:pic>
      <p:sp>
        <p:nvSpPr>
          <p:cNvPr id="164" name="Rectangle 163">
            <a:extLst>
              <a:ext uri="{FF2B5EF4-FFF2-40B4-BE49-F238E27FC236}">
                <a16:creationId xmlns:a16="http://schemas.microsoft.com/office/drawing/2014/main" id="{0752C6B4-158B-442E-95F2-4F755BE98A01}"/>
              </a:ext>
            </a:extLst>
          </p:cNvPr>
          <p:cNvSpPr>
            <a:spLocks/>
          </p:cNvSpPr>
          <p:nvPr/>
        </p:nvSpPr>
        <p:spPr>
          <a:xfrm>
            <a:off x="0" y="1"/>
            <a:ext cx="11949113" cy="6721474"/>
          </a:xfrm>
          <a:prstGeom prst="rect">
            <a:avLst/>
          </a:prstGeom>
          <a:solidFill>
            <a:schemeClr val="accent3">
              <a:alpha val="76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500" dirty="0" err="1">
              <a:solidFill>
                <a:schemeClr val="tx1"/>
              </a:solidFill>
              <a:latin typeface="Palatino Linotype" panose="02040502050505030304" pitchFamily="18" charset="0"/>
            </a:endParaRPr>
          </a:p>
        </p:txBody>
      </p:sp>
      <p:sp>
        <p:nvSpPr>
          <p:cNvPr id="160" name="5. Source">
            <a:extLst>
              <a:ext uri="{FF2B5EF4-FFF2-40B4-BE49-F238E27FC236}">
                <a16:creationId xmlns:a16="http://schemas.microsoft.com/office/drawing/2014/main" id="{8178B2BA-D705-4F2F-8A94-5B7D9BAF7E86}"/>
              </a:ext>
            </a:extLst>
          </p:cNvPr>
          <p:cNvSpPr>
            <a:spLocks noChangeArrowheads="1"/>
          </p:cNvSpPr>
          <p:nvPr/>
        </p:nvSpPr>
        <p:spPr bwMode="gray">
          <a:xfrm>
            <a:off x="158758" y="6507558"/>
            <a:ext cx="7200000"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30238" algn="l"/>
              </a:tabLst>
            </a:pPr>
            <a:r>
              <a:rPr lang="en-US" sz="800">
                <a:solidFill>
                  <a:schemeClr val="bg1"/>
                </a:solidFill>
                <a:latin typeface="Palatino Linotype" panose="02040502050505030304" pitchFamily="18" charset="0"/>
              </a:rPr>
              <a:t>SOURCE: World Economic Forum, McKinsey</a:t>
            </a:r>
            <a:endParaRPr lang="en-US" sz="800" dirty="0">
              <a:solidFill>
                <a:schemeClr val="bg1"/>
              </a:solidFill>
              <a:latin typeface="Palatino Linotype" panose="02040502050505030304" pitchFamily="18" charset="0"/>
            </a:endParaRPr>
          </a:p>
        </p:txBody>
      </p:sp>
      <p:sp>
        <p:nvSpPr>
          <p:cNvPr id="12" name="Title 11">
            <a:extLst>
              <a:ext uri="{FF2B5EF4-FFF2-40B4-BE49-F238E27FC236}">
                <a16:creationId xmlns:a16="http://schemas.microsoft.com/office/drawing/2014/main" id="{56063921-F04E-4C39-8301-6B38963911EB}"/>
              </a:ext>
            </a:extLst>
          </p:cNvPr>
          <p:cNvSpPr>
            <a:spLocks noGrp="1"/>
          </p:cNvSpPr>
          <p:nvPr>
            <p:ph type="title"/>
          </p:nvPr>
        </p:nvSpPr>
        <p:spPr>
          <a:xfrm>
            <a:off x="158759" y="230189"/>
            <a:ext cx="11491891" cy="61555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a:solidFill>
                  <a:schemeClr val="bg1"/>
                </a:solidFill>
                <a:latin typeface="Palatino Linotype" panose="02040502050505030304" pitchFamily="18" charset="0"/>
              </a:rPr>
              <a:t>The rise of 4IR technologies present a significant opportunity to enable and accelerate</a:t>
            </a:r>
            <a:br>
              <a:rPr lang="en-US" dirty="0">
                <a:solidFill>
                  <a:schemeClr val="bg1"/>
                </a:solidFill>
                <a:latin typeface="Palatino Linotype" panose="02040502050505030304" pitchFamily="18" charset="0"/>
              </a:rPr>
            </a:br>
            <a:r>
              <a:rPr lang="en-US" dirty="0">
                <a:solidFill>
                  <a:schemeClr val="bg1"/>
                </a:solidFill>
                <a:latin typeface="Palatino Linotype" panose="02040502050505030304" pitchFamily="18" charset="0"/>
              </a:rPr>
              <a:t>food systems transformation</a:t>
            </a:r>
          </a:p>
        </p:txBody>
      </p:sp>
      <p:sp>
        <p:nvSpPr>
          <p:cNvPr id="161" name="TextBox 160">
            <a:extLst>
              <a:ext uri="{FF2B5EF4-FFF2-40B4-BE49-F238E27FC236}">
                <a16:creationId xmlns:a16="http://schemas.microsoft.com/office/drawing/2014/main" id="{2741FC27-2569-4B6E-8418-B9EBA47A22A2}"/>
              </a:ext>
            </a:extLst>
          </p:cNvPr>
          <p:cNvSpPr txBox="1">
            <a:spLocks/>
          </p:cNvSpPr>
          <p:nvPr/>
        </p:nvSpPr>
        <p:spPr>
          <a:xfrm>
            <a:off x="158759" y="1302440"/>
            <a:ext cx="3376491" cy="257763"/>
          </a:xfrm>
          <a:prstGeom prst="leftRightArrow">
            <a:avLst>
              <a:gd name="adj1" fmla="val 100000"/>
              <a:gd name="adj2" fmla="val 0"/>
            </a:avLst>
          </a:prstGeom>
        </p:spPr>
        <p:txBody>
          <a:bodyPr vert="horz" wrap="square" lIns="0" tIns="0" rIns="0" bIns="0" rtlCol="0" anchor="b" anchorCtr="0">
            <a:spAutoFit/>
          </a:bodyPr>
          <a:lstStyle>
            <a:lvl1pPr marL="342609" lvl="0" indent="-342609" eaLnBrk="0" hangingPunct="0">
              <a:lnSpc>
                <a:spcPct val="110000"/>
              </a:lnSpc>
              <a:spcAft>
                <a:spcPts val="1000"/>
              </a:spcAft>
              <a:defRPr sz="1600" kern="800" spc="-20">
                <a:solidFill>
                  <a:schemeClr val="tx2"/>
                </a:solidFill>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b="1" dirty="0">
                <a:solidFill>
                  <a:schemeClr val="bg1"/>
                </a:solidFill>
                <a:latin typeface="Palatino Linotype" panose="02040502050505030304" pitchFamily="18" charset="0"/>
              </a:rPr>
              <a:t>Digital building blocks</a:t>
            </a:r>
          </a:p>
        </p:txBody>
      </p:sp>
      <p:sp>
        <p:nvSpPr>
          <p:cNvPr id="162" name="TextBox 161">
            <a:extLst>
              <a:ext uri="{FF2B5EF4-FFF2-40B4-BE49-F238E27FC236}">
                <a16:creationId xmlns:a16="http://schemas.microsoft.com/office/drawing/2014/main" id="{C7E91EBE-F23F-408C-A091-605887684502}"/>
              </a:ext>
            </a:extLst>
          </p:cNvPr>
          <p:cNvSpPr txBox="1">
            <a:spLocks/>
          </p:cNvSpPr>
          <p:nvPr/>
        </p:nvSpPr>
        <p:spPr>
          <a:xfrm>
            <a:off x="4216459" y="1293423"/>
            <a:ext cx="3376491" cy="257763"/>
          </a:xfrm>
          <a:prstGeom prst="leftRightArrow">
            <a:avLst>
              <a:gd name="adj1" fmla="val 100000"/>
              <a:gd name="adj2" fmla="val 0"/>
            </a:avLst>
          </a:prstGeom>
        </p:spPr>
        <p:txBody>
          <a:bodyPr vert="horz" wrap="square" lIns="0" tIns="0" rIns="0" bIns="0" rtlCol="0" anchor="b" anchorCtr="0">
            <a:spAutoFit/>
          </a:bodyPr>
          <a:lstStyle>
            <a:lvl1pPr marL="342609" lvl="0" indent="-342609" eaLnBrk="0" hangingPunct="0">
              <a:lnSpc>
                <a:spcPct val="110000"/>
              </a:lnSpc>
              <a:spcAft>
                <a:spcPts val="1000"/>
              </a:spcAft>
              <a:defRPr sz="1600" kern="800" spc="-20">
                <a:solidFill>
                  <a:schemeClr val="tx2"/>
                </a:solidFill>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b="1" dirty="0">
                <a:solidFill>
                  <a:schemeClr val="bg1"/>
                </a:solidFill>
                <a:latin typeface="Palatino Linotype" panose="02040502050505030304" pitchFamily="18" charset="0"/>
              </a:rPr>
              <a:t>Advances in science </a:t>
            </a:r>
          </a:p>
        </p:txBody>
      </p:sp>
      <p:sp>
        <p:nvSpPr>
          <p:cNvPr id="163" name="TextBox 162">
            <a:extLst>
              <a:ext uri="{FF2B5EF4-FFF2-40B4-BE49-F238E27FC236}">
                <a16:creationId xmlns:a16="http://schemas.microsoft.com/office/drawing/2014/main" id="{96937DF0-A363-449B-AA5C-454825228A67}"/>
              </a:ext>
            </a:extLst>
          </p:cNvPr>
          <p:cNvSpPr txBox="1">
            <a:spLocks/>
          </p:cNvSpPr>
          <p:nvPr/>
        </p:nvSpPr>
        <p:spPr>
          <a:xfrm>
            <a:off x="8274159" y="1293423"/>
            <a:ext cx="3376491" cy="257763"/>
          </a:xfrm>
          <a:prstGeom prst="leftRightArrow">
            <a:avLst>
              <a:gd name="adj1" fmla="val 100000"/>
              <a:gd name="adj2" fmla="val 0"/>
            </a:avLst>
          </a:prstGeom>
        </p:spPr>
        <p:txBody>
          <a:bodyPr vert="horz" wrap="square" lIns="0" tIns="0" rIns="0" bIns="0" rtlCol="0" anchor="b" anchorCtr="0">
            <a:spAutoFit/>
          </a:bodyPr>
          <a:lstStyle>
            <a:lvl1pPr marL="342609" lvl="0" indent="-342609" eaLnBrk="0" hangingPunct="0">
              <a:lnSpc>
                <a:spcPct val="110000"/>
              </a:lnSpc>
              <a:spcAft>
                <a:spcPts val="1000"/>
              </a:spcAft>
              <a:defRPr sz="1600" kern="800" spc="-20">
                <a:solidFill>
                  <a:schemeClr val="tx2"/>
                </a:solidFill>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b="1" dirty="0">
                <a:solidFill>
                  <a:schemeClr val="bg1"/>
                </a:solidFill>
                <a:latin typeface="Palatino Linotype" panose="02040502050505030304" pitchFamily="18" charset="0"/>
              </a:rPr>
              <a:t>Reforming the physical </a:t>
            </a:r>
          </a:p>
        </p:txBody>
      </p:sp>
      <p:cxnSp>
        <p:nvCxnSpPr>
          <p:cNvPr id="165" name="AutoShape 249">
            <a:extLst>
              <a:ext uri="{FF2B5EF4-FFF2-40B4-BE49-F238E27FC236}">
                <a16:creationId xmlns:a16="http://schemas.microsoft.com/office/drawing/2014/main" id="{7DDC42B2-852D-46E8-A28E-E4226820CE4B}"/>
              </a:ext>
            </a:extLst>
          </p:cNvPr>
          <p:cNvCxnSpPr>
            <a:cxnSpLocks noChangeShapeType="1"/>
          </p:cNvCxnSpPr>
          <p:nvPr/>
        </p:nvCxnSpPr>
        <p:spPr bwMode="gray">
          <a:xfrm>
            <a:off x="158759" y="1597578"/>
            <a:ext cx="3376491" cy="0"/>
          </a:xfrm>
          <a:prstGeom prst="straightConnector1">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AutoShape 249">
            <a:extLst>
              <a:ext uri="{FF2B5EF4-FFF2-40B4-BE49-F238E27FC236}">
                <a16:creationId xmlns:a16="http://schemas.microsoft.com/office/drawing/2014/main" id="{AB23E553-9DC0-47C8-8D2C-5B3E82C994BD}"/>
              </a:ext>
            </a:extLst>
          </p:cNvPr>
          <p:cNvCxnSpPr>
            <a:cxnSpLocks noChangeShapeType="1"/>
          </p:cNvCxnSpPr>
          <p:nvPr/>
        </p:nvCxnSpPr>
        <p:spPr bwMode="gray">
          <a:xfrm>
            <a:off x="4216459" y="1597578"/>
            <a:ext cx="3376491" cy="0"/>
          </a:xfrm>
          <a:prstGeom prst="straightConnector1">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7" name="AutoShape 249">
            <a:extLst>
              <a:ext uri="{FF2B5EF4-FFF2-40B4-BE49-F238E27FC236}">
                <a16:creationId xmlns:a16="http://schemas.microsoft.com/office/drawing/2014/main" id="{5C609BF0-D8A2-4102-ABD1-95D01E26A04C}"/>
              </a:ext>
            </a:extLst>
          </p:cNvPr>
          <p:cNvCxnSpPr>
            <a:cxnSpLocks noChangeShapeType="1"/>
          </p:cNvCxnSpPr>
          <p:nvPr/>
        </p:nvCxnSpPr>
        <p:spPr bwMode="gray">
          <a:xfrm>
            <a:off x="8274159" y="1597578"/>
            <a:ext cx="3376491" cy="0"/>
          </a:xfrm>
          <a:prstGeom prst="straightConnector1">
            <a:avLst/>
          </a:prstGeom>
          <a:noFill/>
          <a:ln w="31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Straight Connector 173">
            <a:extLst>
              <a:ext uri="{FF2B5EF4-FFF2-40B4-BE49-F238E27FC236}">
                <a16:creationId xmlns:a16="http://schemas.microsoft.com/office/drawing/2014/main" id="{2A431309-02DF-4128-8CC4-84845383644C}"/>
              </a:ext>
            </a:extLst>
          </p:cNvPr>
          <p:cNvCxnSpPr>
            <a:cxnSpLocks/>
          </p:cNvCxnSpPr>
          <p:nvPr/>
        </p:nvCxnSpPr>
        <p:spPr>
          <a:xfrm>
            <a:off x="158759" y="3184013"/>
            <a:ext cx="3376491" cy="0"/>
          </a:xfrm>
          <a:prstGeom prst="line">
            <a:avLst/>
          </a:prstGeom>
          <a:ln w="3175">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8CF23D3F-F2D7-49DB-B09F-E9AA2EDA12E7}"/>
              </a:ext>
            </a:extLst>
          </p:cNvPr>
          <p:cNvCxnSpPr>
            <a:cxnSpLocks/>
          </p:cNvCxnSpPr>
          <p:nvPr/>
        </p:nvCxnSpPr>
        <p:spPr>
          <a:xfrm>
            <a:off x="158759" y="3928588"/>
            <a:ext cx="3376491" cy="0"/>
          </a:xfrm>
          <a:prstGeom prst="line">
            <a:avLst/>
          </a:prstGeom>
          <a:ln w="3175">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E7077363-D437-4351-9C93-04570A532299}"/>
              </a:ext>
            </a:extLst>
          </p:cNvPr>
          <p:cNvCxnSpPr>
            <a:cxnSpLocks/>
          </p:cNvCxnSpPr>
          <p:nvPr/>
        </p:nvCxnSpPr>
        <p:spPr>
          <a:xfrm>
            <a:off x="158759" y="4673163"/>
            <a:ext cx="3376491" cy="0"/>
          </a:xfrm>
          <a:prstGeom prst="line">
            <a:avLst/>
          </a:prstGeom>
          <a:ln w="3175">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99A352B3-EA96-4D5B-BC13-F25432B43528}"/>
              </a:ext>
            </a:extLst>
          </p:cNvPr>
          <p:cNvCxnSpPr>
            <a:cxnSpLocks/>
          </p:cNvCxnSpPr>
          <p:nvPr/>
        </p:nvCxnSpPr>
        <p:spPr>
          <a:xfrm>
            <a:off x="158759" y="5417738"/>
            <a:ext cx="3376491" cy="0"/>
          </a:xfrm>
          <a:prstGeom prst="line">
            <a:avLst/>
          </a:prstGeom>
          <a:ln w="3175">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503C70F7-37D3-4C7C-8C18-9D999F73C1B8}"/>
              </a:ext>
            </a:extLst>
          </p:cNvPr>
          <p:cNvCxnSpPr>
            <a:cxnSpLocks/>
          </p:cNvCxnSpPr>
          <p:nvPr/>
        </p:nvCxnSpPr>
        <p:spPr>
          <a:xfrm>
            <a:off x="158759" y="2439438"/>
            <a:ext cx="3376491" cy="0"/>
          </a:xfrm>
          <a:prstGeom prst="line">
            <a:avLst/>
          </a:prstGeom>
          <a:ln w="3175">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76252210-C834-4A37-B355-5C6BE03F0EAD}"/>
              </a:ext>
            </a:extLst>
          </p:cNvPr>
          <p:cNvSpPr txBox="1">
            <a:spLocks/>
          </p:cNvSpPr>
          <p:nvPr/>
        </p:nvSpPr>
        <p:spPr>
          <a:xfrm>
            <a:off x="818410" y="1961576"/>
            <a:ext cx="2716840" cy="211148"/>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r>
              <a:rPr lang="en-US" sz="1372" dirty="0">
                <a:solidFill>
                  <a:schemeClr val="bg1"/>
                </a:solidFill>
                <a:latin typeface="Palatino Linotype" panose="02040502050505030304" pitchFamily="18" charset="0"/>
              </a:rPr>
              <a:t>New computing technologies </a:t>
            </a:r>
          </a:p>
        </p:txBody>
      </p:sp>
      <p:sp>
        <p:nvSpPr>
          <p:cNvPr id="215" name="Diamond 214">
            <a:extLst>
              <a:ext uri="{FF2B5EF4-FFF2-40B4-BE49-F238E27FC236}">
                <a16:creationId xmlns:a16="http://schemas.microsoft.com/office/drawing/2014/main" id="{C55C72CE-09F3-4538-B711-A9516C014CAA}"/>
              </a:ext>
            </a:extLst>
          </p:cNvPr>
          <p:cNvSpPr/>
          <p:nvPr/>
        </p:nvSpPr>
        <p:spPr>
          <a:xfrm>
            <a:off x="158759" y="1784217"/>
            <a:ext cx="565867" cy="565867"/>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solidFill>
                <a:schemeClr val="tx1"/>
              </a:solidFill>
              <a:latin typeface="Palatino Linotype" panose="02040502050505030304" pitchFamily="18" charset="0"/>
            </a:endParaRPr>
          </a:p>
        </p:txBody>
      </p:sp>
      <p:grpSp>
        <p:nvGrpSpPr>
          <p:cNvPr id="22" name="Group 21">
            <a:extLst>
              <a:ext uri="{FF2B5EF4-FFF2-40B4-BE49-F238E27FC236}">
                <a16:creationId xmlns:a16="http://schemas.microsoft.com/office/drawing/2014/main" id="{D6578892-B256-4990-9EFD-4DDF288FAFBF}"/>
              </a:ext>
            </a:extLst>
          </p:cNvPr>
          <p:cNvGrpSpPr/>
          <p:nvPr/>
        </p:nvGrpSpPr>
        <p:grpSpPr>
          <a:xfrm>
            <a:off x="158759" y="2528792"/>
            <a:ext cx="3376491" cy="565867"/>
            <a:chOff x="158759" y="2832548"/>
            <a:chExt cx="3376491" cy="565867"/>
          </a:xfrm>
        </p:grpSpPr>
        <p:sp>
          <p:nvSpPr>
            <p:cNvPr id="179" name="TextBox 178">
              <a:extLst>
                <a:ext uri="{FF2B5EF4-FFF2-40B4-BE49-F238E27FC236}">
                  <a16:creationId xmlns:a16="http://schemas.microsoft.com/office/drawing/2014/main" id="{EA5D03D7-2A64-452C-BC79-0F45B915188A}"/>
                </a:ext>
              </a:extLst>
            </p:cNvPr>
            <p:cNvSpPr txBox="1">
              <a:spLocks/>
            </p:cNvSpPr>
            <p:nvPr/>
          </p:nvSpPr>
          <p:spPr>
            <a:xfrm>
              <a:off x="818410" y="3009907"/>
              <a:ext cx="2716840" cy="211148"/>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r>
                <a:rPr lang="en-US" sz="1372" dirty="0">
                  <a:solidFill>
                    <a:schemeClr val="bg1"/>
                  </a:solidFill>
                  <a:latin typeface="Palatino Linotype" panose="02040502050505030304" pitchFamily="18" charset="0"/>
                </a:rPr>
                <a:t>Big data and advanced analytics </a:t>
              </a:r>
            </a:p>
          </p:txBody>
        </p:sp>
        <p:sp>
          <p:nvSpPr>
            <p:cNvPr id="216" name="Diamond 215">
              <a:extLst>
                <a:ext uri="{FF2B5EF4-FFF2-40B4-BE49-F238E27FC236}">
                  <a16:creationId xmlns:a16="http://schemas.microsoft.com/office/drawing/2014/main" id="{E6FE4137-E186-4A3E-8F7C-53031B4D4643}"/>
                </a:ext>
              </a:extLst>
            </p:cNvPr>
            <p:cNvSpPr/>
            <p:nvPr/>
          </p:nvSpPr>
          <p:spPr>
            <a:xfrm>
              <a:off x="158759" y="2832548"/>
              <a:ext cx="565867" cy="565867"/>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solidFill>
                  <a:schemeClr val="tx1"/>
                </a:solidFill>
                <a:latin typeface="Palatino Linotype" panose="02040502050505030304" pitchFamily="18" charset="0"/>
              </a:endParaRPr>
            </a:p>
          </p:txBody>
        </p:sp>
      </p:grpSp>
      <p:grpSp>
        <p:nvGrpSpPr>
          <p:cNvPr id="21" name="Group 20">
            <a:extLst>
              <a:ext uri="{FF2B5EF4-FFF2-40B4-BE49-F238E27FC236}">
                <a16:creationId xmlns:a16="http://schemas.microsoft.com/office/drawing/2014/main" id="{40D47FEF-84E6-4D72-A283-91C26C37208C}"/>
              </a:ext>
            </a:extLst>
          </p:cNvPr>
          <p:cNvGrpSpPr/>
          <p:nvPr/>
        </p:nvGrpSpPr>
        <p:grpSpPr>
          <a:xfrm>
            <a:off x="158759" y="3273367"/>
            <a:ext cx="3376491" cy="565867"/>
            <a:chOff x="158759" y="3545152"/>
            <a:chExt cx="3376491" cy="565867"/>
          </a:xfrm>
        </p:grpSpPr>
        <p:sp>
          <p:nvSpPr>
            <p:cNvPr id="170" name="TextBox 169">
              <a:extLst>
                <a:ext uri="{FF2B5EF4-FFF2-40B4-BE49-F238E27FC236}">
                  <a16:creationId xmlns:a16="http://schemas.microsoft.com/office/drawing/2014/main" id="{4D5AC4D0-3B04-4F15-B1B6-C169A94675CC}"/>
                </a:ext>
              </a:extLst>
            </p:cNvPr>
            <p:cNvSpPr txBox="1">
              <a:spLocks/>
            </p:cNvSpPr>
            <p:nvPr/>
          </p:nvSpPr>
          <p:spPr>
            <a:xfrm>
              <a:off x="818410" y="3722511"/>
              <a:ext cx="2716840" cy="211148"/>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r>
                <a:rPr lang="en-US" sz="1372" dirty="0">
                  <a:solidFill>
                    <a:schemeClr val="bg1"/>
                  </a:solidFill>
                  <a:latin typeface="Palatino Linotype" panose="02040502050505030304" pitchFamily="18" charset="0"/>
                </a:rPr>
                <a:t>The Internet of Things (IOT) </a:t>
              </a:r>
            </a:p>
          </p:txBody>
        </p:sp>
        <p:sp>
          <p:nvSpPr>
            <p:cNvPr id="217" name="Diamond 216">
              <a:extLst>
                <a:ext uri="{FF2B5EF4-FFF2-40B4-BE49-F238E27FC236}">
                  <a16:creationId xmlns:a16="http://schemas.microsoft.com/office/drawing/2014/main" id="{2EA0F3B8-2984-4DA3-9182-9E85B33F374A}"/>
                </a:ext>
              </a:extLst>
            </p:cNvPr>
            <p:cNvSpPr/>
            <p:nvPr/>
          </p:nvSpPr>
          <p:spPr>
            <a:xfrm>
              <a:off x="158759" y="3545152"/>
              <a:ext cx="565867" cy="565867"/>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solidFill>
                  <a:schemeClr val="tx1"/>
                </a:solidFill>
                <a:latin typeface="Palatino Linotype" panose="02040502050505030304" pitchFamily="18" charset="0"/>
              </a:endParaRPr>
            </a:p>
          </p:txBody>
        </p:sp>
      </p:grpSp>
      <p:grpSp>
        <p:nvGrpSpPr>
          <p:cNvPr id="20" name="Group 19">
            <a:extLst>
              <a:ext uri="{FF2B5EF4-FFF2-40B4-BE49-F238E27FC236}">
                <a16:creationId xmlns:a16="http://schemas.microsoft.com/office/drawing/2014/main" id="{1DFCCF2E-C5EE-4CFB-9A10-DF39AA1C854A}"/>
              </a:ext>
            </a:extLst>
          </p:cNvPr>
          <p:cNvGrpSpPr/>
          <p:nvPr/>
        </p:nvGrpSpPr>
        <p:grpSpPr>
          <a:xfrm>
            <a:off x="158759" y="4017942"/>
            <a:ext cx="3376491" cy="565867"/>
            <a:chOff x="158759" y="3966898"/>
            <a:chExt cx="3376491" cy="565867"/>
          </a:xfrm>
        </p:grpSpPr>
        <p:sp>
          <p:nvSpPr>
            <p:cNvPr id="171" name="TextBox 170">
              <a:extLst>
                <a:ext uri="{FF2B5EF4-FFF2-40B4-BE49-F238E27FC236}">
                  <a16:creationId xmlns:a16="http://schemas.microsoft.com/office/drawing/2014/main" id="{9EFD6570-A1DB-40FE-808B-BC4E031B62F7}"/>
                </a:ext>
              </a:extLst>
            </p:cNvPr>
            <p:cNvSpPr txBox="1">
              <a:spLocks/>
            </p:cNvSpPr>
            <p:nvPr/>
          </p:nvSpPr>
          <p:spPr>
            <a:xfrm>
              <a:off x="818410" y="4038684"/>
              <a:ext cx="2716840" cy="422295"/>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r>
                <a:rPr lang="en-US" sz="1372" dirty="0">
                  <a:solidFill>
                    <a:schemeClr val="bg1"/>
                  </a:solidFill>
                  <a:latin typeface="Palatino Linotype" panose="02040502050505030304" pitchFamily="18" charset="0"/>
                </a:rPr>
                <a:t>Artificial intelligence and machine learning </a:t>
              </a:r>
            </a:p>
          </p:txBody>
        </p:sp>
        <p:sp>
          <p:nvSpPr>
            <p:cNvPr id="218" name="Diamond 217">
              <a:extLst>
                <a:ext uri="{FF2B5EF4-FFF2-40B4-BE49-F238E27FC236}">
                  <a16:creationId xmlns:a16="http://schemas.microsoft.com/office/drawing/2014/main" id="{BD056382-C954-4AE7-9156-38AFCA6ED679}"/>
                </a:ext>
              </a:extLst>
            </p:cNvPr>
            <p:cNvSpPr/>
            <p:nvPr/>
          </p:nvSpPr>
          <p:spPr>
            <a:xfrm>
              <a:off x="158759" y="3966898"/>
              <a:ext cx="565867" cy="565867"/>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solidFill>
                  <a:schemeClr val="tx1"/>
                </a:solidFill>
                <a:latin typeface="Palatino Linotype" panose="02040502050505030304" pitchFamily="18" charset="0"/>
              </a:endParaRPr>
            </a:p>
          </p:txBody>
        </p:sp>
      </p:grpSp>
      <p:grpSp>
        <p:nvGrpSpPr>
          <p:cNvPr id="18" name="Group 17">
            <a:extLst>
              <a:ext uri="{FF2B5EF4-FFF2-40B4-BE49-F238E27FC236}">
                <a16:creationId xmlns:a16="http://schemas.microsoft.com/office/drawing/2014/main" id="{B5F1E975-F207-48DB-806B-FFECB35B7B78}"/>
              </a:ext>
            </a:extLst>
          </p:cNvPr>
          <p:cNvGrpSpPr/>
          <p:nvPr/>
        </p:nvGrpSpPr>
        <p:grpSpPr>
          <a:xfrm>
            <a:off x="158759" y="5507090"/>
            <a:ext cx="3376491" cy="565867"/>
            <a:chOff x="158759" y="5366246"/>
            <a:chExt cx="3376491" cy="565867"/>
          </a:xfrm>
        </p:grpSpPr>
        <p:sp>
          <p:nvSpPr>
            <p:cNvPr id="173" name="TextBox 172">
              <a:extLst>
                <a:ext uri="{FF2B5EF4-FFF2-40B4-BE49-F238E27FC236}">
                  <a16:creationId xmlns:a16="http://schemas.microsoft.com/office/drawing/2014/main" id="{C61DF9F9-7208-4823-B26A-96BD6889AC5C}"/>
                </a:ext>
              </a:extLst>
            </p:cNvPr>
            <p:cNvSpPr txBox="1">
              <a:spLocks/>
            </p:cNvSpPr>
            <p:nvPr/>
          </p:nvSpPr>
          <p:spPr>
            <a:xfrm>
              <a:off x="818410" y="5438032"/>
              <a:ext cx="2716840" cy="422295"/>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r>
                <a:rPr lang="en-US" sz="1372" dirty="0">
                  <a:solidFill>
                    <a:schemeClr val="bg1"/>
                  </a:solidFill>
                  <a:latin typeface="Palatino Linotype" panose="02040502050505030304" pitchFamily="18" charset="0"/>
                </a:rPr>
                <a:t>Virtual reality </a:t>
              </a:r>
              <a:br>
                <a:rPr lang="en-US" sz="1372" dirty="0">
                  <a:solidFill>
                    <a:schemeClr val="bg1"/>
                  </a:solidFill>
                  <a:latin typeface="Palatino Linotype" panose="02040502050505030304" pitchFamily="18" charset="0"/>
                </a:rPr>
              </a:br>
              <a:r>
                <a:rPr lang="en-US" sz="1372" dirty="0">
                  <a:solidFill>
                    <a:schemeClr val="bg1"/>
                  </a:solidFill>
                  <a:latin typeface="Palatino Linotype" panose="02040502050505030304" pitchFamily="18" charset="0"/>
                </a:rPr>
                <a:t>and augmented reality </a:t>
              </a:r>
            </a:p>
          </p:txBody>
        </p:sp>
        <p:sp>
          <p:nvSpPr>
            <p:cNvPr id="219" name="Diamond 218">
              <a:extLst>
                <a:ext uri="{FF2B5EF4-FFF2-40B4-BE49-F238E27FC236}">
                  <a16:creationId xmlns:a16="http://schemas.microsoft.com/office/drawing/2014/main" id="{A9DE8F92-CF2F-42AB-8BC9-14DB8E931A0C}"/>
                </a:ext>
              </a:extLst>
            </p:cNvPr>
            <p:cNvSpPr/>
            <p:nvPr/>
          </p:nvSpPr>
          <p:spPr>
            <a:xfrm>
              <a:off x="158759" y="5366246"/>
              <a:ext cx="565867" cy="565867"/>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solidFill>
                  <a:schemeClr val="tx1"/>
                </a:solidFill>
                <a:latin typeface="Palatino Linotype" panose="02040502050505030304" pitchFamily="18" charset="0"/>
              </a:endParaRPr>
            </a:p>
          </p:txBody>
        </p:sp>
      </p:grpSp>
      <p:grpSp>
        <p:nvGrpSpPr>
          <p:cNvPr id="19" name="Group 18">
            <a:extLst>
              <a:ext uri="{FF2B5EF4-FFF2-40B4-BE49-F238E27FC236}">
                <a16:creationId xmlns:a16="http://schemas.microsoft.com/office/drawing/2014/main" id="{3D9CBD4C-225D-4D86-9B2B-C40B3F6E2F14}"/>
              </a:ext>
            </a:extLst>
          </p:cNvPr>
          <p:cNvGrpSpPr/>
          <p:nvPr/>
        </p:nvGrpSpPr>
        <p:grpSpPr>
          <a:xfrm>
            <a:off x="158759" y="4762517"/>
            <a:ext cx="3376491" cy="565867"/>
            <a:chOff x="158759" y="4570541"/>
            <a:chExt cx="3376491" cy="565867"/>
          </a:xfrm>
        </p:grpSpPr>
        <p:sp>
          <p:nvSpPr>
            <p:cNvPr id="172" name="TextBox 171">
              <a:extLst>
                <a:ext uri="{FF2B5EF4-FFF2-40B4-BE49-F238E27FC236}">
                  <a16:creationId xmlns:a16="http://schemas.microsoft.com/office/drawing/2014/main" id="{CF269D1A-4403-4FE6-8790-E0B62FE17ED1}"/>
                </a:ext>
              </a:extLst>
            </p:cNvPr>
            <p:cNvSpPr txBox="1">
              <a:spLocks/>
            </p:cNvSpPr>
            <p:nvPr/>
          </p:nvSpPr>
          <p:spPr>
            <a:xfrm>
              <a:off x="818410" y="4747900"/>
              <a:ext cx="2716840" cy="211148"/>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a:buClr>
                  <a:srgbClr val="002960"/>
                </a:buClr>
              </a:pPr>
              <a:r>
                <a:rPr lang="en-US" sz="1372" dirty="0">
                  <a:solidFill>
                    <a:schemeClr val="bg1"/>
                  </a:solidFill>
                  <a:latin typeface="Palatino Linotype" panose="02040502050505030304" pitchFamily="18" charset="0"/>
                </a:rPr>
                <a:t>Blockchain </a:t>
              </a:r>
            </a:p>
          </p:txBody>
        </p:sp>
        <p:sp>
          <p:nvSpPr>
            <p:cNvPr id="220" name="Diamond 219">
              <a:extLst>
                <a:ext uri="{FF2B5EF4-FFF2-40B4-BE49-F238E27FC236}">
                  <a16:creationId xmlns:a16="http://schemas.microsoft.com/office/drawing/2014/main" id="{3F2F10CE-83D3-4708-BDC0-7CFA5DC2214F}"/>
                </a:ext>
              </a:extLst>
            </p:cNvPr>
            <p:cNvSpPr/>
            <p:nvPr/>
          </p:nvSpPr>
          <p:spPr>
            <a:xfrm>
              <a:off x="158759" y="4570541"/>
              <a:ext cx="565867" cy="565867"/>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solidFill>
                  <a:schemeClr val="tx1"/>
                </a:solidFill>
                <a:latin typeface="Palatino Linotype" panose="02040502050505030304" pitchFamily="18" charset="0"/>
              </a:endParaRPr>
            </a:p>
          </p:txBody>
        </p:sp>
      </p:grpSp>
      <p:sp>
        <p:nvSpPr>
          <p:cNvPr id="180" name="Freeform 36">
            <a:extLst>
              <a:ext uri="{FF2B5EF4-FFF2-40B4-BE49-F238E27FC236}">
                <a16:creationId xmlns:a16="http://schemas.microsoft.com/office/drawing/2014/main" id="{63E5E3FE-B26C-4B72-9A78-B998C868C9D2}"/>
              </a:ext>
            </a:extLst>
          </p:cNvPr>
          <p:cNvSpPr>
            <a:spLocks noEditPoints="1"/>
          </p:cNvSpPr>
          <p:nvPr/>
        </p:nvSpPr>
        <p:spPr bwMode="auto">
          <a:xfrm>
            <a:off x="305923" y="1968598"/>
            <a:ext cx="238789" cy="204126"/>
          </a:xfrm>
          <a:custGeom>
            <a:avLst/>
            <a:gdLst>
              <a:gd name="T0" fmla="*/ 142 w 497"/>
              <a:gd name="T1" fmla="*/ 384 h 426"/>
              <a:gd name="T2" fmla="*/ 133 w 497"/>
              <a:gd name="T3" fmla="*/ 372 h 426"/>
              <a:gd name="T4" fmla="*/ 89 w 497"/>
              <a:gd name="T5" fmla="*/ 381 h 426"/>
              <a:gd name="T6" fmla="*/ 497 w 497"/>
              <a:gd name="T7" fmla="*/ 36 h 426"/>
              <a:gd name="T8" fmla="*/ 301 w 497"/>
              <a:gd name="T9" fmla="*/ 0 h 426"/>
              <a:gd name="T10" fmla="*/ 265 w 497"/>
              <a:gd name="T11" fmla="*/ 90 h 426"/>
              <a:gd name="T12" fmla="*/ 231 w 497"/>
              <a:gd name="T13" fmla="*/ 79 h 426"/>
              <a:gd name="T14" fmla="*/ 221 w 497"/>
              <a:gd name="T15" fmla="*/ 11 h 426"/>
              <a:gd name="T16" fmla="*/ 10 w 497"/>
              <a:gd name="T17" fmla="*/ 11 h 426"/>
              <a:gd name="T18" fmla="*/ 10 w 497"/>
              <a:gd name="T19" fmla="*/ 415 h 426"/>
              <a:gd name="T20" fmla="*/ 221 w 497"/>
              <a:gd name="T21" fmla="*/ 415 h 426"/>
              <a:gd name="T22" fmla="*/ 231 w 497"/>
              <a:gd name="T23" fmla="*/ 345 h 426"/>
              <a:gd name="T24" fmla="*/ 265 w 497"/>
              <a:gd name="T25" fmla="*/ 336 h 426"/>
              <a:gd name="T26" fmla="*/ 301 w 497"/>
              <a:gd name="T27" fmla="*/ 426 h 426"/>
              <a:gd name="T28" fmla="*/ 497 w 497"/>
              <a:gd name="T29" fmla="*/ 390 h 426"/>
              <a:gd name="T30" fmla="*/ 25 w 497"/>
              <a:gd name="T31" fmla="*/ 21 h 426"/>
              <a:gd name="T32" fmla="*/ 206 w 497"/>
              <a:gd name="T33" fmla="*/ 21 h 426"/>
              <a:gd name="T34" fmla="*/ 18 w 497"/>
              <a:gd name="T35" fmla="*/ 70 h 426"/>
              <a:gd name="T36" fmla="*/ 206 w 497"/>
              <a:gd name="T37" fmla="*/ 405 h 426"/>
              <a:gd name="T38" fmla="*/ 25 w 497"/>
              <a:gd name="T39" fmla="*/ 405 h 426"/>
              <a:gd name="T40" fmla="*/ 213 w 497"/>
              <a:gd name="T41" fmla="*/ 354 h 426"/>
              <a:gd name="T42" fmla="*/ 213 w 497"/>
              <a:gd name="T43" fmla="*/ 88 h 426"/>
              <a:gd name="T44" fmla="*/ 128 w 497"/>
              <a:gd name="T45" fmla="*/ 181 h 426"/>
              <a:gd name="T46" fmla="*/ 183 w 497"/>
              <a:gd name="T47" fmla="*/ 318 h 426"/>
              <a:gd name="T48" fmla="*/ 194 w 497"/>
              <a:gd name="T49" fmla="*/ 305 h 426"/>
              <a:gd name="T50" fmla="*/ 146 w 497"/>
              <a:gd name="T51" fmla="*/ 184 h 426"/>
              <a:gd name="T52" fmla="*/ 247 w 497"/>
              <a:gd name="T53" fmla="*/ 106 h 426"/>
              <a:gd name="T54" fmla="*/ 350 w 497"/>
              <a:gd name="T55" fmla="*/ 184 h 426"/>
              <a:gd name="T56" fmla="*/ 301 w 497"/>
              <a:gd name="T57" fmla="*/ 305 h 426"/>
              <a:gd name="T58" fmla="*/ 474 w 497"/>
              <a:gd name="T59" fmla="*/ 400 h 426"/>
              <a:gd name="T60" fmla="*/ 295 w 497"/>
              <a:gd name="T61" fmla="*/ 406 h 426"/>
              <a:gd name="T62" fmla="*/ 283 w 497"/>
              <a:gd name="T63" fmla="*/ 354 h 426"/>
              <a:gd name="T64" fmla="*/ 283 w 497"/>
              <a:gd name="T65" fmla="*/ 332 h 426"/>
              <a:gd name="T66" fmla="*/ 371 w 497"/>
              <a:gd name="T67" fmla="*/ 212 h 426"/>
              <a:gd name="T68" fmla="*/ 283 w 497"/>
              <a:gd name="T69" fmla="*/ 94 h 426"/>
              <a:gd name="T70" fmla="*/ 283 w 497"/>
              <a:gd name="T71" fmla="*/ 70 h 426"/>
              <a:gd name="T72" fmla="*/ 295 w 497"/>
              <a:gd name="T73" fmla="*/ 18 h 426"/>
              <a:gd name="T74" fmla="*/ 474 w 497"/>
              <a:gd name="T75" fmla="*/ 26 h 426"/>
              <a:gd name="T76" fmla="*/ 398 w 497"/>
              <a:gd name="T77" fmla="*/ 390 h 426"/>
              <a:gd name="T78" fmla="*/ 407 w 497"/>
              <a:gd name="T79" fmla="*/ 378 h 426"/>
              <a:gd name="T80" fmla="*/ 359 w 497"/>
              <a:gd name="T81" fmla="*/ 373 h 426"/>
              <a:gd name="T82" fmla="*/ 356 w 497"/>
              <a:gd name="T83" fmla="*/ 387 h 426"/>
              <a:gd name="T84" fmla="*/ 109 w 497"/>
              <a:gd name="T85" fmla="*/ 38 h 426"/>
              <a:gd name="T86" fmla="*/ 112 w 497"/>
              <a:gd name="T87" fmla="*/ 53 h 426"/>
              <a:gd name="T88" fmla="*/ 124 w 497"/>
              <a:gd name="T89" fmla="*/ 45 h 426"/>
              <a:gd name="T90" fmla="*/ 380 w 497"/>
              <a:gd name="T91" fmla="*/ 36 h 426"/>
              <a:gd name="T92" fmla="*/ 373 w 497"/>
              <a:gd name="T93" fmla="*/ 48 h 426"/>
              <a:gd name="T94" fmla="*/ 388 w 497"/>
              <a:gd name="T95" fmla="*/ 51 h 426"/>
              <a:gd name="T96" fmla="*/ 385 w 497"/>
              <a:gd name="T97" fmla="*/ 36 h 426"/>
              <a:gd name="T98" fmla="*/ 231 w 497"/>
              <a:gd name="T99" fmla="*/ 236 h 426"/>
              <a:gd name="T100" fmla="*/ 189 w 497"/>
              <a:gd name="T101" fmla="*/ 206 h 426"/>
              <a:gd name="T102" fmla="*/ 224 w 497"/>
              <a:gd name="T103" fmla="*/ 254 h 426"/>
              <a:gd name="T104" fmla="*/ 237 w 497"/>
              <a:gd name="T105" fmla="*/ 254 h 426"/>
              <a:gd name="T106" fmla="*/ 310 w 497"/>
              <a:gd name="T107" fmla="*/ 173 h 426"/>
              <a:gd name="T108" fmla="*/ 295 w 497"/>
              <a:gd name="T109" fmla="*/ 17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7" h="426">
                <a:moveTo>
                  <a:pt x="97" y="390"/>
                </a:moveTo>
                <a:lnTo>
                  <a:pt x="133" y="390"/>
                </a:lnTo>
                <a:lnTo>
                  <a:pt x="137" y="390"/>
                </a:lnTo>
                <a:lnTo>
                  <a:pt x="139" y="387"/>
                </a:lnTo>
                <a:lnTo>
                  <a:pt x="142" y="384"/>
                </a:lnTo>
                <a:lnTo>
                  <a:pt x="142" y="381"/>
                </a:lnTo>
                <a:lnTo>
                  <a:pt x="142" y="378"/>
                </a:lnTo>
                <a:lnTo>
                  <a:pt x="139" y="375"/>
                </a:lnTo>
                <a:lnTo>
                  <a:pt x="137" y="373"/>
                </a:lnTo>
                <a:lnTo>
                  <a:pt x="133" y="372"/>
                </a:lnTo>
                <a:lnTo>
                  <a:pt x="97" y="372"/>
                </a:lnTo>
                <a:lnTo>
                  <a:pt x="94" y="373"/>
                </a:lnTo>
                <a:lnTo>
                  <a:pt x="91" y="375"/>
                </a:lnTo>
                <a:lnTo>
                  <a:pt x="89" y="378"/>
                </a:lnTo>
                <a:lnTo>
                  <a:pt x="89" y="381"/>
                </a:lnTo>
                <a:lnTo>
                  <a:pt x="89" y="384"/>
                </a:lnTo>
                <a:lnTo>
                  <a:pt x="91" y="387"/>
                </a:lnTo>
                <a:lnTo>
                  <a:pt x="94" y="390"/>
                </a:lnTo>
                <a:lnTo>
                  <a:pt x="97" y="390"/>
                </a:lnTo>
                <a:close/>
                <a:moveTo>
                  <a:pt x="497" y="36"/>
                </a:moveTo>
                <a:lnTo>
                  <a:pt x="494" y="21"/>
                </a:lnTo>
                <a:lnTo>
                  <a:pt x="486" y="11"/>
                </a:lnTo>
                <a:lnTo>
                  <a:pt x="474" y="3"/>
                </a:lnTo>
                <a:lnTo>
                  <a:pt x="461" y="0"/>
                </a:lnTo>
                <a:lnTo>
                  <a:pt x="301" y="0"/>
                </a:lnTo>
                <a:lnTo>
                  <a:pt x="288" y="3"/>
                </a:lnTo>
                <a:lnTo>
                  <a:pt x="276" y="11"/>
                </a:lnTo>
                <a:lnTo>
                  <a:pt x="268" y="21"/>
                </a:lnTo>
                <a:lnTo>
                  <a:pt x="265" y="36"/>
                </a:lnTo>
                <a:lnTo>
                  <a:pt x="265" y="90"/>
                </a:lnTo>
                <a:lnTo>
                  <a:pt x="256" y="90"/>
                </a:lnTo>
                <a:lnTo>
                  <a:pt x="247" y="88"/>
                </a:lnTo>
                <a:lnTo>
                  <a:pt x="238" y="90"/>
                </a:lnTo>
                <a:lnTo>
                  <a:pt x="231" y="90"/>
                </a:lnTo>
                <a:lnTo>
                  <a:pt x="231" y="79"/>
                </a:lnTo>
                <a:lnTo>
                  <a:pt x="231" y="79"/>
                </a:lnTo>
                <a:lnTo>
                  <a:pt x="231" y="79"/>
                </a:lnTo>
                <a:lnTo>
                  <a:pt x="231" y="36"/>
                </a:lnTo>
                <a:lnTo>
                  <a:pt x="228" y="21"/>
                </a:lnTo>
                <a:lnTo>
                  <a:pt x="221" y="11"/>
                </a:lnTo>
                <a:lnTo>
                  <a:pt x="209" y="3"/>
                </a:lnTo>
                <a:lnTo>
                  <a:pt x="195" y="0"/>
                </a:lnTo>
                <a:lnTo>
                  <a:pt x="36" y="0"/>
                </a:lnTo>
                <a:lnTo>
                  <a:pt x="22" y="3"/>
                </a:lnTo>
                <a:lnTo>
                  <a:pt x="10" y="11"/>
                </a:lnTo>
                <a:lnTo>
                  <a:pt x="3" y="21"/>
                </a:lnTo>
                <a:lnTo>
                  <a:pt x="0" y="36"/>
                </a:lnTo>
                <a:lnTo>
                  <a:pt x="0" y="390"/>
                </a:lnTo>
                <a:lnTo>
                  <a:pt x="3" y="403"/>
                </a:lnTo>
                <a:lnTo>
                  <a:pt x="10" y="415"/>
                </a:lnTo>
                <a:lnTo>
                  <a:pt x="22" y="423"/>
                </a:lnTo>
                <a:lnTo>
                  <a:pt x="36" y="426"/>
                </a:lnTo>
                <a:lnTo>
                  <a:pt x="195" y="426"/>
                </a:lnTo>
                <a:lnTo>
                  <a:pt x="209" y="423"/>
                </a:lnTo>
                <a:lnTo>
                  <a:pt x="221" y="415"/>
                </a:lnTo>
                <a:lnTo>
                  <a:pt x="228" y="403"/>
                </a:lnTo>
                <a:lnTo>
                  <a:pt x="231" y="390"/>
                </a:lnTo>
                <a:lnTo>
                  <a:pt x="231" y="345"/>
                </a:lnTo>
                <a:lnTo>
                  <a:pt x="231" y="345"/>
                </a:lnTo>
                <a:lnTo>
                  <a:pt x="231" y="345"/>
                </a:lnTo>
                <a:lnTo>
                  <a:pt x="231" y="336"/>
                </a:lnTo>
                <a:lnTo>
                  <a:pt x="238" y="336"/>
                </a:lnTo>
                <a:lnTo>
                  <a:pt x="247" y="338"/>
                </a:lnTo>
                <a:lnTo>
                  <a:pt x="256" y="336"/>
                </a:lnTo>
                <a:lnTo>
                  <a:pt x="265" y="336"/>
                </a:lnTo>
                <a:lnTo>
                  <a:pt x="265" y="390"/>
                </a:lnTo>
                <a:lnTo>
                  <a:pt x="268" y="403"/>
                </a:lnTo>
                <a:lnTo>
                  <a:pt x="276" y="415"/>
                </a:lnTo>
                <a:lnTo>
                  <a:pt x="288" y="423"/>
                </a:lnTo>
                <a:lnTo>
                  <a:pt x="301" y="426"/>
                </a:lnTo>
                <a:lnTo>
                  <a:pt x="461" y="426"/>
                </a:lnTo>
                <a:lnTo>
                  <a:pt x="474" y="423"/>
                </a:lnTo>
                <a:lnTo>
                  <a:pt x="486" y="415"/>
                </a:lnTo>
                <a:lnTo>
                  <a:pt x="494" y="403"/>
                </a:lnTo>
                <a:lnTo>
                  <a:pt x="497" y="390"/>
                </a:lnTo>
                <a:lnTo>
                  <a:pt x="497" y="36"/>
                </a:lnTo>
                <a:close/>
                <a:moveTo>
                  <a:pt x="18" y="36"/>
                </a:moveTo>
                <a:lnTo>
                  <a:pt x="19" y="30"/>
                </a:lnTo>
                <a:lnTo>
                  <a:pt x="21" y="26"/>
                </a:lnTo>
                <a:lnTo>
                  <a:pt x="25" y="21"/>
                </a:lnTo>
                <a:lnTo>
                  <a:pt x="30" y="18"/>
                </a:lnTo>
                <a:lnTo>
                  <a:pt x="36" y="18"/>
                </a:lnTo>
                <a:lnTo>
                  <a:pt x="195" y="18"/>
                </a:lnTo>
                <a:lnTo>
                  <a:pt x="201" y="18"/>
                </a:lnTo>
                <a:lnTo>
                  <a:pt x="206" y="21"/>
                </a:lnTo>
                <a:lnTo>
                  <a:pt x="209" y="26"/>
                </a:lnTo>
                <a:lnTo>
                  <a:pt x="212" y="30"/>
                </a:lnTo>
                <a:lnTo>
                  <a:pt x="213" y="36"/>
                </a:lnTo>
                <a:lnTo>
                  <a:pt x="213" y="70"/>
                </a:lnTo>
                <a:lnTo>
                  <a:pt x="18" y="70"/>
                </a:lnTo>
                <a:lnTo>
                  <a:pt x="18" y="36"/>
                </a:lnTo>
                <a:close/>
                <a:moveTo>
                  <a:pt x="213" y="390"/>
                </a:moveTo>
                <a:lnTo>
                  <a:pt x="212" y="396"/>
                </a:lnTo>
                <a:lnTo>
                  <a:pt x="209" y="400"/>
                </a:lnTo>
                <a:lnTo>
                  <a:pt x="206" y="405"/>
                </a:lnTo>
                <a:lnTo>
                  <a:pt x="201" y="406"/>
                </a:lnTo>
                <a:lnTo>
                  <a:pt x="195" y="408"/>
                </a:lnTo>
                <a:lnTo>
                  <a:pt x="36" y="408"/>
                </a:lnTo>
                <a:lnTo>
                  <a:pt x="30" y="406"/>
                </a:lnTo>
                <a:lnTo>
                  <a:pt x="25" y="405"/>
                </a:lnTo>
                <a:lnTo>
                  <a:pt x="21" y="400"/>
                </a:lnTo>
                <a:lnTo>
                  <a:pt x="19" y="396"/>
                </a:lnTo>
                <a:lnTo>
                  <a:pt x="18" y="390"/>
                </a:lnTo>
                <a:lnTo>
                  <a:pt x="18" y="354"/>
                </a:lnTo>
                <a:lnTo>
                  <a:pt x="213" y="354"/>
                </a:lnTo>
                <a:lnTo>
                  <a:pt x="213" y="390"/>
                </a:lnTo>
                <a:close/>
                <a:moveTo>
                  <a:pt x="213" y="336"/>
                </a:moveTo>
                <a:lnTo>
                  <a:pt x="18" y="336"/>
                </a:lnTo>
                <a:lnTo>
                  <a:pt x="18" y="88"/>
                </a:lnTo>
                <a:lnTo>
                  <a:pt x="213" y="88"/>
                </a:lnTo>
                <a:lnTo>
                  <a:pt x="213" y="94"/>
                </a:lnTo>
                <a:lnTo>
                  <a:pt x="183" y="106"/>
                </a:lnTo>
                <a:lnTo>
                  <a:pt x="159" y="126"/>
                </a:lnTo>
                <a:lnTo>
                  <a:pt x="140" y="151"/>
                </a:lnTo>
                <a:lnTo>
                  <a:pt x="128" y="181"/>
                </a:lnTo>
                <a:lnTo>
                  <a:pt x="124" y="212"/>
                </a:lnTo>
                <a:lnTo>
                  <a:pt x="128" y="245"/>
                </a:lnTo>
                <a:lnTo>
                  <a:pt x="140" y="275"/>
                </a:lnTo>
                <a:lnTo>
                  <a:pt x="159" y="299"/>
                </a:lnTo>
                <a:lnTo>
                  <a:pt x="183" y="318"/>
                </a:lnTo>
                <a:lnTo>
                  <a:pt x="213" y="332"/>
                </a:lnTo>
                <a:lnTo>
                  <a:pt x="213" y="336"/>
                </a:lnTo>
                <a:close/>
                <a:moveTo>
                  <a:pt x="247" y="320"/>
                </a:moveTo>
                <a:lnTo>
                  <a:pt x="219" y="315"/>
                </a:lnTo>
                <a:lnTo>
                  <a:pt x="194" y="305"/>
                </a:lnTo>
                <a:lnTo>
                  <a:pt x="173" y="288"/>
                </a:lnTo>
                <a:lnTo>
                  <a:pt x="156" y="266"/>
                </a:lnTo>
                <a:lnTo>
                  <a:pt x="146" y="241"/>
                </a:lnTo>
                <a:lnTo>
                  <a:pt x="142" y="212"/>
                </a:lnTo>
                <a:lnTo>
                  <a:pt x="146" y="184"/>
                </a:lnTo>
                <a:lnTo>
                  <a:pt x="156" y="158"/>
                </a:lnTo>
                <a:lnTo>
                  <a:pt x="173" y="138"/>
                </a:lnTo>
                <a:lnTo>
                  <a:pt x="194" y="121"/>
                </a:lnTo>
                <a:lnTo>
                  <a:pt x="219" y="111"/>
                </a:lnTo>
                <a:lnTo>
                  <a:pt x="247" y="106"/>
                </a:lnTo>
                <a:lnTo>
                  <a:pt x="276" y="111"/>
                </a:lnTo>
                <a:lnTo>
                  <a:pt x="301" y="121"/>
                </a:lnTo>
                <a:lnTo>
                  <a:pt x="323" y="138"/>
                </a:lnTo>
                <a:lnTo>
                  <a:pt x="340" y="158"/>
                </a:lnTo>
                <a:lnTo>
                  <a:pt x="350" y="184"/>
                </a:lnTo>
                <a:lnTo>
                  <a:pt x="355" y="212"/>
                </a:lnTo>
                <a:lnTo>
                  <a:pt x="350" y="241"/>
                </a:lnTo>
                <a:lnTo>
                  <a:pt x="340" y="266"/>
                </a:lnTo>
                <a:lnTo>
                  <a:pt x="323" y="288"/>
                </a:lnTo>
                <a:lnTo>
                  <a:pt x="301" y="305"/>
                </a:lnTo>
                <a:lnTo>
                  <a:pt x="276" y="315"/>
                </a:lnTo>
                <a:lnTo>
                  <a:pt x="247" y="320"/>
                </a:lnTo>
                <a:close/>
                <a:moveTo>
                  <a:pt x="479" y="390"/>
                </a:moveTo>
                <a:lnTo>
                  <a:pt x="477" y="396"/>
                </a:lnTo>
                <a:lnTo>
                  <a:pt x="474" y="400"/>
                </a:lnTo>
                <a:lnTo>
                  <a:pt x="471" y="405"/>
                </a:lnTo>
                <a:lnTo>
                  <a:pt x="467" y="406"/>
                </a:lnTo>
                <a:lnTo>
                  <a:pt x="461" y="408"/>
                </a:lnTo>
                <a:lnTo>
                  <a:pt x="301" y="408"/>
                </a:lnTo>
                <a:lnTo>
                  <a:pt x="295" y="406"/>
                </a:lnTo>
                <a:lnTo>
                  <a:pt x="291" y="405"/>
                </a:lnTo>
                <a:lnTo>
                  <a:pt x="286" y="400"/>
                </a:lnTo>
                <a:lnTo>
                  <a:pt x="285" y="396"/>
                </a:lnTo>
                <a:lnTo>
                  <a:pt x="283" y="390"/>
                </a:lnTo>
                <a:lnTo>
                  <a:pt x="283" y="354"/>
                </a:lnTo>
                <a:lnTo>
                  <a:pt x="479" y="354"/>
                </a:lnTo>
                <a:lnTo>
                  <a:pt x="479" y="390"/>
                </a:lnTo>
                <a:close/>
                <a:moveTo>
                  <a:pt x="479" y="336"/>
                </a:moveTo>
                <a:lnTo>
                  <a:pt x="283" y="336"/>
                </a:lnTo>
                <a:lnTo>
                  <a:pt x="283" y="332"/>
                </a:lnTo>
                <a:lnTo>
                  <a:pt x="312" y="318"/>
                </a:lnTo>
                <a:lnTo>
                  <a:pt x="337" y="299"/>
                </a:lnTo>
                <a:lnTo>
                  <a:pt x="355" y="275"/>
                </a:lnTo>
                <a:lnTo>
                  <a:pt x="368" y="245"/>
                </a:lnTo>
                <a:lnTo>
                  <a:pt x="371" y="212"/>
                </a:lnTo>
                <a:lnTo>
                  <a:pt x="368" y="181"/>
                </a:lnTo>
                <a:lnTo>
                  <a:pt x="355" y="151"/>
                </a:lnTo>
                <a:lnTo>
                  <a:pt x="337" y="126"/>
                </a:lnTo>
                <a:lnTo>
                  <a:pt x="312" y="106"/>
                </a:lnTo>
                <a:lnTo>
                  <a:pt x="283" y="94"/>
                </a:lnTo>
                <a:lnTo>
                  <a:pt x="283" y="88"/>
                </a:lnTo>
                <a:lnTo>
                  <a:pt x="479" y="88"/>
                </a:lnTo>
                <a:lnTo>
                  <a:pt x="479" y="336"/>
                </a:lnTo>
                <a:close/>
                <a:moveTo>
                  <a:pt x="479" y="70"/>
                </a:moveTo>
                <a:lnTo>
                  <a:pt x="283" y="70"/>
                </a:lnTo>
                <a:lnTo>
                  <a:pt x="283" y="36"/>
                </a:lnTo>
                <a:lnTo>
                  <a:pt x="285" y="30"/>
                </a:lnTo>
                <a:lnTo>
                  <a:pt x="286" y="26"/>
                </a:lnTo>
                <a:lnTo>
                  <a:pt x="291" y="21"/>
                </a:lnTo>
                <a:lnTo>
                  <a:pt x="295" y="18"/>
                </a:lnTo>
                <a:lnTo>
                  <a:pt x="301" y="18"/>
                </a:lnTo>
                <a:lnTo>
                  <a:pt x="461" y="18"/>
                </a:lnTo>
                <a:lnTo>
                  <a:pt x="467" y="18"/>
                </a:lnTo>
                <a:lnTo>
                  <a:pt x="471" y="21"/>
                </a:lnTo>
                <a:lnTo>
                  <a:pt x="474" y="26"/>
                </a:lnTo>
                <a:lnTo>
                  <a:pt x="477" y="30"/>
                </a:lnTo>
                <a:lnTo>
                  <a:pt x="479" y="36"/>
                </a:lnTo>
                <a:lnTo>
                  <a:pt x="479" y="70"/>
                </a:lnTo>
                <a:close/>
                <a:moveTo>
                  <a:pt x="364" y="390"/>
                </a:moveTo>
                <a:lnTo>
                  <a:pt x="398" y="390"/>
                </a:lnTo>
                <a:lnTo>
                  <a:pt x="403" y="390"/>
                </a:lnTo>
                <a:lnTo>
                  <a:pt x="404" y="387"/>
                </a:lnTo>
                <a:lnTo>
                  <a:pt x="407" y="384"/>
                </a:lnTo>
                <a:lnTo>
                  <a:pt x="407" y="381"/>
                </a:lnTo>
                <a:lnTo>
                  <a:pt x="407" y="378"/>
                </a:lnTo>
                <a:lnTo>
                  <a:pt x="404" y="375"/>
                </a:lnTo>
                <a:lnTo>
                  <a:pt x="403" y="373"/>
                </a:lnTo>
                <a:lnTo>
                  <a:pt x="398" y="372"/>
                </a:lnTo>
                <a:lnTo>
                  <a:pt x="364" y="372"/>
                </a:lnTo>
                <a:lnTo>
                  <a:pt x="359" y="373"/>
                </a:lnTo>
                <a:lnTo>
                  <a:pt x="356" y="375"/>
                </a:lnTo>
                <a:lnTo>
                  <a:pt x="355" y="378"/>
                </a:lnTo>
                <a:lnTo>
                  <a:pt x="355" y="381"/>
                </a:lnTo>
                <a:lnTo>
                  <a:pt x="355" y="384"/>
                </a:lnTo>
                <a:lnTo>
                  <a:pt x="356" y="387"/>
                </a:lnTo>
                <a:lnTo>
                  <a:pt x="359" y="390"/>
                </a:lnTo>
                <a:lnTo>
                  <a:pt x="364" y="390"/>
                </a:lnTo>
                <a:close/>
                <a:moveTo>
                  <a:pt x="115" y="36"/>
                </a:moveTo>
                <a:lnTo>
                  <a:pt x="112" y="36"/>
                </a:lnTo>
                <a:lnTo>
                  <a:pt x="109" y="38"/>
                </a:lnTo>
                <a:lnTo>
                  <a:pt x="107" y="41"/>
                </a:lnTo>
                <a:lnTo>
                  <a:pt x="106" y="45"/>
                </a:lnTo>
                <a:lnTo>
                  <a:pt x="107" y="48"/>
                </a:lnTo>
                <a:lnTo>
                  <a:pt x="109" y="51"/>
                </a:lnTo>
                <a:lnTo>
                  <a:pt x="112" y="53"/>
                </a:lnTo>
                <a:lnTo>
                  <a:pt x="115" y="54"/>
                </a:lnTo>
                <a:lnTo>
                  <a:pt x="119" y="53"/>
                </a:lnTo>
                <a:lnTo>
                  <a:pt x="122" y="51"/>
                </a:lnTo>
                <a:lnTo>
                  <a:pt x="124" y="48"/>
                </a:lnTo>
                <a:lnTo>
                  <a:pt x="124" y="45"/>
                </a:lnTo>
                <a:lnTo>
                  <a:pt x="124" y="41"/>
                </a:lnTo>
                <a:lnTo>
                  <a:pt x="122" y="38"/>
                </a:lnTo>
                <a:lnTo>
                  <a:pt x="119" y="36"/>
                </a:lnTo>
                <a:lnTo>
                  <a:pt x="115" y="36"/>
                </a:lnTo>
                <a:close/>
                <a:moveTo>
                  <a:pt x="380" y="36"/>
                </a:moveTo>
                <a:lnTo>
                  <a:pt x="377" y="36"/>
                </a:lnTo>
                <a:lnTo>
                  <a:pt x="374" y="38"/>
                </a:lnTo>
                <a:lnTo>
                  <a:pt x="373" y="41"/>
                </a:lnTo>
                <a:lnTo>
                  <a:pt x="371" y="45"/>
                </a:lnTo>
                <a:lnTo>
                  <a:pt x="373" y="48"/>
                </a:lnTo>
                <a:lnTo>
                  <a:pt x="374" y="51"/>
                </a:lnTo>
                <a:lnTo>
                  <a:pt x="377" y="53"/>
                </a:lnTo>
                <a:lnTo>
                  <a:pt x="380" y="54"/>
                </a:lnTo>
                <a:lnTo>
                  <a:pt x="385" y="53"/>
                </a:lnTo>
                <a:lnTo>
                  <a:pt x="388" y="51"/>
                </a:lnTo>
                <a:lnTo>
                  <a:pt x="389" y="48"/>
                </a:lnTo>
                <a:lnTo>
                  <a:pt x="389" y="45"/>
                </a:lnTo>
                <a:lnTo>
                  <a:pt x="389" y="41"/>
                </a:lnTo>
                <a:lnTo>
                  <a:pt x="388" y="38"/>
                </a:lnTo>
                <a:lnTo>
                  <a:pt x="385" y="36"/>
                </a:lnTo>
                <a:lnTo>
                  <a:pt x="380" y="36"/>
                </a:lnTo>
                <a:close/>
                <a:moveTo>
                  <a:pt x="295" y="170"/>
                </a:moveTo>
                <a:lnTo>
                  <a:pt x="295" y="170"/>
                </a:lnTo>
                <a:lnTo>
                  <a:pt x="259" y="206"/>
                </a:lnTo>
                <a:lnTo>
                  <a:pt x="231" y="236"/>
                </a:lnTo>
                <a:lnTo>
                  <a:pt x="201" y="206"/>
                </a:lnTo>
                <a:lnTo>
                  <a:pt x="198" y="205"/>
                </a:lnTo>
                <a:lnTo>
                  <a:pt x="195" y="203"/>
                </a:lnTo>
                <a:lnTo>
                  <a:pt x="192" y="205"/>
                </a:lnTo>
                <a:lnTo>
                  <a:pt x="189" y="206"/>
                </a:lnTo>
                <a:lnTo>
                  <a:pt x="186" y="209"/>
                </a:lnTo>
                <a:lnTo>
                  <a:pt x="186" y="212"/>
                </a:lnTo>
                <a:lnTo>
                  <a:pt x="186" y="217"/>
                </a:lnTo>
                <a:lnTo>
                  <a:pt x="189" y="220"/>
                </a:lnTo>
                <a:lnTo>
                  <a:pt x="224" y="254"/>
                </a:lnTo>
                <a:lnTo>
                  <a:pt x="227" y="257"/>
                </a:lnTo>
                <a:lnTo>
                  <a:pt x="231" y="257"/>
                </a:lnTo>
                <a:lnTo>
                  <a:pt x="231" y="257"/>
                </a:lnTo>
                <a:lnTo>
                  <a:pt x="234" y="257"/>
                </a:lnTo>
                <a:lnTo>
                  <a:pt x="237" y="254"/>
                </a:lnTo>
                <a:lnTo>
                  <a:pt x="271" y="220"/>
                </a:lnTo>
                <a:lnTo>
                  <a:pt x="307" y="184"/>
                </a:lnTo>
                <a:lnTo>
                  <a:pt x="310" y="181"/>
                </a:lnTo>
                <a:lnTo>
                  <a:pt x="310" y="178"/>
                </a:lnTo>
                <a:lnTo>
                  <a:pt x="310" y="173"/>
                </a:lnTo>
                <a:lnTo>
                  <a:pt x="307" y="170"/>
                </a:lnTo>
                <a:lnTo>
                  <a:pt x="304" y="169"/>
                </a:lnTo>
                <a:lnTo>
                  <a:pt x="301" y="169"/>
                </a:lnTo>
                <a:lnTo>
                  <a:pt x="298" y="169"/>
                </a:lnTo>
                <a:lnTo>
                  <a:pt x="295" y="170"/>
                </a:lnTo>
                <a:close/>
              </a:path>
            </a:pathLst>
          </a:custGeom>
          <a:solidFill>
            <a:schemeClr val="tx1">
              <a:lumMod val="50000"/>
              <a:lumOff val="50000"/>
            </a:schemeClr>
          </a:solid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181" name="Freeform 2528">
            <a:extLst>
              <a:ext uri="{FF2B5EF4-FFF2-40B4-BE49-F238E27FC236}">
                <a16:creationId xmlns:a16="http://schemas.microsoft.com/office/drawing/2014/main" id="{82536051-F432-4D96-8CA0-810E80EEA265}"/>
              </a:ext>
            </a:extLst>
          </p:cNvPr>
          <p:cNvSpPr>
            <a:spLocks noEditPoints="1"/>
          </p:cNvSpPr>
          <p:nvPr/>
        </p:nvSpPr>
        <p:spPr bwMode="auto">
          <a:xfrm>
            <a:off x="278963" y="2693074"/>
            <a:ext cx="281816" cy="205877"/>
          </a:xfrm>
          <a:custGeom>
            <a:avLst/>
            <a:gdLst>
              <a:gd name="T0" fmla="*/ 490 w 502"/>
              <a:gd name="T1" fmla="*/ 115 h 367"/>
              <a:gd name="T2" fmla="*/ 499 w 502"/>
              <a:gd name="T3" fmla="*/ 114 h 367"/>
              <a:gd name="T4" fmla="*/ 502 w 502"/>
              <a:gd name="T5" fmla="*/ 8 h 367"/>
              <a:gd name="T6" fmla="*/ 496 w 502"/>
              <a:gd name="T7" fmla="*/ 0 h 367"/>
              <a:gd name="T8" fmla="*/ 389 w 502"/>
              <a:gd name="T9" fmla="*/ 0 h 367"/>
              <a:gd name="T10" fmla="*/ 385 w 502"/>
              <a:gd name="T11" fmla="*/ 8 h 367"/>
              <a:gd name="T12" fmla="*/ 414 w 502"/>
              <a:gd name="T13" fmla="*/ 41 h 367"/>
              <a:gd name="T14" fmla="*/ 62 w 502"/>
              <a:gd name="T15" fmla="*/ 53 h 367"/>
              <a:gd name="T16" fmla="*/ 49 w 502"/>
              <a:gd name="T17" fmla="*/ 300 h 367"/>
              <a:gd name="T18" fmla="*/ 2 w 502"/>
              <a:gd name="T19" fmla="*/ 303 h 367"/>
              <a:gd name="T20" fmla="*/ 0 w 502"/>
              <a:gd name="T21" fmla="*/ 325 h 367"/>
              <a:gd name="T22" fmla="*/ 26 w 502"/>
              <a:gd name="T23" fmla="*/ 365 h 367"/>
              <a:gd name="T24" fmla="*/ 476 w 502"/>
              <a:gd name="T25" fmla="*/ 365 h 367"/>
              <a:gd name="T26" fmla="*/ 502 w 502"/>
              <a:gd name="T27" fmla="*/ 325 h 367"/>
              <a:gd name="T28" fmla="*/ 499 w 502"/>
              <a:gd name="T29" fmla="*/ 303 h 367"/>
              <a:gd name="T30" fmla="*/ 451 w 502"/>
              <a:gd name="T31" fmla="*/ 300 h 367"/>
              <a:gd name="T32" fmla="*/ 433 w 502"/>
              <a:gd name="T33" fmla="*/ 35 h 367"/>
              <a:gd name="T34" fmla="*/ 485 w 502"/>
              <a:gd name="T35" fmla="*/ 88 h 367"/>
              <a:gd name="T36" fmla="*/ 459 w 502"/>
              <a:gd name="T37" fmla="*/ 66 h 367"/>
              <a:gd name="T38" fmla="*/ 292 w 502"/>
              <a:gd name="T39" fmla="*/ 229 h 367"/>
              <a:gd name="T40" fmla="*/ 242 w 502"/>
              <a:gd name="T41" fmla="*/ 183 h 367"/>
              <a:gd name="T42" fmla="*/ 121 w 502"/>
              <a:gd name="T43" fmla="*/ 300 h 367"/>
              <a:gd name="T44" fmla="*/ 242 w 502"/>
              <a:gd name="T45" fmla="*/ 136 h 367"/>
              <a:gd name="T46" fmla="*/ 292 w 502"/>
              <a:gd name="T47" fmla="*/ 183 h 367"/>
              <a:gd name="T48" fmla="*/ 433 w 502"/>
              <a:gd name="T49" fmla="*/ 48 h 367"/>
              <a:gd name="T50" fmla="*/ 434 w 502"/>
              <a:gd name="T51" fmla="*/ 38 h 367"/>
              <a:gd name="T52" fmla="*/ 280 w 502"/>
              <a:gd name="T53" fmla="*/ 301 h 367"/>
              <a:gd name="T54" fmla="*/ 276 w 502"/>
              <a:gd name="T55" fmla="*/ 308 h 367"/>
              <a:gd name="T56" fmla="*/ 271 w 502"/>
              <a:gd name="T57" fmla="*/ 317 h 367"/>
              <a:gd name="T58" fmla="*/ 231 w 502"/>
              <a:gd name="T59" fmla="*/ 317 h 367"/>
              <a:gd name="T60" fmla="*/ 226 w 502"/>
              <a:gd name="T61" fmla="*/ 308 h 367"/>
              <a:gd name="T62" fmla="*/ 220 w 502"/>
              <a:gd name="T63" fmla="*/ 301 h 367"/>
              <a:gd name="T64" fmla="*/ 242 w 502"/>
              <a:gd name="T65" fmla="*/ 204 h 367"/>
              <a:gd name="T66" fmla="*/ 292 w 502"/>
              <a:gd name="T67" fmla="*/ 251 h 367"/>
              <a:gd name="T68" fmla="*/ 402 w 502"/>
              <a:gd name="T69" fmla="*/ 145 h 367"/>
              <a:gd name="T70" fmla="*/ 100 w 502"/>
              <a:gd name="T71" fmla="*/ 255 h 367"/>
              <a:gd name="T72" fmla="*/ 292 w 502"/>
              <a:gd name="T73" fmla="*/ 163 h 367"/>
              <a:gd name="T74" fmla="*/ 242 w 502"/>
              <a:gd name="T75" fmla="*/ 117 h 367"/>
              <a:gd name="T76" fmla="*/ 100 w 502"/>
              <a:gd name="T77" fmla="*/ 255 h 367"/>
              <a:gd name="T78" fmla="*/ 69 w 502"/>
              <a:gd name="T79" fmla="*/ 69 h 367"/>
              <a:gd name="T80" fmla="*/ 389 w 502"/>
              <a:gd name="T81" fmla="*/ 66 h 367"/>
              <a:gd name="T82" fmla="*/ 89 w 502"/>
              <a:gd name="T83" fmla="*/ 84 h 367"/>
              <a:gd name="T84" fmla="*/ 83 w 502"/>
              <a:gd name="T85" fmla="*/ 91 h 367"/>
              <a:gd name="T86" fmla="*/ 66 w 502"/>
              <a:gd name="T87" fmla="*/ 74 h 367"/>
              <a:gd name="T88" fmla="*/ 472 w 502"/>
              <a:gd name="T89" fmla="*/ 348 h 367"/>
              <a:gd name="T90" fmla="*/ 28 w 502"/>
              <a:gd name="T91" fmla="*/ 348 h 367"/>
              <a:gd name="T92" fmla="*/ 17 w 502"/>
              <a:gd name="T93" fmla="*/ 317 h 367"/>
              <a:gd name="T94" fmla="*/ 224 w 502"/>
              <a:gd name="T95" fmla="*/ 332 h 367"/>
              <a:gd name="T96" fmla="*/ 278 w 502"/>
              <a:gd name="T97" fmla="*/ 332 h 367"/>
              <a:gd name="T98" fmla="*/ 485 w 502"/>
              <a:gd name="T99" fmla="*/ 317 h 367"/>
              <a:gd name="T100" fmla="*/ 417 w 502"/>
              <a:gd name="T101" fmla="*/ 300 h 367"/>
              <a:gd name="T102" fmla="*/ 434 w 502"/>
              <a:gd name="T103" fmla="*/ 30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2" h="367">
                <a:moveTo>
                  <a:pt x="459" y="87"/>
                </a:moveTo>
                <a:lnTo>
                  <a:pt x="487" y="114"/>
                </a:lnTo>
                <a:lnTo>
                  <a:pt x="490" y="115"/>
                </a:lnTo>
                <a:lnTo>
                  <a:pt x="493" y="117"/>
                </a:lnTo>
                <a:lnTo>
                  <a:pt x="496" y="115"/>
                </a:lnTo>
                <a:lnTo>
                  <a:pt x="499" y="114"/>
                </a:lnTo>
                <a:lnTo>
                  <a:pt x="500" y="111"/>
                </a:lnTo>
                <a:lnTo>
                  <a:pt x="502" y="108"/>
                </a:lnTo>
                <a:lnTo>
                  <a:pt x="502" y="8"/>
                </a:lnTo>
                <a:lnTo>
                  <a:pt x="500" y="4"/>
                </a:lnTo>
                <a:lnTo>
                  <a:pt x="499" y="1"/>
                </a:lnTo>
                <a:lnTo>
                  <a:pt x="496" y="0"/>
                </a:lnTo>
                <a:lnTo>
                  <a:pt x="493" y="0"/>
                </a:lnTo>
                <a:lnTo>
                  <a:pt x="393" y="0"/>
                </a:lnTo>
                <a:lnTo>
                  <a:pt x="389" y="0"/>
                </a:lnTo>
                <a:lnTo>
                  <a:pt x="386" y="1"/>
                </a:lnTo>
                <a:lnTo>
                  <a:pt x="385" y="4"/>
                </a:lnTo>
                <a:lnTo>
                  <a:pt x="385" y="8"/>
                </a:lnTo>
                <a:lnTo>
                  <a:pt x="385" y="11"/>
                </a:lnTo>
                <a:lnTo>
                  <a:pt x="386" y="14"/>
                </a:lnTo>
                <a:lnTo>
                  <a:pt x="414" y="41"/>
                </a:lnTo>
                <a:lnTo>
                  <a:pt x="406" y="49"/>
                </a:lnTo>
                <a:lnTo>
                  <a:pt x="75" y="49"/>
                </a:lnTo>
                <a:lnTo>
                  <a:pt x="62" y="53"/>
                </a:lnTo>
                <a:lnTo>
                  <a:pt x="54" y="62"/>
                </a:lnTo>
                <a:lnTo>
                  <a:pt x="49" y="74"/>
                </a:lnTo>
                <a:lnTo>
                  <a:pt x="49" y="300"/>
                </a:lnTo>
                <a:lnTo>
                  <a:pt x="9" y="300"/>
                </a:lnTo>
                <a:lnTo>
                  <a:pt x="4" y="301"/>
                </a:lnTo>
                <a:lnTo>
                  <a:pt x="2" y="303"/>
                </a:lnTo>
                <a:lnTo>
                  <a:pt x="0" y="305"/>
                </a:lnTo>
                <a:lnTo>
                  <a:pt x="0" y="308"/>
                </a:lnTo>
                <a:lnTo>
                  <a:pt x="0" y="325"/>
                </a:lnTo>
                <a:lnTo>
                  <a:pt x="3" y="342"/>
                </a:lnTo>
                <a:lnTo>
                  <a:pt x="11" y="355"/>
                </a:lnTo>
                <a:lnTo>
                  <a:pt x="26" y="365"/>
                </a:lnTo>
                <a:lnTo>
                  <a:pt x="41" y="367"/>
                </a:lnTo>
                <a:lnTo>
                  <a:pt x="459" y="367"/>
                </a:lnTo>
                <a:lnTo>
                  <a:pt x="476" y="365"/>
                </a:lnTo>
                <a:lnTo>
                  <a:pt x="489" y="355"/>
                </a:lnTo>
                <a:lnTo>
                  <a:pt x="497" y="342"/>
                </a:lnTo>
                <a:lnTo>
                  <a:pt x="502" y="325"/>
                </a:lnTo>
                <a:lnTo>
                  <a:pt x="502" y="308"/>
                </a:lnTo>
                <a:lnTo>
                  <a:pt x="500" y="305"/>
                </a:lnTo>
                <a:lnTo>
                  <a:pt x="499" y="303"/>
                </a:lnTo>
                <a:lnTo>
                  <a:pt x="496" y="301"/>
                </a:lnTo>
                <a:lnTo>
                  <a:pt x="493" y="300"/>
                </a:lnTo>
                <a:lnTo>
                  <a:pt x="451" y="300"/>
                </a:lnTo>
                <a:lnTo>
                  <a:pt x="451" y="94"/>
                </a:lnTo>
                <a:lnTo>
                  <a:pt x="459" y="87"/>
                </a:lnTo>
                <a:close/>
                <a:moveTo>
                  <a:pt x="433" y="35"/>
                </a:moveTo>
                <a:lnTo>
                  <a:pt x="413" y="17"/>
                </a:lnTo>
                <a:lnTo>
                  <a:pt x="485" y="17"/>
                </a:lnTo>
                <a:lnTo>
                  <a:pt x="485" y="88"/>
                </a:lnTo>
                <a:lnTo>
                  <a:pt x="465" y="69"/>
                </a:lnTo>
                <a:lnTo>
                  <a:pt x="462" y="67"/>
                </a:lnTo>
                <a:lnTo>
                  <a:pt x="459" y="66"/>
                </a:lnTo>
                <a:lnTo>
                  <a:pt x="456" y="67"/>
                </a:lnTo>
                <a:lnTo>
                  <a:pt x="454" y="69"/>
                </a:lnTo>
                <a:lnTo>
                  <a:pt x="292" y="229"/>
                </a:lnTo>
                <a:lnTo>
                  <a:pt x="248" y="186"/>
                </a:lnTo>
                <a:lnTo>
                  <a:pt x="245" y="184"/>
                </a:lnTo>
                <a:lnTo>
                  <a:pt x="242" y="183"/>
                </a:lnTo>
                <a:lnTo>
                  <a:pt x="240" y="184"/>
                </a:lnTo>
                <a:lnTo>
                  <a:pt x="237" y="186"/>
                </a:lnTo>
                <a:lnTo>
                  <a:pt x="121" y="300"/>
                </a:lnTo>
                <a:lnTo>
                  <a:pt x="100" y="300"/>
                </a:lnTo>
                <a:lnTo>
                  <a:pt x="100" y="279"/>
                </a:lnTo>
                <a:lnTo>
                  <a:pt x="242" y="136"/>
                </a:lnTo>
                <a:lnTo>
                  <a:pt x="286" y="181"/>
                </a:lnTo>
                <a:lnTo>
                  <a:pt x="289" y="183"/>
                </a:lnTo>
                <a:lnTo>
                  <a:pt x="292" y="183"/>
                </a:lnTo>
                <a:lnTo>
                  <a:pt x="296" y="183"/>
                </a:lnTo>
                <a:lnTo>
                  <a:pt x="299" y="181"/>
                </a:lnTo>
                <a:lnTo>
                  <a:pt x="433" y="48"/>
                </a:lnTo>
                <a:lnTo>
                  <a:pt x="434" y="45"/>
                </a:lnTo>
                <a:lnTo>
                  <a:pt x="434" y="41"/>
                </a:lnTo>
                <a:lnTo>
                  <a:pt x="434" y="38"/>
                </a:lnTo>
                <a:lnTo>
                  <a:pt x="433" y="35"/>
                </a:lnTo>
                <a:close/>
                <a:moveTo>
                  <a:pt x="283" y="300"/>
                </a:moveTo>
                <a:lnTo>
                  <a:pt x="280" y="301"/>
                </a:lnTo>
                <a:lnTo>
                  <a:pt x="278" y="303"/>
                </a:lnTo>
                <a:lnTo>
                  <a:pt x="276" y="305"/>
                </a:lnTo>
                <a:lnTo>
                  <a:pt x="276" y="308"/>
                </a:lnTo>
                <a:lnTo>
                  <a:pt x="275" y="313"/>
                </a:lnTo>
                <a:lnTo>
                  <a:pt x="273" y="314"/>
                </a:lnTo>
                <a:lnTo>
                  <a:pt x="271" y="317"/>
                </a:lnTo>
                <a:lnTo>
                  <a:pt x="268" y="317"/>
                </a:lnTo>
                <a:lnTo>
                  <a:pt x="234" y="317"/>
                </a:lnTo>
                <a:lnTo>
                  <a:pt x="231" y="317"/>
                </a:lnTo>
                <a:lnTo>
                  <a:pt x="228" y="314"/>
                </a:lnTo>
                <a:lnTo>
                  <a:pt x="226" y="313"/>
                </a:lnTo>
                <a:lnTo>
                  <a:pt x="226" y="308"/>
                </a:lnTo>
                <a:lnTo>
                  <a:pt x="224" y="305"/>
                </a:lnTo>
                <a:lnTo>
                  <a:pt x="223" y="303"/>
                </a:lnTo>
                <a:lnTo>
                  <a:pt x="220" y="301"/>
                </a:lnTo>
                <a:lnTo>
                  <a:pt x="217" y="300"/>
                </a:lnTo>
                <a:lnTo>
                  <a:pt x="145" y="300"/>
                </a:lnTo>
                <a:lnTo>
                  <a:pt x="242" y="204"/>
                </a:lnTo>
                <a:lnTo>
                  <a:pt x="286" y="248"/>
                </a:lnTo>
                <a:lnTo>
                  <a:pt x="289" y="249"/>
                </a:lnTo>
                <a:lnTo>
                  <a:pt x="292" y="251"/>
                </a:lnTo>
                <a:lnTo>
                  <a:pt x="296" y="249"/>
                </a:lnTo>
                <a:lnTo>
                  <a:pt x="299" y="248"/>
                </a:lnTo>
                <a:lnTo>
                  <a:pt x="402" y="145"/>
                </a:lnTo>
                <a:lnTo>
                  <a:pt x="402" y="300"/>
                </a:lnTo>
                <a:lnTo>
                  <a:pt x="283" y="300"/>
                </a:lnTo>
                <a:close/>
                <a:moveTo>
                  <a:pt x="100" y="255"/>
                </a:moveTo>
                <a:lnTo>
                  <a:pt x="100" y="100"/>
                </a:lnTo>
                <a:lnTo>
                  <a:pt x="355" y="100"/>
                </a:lnTo>
                <a:lnTo>
                  <a:pt x="292" y="163"/>
                </a:lnTo>
                <a:lnTo>
                  <a:pt x="248" y="119"/>
                </a:lnTo>
                <a:lnTo>
                  <a:pt x="245" y="117"/>
                </a:lnTo>
                <a:lnTo>
                  <a:pt x="242" y="117"/>
                </a:lnTo>
                <a:lnTo>
                  <a:pt x="240" y="117"/>
                </a:lnTo>
                <a:lnTo>
                  <a:pt x="237" y="119"/>
                </a:lnTo>
                <a:lnTo>
                  <a:pt x="100" y="255"/>
                </a:lnTo>
                <a:close/>
                <a:moveTo>
                  <a:pt x="66" y="74"/>
                </a:moveTo>
                <a:lnTo>
                  <a:pt x="68" y="72"/>
                </a:lnTo>
                <a:lnTo>
                  <a:pt x="69" y="69"/>
                </a:lnTo>
                <a:lnTo>
                  <a:pt x="72" y="67"/>
                </a:lnTo>
                <a:lnTo>
                  <a:pt x="75" y="66"/>
                </a:lnTo>
                <a:lnTo>
                  <a:pt x="389" y="66"/>
                </a:lnTo>
                <a:lnTo>
                  <a:pt x="372" y="83"/>
                </a:lnTo>
                <a:lnTo>
                  <a:pt x="92" y="83"/>
                </a:lnTo>
                <a:lnTo>
                  <a:pt x="89" y="84"/>
                </a:lnTo>
                <a:lnTo>
                  <a:pt x="86" y="86"/>
                </a:lnTo>
                <a:lnTo>
                  <a:pt x="83" y="88"/>
                </a:lnTo>
                <a:lnTo>
                  <a:pt x="83" y="91"/>
                </a:lnTo>
                <a:lnTo>
                  <a:pt x="83" y="300"/>
                </a:lnTo>
                <a:lnTo>
                  <a:pt x="66" y="300"/>
                </a:lnTo>
                <a:lnTo>
                  <a:pt x="66" y="74"/>
                </a:lnTo>
                <a:close/>
                <a:moveTo>
                  <a:pt x="485" y="325"/>
                </a:moveTo>
                <a:lnTo>
                  <a:pt x="480" y="338"/>
                </a:lnTo>
                <a:lnTo>
                  <a:pt x="472" y="348"/>
                </a:lnTo>
                <a:lnTo>
                  <a:pt x="459" y="351"/>
                </a:lnTo>
                <a:lnTo>
                  <a:pt x="41" y="351"/>
                </a:lnTo>
                <a:lnTo>
                  <a:pt x="28" y="348"/>
                </a:lnTo>
                <a:lnTo>
                  <a:pt x="20" y="338"/>
                </a:lnTo>
                <a:lnTo>
                  <a:pt x="17" y="325"/>
                </a:lnTo>
                <a:lnTo>
                  <a:pt x="17" y="317"/>
                </a:lnTo>
                <a:lnTo>
                  <a:pt x="210" y="317"/>
                </a:lnTo>
                <a:lnTo>
                  <a:pt x="216" y="325"/>
                </a:lnTo>
                <a:lnTo>
                  <a:pt x="224" y="332"/>
                </a:lnTo>
                <a:lnTo>
                  <a:pt x="234" y="334"/>
                </a:lnTo>
                <a:lnTo>
                  <a:pt x="268" y="334"/>
                </a:lnTo>
                <a:lnTo>
                  <a:pt x="278" y="332"/>
                </a:lnTo>
                <a:lnTo>
                  <a:pt x="286" y="325"/>
                </a:lnTo>
                <a:lnTo>
                  <a:pt x="290" y="317"/>
                </a:lnTo>
                <a:lnTo>
                  <a:pt x="485" y="317"/>
                </a:lnTo>
                <a:lnTo>
                  <a:pt x="485" y="325"/>
                </a:lnTo>
                <a:close/>
                <a:moveTo>
                  <a:pt x="434" y="300"/>
                </a:moveTo>
                <a:lnTo>
                  <a:pt x="417" y="300"/>
                </a:lnTo>
                <a:lnTo>
                  <a:pt x="417" y="128"/>
                </a:lnTo>
                <a:lnTo>
                  <a:pt x="434" y="111"/>
                </a:lnTo>
                <a:lnTo>
                  <a:pt x="434" y="300"/>
                </a:lnTo>
                <a:close/>
              </a:path>
            </a:pathLst>
          </a:custGeom>
          <a:solidFill>
            <a:schemeClr val="tx1">
              <a:lumMod val="50000"/>
              <a:lumOff val="50000"/>
            </a:schemeClr>
          </a:solid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grpSp>
        <p:nvGrpSpPr>
          <p:cNvPr id="182" name="Group 181">
            <a:extLst>
              <a:ext uri="{FF2B5EF4-FFF2-40B4-BE49-F238E27FC236}">
                <a16:creationId xmlns:a16="http://schemas.microsoft.com/office/drawing/2014/main" id="{ADA2D756-8EFC-465A-ADA9-1EE98629E506}"/>
              </a:ext>
            </a:extLst>
          </p:cNvPr>
          <p:cNvGrpSpPr/>
          <p:nvPr/>
        </p:nvGrpSpPr>
        <p:grpSpPr>
          <a:xfrm>
            <a:off x="336842" y="3450726"/>
            <a:ext cx="205131" cy="203904"/>
            <a:chOff x="6704491" y="2955942"/>
            <a:chExt cx="384406" cy="385931"/>
          </a:xfrm>
          <a:solidFill>
            <a:schemeClr val="tx1">
              <a:lumMod val="50000"/>
              <a:lumOff val="50000"/>
            </a:schemeClr>
          </a:solidFill>
        </p:grpSpPr>
        <p:sp>
          <p:nvSpPr>
            <p:cNvPr id="207" name="Freeform 55">
              <a:extLst>
                <a:ext uri="{FF2B5EF4-FFF2-40B4-BE49-F238E27FC236}">
                  <a16:creationId xmlns:a16="http://schemas.microsoft.com/office/drawing/2014/main" id="{93AFE078-97AB-4598-880E-7DFE5EF98FCF}"/>
                </a:ext>
              </a:extLst>
            </p:cNvPr>
            <p:cNvSpPr>
              <a:spLocks noEditPoints="1"/>
            </p:cNvSpPr>
            <p:nvPr/>
          </p:nvSpPr>
          <p:spPr bwMode="auto">
            <a:xfrm>
              <a:off x="6704491" y="2955942"/>
              <a:ext cx="384406" cy="385931"/>
            </a:xfrm>
            <a:custGeom>
              <a:avLst/>
              <a:gdLst>
                <a:gd name="T0" fmla="*/ 0 w 504"/>
                <a:gd name="T1" fmla="*/ 505 h 505"/>
                <a:gd name="T2" fmla="*/ 504 w 504"/>
                <a:gd name="T3" fmla="*/ 505 h 505"/>
                <a:gd name="T4" fmla="*/ 504 w 504"/>
                <a:gd name="T5" fmla="*/ 0 h 505"/>
                <a:gd name="T6" fmla="*/ 0 w 504"/>
                <a:gd name="T7" fmla="*/ 0 h 505"/>
                <a:gd name="T8" fmla="*/ 0 w 504"/>
                <a:gd name="T9" fmla="*/ 505 h 505"/>
                <a:gd name="T10" fmla="*/ 484 w 504"/>
                <a:gd name="T11" fmla="*/ 484 h 505"/>
                <a:gd name="T12" fmla="*/ 20 w 504"/>
                <a:gd name="T13" fmla="*/ 484 h 505"/>
                <a:gd name="T14" fmla="*/ 20 w 504"/>
                <a:gd name="T15" fmla="*/ 123 h 505"/>
                <a:gd name="T16" fmla="*/ 484 w 504"/>
                <a:gd name="T17" fmla="*/ 123 h 505"/>
                <a:gd name="T18" fmla="*/ 484 w 504"/>
                <a:gd name="T19" fmla="*/ 484 h 505"/>
                <a:gd name="T20" fmla="*/ 20 w 504"/>
                <a:gd name="T21" fmla="*/ 21 h 505"/>
                <a:gd name="T22" fmla="*/ 484 w 504"/>
                <a:gd name="T23" fmla="*/ 21 h 505"/>
                <a:gd name="T24" fmla="*/ 484 w 504"/>
                <a:gd name="T25" fmla="*/ 102 h 505"/>
                <a:gd name="T26" fmla="*/ 20 w 504"/>
                <a:gd name="T27" fmla="*/ 102 h 505"/>
                <a:gd name="T28" fmla="*/ 20 w 504"/>
                <a:gd name="T29" fmla="*/ 21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4" h="505">
                  <a:moveTo>
                    <a:pt x="0" y="505"/>
                  </a:moveTo>
                  <a:lnTo>
                    <a:pt x="504" y="505"/>
                  </a:lnTo>
                  <a:lnTo>
                    <a:pt x="504" y="0"/>
                  </a:lnTo>
                  <a:lnTo>
                    <a:pt x="0" y="0"/>
                  </a:lnTo>
                  <a:lnTo>
                    <a:pt x="0" y="505"/>
                  </a:lnTo>
                  <a:close/>
                  <a:moveTo>
                    <a:pt x="484" y="484"/>
                  </a:moveTo>
                  <a:lnTo>
                    <a:pt x="20" y="484"/>
                  </a:lnTo>
                  <a:lnTo>
                    <a:pt x="20" y="123"/>
                  </a:lnTo>
                  <a:lnTo>
                    <a:pt x="484" y="123"/>
                  </a:lnTo>
                  <a:lnTo>
                    <a:pt x="484" y="484"/>
                  </a:lnTo>
                  <a:close/>
                  <a:moveTo>
                    <a:pt x="20" y="21"/>
                  </a:moveTo>
                  <a:lnTo>
                    <a:pt x="484" y="21"/>
                  </a:lnTo>
                  <a:lnTo>
                    <a:pt x="484" y="102"/>
                  </a:lnTo>
                  <a:lnTo>
                    <a:pt x="20" y="102"/>
                  </a:lnTo>
                  <a:lnTo>
                    <a:pt x="20" y="21"/>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208" name="Rectangle 56">
              <a:extLst>
                <a:ext uri="{FF2B5EF4-FFF2-40B4-BE49-F238E27FC236}">
                  <a16:creationId xmlns:a16="http://schemas.microsoft.com/office/drawing/2014/main" id="{E10F924F-64FB-4B8B-A11B-8A54679DC007}"/>
                </a:ext>
              </a:extLst>
            </p:cNvPr>
            <p:cNvSpPr>
              <a:spLocks noChangeArrowheads="1"/>
            </p:cNvSpPr>
            <p:nvPr/>
          </p:nvSpPr>
          <p:spPr bwMode="auto">
            <a:xfrm>
              <a:off x="6928729" y="2995603"/>
              <a:ext cx="19831" cy="15254"/>
            </a:xfrm>
            <a:prstGeom prst="rect">
              <a:avLst/>
            </a:prstGeom>
            <a:grpFill/>
            <a:ln w="0">
              <a:noFill/>
              <a:prstDash val="solid"/>
              <a:miter lim="800000"/>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209" name="Rectangle 57">
              <a:extLst>
                <a:ext uri="{FF2B5EF4-FFF2-40B4-BE49-F238E27FC236}">
                  <a16:creationId xmlns:a16="http://schemas.microsoft.com/office/drawing/2014/main" id="{AE824771-70CE-4D58-A013-D71781104804}"/>
                </a:ext>
              </a:extLst>
            </p:cNvPr>
            <p:cNvSpPr>
              <a:spLocks noChangeArrowheads="1"/>
            </p:cNvSpPr>
            <p:nvPr/>
          </p:nvSpPr>
          <p:spPr bwMode="auto">
            <a:xfrm>
              <a:off x="6974491" y="2995603"/>
              <a:ext cx="21356" cy="15254"/>
            </a:xfrm>
            <a:prstGeom prst="rect">
              <a:avLst/>
            </a:prstGeom>
            <a:grpFill/>
            <a:ln w="0">
              <a:noFill/>
              <a:prstDash val="solid"/>
              <a:miter lim="800000"/>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210" name="Rectangle 58">
              <a:extLst>
                <a:ext uri="{FF2B5EF4-FFF2-40B4-BE49-F238E27FC236}">
                  <a16:creationId xmlns:a16="http://schemas.microsoft.com/office/drawing/2014/main" id="{078B1B0C-B73A-4EFD-A45E-55A4B1087ABE}"/>
                </a:ext>
              </a:extLst>
            </p:cNvPr>
            <p:cNvSpPr>
              <a:spLocks noChangeArrowheads="1"/>
            </p:cNvSpPr>
            <p:nvPr/>
          </p:nvSpPr>
          <p:spPr bwMode="auto">
            <a:xfrm>
              <a:off x="7020254" y="2995603"/>
              <a:ext cx="21356" cy="15254"/>
            </a:xfrm>
            <a:prstGeom prst="rect">
              <a:avLst/>
            </a:prstGeom>
            <a:grpFill/>
            <a:ln w="0">
              <a:noFill/>
              <a:prstDash val="solid"/>
              <a:miter lim="800000"/>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211" name="Freeform 59">
              <a:extLst>
                <a:ext uri="{FF2B5EF4-FFF2-40B4-BE49-F238E27FC236}">
                  <a16:creationId xmlns:a16="http://schemas.microsoft.com/office/drawing/2014/main" id="{7341AB34-DD4A-4C8A-B6A6-84B6E7300B42}"/>
                </a:ext>
              </a:extLst>
            </p:cNvPr>
            <p:cNvSpPr>
              <a:spLocks/>
            </p:cNvSpPr>
            <p:nvPr/>
          </p:nvSpPr>
          <p:spPr bwMode="auto">
            <a:xfrm>
              <a:off x="6933304" y="3082551"/>
              <a:ext cx="108306" cy="215084"/>
            </a:xfrm>
            <a:custGeom>
              <a:avLst/>
              <a:gdLst>
                <a:gd name="T0" fmla="*/ 25 w 141"/>
                <a:gd name="T1" fmla="*/ 176 h 280"/>
                <a:gd name="T2" fmla="*/ 10 w 141"/>
                <a:gd name="T3" fmla="*/ 197 h 280"/>
                <a:gd name="T4" fmla="*/ 27 w 141"/>
                <a:gd name="T5" fmla="*/ 226 h 280"/>
                <a:gd name="T6" fmla="*/ 53 w 141"/>
                <a:gd name="T7" fmla="*/ 223 h 280"/>
                <a:gd name="T8" fmla="*/ 57 w 141"/>
                <a:gd name="T9" fmla="*/ 227 h 280"/>
                <a:gd name="T10" fmla="*/ 54 w 141"/>
                <a:gd name="T11" fmla="*/ 253 h 280"/>
                <a:gd name="T12" fmla="*/ 83 w 141"/>
                <a:gd name="T13" fmla="*/ 270 h 280"/>
                <a:gd name="T14" fmla="*/ 104 w 141"/>
                <a:gd name="T15" fmla="*/ 256 h 280"/>
                <a:gd name="T16" fmla="*/ 112 w 141"/>
                <a:gd name="T17" fmla="*/ 258 h 280"/>
                <a:gd name="T18" fmla="*/ 124 w 141"/>
                <a:gd name="T19" fmla="*/ 280 h 280"/>
                <a:gd name="T20" fmla="*/ 141 w 141"/>
                <a:gd name="T21" fmla="*/ 280 h 280"/>
                <a:gd name="T22" fmla="*/ 141 w 141"/>
                <a:gd name="T23" fmla="*/ 261 h 280"/>
                <a:gd name="T24" fmla="*/ 136 w 141"/>
                <a:gd name="T25" fmla="*/ 261 h 280"/>
                <a:gd name="T26" fmla="*/ 127 w 141"/>
                <a:gd name="T27" fmla="*/ 241 h 280"/>
                <a:gd name="T28" fmla="*/ 101 w 141"/>
                <a:gd name="T29" fmla="*/ 233 h 280"/>
                <a:gd name="T30" fmla="*/ 83 w 141"/>
                <a:gd name="T31" fmla="*/ 247 h 280"/>
                <a:gd name="T32" fmla="*/ 75 w 141"/>
                <a:gd name="T33" fmla="*/ 243 h 280"/>
                <a:gd name="T34" fmla="*/ 79 w 141"/>
                <a:gd name="T35" fmla="*/ 220 h 280"/>
                <a:gd name="T36" fmla="*/ 60 w 141"/>
                <a:gd name="T37" fmla="*/ 203 h 280"/>
                <a:gd name="T38" fmla="*/ 38 w 141"/>
                <a:gd name="T39" fmla="*/ 205 h 280"/>
                <a:gd name="T40" fmla="*/ 35 w 141"/>
                <a:gd name="T41" fmla="*/ 199 h 280"/>
                <a:gd name="T42" fmla="*/ 47 w 141"/>
                <a:gd name="T43" fmla="*/ 180 h 280"/>
                <a:gd name="T44" fmla="*/ 39 w 141"/>
                <a:gd name="T45" fmla="*/ 155 h 280"/>
                <a:gd name="T46" fmla="*/ 19 w 141"/>
                <a:gd name="T47" fmla="*/ 144 h 280"/>
                <a:gd name="T48" fmla="*/ 19 w 141"/>
                <a:gd name="T49" fmla="*/ 136 h 280"/>
                <a:gd name="T50" fmla="*/ 39 w 141"/>
                <a:gd name="T51" fmla="*/ 127 h 280"/>
                <a:gd name="T52" fmla="*/ 47 w 141"/>
                <a:gd name="T53" fmla="*/ 101 h 280"/>
                <a:gd name="T54" fmla="*/ 35 w 141"/>
                <a:gd name="T55" fmla="*/ 83 h 280"/>
                <a:gd name="T56" fmla="*/ 38 w 141"/>
                <a:gd name="T57" fmla="*/ 77 h 280"/>
                <a:gd name="T58" fmla="*/ 60 w 141"/>
                <a:gd name="T59" fmla="*/ 79 h 280"/>
                <a:gd name="T60" fmla="*/ 79 w 141"/>
                <a:gd name="T61" fmla="*/ 61 h 280"/>
                <a:gd name="T62" fmla="*/ 75 w 141"/>
                <a:gd name="T63" fmla="*/ 39 h 280"/>
                <a:gd name="T64" fmla="*/ 83 w 141"/>
                <a:gd name="T65" fmla="*/ 35 h 280"/>
                <a:gd name="T66" fmla="*/ 101 w 141"/>
                <a:gd name="T67" fmla="*/ 47 h 280"/>
                <a:gd name="T68" fmla="*/ 127 w 141"/>
                <a:gd name="T69" fmla="*/ 41 h 280"/>
                <a:gd name="T70" fmla="*/ 136 w 141"/>
                <a:gd name="T71" fmla="*/ 20 h 280"/>
                <a:gd name="T72" fmla="*/ 141 w 141"/>
                <a:gd name="T73" fmla="*/ 20 h 280"/>
                <a:gd name="T74" fmla="*/ 141 w 141"/>
                <a:gd name="T75" fmla="*/ 0 h 280"/>
                <a:gd name="T76" fmla="*/ 124 w 141"/>
                <a:gd name="T77" fmla="*/ 0 h 280"/>
                <a:gd name="T78" fmla="*/ 112 w 141"/>
                <a:gd name="T79" fmla="*/ 23 h 280"/>
                <a:gd name="T80" fmla="*/ 104 w 141"/>
                <a:gd name="T81" fmla="*/ 26 h 280"/>
                <a:gd name="T82" fmla="*/ 83 w 141"/>
                <a:gd name="T83" fmla="*/ 10 h 280"/>
                <a:gd name="T84" fmla="*/ 54 w 141"/>
                <a:gd name="T85" fmla="*/ 27 h 280"/>
                <a:gd name="T86" fmla="*/ 57 w 141"/>
                <a:gd name="T87" fmla="*/ 53 h 280"/>
                <a:gd name="T88" fmla="*/ 53 w 141"/>
                <a:gd name="T89" fmla="*/ 57 h 280"/>
                <a:gd name="T90" fmla="*/ 27 w 141"/>
                <a:gd name="T91" fmla="*/ 56 h 280"/>
                <a:gd name="T92" fmla="*/ 10 w 141"/>
                <a:gd name="T93" fmla="*/ 83 h 280"/>
                <a:gd name="T94" fmla="*/ 25 w 141"/>
                <a:gd name="T95" fmla="*/ 105 h 280"/>
                <a:gd name="T96" fmla="*/ 22 w 141"/>
                <a:gd name="T97" fmla="*/ 114 h 280"/>
                <a:gd name="T98" fmla="*/ 0 w 141"/>
                <a:gd name="T99" fmla="*/ 124 h 280"/>
                <a:gd name="T100" fmla="*/ 0 w 141"/>
                <a:gd name="T101" fmla="*/ 158 h 280"/>
                <a:gd name="T102" fmla="*/ 22 w 141"/>
                <a:gd name="T103" fmla="*/ 168 h 280"/>
                <a:gd name="T104" fmla="*/ 25 w 141"/>
                <a:gd name="T105" fmla="*/ 17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1" h="280">
                  <a:moveTo>
                    <a:pt x="25" y="176"/>
                  </a:moveTo>
                  <a:lnTo>
                    <a:pt x="10" y="197"/>
                  </a:lnTo>
                  <a:lnTo>
                    <a:pt x="27" y="226"/>
                  </a:lnTo>
                  <a:lnTo>
                    <a:pt x="53" y="223"/>
                  </a:lnTo>
                  <a:lnTo>
                    <a:pt x="57" y="227"/>
                  </a:lnTo>
                  <a:lnTo>
                    <a:pt x="54" y="253"/>
                  </a:lnTo>
                  <a:lnTo>
                    <a:pt x="83" y="270"/>
                  </a:lnTo>
                  <a:lnTo>
                    <a:pt x="104" y="256"/>
                  </a:lnTo>
                  <a:lnTo>
                    <a:pt x="112" y="258"/>
                  </a:lnTo>
                  <a:lnTo>
                    <a:pt x="124" y="280"/>
                  </a:lnTo>
                  <a:lnTo>
                    <a:pt x="141" y="280"/>
                  </a:lnTo>
                  <a:lnTo>
                    <a:pt x="141" y="261"/>
                  </a:lnTo>
                  <a:lnTo>
                    <a:pt x="136" y="261"/>
                  </a:lnTo>
                  <a:lnTo>
                    <a:pt x="127" y="241"/>
                  </a:lnTo>
                  <a:lnTo>
                    <a:pt x="101" y="233"/>
                  </a:lnTo>
                  <a:lnTo>
                    <a:pt x="83" y="247"/>
                  </a:lnTo>
                  <a:lnTo>
                    <a:pt x="75" y="243"/>
                  </a:lnTo>
                  <a:lnTo>
                    <a:pt x="79" y="220"/>
                  </a:lnTo>
                  <a:lnTo>
                    <a:pt x="60" y="203"/>
                  </a:lnTo>
                  <a:lnTo>
                    <a:pt x="38" y="205"/>
                  </a:lnTo>
                  <a:lnTo>
                    <a:pt x="35" y="199"/>
                  </a:lnTo>
                  <a:lnTo>
                    <a:pt x="47" y="180"/>
                  </a:lnTo>
                  <a:lnTo>
                    <a:pt x="39" y="155"/>
                  </a:lnTo>
                  <a:lnTo>
                    <a:pt x="19" y="144"/>
                  </a:lnTo>
                  <a:lnTo>
                    <a:pt x="19" y="136"/>
                  </a:lnTo>
                  <a:lnTo>
                    <a:pt x="39" y="127"/>
                  </a:lnTo>
                  <a:lnTo>
                    <a:pt x="47" y="101"/>
                  </a:lnTo>
                  <a:lnTo>
                    <a:pt x="35" y="83"/>
                  </a:lnTo>
                  <a:lnTo>
                    <a:pt x="38" y="77"/>
                  </a:lnTo>
                  <a:lnTo>
                    <a:pt x="60" y="79"/>
                  </a:lnTo>
                  <a:lnTo>
                    <a:pt x="79" y="61"/>
                  </a:lnTo>
                  <a:lnTo>
                    <a:pt x="75" y="39"/>
                  </a:lnTo>
                  <a:lnTo>
                    <a:pt x="83" y="35"/>
                  </a:lnTo>
                  <a:lnTo>
                    <a:pt x="101" y="47"/>
                  </a:lnTo>
                  <a:lnTo>
                    <a:pt x="127" y="41"/>
                  </a:lnTo>
                  <a:lnTo>
                    <a:pt x="136" y="20"/>
                  </a:lnTo>
                  <a:lnTo>
                    <a:pt x="141" y="20"/>
                  </a:lnTo>
                  <a:lnTo>
                    <a:pt x="141" y="0"/>
                  </a:lnTo>
                  <a:lnTo>
                    <a:pt x="124" y="0"/>
                  </a:lnTo>
                  <a:lnTo>
                    <a:pt x="112" y="23"/>
                  </a:lnTo>
                  <a:lnTo>
                    <a:pt x="104" y="26"/>
                  </a:lnTo>
                  <a:lnTo>
                    <a:pt x="83" y="10"/>
                  </a:lnTo>
                  <a:lnTo>
                    <a:pt x="54" y="27"/>
                  </a:lnTo>
                  <a:lnTo>
                    <a:pt x="57" y="53"/>
                  </a:lnTo>
                  <a:lnTo>
                    <a:pt x="53" y="57"/>
                  </a:lnTo>
                  <a:lnTo>
                    <a:pt x="27" y="56"/>
                  </a:lnTo>
                  <a:lnTo>
                    <a:pt x="10" y="83"/>
                  </a:lnTo>
                  <a:lnTo>
                    <a:pt x="25" y="105"/>
                  </a:lnTo>
                  <a:lnTo>
                    <a:pt x="22" y="114"/>
                  </a:lnTo>
                  <a:lnTo>
                    <a:pt x="0" y="124"/>
                  </a:lnTo>
                  <a:lnTo>
                    <a:pt x="0" y="158"/>
                  </a:lnTo>
                  <a:lnTo>
                    <a:pt x="22" y="168"/>
                  </a:lnTo>
                  <a:lnTo>
                    <a:pt x="25" y="176"/>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212" name="Freeform 60">
              <a:extLst>
                <a:ext uri="{FF2B5EF4-FFF2-40B4-BE49-F238E27FC236}">
                  <a16:creationId xmlns:a16="http://schemas.microsoft.com/office/drawing/2014/main" id="{8AA4E091-ACAE-4FF2-A279-58872AB74D5F}"/>
                </a:ext>
              </a:extLst>
            </p:cNvPr>
            <p:cNvSpPr>
              <a:spLocks/>
            </p:cNvSpPr>
            <p:nvPr/>
          </p:nvSpPr>
          <p:spPr bwMode="auto">
            <a:xfrm>
              <a:off x="6980593" y="3129840"/>
              <a:ext cx="61017" cy="122033"/>
            </a:xfrm>
            <a:custGeom>
              <a:avLst/>
              <a:gdLst>
                <a:gd name="T0" fmla="*/ 0 w 81"/>
                <a:gd name="T1" fmla="*/ 80 h 160"/>
                <a:gd name="T2" fmla="*/ 3 w 81"/>
                <a:gd name="T3" fmla="*/ 104 h 160"/>
                <a:gd name="T4" fmla="*/ 15 w 81"/>
                <a:gd name="T5" fmla="*/ 127 h 160"/>
                <a:gd name="T6" fmla="*/ 32 w 81"/>
                <a:gd name="T7" fmla="*/ 144 h 160"/>
                <a:gd name="T8" fmla="*/ 55 w 81"/>
                <a:gd name="T9" fmla="*/ 156 h 160"/>
                <a:gd name="T10" fmla="*/ 81 w 81"/>
                <a:gd name="T11" fmla="*/ 160 h 160"/>
                <a:gd name="T12" fmla="*/ 81 w 81"/>
                <a:gd name="T13" fmla="*/ 139 h 160"/>
                <a:gd name="T14" fmla="*/ 61 w 81"/>
                <a:gd name="T15" fmla="*/ 136 h 160"/>
                <a:gd name="T16" fmla="*/ 44 w 81"/>
                <a:gd name="T17" fmla="*/ 128 h 160"/>
                <a:gd name="T18" fmla="*/ 32 w 81"/>
                <a:gd name="T19" fmla="*/ 115 h 160"/>
                <a:gd name="T20" fmla="*/ 23 w 81"/>
                <a:gd name="T21" fmla="*/ 98 h 160"/>
                <a:gd name="T22" fmla="*/ 20 w 81"/>
                <a:gd name="T23" fmla="*/ 80 h 160"/>
                <a:gd name="T24" fmla="*/ 23 w 81"/>
                <a:gd name="T25" fmla="*/ 60 h 160"/>
                <a:gd name="T26" fmla="*/ 32 w 81"/>
                <a:gd name="T27" fmla="*/ 44 h 160"/>
                <a:gd name="T28" fmla="*/ 44 w 81"/>
                <a:gd name="T29" fmla="*/ 31 h 160"/>
                <a:gd name="T30" fmla="*/ 61 w 81"/>
                <a:gd name="T31" fmla="*/ 22 h 160"/>
                <a:gd name="T32" fmla="*/ 81 w 81"/>
                <a:gd name="T33" fmla="*/ 19 h 160"/>
                <a:gd name="T34" fmla="*/ 81 w 81"/>
                <a:gd name="T35" fmla="*/ 0 h 160"/>
                <a:gd name="T36" fmla="*/ 55 w 81"/>
                <a:gd name="T37" fmla="*/ 4 h 160"/>
                <a:gd name="T38" fmla="*/ 32 w 81"/>
                <a:gd name="T39" fmla="*/ 15 h 160"/>
                <a:gd name="T40" fmla="*/ 15 w 81"/>
                <a:gd name="T41" fmla="*/ 33 h 160"/>
                <a:gd name="T42" fmla="*/ 3 w 81"/>
                <a:gd name="T43" fmla="*/ 54 h 160"/>
                <a:gd name="T44" fmla="*/ 0 w 81"/>
                <a:gd name="T45"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160">
                  <a:moveTo>
                    <a:pt x="0" y="80"/>
                  </a:moveTo>
                  <a:lnTo>
                    <a:pt x="3" y="104"/>
                  </a:lnTo>
                  <a:lnTo>
                    <a:pt x="15" y="127"/>
                  </a:lnTo>
                  <a:lnTo>
                    <a:pt x="32" y="144"/>
                  </a:lnTo>
                  <a:lnTo>
                    <a:pt x="55" y="156"/>
                  </a:lnTo>
                  <a:lnTo>
                    <a:pt x="81" y="160"/>
                  </a:lnTo>
                  <a:lnTo>
                    <a:pt x="81" y="139"/>
                  </a:lnTo>
                  <a:lnTo>
                    <a:pt x="61" y="136"/>
                  </a:lnTo>
                  <a:lnTo>
                    <a:pt x="44" y="128"/>
                  </a:lnTo>
                  <a:lnTo>
                    <a:pt x="32" y="115"/>
                  </a:lnTo>
                  <a:lnTo>
                    <a:pt x="23" y="98"/>
                  </a:lnTo>
                  <a:lnTo>
                    <a:pt x="20" y="80"/>
                  </a:lnTo>
                  <a:lnTo>
                    <a:pt x="23" y="60"/>
                  </a:lnTo>
                  <a:lnTo>
                    <a:pt x="32" y="44"/>
                  </a:lnTo>
                  <a:lnTo>
                    <a:pt x="44" y="31"/>
                  </a:lnTo>
                  <a:lnTo>
                    <a:pt x="61" y="22"/>
                  </a:lnTo>
                  <a:lnTo>
                    <a:pt x="81" y="19"/>
                  </a:lnTo>
                  <a:lnTo>
                    <a:pt x="81" y="0"/>
                  </a:lnTo>
                  <a:lnTo>
                    <a:pt x="55" y="4"/>
                  </a:lnTo>
                  <a:lnTo>
                    <a:pt x="32" y="15"/>
                  </a:lnTo>
                  <a:lnTo>
                    <a:pt x="15" y="33"/>
                  </a:lnTo>
                  <a:lnTo>
                    <a:pt x="3" y="54"/>
                  </a:lnTo>
                  <a:lnTo>
                    <a:pt x="0" y="8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213" name="Freeform 61">
              <a:extLst>
                <a:ext uri="{FF2B5EF4-FFF2-40B4-BE49-F238E27FC236}">
                  <a16:creationId xmlns:a16="http://schemas.microsoft.com/office/drawing/2014/main" id="{537E25D0-F977-4EB0-A407-D018B15CAD46}"/>
                </a:ext>
              </a:extLst>
            </p:cNvPr>
            <p:cNvSpPr>
              <a:spLocks/>
            </p:cNvSpPr>
            <p:nvPr/>
          </p:nvSpPr>
          <p:spPr bwMode="auto">
            <a:xfrm>
              <a:off x="6753304" y="3082551"/>
              <a:ext cx="106779" cy="215084"/>
            </a:xfrm>
            <a:custGeom>
              <a:avLst/>
              <a:gdLst>
                <a:gd name="T0" fmla="*/ 27 w 140"/>
                <a:gd name="T1" fmla="*/ 258 h 280"/>
                <a:gd name="T2" fmla="*/ 35 w 140"/>
                <a:gd name="T3" fmla="*/ 256 h 280"/>
                <a:gd name="T4" fmla="*/ 56 w 140"/>
                <a:gd name="T5" fmla="*/ 270 h 280"/>
                <a:gd name="T6" fmla="*/ 85 w 140"/>
                <a:gd name="T7" fmla="*/ 253 h 280"/>
                <a:gd name="T8" fmla="*/ 83 w 140"/>
                <a:gd name="T9" fmla="*/ 227 h 280"/>
                <a:gd name="T10" fmla="*/ 88 w 140"/>
                <a:gd name="T11" fmla="*/ 223 h 280"/>
                <a:gd name="T12" fmla="*/ 112 w 140"/>
                <a:gd name="T13" fmla="*/ 226 h 280"/>
                <a:gd name="T14" fmla="*/ 129 w 140"/>
                <a:gd name="T15" fmla="*/ 197 h 280"/>
                <a:gd name="T16" fmla="*/ 115 w 140"/>
                <a:gd name="T17" fmla="*/ 176 h 280"/>
                <a:gd name="T18" fmla="*/ 117 w 140"/>
                <a:gd name="T19" fmla="*/ 168 h 280"/>
                <a:gd name="T20" fmla="*/ 140 w 140"/>
                <a:gd name="T21" fmla="*/ 158 h 280"/>
                <a:gd name="T22" fmla="*/ 140 w 140"/>
                <a:gd name="T23" fmla="*/ 124 h 280"/>
                <a:gd name="T24" fmla="*/ 117 w 140"/>
                <a:gd name="T25" fmla="*/ 114 h 280"/>
                <a:gd name="T26" fmla="*/ 115 w 140"/>
                <a:gd name="T27" fmla="*/ 105 h 280"/>
                <a:gd name="T28" fmla="*/ 129 w 140"/>
                <a:gd name="T29" fmla="*/ 83 h 280"/>
                <a:gd name="T30" fmla="*/ 112 w 140"/>
                <a:gd name="T31" fmla="*/ 56 h 280"/>
                <a:gd name="T32" fmla="*/ 88 w 140"/>
                <a:gd name="T33" fmla="*/ 57 h 280"/>
                <a:gd name="T34" fmla="*/ 83 w 140"/>
                <a:gd name="T35" fmla="*/ 53 h 280"/>
                <a:gd name="T36" fmla="*/ 85 w 140"/>
                <a:gd name="T37" fmla="*/ 27 h 280"/>
                <a:gd name="T38" fmla="*/ 56 w 140"/>
                <a:gd name="T39" fmla="*/ 10 h 280"/>
                <a:gd name="T40" fmla="*/ 35 w 140"/>
                <a:gd name="T41" fmla="*/ 26 h 280"/>
                <a:gd name="T42" fmla="*/ 27 w 140"/>
                <a:gd name="T43" fmla="*/ 23 h 280"/>
                <a:gd name="T44" fmla="*/ 17 w 140"/>
                <a:gd name="T45" fmla="*/ 0 h 280"/>
                <a:gd name="T46" fmla="*/ 0 w 140"/>
                <a:gd name="T47" fmla="*/ 0 h 280"/>
                <a:gd name="T48" fmla="*/ 0 w 140"/>
                <a:gd name="T49" fmla="*/ 20 h 280"/>
                <a:gd name="T50" fmla="*/ 3 w 140"/>
                <a:gd name="T51" fmla="*/ 20 h 280"/>
                <a:gd name="T52" fmla="*/ 14 w 140"/>
                <a:gd name="T53" fmla="*/ 41 h 280"/>
                <a:gd name="T54" fmla="*/ 39 w 140"/>
                <a:gd name="T55" fmla="*/ 47 h 280"/>
                <a:gd name="T56" fmla="*/ 58 w 140"/>
                <a:gd name="T57" fmla="*/ 35 h 280"/>
                <a:gd name="T58" fmla="*/ 64 w 140"/>
                <a:gd name="T59" fmla="*/ 39 h 280"/>
                <a:gd name="T60" fmla="*/ 62 w 140"/>
                <a:gd name="T61" fmla="*/ 61 h 280"/>
                <a:gd name="T62" fmla="*/ 80 w 140"/>
                <a:gd name="T63" fmla="*/ 79 h 280"/>
                <a:gd name="T64" fmla="*/ 102 w 140"/>
                <a:gd name="T65" fmla="*/ 77 h 280"/>
                <a:gd name="T66" fmla="*/ 106 w 140"/>
                <a:gd name="T67" fmla="*/ 83 h 280"/>
                <a:gd name="T68" fmla="*/ 93 w 140"/>
                <a:gd name="T69" fmla="*/ 101 h 280"/>
                <a:gd name="T70" fmla="*/ 100 w 140"/>
                <a:gd name="T71" fmla="*/ 127 h 280"/>
                <a:gd name="T72" fmla="*/ 120 w 140"/>
                <a:gd name="T73" fmla="*/ 136 h 280"/>
                <a:gd name="T74" fmla="*/ 120 w 140"/>
                <a:gd name="T75" fmla="*/ 144 h 280"/>
                <a:gd name="T76" fmla="*/ 100 w 140"/>
                <a:gd name="T77" fmla="*/ 155 h 280"/>
                <a:gd name="T78" fmla="*/ 94 w 140"/>
                <a:gd name="T79" fmla="*/ 180 h 280"/>
                <a:gd name="T80" fmla="*/ 106 w 140"/>
                <a:gd name="T81" fmla="*/ 199 h 280"/>
                <a:gd name="T82" fmla="*/ 102 w 140"/>
                <a:gd name="T83" fmla="*/ 205 h 280"/>
                <a:gd name="T84" fmla="*/ 80 w 140"/>
                <a:gd name="T85" fmla="*/ 203 h 280"/>
                <a:gd name="T86" fmla="*/ 62 w 140"/>
                <a:gd name="T87" fmla="*/ 220 h 280"/>
                <a:gd name="T88" fmla="*/ 64 w 140"/>
                <a:gd name="T89" fmla="*/ 243 h 280"/>
                <a:gd name="T90" fmla="*/ 58 w 140"/>
                <a:gd name="T91" fmla="*/ 247 h 280"/>
                <a:gd name="T92" fmla="*/ 39 w 140"/>
                <a:gd name="T93" fmla="*/ 233 h 280"/>
                <a:gd name="T94" fmla="*/ 14 w 140"/>
                <a:gd name="T95" fmla="*/ 241 h 280"/>
                <a:gd name="T96" fmla="*/ 3 w 140"/>
                <a:gd name="T97" fmla="*/ 261 h 280"/>
                <a:gd name="T98" fmla="*/ 0 w 140"/>
                <a:gd name="T99" fmla="*/ 261 h 280"/>
                <a:gd name="T100" fmla="*/ 0 w 140"/>
                <a:gd name="T101" fmla="*/ 280 h 280"/>
                <a:gd name="T102" fmla="*/ 17 w 140"/>
                <a:gd name="T103" fmla="*/ 280 h 280"/>
                <a:gd name="T104" fmla="*/ 27 w 140"/>
                <a:gd name="T105" fmla="*/ 25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 h="280">
                  <a:moveTo>
                    <a:pt x="27" y="258"/>
                  </a:moveTo>
                  <a:lnTo>
                    <a:pt x="35" y="256"/>
                  </a:lnTo>
                  <a:lnTo>
                    <a:pt x="56" y="270"/>
                  </a:lnTo>
                  <a:lnTo>
                    <a:pt x="85" y="253"/>
                  </a:lnTo>
                  <a:lnTo>
                    <a:pt x="83" y="227"/>
                  </a:lnTo>
                  <a:lnTo>
                    <a:pt x="88" y="223"/>
                  </a:lnTo>
                  <a:lnTo>
                    <a:pt x="112" y="226"/>
                  </a:lnTo>
                  <a:lnTo>
                    <a:pt x="129" y="197"/>
                  </a:lnTo>
                  <a:lnTo>
                    <a:pt x="115" y="176"/>
                  </a:lnTo>
                  <a:lnTo>
                    <a:pt x="117" y="168"/>
                  </a:lnTo>
                  <a:lnTo>
                    <a:pt x="140" y="158"/>
                  </a:lnTo>
                  <a:lnTo>
                    <a:pt x="140" y="124"/>
                  </a:lnTo>
                  <a:lnTo>
                    <a:pt x="117" y="114"/>
                  </a:lnTo>
                  <a:lnTo>
                    <a:pt x="115" y="105"/>
                  </a:lnTo>
                  <a:lnTo>
                    <a:pt x="129" y="83"/>
                  </a:lnTo>
                  <a:lnTo>
                    <a:pt x="112" y="56"/>
                  </a:lnTo>
                  <a:lnTo>
                    <a:pt x="88" y="57"/>
                  </a:lnTo>
                  <a:lnTo>
                    <a:pt x="83" y="53"/>
                  </a:lnTo>
                  <a:lnTo>
                    <a:pt x="85" y="27"/>
                  </a:lnTo>
                  <a:lnTo>
                    <a:pt x="56" y="10"/>
                  </a:lnTo>
                  <a:lnTo>
                    <a:pt x="35" y="26"/>
                  </a:lnTo>
                  <a:lnTo>
                    <a:pt x="27" y="23"/>
                  </a:lnTo>
                  <a:lnTo>
                    <a:pt x="17" y="0"/>
                  </a:lnTo>
                  <a:lnTo>
                    <a:pt x="0" y="0"/>
                  </a:lnTo>
                  <a:lnTo>
                    <a:pt x="0" y="20"/>
                  </a:lnTo>
                  <a:lnTo>
                    <a:pt x="3" y="20"/>
                  </a:lnTo>
                  <a:lnTo>
                    <a:pt x="14" y="41"/>
                  </a:lnTo>
                  <a:lnTo>
                    <a:pt x="39" y="47"/>
                  </a:lnTo>
                  <a:lnTo>
                    <a:pt x="58" y="35"/>
                  </a:lnTo>
                  <a:lnTo>
                    <a:pt x="64" y="39"/>
                  </a:lnTo>
                  <a:lnTo>
                    <a:pt x="62" y="61"/>
                  </a:lnTo>
                  <a:lnTo>
                    <a:pt x="80" y="79"/>
                  </a:lnTo>
                  <a:lnTo>
                    <a:pt x="102" y="77"/>
                  </a:lnTo>
                  <a:lnTo>
                    <a:pt x="106" y="83"/>
                  </a:lnTo>
                  <a:lnTo>
                    <a:pt x="93" y="101"/>
                  </a:lnTo>
                  <a:lnTo>
                    <a:pt x="100" y="127"/>
                  </a:lnTo>
                  <a:lnTo>
                    <a:pt x="120" y="136"/>
                  </a:lnTo>
                  <a:lnTo>
                    <a:pt x="120" y="144"/>
                  </a:lnTo>
                  <a:lnTo>
                    <a:pt x="100" y="155"/>
                  </a:lnTo>
                  <a:lnTo>
                    <a:pt x="94" y="180"/>
                  </a:lnTo>
                  <a:lnTo>
                    <a:pt x="106" y="199"/>
                  </a:lnTo>
                  <a:lnTo>
                    <a:pt x="102" y="205"/>
                  </a:lnTo>
                  <a:lnTo>
                    <a:pt x="80" y="203"/>
                  </a:lnTo>
                  <a:lnTo>
                    <a:pt x="62" y="220"/>
                  </a:lnTo>
                  <a:lnTo>
                    <a:pt x="64" y="243"/>
                  </a:lnTo>
                  <a:lnTo>
                    <a:pt x="58" y="247"/>
                  </a:lnTo>
                  <a:lnTo>
                    <a:pt x="39" y="233"/>
                  </a:lnTo>
                  <a:lnTo>
                    <a:pt x="14" y="241"/>
                  </a:lnTo>
                  <a:lnTo>
                    <a:pt x="3" y="261"/>
                  </a:lnTo>
                  <a:lnTo>
                    <a:pt x="0" y="261"/>
                  </a:lnTo>
                  <a:lnTo>
                    <a:pt x="0" y="280"/>
                  </a:lnTo>
                  <a:lnTo>
                    <a:pt x="17" y="280"/>
                  </a:lnTo>
                  <a:lnTo>
                    <a:pt x="27" y="258"/>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214" name="Freeform 62">
              <a:extLst>
                <a:ext uri="{FF2B5EF4-FFF2-40B4-BE49-F238E27FC236}">
                  <a16:creationId xmlns:a16="http://schemas.microsoft.com/office/drawing/2014/main" id="{020D64F5-E9E8-4AA7-9FA4-A8A77096983A}"/>
                </a:ext>
              </a:extLst>
            </p:cNvPr>
            <p:cNvSpPr>
              <a:spLocks/>
            </p:cNvSpPr>
            <p:nvPr/>
          </p:nvSpPr>
          <p:spPr bwMode="auto">
            <a:xfrm>
              <a:off x="6753304" y="3129840"/>
              <a:ext cx="61017" cy="122033"/>
            </a:xfrm>
            <a:custGeom>
              <a:avLst/>
              <a:gdLst>
                <a:gd name="T0" fmla="*/ 80 w 80"/>
                <a:gd name="T1" fmla="*/ 80 h 160"/>
                <a:gd name="T2" fmla="*/ 76 w 80"/>
                <a:gd name="T3" fmla="*/ 54 h 160"/>
                <a:gd name="T4" fmla="*/ 64 w 80"/>
                <a:gd name="T5" fmla="*/ 33 h 160"/>
                <a:gd name="T6" fmla="*/ 47 w 80"/>
                <a:gd name="T7" fmla="*/ 15 h 160"/>
                <a:gd name="T8" fmla="*/ 26 w 80"/>
                <a:gd name="T9" fmla="*/ 4 h 160"/>
                <a:gd name="T10" fmla="*/ 0 w 80"/>
                <a:gd name="T11" fmla="*/ 0 h 160"/>
                <a:gd name="T12" fmla="*/ 0 w 80"/>
                <a:gd name="T13" fmla="*/ 19 h 160"/>
                <a:gd name="T14" fmla="*/ 18 w 80"/>
                <a:gd name="T15" fmla="*/ 22 h 160"/>
                <a:gd name="T16" fmla="*/ 35 w 80"/>
                <a:gd name="T17" fmla="*/ 31 h 160"/>
                <a:gd name="T18" fmla="*/ 49 w 80"/>
                <a:gd name="T19" fmla="*/ 44 h 160"/>
                <a:gd name="T20" fmla="*/ 56 w 80"/>
                <a:gd name="T21" fmla="*/ 60 h 160"/>
                <a:gd name="T22" fmla="*/ 59 w 80"/>
                <a:gd name="T23" fmla="*/ 80 h 160"/>
                <a:gd name="T24" fmla="*/ 56 w 80"/>
                <a:gd name="T25" fmla="*/ 98 h 160"/>
                <a:gd name="T26" fmla="*/ 49 w 80"/>
                <a:gd name="T27" fmla="*/ 115 h 160"/>
                <a:gd name="T28" fmla="*/ 35 w 80"/>
                <a:gd name="T29" fmla="*/ 128 h 160"/>
                <a:gd name="T30" fmla="*/ 18 w 80"/>
                <a:gd name="T31" fmla="*/ 136 h 160"/>
                <a:gd name="T32" fmla="*/ 0 w 80"/>
                <a:gd name="T33" fmla="*/ 139 h 160"/>
                <a:gd name="T34" fmla="*/ 0 w 80"/>
                <a:gd name="T35" fmla="*/ 160 h 160"/>
                <a:gd name="T36" fmla="*/ 26 w 80"/>
                <a:gd name="T37" fmla="*/ 156 h 160"/>
                <a:gd name="T38" fmla="*/ 47 w 80"/>
                <a:gd name="T39" fmla="*/ 144 h 160"/>
                <a:gd name="T40" fmla="*/ 64 w 80"/>
                <a:gd name="T41" fmla="*/ 127 h 160"/>
                <a:gd name="T42" fmla="*/ 76 w 80"/>
                <a:gd name="T43" fmla="*/ 104 h 160"/>
                <a:gd name="T44" fmla="*/ 80 w 80"/>
                <a:gd name="T45"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160">
                  <a:moveTo>
                    <a:pt x="80" y="80"/>
                  </a:moveTo>
                  <a:lnTo>
                    <a:pt x="76" y="54"/>
                  </a:lnTo>
                  <a:lnTo>
                    <a:pt x="64" y="33"/>
                  </a:lnTo>
                  <a:lnTo>
                    <a:pt x="47" y="15"/>
                  </a:lnTo>
                  <a:lnTo>
                    <a:pt x="26" y="4"/>
                  </a:lnTo>
                  <a:lnTo>
                    <a:pt x="0" y="0"/>
                  </a:lnTo>
                  <a:lnTo>
                    <a:pt x="0" y="19"/>
                  </a:lnTo>
                  <a:lnTo>
                    <a:pt x="18" y="22"/>
                  </a:lnTo>
                  <a:lnTo>
                    <a:pt x="35" y="31"/>
                  </a:lnTo>
                  <a:lnTo>
                    <a:pt x="49" y="44"/>
                  </a:lnTo>
                  <a:lnTo>
                    <a:pt x="56" y="60"/>
                  </a:lnTo>
                  <a:lnTo>
                    <a:pt x="59" y="80"/>
                  </a:lnTo>
                  <a:lnTo>
                    <a:pt x="56" y="98"/>
                  </a:lnTo>
                  <a:lnTo>
                    <a:pt x="49" y="115"/>
                  </a:lnTo>
                  <a:lnTo>
                    <a:pt x="35" y="128"/>
                  </a:lnTo>
                  <a:lnTo>
                    <a:pt x="18" y="136"/>
                  </a:lnTo>
                  <a:lnTo>
                    <a:pt x="0" y="139"/>
                  </a:lnTo>
                  <a:lnTo>
                    <a:pt x="0" y="160"/>
                  </a:lnTo>
                  <a:lnTo>
                    <a:pt x="26" y="156"/>
                  </a:lnTo>
                  <a:lnTo>
                    <a:pt x="47" y="144"/>
                  </a:lnTo>
                  <a:lnTo>
                    <a:pt x="64" y="127"/>
                  </a:lnTo>
                  <a:lnTo>
                    <a:pt x="76" y="104"/>
                  </a:lnTo>
                  <a:lnTo>
                    <a:pt x="80" y="8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grpSp>
      <p:grpSp>
        <p:nvGrpSpPr>
          <p:cNvPr id="183" name="Group 182">
            <a:extLst>
              <a:ext uri="{FF2B5EF4-FFF2-40B4-BE49-F238E27FC236}">
                <a16:creationId xmlns:a16="http://schemas.microsoft.com/office/drawing/2014/main" id="{30F78A75-CBB6-49FC-A823-4C67DECF3124}"/>
              </a:ext>
            </a:extLst>
          </p:cNvPr>
          <p:cNvGrpSpPr/>
          <p:nvPr/>
        </p:nvGrpSpPr>
        <p:grpSpPr>
          <a:xfrm>
            <a:off x="303855" y="4150175"/>
            <a:ext cx="271106" cy="280420"/>
            <a:chOff x="7384829" y="3643906"/>
            <a:chExt cx="399660" cy="413389"/>
          </a:xfrm>
          <a:solidFill>
            <a:schemeClr val="tx1">
              <a:lumMod val="50000"/>
              <a:lumOff val="50000"/>
            </a:schemeClr>
          </a:solidFill>
        </p:grpSpPr>
        <p:sp>
          <p:nvSpPr>
            <p:cNvPr id="203" name="Freeform 89">
              <a:extLst>
                <a:ext uri="{FF2B5EF4-FFF2-40B4-BE49-F238E27FC236}">
                  <a16:creationId xmlns:a16="http://schemas.microsoft.com/office/drawing/2014/main" id="{33EB632F-2E01-4EFD-9F67-1E801CF4F502}"/>
                </a:ext>
              </a:extLst>
            </p:cNvPr>
            <p:cNvSpPr>
              <a:spLocks/>
            </p:cNvSpPr>
            <p:nvPr/>
          </p:nvSpPr>
          <p:spPr bwMode="auto">
            <a:xfrm>
              <a:off x="7634999" y="3939838"/>
              <a:ext cx="115932" cy="117457"/>
            </a:xfrm>
            <a:custGeom>
              <a:avLst/>
              <a:gdLst>
                <a:gd name="T0" fmla="*/ 129 w 152"/>
                <a:gd name="T1" fmla="*/ 0 h 155"/>
                <a:gd name="T2" fmla="*/ 129 w 152"/>
                <a:gd name="T3" fmla="*/ 2 h 155"/>
                <a:gd name="T4" fmla="*/ 129 w 152"/>
                <a:gd name="T5" fmla="*/ 28 h 155"/>
                <a:gd name="T6" fmla="*/ 126 w 152"/>
                <a:gd name="T7" fmla="*/ 46 h 155"/>
                <a:gd name="T8" fmla="*/ 123 w 152"/>
                <a:gd name="T9" fmla="*/ 60 h 155"/>
                <a:gd name="T10" fmla="*/ 115 w 152"/>
                <a:gd name="T11" fmla="*/ 70 h 155"/>
                <a:gd name="T12" fmla="*/ 108 w 152"/>
                <a:gd name="T13" fmla="*/ 75 h 155"/>
                <a:gd name="T14" fmla="*/ 97 w 152"/>
                <a:gd name="T15" fmla="*/ 78 h 155"/>
                <a:gd name="T16" fmla="*/ 85 w 152"/>
                <a:gd name="T17" fmla="*/ 78 h 155"/>
                <a:gd name="T18" fmla="*/ 77 w 152"/>
                <a:gd name="T19" fmla="*/ 78 h 155"/>
                <a:gd name="T20" fmla="*/ 68 w 152"/>
                <a:gd name="T21" fmla="*/ 78 h 155"/>
                <a:gd name="T22" fmla="*/ 64 w 152"/>
                <a:gd name="T23" fmla="*/ 78 h 155"/>
                <a:gd name="T24" fmla="*/ 51 w 152"/>
                <a:gd name="T25" fmla="*/ 78 h 155"/>
                <a:gd name="T26" fmla="*/ 35 w 152"/>
                <a:gd name="T27" fmla="*/ 79 h 155"/>
                <a:gd name="T28" fmla="*/ 20 w 152"/>
                <a:gd name="T29" fmla="*/ 87 h 155"/>
                <a:gd name="T30" fmla="*/ 7 w 152"/>
                <a:gd name="T31" fmla="*/ 97 h 155"/>
                <a:gd name="T32" fmla="*/ 1 w 152"/>
                <a:gd name="T33" fmla="*/ 113 h 155"/>
                <a:gd name="T34" fmla="*/ 0 w 152"/>
                <a:gd name="T35" fmla="*/ 128 h 155"/>
                <a:gd name="T36" fmla="*/ 0 w 152"/>
                <a:gd name="T37" fmla="*/ 145 h 155"/>
                <a:gd name="T38" fmla="*/ 0 w 152"/>
                <a:gd name="T39" fmla="*/ 152 h 155"/>
                <a:gd name="T40" fmla="*/ 0 w 152"/>
                <a:gd name="T41" fmla="*/ 155 h 155"/>
                <a:gd name="T42" fmla="*/ 21 w 152"/>
                <a:gd name="T43" fmla="*/ 155 h 155"/>
                <a:gd name="T44" fmla="*/ 21 w 152"/>
                <a:gd name="T45" fmla="*/ 152 h 155"/>
                <a:gd name="T46" fmla="*/ 21 w 152"/>
                <a:gd name="T47" fmla="*/ 143 h 155"/>
                <a:gd name="T48" fmla="*/ 21 w 152"/>
                <a:gd name="T49" fmla="*/ 126 h 155"/>
                <a:gd name="T50" fmla="*/ 24 w 152"/>
                <a:gd name="T51" fmla="*/ 113 h 155"/>
                <a:gd name="T52" fmla="*/ 32 w 152"/>
                <a:gd name="T53" fmla="*/ 104 h 155"/>
                <a:gd name="T54" fmla="*/ 35 w 152"/>
                <a:gd name="T55" fmla="*/ 102 h 155"/>
                <a:gd name="T56" fmla="*/ 41 w 152"/>
                <a:gd name="T57" fmla="*/ 101 h 155"/>
                <a:gd name="T58" fmla="*/ 47 w 152"/>
                <a:gd name="T59" fmla="*/ 99 h 155"/>
                <a:gd name="T60" fmla="*/ 55 w 152"/>
                <a:gd name="T61" fmla="*/ 99 h 155"/>
                <a:gd name="T62" fmla="*/ 68 w 152"/>
                <a:gd name="T63" fmla="*/ 99 h 155"/>
                <a:gd name="T64" fmla="*/ 85 w 152"/>
                <a:gd name="T65" fmla="*/ 101 h 155"/>
                <a:gd name="T66" fmla="*/ 100 w 152"/>
                <a:gd name="T67" fmla="*/ 99 h 155"/>
                <a:gd name="T68" fmla="*/ 117 w 152"/>
                <a:gd name="T69" fmla="*/ 94 h 155"/>
                <a:gd name="T70" fmla="*/ 130 w 152"/>
                <a:gd name="T71" fmla="*/ 85 h 155"/>
                <a:gd name="T72" fmla="*/ 141 w 152"/>
                <a:gd name="T73" fmla="*/ 72 h 155"/>
                <a:gd name="T74" fmla="*/ 147 w 152"/>
                <a:gd name="T75" fmla="*/ 55 h 155"/>
                <a:gd name="T76" fmla="*/ 150 w 152"/>
                <a:gd name="T77" fmla="*/ 32 h 155"/>
                <a:gd name="T78" fmla="*/ 152 w 152"/>
                <a:gd name="T79" fmla="*/ 2 h 155"/>
                <a:gd name="T80" fmla="*/ 152 w 152"/>
                <a:gd name="T81" fmla="*/ 0 h 155"/>
                <a:gd name="T82" fmla="*/ 129 w 152"/>
                <a:gd name="T83"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2" h="155">
                  <a:moveTo>
                    <a:pt x="129" y="0"/>
                  </a:moveTo>
                  <a:lnTo>
                    <a:pt x="129" y="2"/>
                  </a:lnTo>
                  <a:lnTo>
                    <a:pt x="129" y="28"/>
                  </a:lnTo>
                  <a:lnTo>
                    <a:pt x="126" y="46"/>
                  </a:lnTo>
                  <a:lnTo>
                    <a:pt x="123" y="60"/>
                  </a:lnTo>
                  <a:lnTo>
                    <a:pt x="115" y="70"/>
                  </a:lnTo>
                  <a:lnTo>
                    <a:pt x="108" y="75"/>
                  </a:lnTo>
                  <a:lnTo>
                    <a:pt x="97" y="78"/>
                  </a:lnTo>
                  <a:lnTo>
                    <a:pt x="85" y="78"/>
                  </a:lnTo>
                  <a:lnTo>
                    <a:pt x="77" y="78"/>
                  </a:lnTo>
                  <a:lnTo>
                    <a:pt x="68" y="78"/>
                  </a:lnTo>
                  <a:lnTo>
                    <a:pt x="64" y="78"/>
                  </a:lnTo>
                  <a:lnTo>
                    <a:pt x="51" y="78"/>
                  </a:lnTo>
                  <a:lnTo>
                    <a:pt x="35" y="79"/>
                  </a:lnTo>
                  <a:lnTo>
                    <a:pt x="20" y="87"/>
                  </a:lnTo>
                  <a:lnTo>
                    <a:pt x="7" y="97"/>
                  </a:lnTo>
                  <a:lnTo>
                    <a:pt x="1" y="113"/>
                  </a:lnTo>
                  <a:lnTo>
                    <a:pt x="0" y="128"/>
                  </a:lnTo>
                  <a:lnTo>
                    <a:pt x="0" y="145"/>
                  </a:lnTo>
                  <a:lnTo>
                    <a:pt x="0" y="152"/>
                  </a:lnTo>
                  <a:lnTo>
                    <a:pt x="0" y="155"/>
                  </a:lnTo>
                  <a:lnTo>
                    <a:pt x="21" y="155"/>
                  </a:lnTo>
                  <a:lnTo>
                    <a:pt x="21" y="152"/>
                  </a:lnTo>
                  <a:lnTo>
                    <a:pt x="21" y="143"/>
                  </a:lnTo>
                  <a:lnTo>
                    <a:pt x="21" y="126"/>
                  </a:lnTo>
                  <a:lnTo>
                    <a:pt x="24" y="113"/>
                  </a:lnTo>
                  <a:lnTo>
                    <a:pt x="32" y="104"/>
                  </a:lnTo>
                  <a:lnTo>
                    <a:pt x="35" y="102"/>
                  </a:lnTo>
                  <a:lnTo>
                    <a:pt x="41" y="101"/>
                  </a:lnTo>
                  <a:lnTo>
                    <a:pt x="47" y="99"/>
                  </a:lnTo>
                  <a:lnTo>
                    <a:pt x="55" y="99"/>
                  </a:lnTo>
                  <a:lnTo>
                    <a:pt x="68" y="99"/>
                  </a:lnTo>
                  <a:lnTo>
                    <a:pt x="85" y="101"/>
                  </a:lnTo>
                  <a:lnTo>
                    <a:pt x="100" y="99"/>
                  </a:lnTo>
                  <a:lnTo>
                    <a:pt x="117" y="94"/>
                  </a:lnTo>
                  <a:lnTo>
                    <a:pt x="130" y="85"/>
                  </a:lnTo>
                  <a:lnTo>
                    <a:pt x="141" y="72"/>
                  </a:lnTo>
                  <a:lnTo>
                    <a:pt x="147" y="55"/>
                  </a:lnTo>
                  <a:lnTo>
                    <a:pt x="150" y="32"/>
                  </a:lnTo>
                  <a:lnTo>
                    <a:pt x="152" y="2"/>
                  </a:lnTo>
                  <a:lnTo>
                    <a:pt x="152" y="0"/>
                  </a:lnTo>
                  <a:lnTo>
                    <a:pt x="129"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204" name="Freeform 90">
              <a:extLst>
                <a:ext uri="{FF2B5EF4-FFF2-40B4-BE49-F238E27FC236}">
                  <a16:creationId xmlns:a16="http://schemas.microsoft.com/office/drawing/2014/main" id="{60373494-61EE-43B8-88DB-C5A2B20F2FED}"/>
                </a:ext>
              </a:extLst>
            </p:cNvPr>
            <p:cNvSpPr>
              <a:spLocks/>
            </p:cNvSpPr>
            <p:nvPr/>
          </p:nvSpPr>
          <p:spPr bwMode="auto">
            <a:xfrm>
              <a:off x="7384829" y="3643906"/>
              <a:ext cx="399660" cy="379830"/>
            </a:xfrm>
            <a:custGeom>
              <a:avLst/>
              <a:gdLst>
                <a:gd name="T0" fmla="*/ 483 w 524"/>
                <a:gd name="T1" fmla="*/ 257 h 497"/>
                <a:gd name="T2" fmla="*/ 466 w 524"/>
                <a:gd name="T3" fmla="*/ 209 h 497"/>
                <a:gd name="T4" fmla="*/ 451 w 524"/>
                <a:gd name="T5" fmla="*/ 151 h 497"/>
                <a:gd name="T6" fmla="*/ 430 w 524"/>
                <a:gd name="T7" fmla="*/ 100 h 497"/>
                <a:gd name="T8" fmla="*/ 392 w 524"/>
                <a:gd name="T9" fmla="*/ 56 h 497"/>
                <a:gd name="T10" fmla="*/ 334 w 524"/>
                <a:gd name="T11" fmla="*/ 21 h 497"/>
                <a:gd name="T12" fmla="*/ 267 w 524"/>
                <a:gd name="T13" fmla="*/ 3 h 497"/>
                <a:gd name="T14" fmla="*/ 191 w 524"/>
                <a:gd name="T15" fmla="*/ 3 h 497"/>
                <a:gd name="T16" fmla="*/ 116 w 524"/>
                <a:gd name="T17" fmla="*/ 27 h 497"/>
                <a:gd name="T18" fmla="*/ 55 w 524"/>
                <a:gd name="T19" fmla="*/ 72 h 497"/>
                <a:gd name="T20" fmla="*/ 17 w 524"/>
                <a:gd name="T21" fmla="*/ 133 h 497"/>
                <a:gd name="T22" fmla="*/ 0 w 524"/>
                <a:gd name="T23" fmla="*/ 209 h 497"/>
                <a:gd name="T24" fmla="*/ 3 w 524"/>
                <a:gd name="T25" fmla="*/ 283 h 497"/>
                <a:gd name="T26" fmla="*/ 15 w 524"/>
                <a:gd name="T27" fmla="*/ 330 h 497"/>
                <a:gd name="T28" fmla="*/ 32 w 524"/>
                <a:gd name="T29" fmla="*/ 359 h 497"/>
                <a:gd name="T30" fmla="*/ 50 w 524"/>
                <a:gd name="T31" fmla="*/ 380 h 497"/>
                <a:gd name="T32" fmla="*/ 76 w 524"/>
                <a:gd name="T33" fmla="*/ 414 h 497"/>
                <a:gd name="T34" fmla="*/ 85 w 524"/>
                <a:gd name="T35" fmla="*/ 444 h 497"/>
                <a:gd name="T36" fmla="*/ 87 w 524"/>
                <a:gd name="T37" fmla="*/ 477 h 497"/>
                <a:gd name="T38" fmla="*/ 87 w 524"/>
                <a:gd name="T39" fmla="*/ 497 h 497"/>
                <a:gd name="T40" fmla="*/ 108 w 524"/>
                <a:gd name="T41" fmla="*/ 494 h 497"/>
                <a:gd name="T42" fmla="*/ 108 w 524"/>
                <a:gd name="T43" fmla="*/ 458 h 497"/>
                <a:gd name="T44" fmla="*/ 103 w 524"/>
                <a:gd name="T45" fmla="*/ 423 h 497"/>
                <a:gd name="T46" fmla="*/ 84 w 524"/>
                <a:gd name="T47" fmla="*/ 385 h 497"/>
                <a:gd name="T48" fmla="*/ 56 w 524"/>
                <a:gd name="T49" fmla="*/ 355 h 497"/>
                <a:gd name="T50" fmla="*/ 40 w 524"/>
                <a:gd name="T51" fmla="*/ 329 h 497"/>
                <a:gd name="T52" fmla="*/ 26 w 524"/>
                <a:gd name="T53" fmla="*/ 282 h 497"/>
                <a:gd name="T54" fmla="*/ 21 w 524"/>
                <a:gd name="T55" fmla="*/ 210 h 497"/>
                <a:gd name="T56" fmla="*/ 37 w 524"/>
                <a:gd name="T57" fmla="*/ 142 h 497"/>
                <a:gd name="T58" fmla="*/ 72 w 524"/>
                <a:gd name="T59" fmla="*/ 88 h 497"/>
                <a:gd name="T60" fmla="*/ 126 w 524"/>
                <a:gd name="T61" fmla="*/ 47 h 497"/>
                <a:gd name="T62" fmla="*/ 194 w 524"/>
                <a:gd name="T63" fmla="*/ 24 h 497"/>
                <a:gd name="T64" fmla="*/ 275 w 524"/>
                <a:gd name="T65" fmla="*/ 25 h 497"/>
                <a:gd name="T66" fmla="*/ 352 w 524"/>
                <a:gd name="T67" fmla="*/ 54 h 497"/>
                <a:gd name="T68" fmla="*/ 402 w 524"/>
                <a:gd name="T69" fmla="*/ 98 h 497"/>
                <a:gd name="T70" fmla="*/ 428 w 524"/>
                <a:gd name="T71" fmla="*/ 150 h 497"/>
                <a:gd name="T72" fmla="*/ 445 w 524"/>
                <a:gd name="T73" fmla="*/ 213 h 497"/>
                <a:gd name="T74" fmla="*/ 452 w 524"/>
                <a:gd name="T75" fmla="*/ 248 h 497"/>
                <a:gd name="T76" fmla="*/ 475 w 524"/>
                <a:gd name="T77" fmla="*/ 288 h 497"/>
                <a:gd name="T78" fmla="*/ 501 w 524"/>
                <a:gd name="T79" fmla="*/ 333 h 497"/>
                <a:gd name="T80" fmla="*/ 502 w 524"/>
                <a:gd name="T81" fmla="*/ 339 h 497"/>
                <a:gd name="T82" fmla="*/ 499 w 524"/>
                <a:gd name="T83" fmla="*/ 342 h 497"/>
                <a:gd name="T84" fmla="*/ 495 w 524"/>
                <a:gd name="T85" fmla="*/ 345 h 497"/>
                <a:gd name="T86" fmla="*/ 417 w 524"/>
                <a:gd name="T87" fmla="*/ 345 h 497"/>
                <a:gd name="T88" fmla="*/ 448 w 524"/>
                <a:gd name="T89" fmla="*/ 368 h 497"/>
                <a:gd name="T90" fmla="*/ 483 w 524"/>
                <a:gd name="T91" fmla="*/ 368 h 497"/>
                <a:gd name="T92" fmla="*/ 493 w 524"/>
                <a:gd name="T93" fmla="*/ 367 h 497"/>
                <a:gd name="T94" fmla="*/ 508 w 524"/>
                <a:gd name="T95" fmla="*/ 362 h 497"/>
                <a:gd name="T96" fmla="*/ 522 w 524"/>
                <a:gd name="T97" fmla="*/ 348 h 497"/>
                <a:gd name="T98" fmla="*/ 519 w 524"/>
                <a:gd name="T99" fmla="*/ 321 h 497"/>
                <a:gd name="T100" fmla="*/ 493 w 524"/>
                <a:gd name="T101" fmla="*/ 277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4" h="497">
                  <a:moveTo>
                    <a:pt x="493" y="277"/>
                  </a:moveTo>
                  <a:lnTo>
                    <a:pt x="483" y="257"/>
                  </a:lnTo>
                  <a:lnTo>
                    <a:pt x="472" y="239"/>
                  </a:lnTo>
                  <a:lnTo>
                    <a:pt x="466" y="209"/>
                  </a:lnTo>
                  <a:lnTo>
                    <a:pt x="458" y="179"/>
                  </a:lnTo>
                  <a:lnTo>
                    <a:pt x="451" y="151"/>
                  </a:lnTo>
                  <a:lnTo>
                    <a:pt x="442" y="124"/>
                  </a:lnTo>
                  <a:lnTo>
                    <a:pt x="430" y="100"/>
                  </a:lnTo>
                  <a:lnTo>
                    <a:pt x="413" y="77"/>
                  </a:lnTo>
                  <a:lnTo>
                    <a:pt x="392" y="56"/>
                  </a:lnTo>
                  <a:lnTo>
                    <a:pt x="364" y="34"/>
                  </a:lnTo>
                  <a:lnTo>
                    <a:pt x="334" y="21"/>
                  </a:lnTo>
                  <a:lnTo>
                    <a:pt x="302" y="9"/>
                  </a:lnTo>
                  <a:lnTo>
                    <a:pt x="267" y="3"/>
                  </a:lnTo>
                  <a:lnTo>
                    <a:pt x="232" y="0"/>
                  </a:lnTo>
                  <a:lnTo>
                    <a:pt x="191" y="3"/>
                  </a:lnTo>
                  <a:lnTo>
                    <a:pt x="152" y="12"/>
                  </a:lnTo>
                  <a:lnTo>
                    <a:pt x="116" y="27"/>
                  </a:lnTo>
                  <a:lnTo>
                    <a:pt x="84" y="48"/>
                  </a:lnTo>
                  <a:lnTo>
                    <a:pt x="55" y="72"/>
                  </a:lnTo>
                  <a:lnTo>
                    <a:pt x="34" y="101"/>
                  </a:lnTo>
                  <a:lnTo>
                    <a:pt x="17" y="133"/>
                  </a:lnTo>
                  <a:lnTo>
                    <a:pt x="5" y="169"/>
                  </a:lnTo>
                  <a:lnTo>
                    <a:pt x="0" y="209"/>
                  </a:lnTo>
                  <a:lnTo>
                    <a:pt x="0" y="250"/>
                  </a:lnTo>
                  <a:lnTo>
                    <a:pt x="3" y="283"/>
                  </a:lnTo>
                  <a:lnTo>
                    <a:pt x="9" y="309"/>
                  </a:lnTo>
                  <a:lnTo>
                    <a:pt x="15" y="330"/>
                  </a:lnTo>
                  <a:lnTo>
                    <a:pt x="25" y="347"/>
                  </a:lnTo>
                  <a:lnTo>
                    <a:pt x="32" y="359"/>
                  </a:lnTo>
                  <a:lnTo>
                    <a:pt x="41" y="370"/>
                  </a:lnTo>
                  <a:lnTo>
                    <a:pt x="50" y="380"/>
                  </a:lnTo>
                  <a:lnTo>
                    <a:pt x="65" y="397"/>
                  </a:lnTo>
                  <a:lnTo>
                    <a:pt x="76" y="414"/>
                  </a:lnTo>
                  <a:lnTo>
                    <a:pt x="82" y="429"/>
                  </a:lnTo>
                  <a:lnTo>
                    <a:pt x="85" y="444"/>
                  </a:lnTo>
                  <a:lnTo>
                    <a:pt x="87" y="459"/>
                  </a:lnTo>
                  <a:lnTo>
                    <a:pt x="87" y="477"/>
                  </a:lnTo>
                  <a:lnTo>
                    <a:pt x="87" y="494"/>
                  </a:lnTo>
                  <a:lnTo>
                    <a:pt x="87" y="497"/>
                  </a:lnTo>
                  <a:lnTo>
                    <a:pt x="108" y="497"/>
                  </a:lnTo>
                  <a:lnTo>
                    <a:pt x="108" y="494"/>
                  </a:lnTo>
                  <a:lnTo>
                    <a:pt x="108" y="477"/>
                  </a:lnTo>
                  <a:lnTo>
                    <a:pt x="108" y="458"/>
                  </a:lnTo>
                  <a:lnTo>
                    <a:pt x="106" y="440"/>
                  </a:lnTo>
                  <a:lnTo>
                    <a:pt x="103" y="423"/>
                  </a:lnTo>
                  <a:lnTo>
                    <a:pt x="96" y="405"/>
                  </a:lnTo>
                  <a:lnTo>
                    <a:pt x="84" y="385"/>
                  </a:lnTo>
                  <a:lnTo>
                    <a:pt x="65" y="365"/>
                  </a:lnTo>
                  <a:lnTo>
                    <a:pt x="56" y="355"/>
                  </a:lnTo>
                  <a:lnTo>
                    <a:pt x="47" y="342"/>
                  </a:lnTo>
                  <a:lnTo>
                    <a:pt x="40" y="329"/>
                  </a:lnTo>
                  <a:lnTo>
                    <a:pt x="32" y="309"/>
                  </a:lnTo>
                  <a:lnTo>
                    <a:pt x="26" y="282"/>
                  </a:lnTo>
                  <a:lnTo>
                    <a:pt x="21" y="248"/>
                  </a:lnTo>
                  <a:lnTo>
                    <a:pt x="21" y="210"/>
                  </a:lnTo>
                  <a:lnTo>
                    <a:pt x="26" y="176"/>
                  </a:lnTo>
                  <a:lnTo>
                    <a:pt x="37" y="142"/>
                  </a:lnTo>
                  <a:lnTo>
                    <a:pt x="52" y="113"/>
                  </a:lnTo>
                  <a:lnTo>
                    <a:pt x="72" y="88"/>
                  </a:lnTo>
                  <a:lnTo>
                    <a:pt x="97" y="65"/>
                  </a:lnTo>
                  <a:lnTo>
                    <a:pt x="126" y="47"/>
                  </a:lnTo>
                  <a:lnTo>
                    <a:pt x="160" y="33"/>
                  </a:lnTo>
                  <a:lnTo>
                    <a:pt x="194" y="24"/>
                  </a:lnTo>
                  <a:lnTo>
                    <a:pt x="232" y="22"/>
                  </a:lnTo>
                  <a:lnTo>
                    <a:pt x="275" y="25"/>
                  </a:lnTo>
                  <a:lnTo>
                    <a:pt x="316" y="36"/>
                  </a:lnTo>
                  <a:lnTo>
                    <a:pt x="352" y="54"/>
                  </a:lnTo>
                  <a:lnTo>
                    <a:pt x="381" y="74"/>
                  </a:lnTo>
                  <a:lnTo>
                    <a:pt x="402" y="98"/>
                  </a:lnTo>
                  <a:lnTo>
                    <a:pt x="417" y="122"/>
                  </a:lnTo>
                  <a:lnTo>
                    <a:pt x="428" y="150"/>
                  </a:lnTo>
                  <a:lnTo>
                    <a:pt x="437" y="180"/>
                  </a:lnTo>
                  <a:lnTo>
                    <a:pt x="445" y="213"/>
                  </a:lnTo>
                  <a:lnTo>
                    <a:pt x="452" y="248"/>
                  </a:lnTo>
                  <a:lnTo>
                    <a:pt x="452" y="248"/>
                  </a:lnTo>
                  <a:lnTo>
                    <a:pt x="463" y="268"/>
                  </a:lnTo>
                  <a:lnTo>
                    <a:pt x="475" y="288"/>
                  </a:lnTo>
                  <a:lnTo>
                    <a:pt x="489" y="312"/>
                  </a:lnTo>
                  <a:lnTo>
                    <a:pt x="501" y="333"/>
                  </a:lnTo>
                  <a:lnTo>
                    <a:pt x="502" y="336"/>
                  </a:lnTo>
                  <a:lnTo>
                    <a:pt x="502" y="339"/>
                  </a:lnTo>
                  <a:lnTo>
                    <a:pt x="501" y="342"/>
                  </a:lnTo>
                  <a:lnTo>
                    <a:pt x="499" y="342"/>
                  </a:lnTo>
                  <a:lnTo>
                    <a:pt x="498" y="344"/>
                  </a:lnTo>
                  <a:lnTo>
                    <a:pt x="495" y="345"/>
                  </a:lnTo>
                  <a:lnTo>
                    <a:pt x="490" y="345"/>
                  </a:lnTo>
                  <a:lnTo>
                    <a:pt x="417" y="345"/>
                  </a:lnTo>
                  <a:lnTo>
                    <a:pt x="417" y="368"/>
                  </a:lnTo>
                  <a:lnTo>
                    <a:pt x="448" y="368"/>
                  </a:lnTo>
                  <a:lnTo>
                    <a:pt x="469" y="368"/>
                  </a:lnTo>
                  <a:lnTo>
                    <a:pt x="483" y="368"/>
                  </a:lnTo>
                  <a:lnTo>
                    <a:pt x="490" y="368"/>
                  </a:lnTo>
                  <a:lnTo>
                    <a:pt x="493" y="367"/>
                  </a:lnTo>
                  <a:lnTo>
                    <a:pt x="495" y="367"/>
                  </a:lnTo>
                  <a:lnTo>
                    <a:pt x="508" y="362"/>
                  </a:lnTo>
                  <a:lnTo>
                    <a:pt x="518" y="355"/>
                  </a:lnTo>
                  <a:lnTo>
                    <a:pt x="522" y="348"/>
                  </a:lnTo>
                  <a:lnTo>
                    <a:pt x="524" y="333"/>
                  </a:lnTo>
                  <a:lnTo>
                    <a:pt x="519" y="321"/>
                  </a:lnTo>
                  <a:lnTo>
                    <a:pt x="507" y="301"/>
                  </a:lnTo>
                  <a:lnTo>
                    <a:pt x="493" y="277"/>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205" name="Freeform 91">
              <a:extLst>
                <a:ext uri="{FF2B5EF4-FFF2-40B4-BE49-F238E27FC236}">
                  <a16:creationId xmlns:a16="http://schemas.microsoft.com/office/drawing/2014/main" id="{32A2271C-27AF-4F81-AF7E-CEF1CE55AAAB}"/>
                </a:ext>
              </a:extLst>
            </p:cNvPr>
            <p:cNvSpPr>
              <a:spLocks noEditPoints="1"/>
            </p:cNvSpPr>
            <p:nvPr/>
          </p:nvSpPr>
          <p:spPr bwMode="auto">
            <a:xfrm>
              <a:off x="7444321" y="3704923"/>
              <a:ext cx="221187" cy="221186"/>
            </a:xfrm>
            <a:custGeom>
              <a:avLst/>
              <a:gdLst>
                <a:gd name="T0" fmla="*/ 253 w 289"/>
                <a:gd name="T1" fmla="*/ 182 h 290"/>
                <a:gd name="T2" fmla="*/ 289 w 289"/>
                <a:gd name="T3" fmla="*/ 125 h 290"/>
                <a:gd name="T4" fmla="*/ 247 w 289"/>
                <a:gd name="T5" fmla="*/ 95 h 290"/>
                <a:gd name="T6" fmla="*/ 232 w 289"/>
                <a:gd name="T7" fmla="*/ 28 h 290"/>
                <a:gd name="T8" fmla="*/ 182 w 289"/>
                <a:gd name="T9" fmla="*/ 37 h 290"/>
                <a:gd name="T10" fmla="*/ 122 w 289"/>
                <a:gd name="T11" fmla="*/ 0 h 290"/>
                <a:gd name="T12" fmla="*/ 94 w 289"/>
                <a:gd name="T13" fmla="*/ 41 h 290"/>
                <a:gd name="T14" fmla="*/ 27 w 289"/>
                <a:gd name="T15" fmla="*/ 58 h 290"/>
                <a:gd name="T16" fmla="*/ 34 w 289"/>
                <a:gd name="T17" fmla="*/ 108 h 290"/>
                <a:gd name="T18" fmla="*/ 0 w 289"/>
                <a:gd name="T19" fmla="*/ 167 h 290"/>
                <a:gd name="T20" fmla="*/ 41 w 289"/>
                <a:gd name="T21" fmla="*/ 196 h 290"/>
                <a:gd name="T22" fmla="*/ 57 w 289"/>
                <a:gd name="T23" fmla="*/ 263 h 290"/>
                <a:gd name="T24" fmla="*/ 107 w 289"/>
                <a:gd name="T25" fmla="*/ 254 h 290"/>
                <a:gd name="T26" fmla="*/ 165 w 289"/>
                <a:gd name="T27" fmla="*/ 290 h 290"/>
                <a:gd name="T28" fmla="*/ 195 w 289"/>
                <a:gd name="T29" fmla="*/ 249 h 290"/>
                <a:gd name="T30" fmla="*/ 262 w 289"/>
                <a:gd name="T31" fmla="*/ 233 h 290"/>
                <a:gd name="T32" fmla="*/ 227 w 289"/>
                <a:gd name="T33" fmla="*/ 240 h 290"/>
                <a:gd name="T34" fmla="*/ 166 w 289"/>
                <a:gd name="T35" fmla="*/ 239 h 290"/>
                <a:gd name="T36" fmla="*/ 136 w 289"/>
                <a:gd name="T37" fmla="*/ 270 h 290"/>
                <a:gd name="T38" fmla="*/ 94 w 289"/>
                <a:gd name="T39" fmla="*/ 226 h 290"/>
                <a:gd name="T40" fmla="*/ 50 w 289"/>
                <a:gd name="T41" fmla="*/ 228 h 290"/>
                <a:gd name="T42" fmla="*/ 51 w 289"/>
                <a:gd name="T43" fmla="*/ 167 h 290"/>
                <a:gd name="T44" fmla="*/ 19 w 289"/>
                <a:gd name="T45" fmla="*/ 137 h 290"/>
                <a:gd name="T46" fmla="*/ 62 w 289"/>
                <a:gd name="T47" fmla="*/ 95 h 290"/>
                <a:gd name="T48" fmla="*/ 62 w 289"/>
                <a:gd name="T49" fmla="*/ 51 h 290"/>
                <a:gd name="T50" fmla="*/ 122 w 289"/>
                <a:gd name="T51" fmla="*/ 52 h 290"/>
                <a:gd name="T52" fmla="*/ 153 w 289"/>
                <a:gd name="T53" fmla="*/ 20 h 290"/>
                <a:gd name="T54" fmla="*/ 195 w 289"/>
                <a:gd name="T55" fmla="*/ 64 h 290"/>
                <a:gd name="T56" fmla="*/ 238 w 289"/>
                <a:gd name="T57" fmla="*/ 63 h 290"/>
                <a:gd name="T58" fmla="*/ 238 w 289"/>
                <a:gd name="T59" fmla="*/ 123 h 290"/>
                <a:gd name="T60" fmla="*/ 270 w 289"/>
                <a:gd name="T61" fmla="*/ 154 h 290"/>
                <a:gd name="T62" fmla="*/ 226 w 289"/>
                <a:gd name="T63" fmla="*/ 196 h 290"/>
                <a:gd name="T64" fmla="*/ 227 w 289"/>
                <a:gd name="T65" fmla="*/ 24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9" h="290">
                  <a:moveTo>
                    <a:pt x="247" y="196"/>
                  </a:moveTo>
                  <a:lnTo>
                    <a:pt x="253" y="182"/>
                  </a:lnTo>
                  <a:lnTo>
                    <a:pt x="289" y="167"/>
                  </a:lnTo>
                  <a:lnTo>
                    <a:pt x="289" y="125"/>
                  </a:lnTo>
                  <a:lnTo>
                    <a:pt x="253" y="108"/>
                  </a:lnTo>
                  <a:lnTo>
                    <a:pt x="247" y="95"/>
                  </a:lnTo>
                  <a:lnTo>
                    <a:pt x="262" y="58"/>
                  </a:lnTo>
                  <a:lnTo>
                    <a:pt x="232" y="28"/>
                  </a:lnTo>
                  <a:lnTo>
                    <a:pt x="195" y="41"/>
                  </a:lnTo>
                  <a:lnTo>
                    <a:pt x="182" y="37"/>
                  </a:lnTo>
                  <a:lnTo>
                    <a:pt x="165" y="0"/>
                  </a:lnTo>
                  <a:lnTo>
                    <a:pt x="122" y="0"/>
                  </a:lnTo>
                  <a:lnTo>
                    <a:pt x="107" y="37"/>
                  </a:lnTo>
                  <a:lnTo>
                    <a:pt x="94" y="41"/>
                  </a:lnTo>
                  <a:lnTo>
                    <a:pt x="57" y="28"/>
                  </a:lnTo>
                  <a:lnTo>
                    <a:pt x="27" y="58"/>
                  </a:lnTo>
                  <a:lnTo>
                    <a:pt x="41" y="95"/>
                  </a:lnTo>
                  <a:lnTo>
                    <a:pt x="34" y="108"/>
                  </a:lnTo>
                  <a:lnTo>
                    <a:pt x="0" y="125"/>
                  </a:lnTo>
                  <a:lnTo>
                    <a:pt x="0" y="167"/>
                  </a:lnTo>
                  <a:lnTo>
                    <a:pt x="34" y="182"/>
                  </a:lnTo>
                  <a:lnTo>
                    <a:pt x="41" y="196"/>
                  </a:lnTo>
                  <a:lnTo>
                    <a:pt x="27" y="233"/>
                  </a:lnTo>
                  <a:lnTo>
                    <a:pt x="57" y="263"/>
                  </a:lnTo>
                  <a:lnTo>
                    <a:pt x="94" y="249"/>
                  </a:lnTo>
                  <a:lnTo>
                    <a:pt x="107" y="254"/>
                  </a:lnTo>
                  <a:lnTo>
                    <a:pt x="122" y="290"/>
                  </a:lnTo>
                  <a:lnTo>
                    <a:pt x="165" y="290"/>
                  </a:lnTo>
                  <a:lnTo>
                    <a:pt x="182" y="254"/>
                  </a:lnTo>
                  <a:lnTo>
                    <a:pt x="195" y="249"/>
                  </a:lnTo>
                  <a:lnTo>
                    <a:pt x="232" y="263"/>
                  </a:lnTo>
                  <a:lnTo>
                    <a:pt x="262" y="233"/>
                  </a:lnTo>
                  <a:lnTo>
                    <a:pt x="247" y="196"/>
                  </a:lnTo>
                  <a:close/>
                  <a:moveTo>
                    <a:pt x="227" y="240"/>
                  </a:moveTo>
                  <a:lnTo>
                    <a:pt x="195" y="226"/>
                  </a:lnTo>
                  <a:lnTo>
                    <a:pt x="166" y="239"/>
                  </a:lnTo>
                  <a:lnTo>
                    <a:pt x="153" y="270"/>
                  </a:lnTo>
                  <a:lnTo>
                    <a:pt x="136" y="270"/>
                  </a:lnTo>
                  <a:lnTo>
                    <a:pt x="122" y="239"/>
                  </a:lnTo>
                  <a:lnTo>
                    <a:pt x="94" y="226"/>
                  </a:lnTo>
                  <a:lnTo>
                    <a:pt x="62" y="240"/>
                  </a:lnTo>
                  <a:lnTo>
                    <a:pt x="50" y="228"/>
                  </a:lnTo>
                  <a:lnTo>
                    <a:pt x="62" y="196"/>
                  </a:lnTo>
                  <a:lnTo>
                    <a:pt x="51" y="167"/>
                  </a:lnTo>
                  <a:lnTo>
                    <a:pt x="19" y="154"/>
                  </a:lnTo>
                  <a:lnTo>
                    <a:pt x="19" y="137"/>
                  </a:lnTo>
                  <a:lnTo>
                    <a:pt x="51" y="123"/>
                  </a:lnTo>
                  <a:lnTo>
                    <a:pt x="62" y="95"/>
                  </a:lnTo>
                  <a:lnTo>
                    <a:pt x="50" y="63"/>
                  </a:lnTo>
                  <a:lnTo>
                    <a:pt x="62" y="51"/>
                  </a:lnTo>
                  <a:lnTo>
                    <a:pt x="94" y="64"/>
                  </a:lnTo>
                  <a:lnTo>
                    <a:pt x="122" y="52"/>
                  </a:lnTo>
                  <a:lnTo>
                    <a:pt x="136" y="20"/>
                  </a:lnTo>
                  <a:lnTo>
                    <a:pt x="153" y="20"/>
                  </a:lnTo>
                  <a:lnTo>
                    <a:pt x="166" y="52"/>
                  </a:lnTo>
                  <a:lnTo>
                    <a:pt x="195" y="64"/>
                  </a:lnTo>
                  <a:lnTo>
                    <a:pt x="227" y="51"/>
                  </a:lnTo>
                  <a:lnTo>
                    <a:pt x="238" y="63"/>
                  </a:lnTo>
                  <a:lnTo>
                    <a:pt x="226" y="95"/>
                  </a:lnTo>
                  <a:lnTo>
                    <a:pt x="238" y="123"/>
                  </a:lnTo>
                  <a:lnTo>
                    <a:pt x="270" y="137"/>
                  </a:lnTo>
                  <a:lnTo>
                    <a:pt x="270" y="154"/>
                  </a:lnTo>
                  <a:lnTo>
                    <a:pt x="238" y="167"/>
                  </a:lnTo>
                  <a:lnTo>
                    <a:pt x="226" y="196"/>
                  </a:lnTo>
                  <a:lnTo>
                    <a:pt x="238" y="228"/>
                  </a:lnTo>
                  <a:lnTo>
                    <a:pt x="227" y="24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206" name="Freeform 92">
              <a:extLst>
                <a:ext uri="{FF2B5EF4-FFF2-40B4-BE49-F238E27FC236}">
                  <a16:creationId xmlns:a16="http://schemas.microsoft.com/office/drawing/2014/main" id="{2B01B9C1-10D3-41AF-B85D-80BD077A5955}"/>
                </a:ext>
              </a:extLst>
            </p:cNvPr>
            <p:cNvSpPr>
              <a:spLocks noEditPoints="1"/>
            </p:cNvSpPr>
            <p:nvPr/>
          </p:nvSpPr>
          <p:spPr bwMode="auto">
            <a:xfrm>
              <a:off x="7500761" y="3761364"/>
              <a:ext cx="108306" cy="106779"/>
            </a:xfrm>
            <a:custGeom>
              <a:avLst/>
              <a:gdLst>
                <a:gd name="T0" fmla="*/ 70 w 141"/>
                <a:gd name="T1" fmla="*/ 0 h 141"/>
                <a:gd name="T2" fmla="*/ 47 w 141"/>
                <a:gd name="T3" fmla="*/ 3 h 141"/>
                <a:gd name="T4" fmla="*/ 29 w 141"/>
                <a:gd name="T5" fmla="*/ 13 h 141"/>
                <a:gd name="T6" fmla="*/ 14 w 141"/>
                <a:gd name="T7" fmla="*/ 29 h 141"/>
                <a:gd name="T8" fmla="*/ 3 w 141"/>
                <a:gd name="T9" fmla="*/ 48 h 141"/>
                <a:gd name="T10" fmla="*/ 0 w 141"/>
                <a:gd name="T11" fmla="*/ 71 h 141"/>
                <a:gd name="T12" fmla="*/ 3 w 141"/>
                <a:gd name="T13" fmla="*/ 92 h 141"/>
                <a:gd name="T14" fmla="*/ 14 w 141"/>
                <a:gd name="T15" fmla="*/ 112 h 141"/>
                <a:gd name="T16" fmla="*/ 29 w 141"/>
                <a:gd name="T17" fmla="*/ 127 h 141"/>
                <a:gd name="T18" fmla="*/ 47 w 141"/>
                <a:gd name="T19" fmla="*/ 138 h 141"/>
                <a:gd name="T20" fmla="*/ 70 w 141"/>
                <a:gd name="T21" fmla="*/ 141 h 141"/>
                <a:gd name="T22" fmla="*/ 92 w 141"/>
                <a:gd name="T23" fmla="*/ 138 h 141"/>
                <a:gd name="T24" fmla="*/ 112 w 141"/>
                <a:gd name="T25" fmla="*/ 127 h 141"/>
                <a:gd name="T26" fmla="*/ 127 w 141"/>
                <a:gd name="T27" fmla="*/ 112 h 141"/>
                <a:gd name="T28" fmla="*/ 136 w 141"/>
                <a:gd name="T29" fmla="*/ 92 h 141"/>
                <a:gd name="T30" fmla="*/ 141 w 141"/>
                <a:gd name="T31" fmla="*/ 71 h 141"/>
                <a:gd name="T32" fmla="*/ 136 w 141"/>
                <a:gd name="T33" fmla="*/ 48 h 141"/>
                <a:gd name="T34" fmla="*/ 127 w 141"/>
                <a:gd name="T35" fmla="*/ 29 h 141"/>
                <a:gd name="T36" fmla="*/ 112 w 141"/>
                <a:gd name="T37" fmla="*/ 13 h 141"/>
                <a:gd name="T38" fmla="*/ 92 w 141"/>
                <a:gd name="T39" fmla="*/ 3 h 141"/>
                <a:gd name="T40" fmla="*/ 70 w 141"/>
                <a:gd name="T41" fmla="*/ 0 h 141"/>
                <a:gd name="T42" fmla="*/ 70 w 141"/>
                <a:gd name="T43" fmla="*/ 121 h 141"/>
                <a:gd name="T44" fmla="*/ 50 w 141"/>
                <a:gd name="T45" fmla="*/ 117 h 141"/>
                <a:gd name="T46" fmla="*/ 35 w 141"/>
                <a:gd name="T47" fmla="*/ 106 h 141"/>
                <a:gd name="T48" fmla="*/ 23 w 141"/>
                <a:gd name="T49" fmla="*/ 91 h 141"/>
                <a:gd name="T50" fmla="*/ 20 w 141"/>
                <a:gd name="T51" fmla="*/ 71 h 141"/>
                <a:gd name="T52" fmla="*/ 23 w 141"/>
                <a:gd name="T53" fmla="*/ 51 h 141"/>
                <a:gd name="T54" fmla="*/ 35 w 141"/>
                <a:gd name="T55" fmla="*/ 35 h 141"/>
                <a:gd name="T56" fmla="*/ 50 w 141"/>
                <a:gd name="T57" fmla="*/ 24 h 141"/>
                <a:gd name="T58" fmla="*/ 70 w 141"/>
                <a:gd name="T59" fmla="*/ 20 h 141"/>
                <a:gd name="T60" fmla="*/ 89 w 141"/>
                <a:gd name="T61" fmla="*/ 24 h 141"/>
                <a:gd name="T62" fmla="*/ 106 w 141"/>
                <a:gd name="T63" fmla="*/ 35 h 141"/>
                <a:gd name="T64" fmla="*/ 117 w 141"/>
                <a:gd name="T65" fmla="*/ 51 h 141"/>
                <a:gd name="T66" fmla="*/ 121 w 141"/>
                <a:gd name="T67" fmla="*/ 71 h 141"/>
                <a:gd name="T68" fmla="*/ 117 w 141"/>
                <a:gd name="T69" fmla="*/ 91 h 141"/>
                <a:gd name="T70" fmla="*/ 106 w 141"/>
                <a:gd name="T71" fmla="*/ 106 h 141"/>
                <a:gd name="T72" fmla="*/ 89 w 141"/>
                <a:gd name="T73" fmla="*/ 117 h 141"/>
                <a:gd name="T74" fmla="*/ 70 w 141"/>
                <a:gd name="T75" fmla="*/ 12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 h="141">
                  <a:moveTo>
                    <a:pt x="70" y="0"/>
                  </a:moveTo>
                  <a:lnTo>
                    <a:pt x="47" y="3"/>
                  </a:lnTo>
                  <a:lnTo>
                    <a:pt x="29" y="13"/>
                  </a:lnTo>
                  <a:lnTo>
                    <a:pt x="14" y="29"/>
                  </a:lnTo>
                  <a:lnTo>
                    <a:pt x="3" y="48"/>
                  </a:lnTo>
                  <a:lnTo>
                    <a:pt x="0" y="71"/>
                  </a:lnTo>
                  <a:lnTo>
                    <a:pt x="3" y="92"/>
                  </a:lnTo>
                  <a:lnTo>
                    <a:pt x="14" y="112"/>
                  </a:lnTo>
                  <a:lnTo>
                    <a:pt x="29" y="127"/>
                  </a:lnTo>
                  <a:lnTo>
                    <a:pt x="47" y="138"/>
                  </a:lnTo>
                  <a:lnTo>
                    <a:pt x="70" y="141"/>
                  </a:lnTo>
                  <a:lnTo>
                    <a:pt x="92" y="138"/>
                  </a:lnTo>
                  <a:lnTo>
                    <a:pt x="112" y="127"/>
                  </a:lnTo>
                  <a:lnTo>
                    <a:pt x="127" y="112"/>
                  </a:lnTo>
                  <a:lnTo>
                    <a:pt x="136" y="92"/>
                  </a:lnTo>
                  <a:lnTo>
                    <a:pt x="141" y="71"/>
                  </a:lnTo>
                  <a:lnTo>
                    <a:pt x="136" y="48"/>
                  </a:lnTo>
                  <a:lnTo>
                    <a:pt x="127" y="29"/>
                  </a:lnTo>
                  <a:lnTo>
                    <a:pt x="112" y="13"/>
                  </a:lnTo>
                  <a:lnTo>
                    <a:pt x="92" y="3"/>
                  </a:lnTo>
                  <a:lnTo>
                    <a:pt x="70" y="0"/>
                  </a:lnTo>
                  <a:close/>
                  <a:moveTo>
                    <a:pt x="70" y="121"/>
                  </a:moveTo>
                  <a:lnTo>
                    <a:pt x="50" y="117"/>
                  </a:lnTo>
                  <a:lnTo>
                    <a:pt x="35" y="106"/>
                  </a:lnTo>
                  <a:lnTo>
                    <a:pt x="23" y="91"/>
                  </a:lnTo>
                  <a:lnTo>
                    <a:pt x="20" y="71"/>
                  </a:lnTo>
                  <a:lnTo>
                    <a:pt x="23" y="51"/>
                  </a:lnTo>
                  <a:lnTo>
                    <a:pt x="35" y="35"/>
                  </a:lnTo>
                  <a:lnTo>
                    <a:pt x="50" y="24"/>
                  </a:lnTo>
                  <a:lnTo>
                    <a:pt x="70" y="20"/>
                  </a:lnTo>
                  <a:lnTo>
                    <a:pt x="89" y="24"/>
                  </a:lnTo>
                  <a:lnTo>
                    <a:pt x="106" y="35"/>
                  </a:lnTo>
                  <a:lnTo>
                    <a:pt x="117" y="51"/>
                  </a:lnTo>
                  <a:lnTo>
                    <a:pt x="121" y="71"/>
                  </a:lnTo>
                  <a:lnTo>
                    <a:pt x="117" y="91"/>
                  </a:lnTo>
                  <a:lnTo>
                    <a:pt x="106" y="106"/>
                  </a:lnTo>
                  <a:lnTo>
                    <a:pt x="89" y="117"/>
                  </a:lnTo>
                  <a:lnTo>
                    <a:pt x="70" y="121"/>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grpSp>
      <p:grpSp>
        <p:nvGrpSpPr>
          <p:cNvPr id="184" name="Group 183">
            <a:extLst>
              <a:ext uri="{FF2B5EF4-FFF2-40B4-BE49-F238E27FC236}">
                <a16:creationId xmlns:a16="http://schemas.microsoft.com/office/drawing/2014/main" id="{A262AD76-BD93-4B96-BC3D-20D3CE063EBE}"/>
              </a:ext>
            </a:extLst>
          </p:cNvPr>
          <p:cNvGrpSpPr/>
          <p:nvPr/>
        </p:nvGrpSpPr>
        <p:grpSpPr>
          <a:xfrm>
            <a:off x="338904" y="4915630"/>
            <a:ext cx="255708" cy="245834"/>
            <a:chOff x="6965346" y="2787983"/>
            <a:chExt cx="454636" cy="432752"/>
          </a:xfrm>
          <a:solidFill>
            <a:schemeClr val="tx1">
              <a:lumMod val="50000"/>
              <a:lumOff val="50000"/>
            </a:schemeClr>
          </a:solidFill>
        </p:grpSpPr>
        <p:sp>
          <p:nvSpPr>
            <p:cNvPr id="194" name="Freeform 116">
              <a:extLst>
                <a:ext uri="{FF2B5EF4-FFF2-40B4-BE49-F238E27FC236}">
                  <a16:creationId xmlns:a16="http://schemas.microsoft.com/office/drawing/2014/main" id="{B9348038-6AFD-4558-BE32-EC2E818F326D}"/>
                </a:ext>
              </a:extLst>
            </p:cNvPr>
            <p:cNvSpPr>
              <a:spLocks noEditPoints="1"/>
            </p:cNvSpPr>
            <p:nvPr/>
          </p:nvSpPr>
          <p:spPr bwMode="auto">
            <a:xfrm>
              <a:off x="6965346" y="2787983"/>
              <a:ext cx="126620" cy="94584"/>
            </a:xfrm>
            <a:custGeom>
              <a:avLst/>
              <a:gdLst>
                <a:gd name="T0" fmla="*/ 28 w 249"/>
                <a:gd name="T1" fmla="*/ 29 h 187"/>
                <a:gd name="T2" fmla="*/ 28 w 249"/>
                <a:gd name="T3" fmla="*/ 159 h 187"/>
                <a:gd name="T4" fmla="*/ 221 w 249"/>
                <a:gd name="T5" fmla="*/ 159 h 187"/>
                <a:gd name="T6" fmla="*/ 221 w 249"/>
                <a:gd name="T7" fmla="*/ 29 h 187"/>
                <a:gd name="T8" fmla="*/ 28 w 249"/>
                <a:gd name="T9" fmla="*/ 29 h 187"/>
                <a:gd name="T10" fmla="*/ 14 w 249"/>
                <a:gd name="T11" fmla="*/ 0 h 187"/>
                <a:gd name="T12" fmla="*/ 235 w 249"/>
                <a:gd name="T13" fmla="*/ 0 h 187"/>
                <a:gd name="T14" fmla="*/ 239 w 249"/>
                <a:gd name="T15" fmla="*/ 2 h 187"/>
                <a:gd name="T16" fmla="*/ 243 w 249"/>
                <a:gd name="T17" fmla="*/ 3 h 187"/>
                <a:gd name="T18" fmla="*/ 246 w 249"/>
                <a:gd name="T19" fmla="*/ 6 h 187"/>
                <a:gd name="T20" fmla="*/ 248 w 249"/>
                <a:gd name="T21" fmla="*/ 10 h 187"/>
                <a:gd name="T22" fmla="*/ 249 w 249"/>
                <a:gd name="T23" fmla="*/ 14 h 187"/>
                <a:gd name="T24" fmla="*/ 249 w 249"/>
                <a:gd name="T25" fmla="*/ 173 h 187"/>
                <a:gd name="T26" fmla="*/ 248 w 249"/>
                <a:gd name="T27" fmla="*/ 177 h 187"/>
                <a:gd name="T28" fmla="*/ 246 w 249"/>
                <a:gd name="T29" fmla="*/ 182 h 187"/>
                <a:gd name="T30" fmla="*/ 243 w 249"/>
                <a:gd name="T31" fmla="*/ 184 h 187"/>
                <a:gd name="T32" fmla="*/ 239 w 249"/>
                <a:gd name="T33" fmla="*/ 187 h 187"/>
                <a:gd name="T34" fmla="*/ 235 w 249"/>
                <a:gd name="T35" fmla="*/ 187 h 187"/>
                <a:gd name="T36" fmla="*/ 14 w 249"/>
                <a:gd name="T37" fmla="*/ 187 h 187"/>
                <a:gd name="T38" fmla="*/ 10 w 249"/>
                <a:gd name="T39" fmla="*/ 187 h 187"/>
                <a:gd name="T40" fmla="*/ 5 w 249"/>
                <a:gd name="T41" fmla="*/ 184 h 187"/>
                <a:gd name="T42" fmla="*/ 2 w 249"/>
                <a:gd name="T43" fmla="*/ 182 h 187"/>
                <a:gd name="T44" fmla="*/ 1 w 249"/>
                <a:gd name="T45" fmla="*/ 177 h 187"/>
                <a:gd name="T46" fmla="*/ 0 w 249"/>
                <a:gd name="T47" fmla="*/ 173 h 187"/>
                <a:gd name="T48" fmla="*/ 0 w 249"/>
                <a:gd name="T49" fmla="*/ 14 h 187"/>
                <a:gd name="T50" fmla="*/ 1 w 249"/>
                <a:gd name="T51" fmla="*/ 10 h 187"/>
                <a:gd name="T52" fmla="*/ 2 w 249"/>
                <a:gd name="T53" fmla="*/ 6 h 187"/>
                <a:gd name="T54" fmla="*/ 5 w 249"/>
                <a:gd name="T55" fmla="*/ 3 h 187"/>
                <a:gd name="T56" fmla="*/ 10 w 249"/>
                <a:gd name="T57" fmla="*/ 2 h 187"/>
                <a:gd name="T58" fmla="*/ 14 w 249"/>
                <a:gd name="T5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187">
                  <a:moveTo>
                    <a:pt x="28" y="29"/>
                  </a:moveTo>
                  <a:lnTo>
                    <a:pt x="28" y="159"/>
                  </a:lnTo>
                  <a:lnTo>
                    <a:pt x="221" y="159"/>
                  </a:lnTo>
                  <a:lnTo>
                    <a:pt x="221" y="29"/>
                  </a:lnTo>
                  <a:lnTo>
                    <a:pt x="28" y="29"/>
                  </a:lnTo>
                  <a:close/>
                  <a:moveTo>
                    <a:pt x="14" y="0"/>
                  </a:moveTo>
                  <a:lnTo>
                    <a:pt x="235" y="0"/>
                  </a:lnTo>
                  <a:lnTo>
                    <a:pt x="239" y="2"/>
                  </a:lnTo>
                  <a:lnTo>
                    <a:pt x="243" y="3"/>
                  </a:lnTo>
                  <a:lnTo>
                    <a:pt x="246" y="6"/>
                  </a:lnTo>
                  <a:lnTo>
                    <a:pt x="248" y="10"/>
                  </a:lnTo>
                  <a:lnTo>
                    <a:pt x="249" y="14"/>
                  </a:lnTo>
                  <a:lnTo>
                    <a:pt x="249" y="173"/>
                  </a:lnTo>
                  <a:lnTo>
                    <a:pt x="248" y="177"/>
                  </a:lnTo>
                  <a:lnTo>
                    <a:pt x="246" y="182"/>
                  </a:lnTo>
                  <a:lnTo>
                    <a:pt x="243" y="184"/>
                  </a:lnTo>
                  <a:lnTo>
                    <a:pt x="239" y="187"/>
                  </a:lnTo>
                  <a:lnTo>
                    <a:pt x="235" y="187"/>
                  </a:lnTo>
                  <a:lnTo>
                    <a:pt x="14" y="187"/>
                  </a:lnTo>
                  <a:lnTo>
                    <a:pt x="10" y="187"/>
                  </a:lnTo>
                  <a:lnTo>
                    <a:pt x="5" y="184"/>
                  </a:lnTo>
                  <a:lnTo>
                    <a:pt x="2" y="182"/>
                  </a:lnTo>
                  <a:lnTo>
                    <a:pt x="1" y="177"/>
                  </a:lnTo>
                  <a:lnTo>
                    <a:pt x="0" y="173"/>
                  </a:lnTo>
                  <a:lnTo>
                    <a:pt x="0" y="14"/>
                  </a:lnTo>
                  <a:lnTo>
                    <a:pt x="1" y="10"/>
                  </a:lnTo>
                  <a:lnTo>
                    <a:pt x="2" y="6"/>
                  </a:lnTo>
                  <a:lnTo>
                    <a:pt x="5" y="3"/>
                  </a:lnTo>
                  <a:lnTo>
                    <a:pt x="10" y="2"/>
                  </a:lnTo>
                  <a:lnTo>
                    <a:pt x="14"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195" name="Freeform 117">
              <a:extLst>
                <a:ext uri="{FF2B5EF4-FFF2-40B4-BE49-F238E27FC236}">
                  <a16:creationId xmlns:a16="http://schemas.microsoft.com/office/drawing/2014/main" id="{119A94A0-D79C-4F6F-A71C-758387AABC96}"/>
                </a:ext>
              </a:extLst>
            </p:cNvPr>
            <p:cNvSpPr>
              <a:spLocks noEditPoints="1"/>
            </p:cNvSpPr>
            <p:nvPr/>
          </p:nvSpPr>
          <p:spPr bwMode="auto">
            <a:xfrm>
              <a:off x="6965346" y="2956289"/>
              <a:ext cx="126620" cy="96110"/>
            </a:xfrm>
            <a:custGeom>
              <a:avLst/>
              <a:gdLst>
                <a:gd name="T0" fmla="*/ 28 w 249"/>
                <a:gd name="T1" fmla="*/ 29 h 187"/>
                <a:gd name="T2" fmla="*/ 28 w 249"/>
                <a:gd name="T3" fmla="*/ 159 h 187"/>
                <a:gd name="T4" fmla="*/ 221 w 249"/>
                <a:gd name="T5" fmla="*/ 159 h 187"/>
                <a:gd name="T6" fmla="*/ 221 w 249"/>
                <a:gd name="T7" fmla="*/ 29 h 187"/>
                <a:gd name="T8" fmla="*/ 28 w 249"/>
                <a:gd name="T9" fmla="*/ 29 h 187"/>
                <a:gd name="T10" fmla="*/ 14 w 249"/>
                <a:gd name="T11" fmla="*/ 0 h 187"/>
                <a:gd name="T12" fmla="*/ 235 w 249"/>
                <a:gd name="T13" fmla="*/ 0 h 187"/>
                <a:gd name="T14" fmla="*/ 239 w 249"/>
                <a:gd name="T15" fmla="*/ 2 h 187"/>
                <a:gd name="T16" fmla="*/ 243 w 249"/>
                <a:gd name="T17" fmla="*/ 3 h 187"/>
                <a:gd name="T18" fmla="*/ 246 w 249"/>
                <a:gd name="T19" fmla="*/ 7 h 187"/>
                <a:gd name="T20" fmla="*/ 248 w 249"/>
                <a:gd name="T21" fmla="*/ 10 h 187"/>
                <a:gd name="T22" fmla="*/ 249 w 249"/>
                <a:gd name="T23" fmla="*/ 14 h 187"/>
                <a:gd name="T24" fmla="*/ 249 w 249"/>
                <a:gd name="T25" fmla="*/ 173 h 187"/>
                <a:gd name="T26" fmla="*/ 248 w 249"/>
                <a:gd name="T27" fmla="*/ 179 h 187"/>
                <a:gd name="T28" fmla="*/ 246 w 249"/>
                <a:gd name="T29" fmla="*/ 181 h 187"/>
                <a:gd name="T30" fmla="*/ 243 w 249"/>
                <a:gd name="T31" fmla="*/ 184 h 187"/>
                <a:gd name="T32" fmla="*/ 239 w 249"/>
                <a:gd name="T33" fmla="*/ 187 h 187"/>
                <a:gd name="T34" fmla="*/ 235 w 249"/>
                <a:gd name="T35" fmla="*/ 187 h 187"/>
                <a:gd name="T36" fmla="*/ 14 w 249"/>
                <a:gd name="T37" fmla="*/ 187 h 187"/>
                <a:gd name="T38" fmla="*/ 10 w 249"/>
                <a:gd name="T39" fmla="*/ 187 h 187"/>
                <a:gd name="T40" fmla="*/ 5 w 249"/>
                <a:gd name="T41" fmla="*/ 184 h 187"/>
                <a:gd name="T42" fmla="*/ 2 w 249"/>
                <a:gd name="T43" fmla="*/ 181 h 187"/>
                <a:gd name="T44" fmla="*/ 1 w 249"/>
                <a:gd name="T45" fmla="*/ 179 h 187"/>
                <a:gd name="T46" fmla="*/ 0 w 249"/>
                <a:gd name="T47" fmla="*/ 173 h 187"/>
                <a:gd name="T48" fmla="*/ 0 w 249"/>
                <a:gd name="T49" fmla="*/ 14 h 187"/>
                <a:gd name="T50" fmla="*/ 1 w 249"/>
                <a:gd name="T51" fmla="*/ 10 h 187"/>
                <a:gd name="T52" fmla="*/ 2 w 249"/>
                <a:gd name="T53" fmla="*/ 7 h 187"/>
                <a:gd name="T54" fmla="*/ 5 w 249"/>
                <a:gd name="T55" fmla="*/ 3 h 187"/>
                <a:gd name="T56" fmla="*/ 10 w 249"/>
                <a:gd name="T57" fmla="*/ 2 h 187"/>
                <a:gd name="T58" fmla="*/ 14 w 249"/>
                <a:gd name="T5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187">
                  <a:moveTo>
                    <a:pt x="28" y="29"/>
                  </a:moveTo>
                  <a:lnTo>
                    <a:pt x="28" y="159"/>
                  </a:lnTo>
                  <a:lnTo>
                    <a:pt x="221" y="159"/>
                  </a:lnTo>
                  <a:lnTo>
                    <a:pt x="221" y="29"/>
                  </a:lnTo>
                  <a:lnTo>
                    <a:pt x="28" y="29"/>
                  </a:lnTo>
                  <a:close/>
                  <a:moveTo>
                    <a:pt x="14" y="0"/>
                  </a:moveTo>
                  <a:lnTo>
                    <a:pt x="235" y="0"/>
                  </a:lnTo>
                  <a:lnTo>
                    <a:pt x="239" y="2"/>
                  </a:lnTo>
                  <a:lnTo>
                    <a:pt x="243" y="3"/>
                  </a:lnTo>
                  <a:lnTo>
                    <a:pt x="246" y="7"/>
                  </a:lnTo>
                  <a:lnTo>
                    <a:pt x="248" y="10"/>
                  </a:lnTo>
                  <a:lnTo>
                    <a:pt x="249" y="14"/>
                  </a:lnTo>
                  <a:lnTo>
                    <a:pt x="249" y="173"/>
                  </a:lnTo>
                  <a:lnTo>
                    <a:pt x="248" y="179"/>
                  </a:lnTo>
                  <a:lnTo>
                    <a:pt x="246" y="181"/>
                  </a:lnTo>
                  <a:lnTo>
                    <a:pt x="243" y="184"/>
                  </a:lnTo>
                  <a:lnTo>
                    <a:pt x="239" y="187"/>
                  </a:lnTo>
                  <a:lnTo>
                    <a:pt x="235" y="187"/>
                  </a:lnTo>
                  <a:lnTo>
                    <a:pt x="14" y="187"/>
                  </a:lnTo>
                  <a:lnTo>
                    <a:pt x="10" y="187"/>
                  </a:lnTo>
                  <a:lnTo>
                    <a:pt x="5" y="184"/>
                  </a:lnTo>
                  <a:lnTo>
                    <a:pt x="2" y="181"/>
                  </a:lnTo>
                  <a:lnTo>
                    <a:pt x="1" y="179"/>
                  </a:lnTo>
                  <a:lnTo>
                    <a:pt x="0" y="173"/>
                  </a:lnTo>
                  <a:lnTo>
                    <a:pt x="0" y="14"/>
                  </a:lnTo>
                  <a:lnTo>
                    <a:pt x="1" y="10"/>
                  </a:lnTo>
                  <a:lnTo>
                    <a:pt x="2" y="7"/>
                  </a:lnTo>
                  <a:lnTo>
                    <a:pt x="5" y="3"/>
                  </a:lnTo>
                  <a:lnTo>
                    <a:pt x="10" y="2"/>
                  </a:lnTo>
                  <a:lnTo>
                    <a:pt x="14"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196" name="Freeform 118">
              <a:extLst>
                <a:ext uri="{FF2B5EF4-FFF2-40B4-BE49-F238E27FC236}">
                  <a16:creationId xmlns:a16="http://schemas.microsoft.com/office/drawing/2014/main" id="{21ED255D-3E69-4570-8520-4BCE1147A6F4}"/>
                </a:ext>
              </a:extLst>
            </p:cNvPr>
            <p:cNvSpPr>
              <a:spLocks noEditPoints="1"/>
            </p:cNvSpPr>
            <p:nvPr/>
          </p:nvSpPr>
          <p:spPr bwMode="auto">
            <a:xfrm>
              <a:off x="7172720" y="2907471"/>
              <a:ext cx="97636" cy="193746"/>
            </a:xfrm>
            <a:custGeom>
              <a:avLst/>
              <a:gdLst>
                <a:gd name="T0" fmla="*/ 28 w 191"/>
                <a:gd name="T1" fmla="*/ 28 h 381"/>
                <a:gd name="T2" fmla="*/ 28 w 191"/>
                <a:gd name="T3" fmla="*/ 352 h 381"/>
                <a:gd name="T4" fmla="*/ 163 w 191"/>
                <a:gd name="T5" fmla="*/ 352 h 381"/>
                <a:gd name="T6" fmla="*/ 163 w 191"/>
                <a:gd name="T7" fmla="*/ 28 h 381"/>
                <a:gd name="T8" fmla="*/ 28 w 191"/>
                <a:gd name="T9" fmla="*/ 28 h 381"/>
                <a:gd name="T10" fmla="*/ 14 w 191"/>
                <a:gd name="T11" fmla="*/ 0 h 381"/>
                <a:gd name="T12" fmla="*/ 177 w 191"/>
                <a:gd name="T13" fmla="*/ 0 h 381"/>
                <a:gd name="T14" fmla="*/ 181 w 191"/>
                <a:gd name="T15" fmla="*/ 1 h 381"/>
                <a:gd name="T16" fmla="*/ 185 w 191"/>
                <a:gd name="T17" fmla="*/ 3 h 381"/>
                <a:gd name="T18" fmla="*/ 188 w 191"/>
                <a:gd name="T19" fmla="*/ 6 h 381"/>
                <a:gd name="T20" fmla="*/ 191 w 191"/>
                <a:gd name="T21" fmla="*/ 10 h 381"/>
                <a:gd name="T22" fmla="*/ 191 w 191"/>
                <a:gd name="T23" fmla="*/ 14 h 381"/>
                <a:gd name="T24" fmla="*/ 191 w 191"/>
                <a:gd name="T25" fmla="*/ 367 h 381"/>
                <a:gd name="T26" fmla="*/ 191 w 191"/>
                <a:gd name="T27" fmla="*/ 371 h 381"/>
                <a:gd name="T28" fmla="*/ 188 w 191"/>
                <a:gd name="T29" fmla="*/ 375 h 381"/>
                <a:gd name="T30" fmla="*/ 185 w 191"/>
                <a:gd name="T31" fmla="*/ 378 h 381"/>
                <a:gd name="T32" fmla="*/ 181 w 191"/>
                <a:gd name="T33" fmla="*/ 379 h 381"/>
                <a:gd name="T34" fmla="*/ 177 w 191"/>
                <a:gd name="T35" fmla="*/ 381 h 381"/>
                <a:gd name="T36" fmla="*/ 14 w 191"/>
                <a:gd name="T37" fmla="*/ 381 h 381"/>
                <a:gd name="T38" fmla="*/ 10 w 191"/>
                <a:gd name="T39" fmla="*/ 379 h 381"/>
                <a:gd name="T40" fmla="*/ 6 w 191"/>
                <a:gd name="T41" fmla="*/ 378 h 381"/>
                <a:gd name="T42" fmla="*/ 3 w 191"/>
                <a:gd name="T43" fmla="*/ 375 h 381"/>
                <a:gd name="T44" fmla="*/ 0 w 191"/>
                <a:gd name="T45" fmla="*/ 371 h 381"/>
                <a:gd name="T46" fmla="*/ 0 w 191"/>
                <a:gd name="T47" fmla="*/ 367 h 381"/>
                <a:gd name="T48" fmla="*/ 0 w 191"/>
                <a:gd name="T49" fmla="*/ 14 h 381"/>
                <a:gd name="T50" fmla="*/ 0 w 191"/>
                <a:gd name="T51" fmla="*/ 10 h 381"/>
                <a:gd name="T52" fmla="*/ 3 w 191"/>
                <a:gd name="T53" fmla="*/ 6 h 381"/>
                <a:gd name="T54" fmla="*/ 6 w 191"/>
                <a:gd name="T55" fmla="*/ 3 h 381"/>
                <a:gd name="T56" fmla="*/ 10 w 191"/>
                <a:gd name="T57" fmla="*/ 1 h 381"/>
                <a:gd name="T58" fmla="*/ 14 w 191"/>
                <a:gd name="T59" fmla="*/ 0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1" h="381">
                  <a:moveTo>
                    <a:pt x="28" y="28"/>
                  </a:moveTo>
                  <a:lnTo>
                    <a:pt x="28" y="352"/>
                  </a:lnTo>
                  <a:lnTo>
                    <a:pt x="163" y="352"/>
                  </a:lnTo>
                  <a:lnTo>
                    <a:pt x="163" y="28"/>
                  </a:lnTo>
                  <a:lnTo>
                    <a:pt x="28" y="28"/>
                  </a:lnTo>
                  <a:close/>
                  <a:moveTo>
                    <a:pt x="14" y="0"/>
                  </a:moveTo>
                  <a:lnTo>
                    <a:pt x="177" y="0"/>
                  </a:lnTo>
                  <a:lnTo>
                    <a:pt x="181" y="1"/>
                  </a:lnTo>
                  <a:lnTo>
                    <a:pt x="185" y="3"/>
                  </a:lnTo>
                  <a:lnTo>
                    <a:pt x="188" y="6"/>
                  </a:lnTo>
                  <a:lnTo>
                    <a:pt x="191" y="10"/>
                  </a:lnTo>
                  <a:lnTo>
                    <a:pt x="191" y="14"/>
                  </a:lnTo>
                  <a:lnTo>
                    <a:pt x="191" y="367"/>
                  </a:lnTo>
                  <a:lnTo>
                    <a:pt x="191" y="371"/>
                  </a:lnTo>
                  <a:lnTo>
                    <a:pt x="188" y="375"/>
                  </a:lnTo>
                  <a:lnTo>
                    <a:pt x="185" y="378"/>
                  </a:lnTo>
                  <a:lnTo>
                    <a:pt x="181" y="379"/>
                  </a:lnTo>
                  <a:lnTo>
                    <a:pt x="177" y="381"/>
                  </a:lnTo>
                  <a:lnTo>
                    <a:pt x="14" y="381"/>
                  </a:lnTo>
                  <a:lnTo>
                    <a:pt x="10" y="379"/>
                  </a:lnTo>
                  <a:lnTo>
                    <a:pt x="6" y="378"/>
                  </a:lnTo>
                  <a:lnTo>
                    <a:pt x="3" y="375"/>
                  </a:lnTo>
                  <a:lnTo>
                    <a:pt x="0" y="371"/>
                  </a:lnTo>
                  <a:lnTo>
                    <a:pt x="0" y="367"/>
                  </a:lnTo>
                  <a:lnTo>
                    <a:pt x="0" y="14"/>
                  </a:lnTo>
                  <a:lnTo>
                    <a:pt x="0" y="10"/>
                  </a:lnTo>
                  <a:lnTo>
                    <a:pt x="3" y="6"/>
                  </a:lnTo>
                  <a:lnTo>
                    <a:pt x="6" y="3"/>
                  </a:lnTo>
                  <a:lnTo>
                    <a:pt x="10" y="1"/>
                  </a:lnTo>
                  <a:lnTo>
                    <a:pt x="14"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197" name="Freeform 119">
              <a:extLst>
                <a:ext uri="{FF2B5EF4-FFF2-40B4-BE49-F238E27FC236}">
                  <a16:creationId xmlns:a16="http://schemas.microsoft.com/office/drawing/2014/main" id="{AD3F5035-A58A-4BBA-B396-0A3C90AA3E5B}"/>
                </a:ext>
              </a:extLst>
            </p:cNvPr>
            <p:cNvSpPr>
              <a:spLocks noEditPoints="1"/>
            </p:cNvSpPr>
            <p:nvPr/>
          </p:nvSpPr>
          <p:spPr bwMode="auto">
            <a:xfrm>
              <a:off x="7342180" y="2963917"/>
              <a:ext cx="77802" cy="80853"/>
            </a:xfrm>
            <a:custGeom>
              <a:avLst/>
              <a:gdLst>
                <a:gd name="T0" fmla="*/ 27 w 153"/>
                <a:gd name="T1" fmla="*/ 29 h 160"/>
                <a:gd name="T2" fmla="*/ 27 w 153"/>
                <a:gd name="T3" fmla="*/ 132 h 160"/>
                <a:gd name="T4" fmla="*/ 127 w 153"/>
                <a:gd name="T5" fmla="*/ 132 h 160"/>
                <a:gd name="T6" fmla="*/ 127 w 153"/>
                <a:gd name="T7" fmla="*/ 29 h 160"/>
                <a:gd name="T8" fmla="*/ 27 w 153"/>
                <a:gd name="T9" fmla="*/ 29 h 160"/>
                <a:gd name="T10" fmla="*/ 13 w 153"/>
                <a:gd name="T11" fmla="*/ 0 h 160"/>
                <a:gd name="T12" fmla="*/ 141 w 153"/>
                <a:gd name="T13" fmla="*/ 0 h 160"/>
                <a:gd name="T14" fmla="*/ 145 w 153"/>
                <a:gd name="T15" fmla="*/ 0 h 160"/>
                <a:gd name="T16" fmla="*/ 148 w 153"/>
                <a:gd name="T17" fmla="*/ 3 h 160"/>
                <a:gd name="T18" fmla="*/ 152 w 153"/>
                <a:gd name="T19" fmla="*/ 6 h 160"/>
                <a:gd name="T20" fmla="*/ 153 w 153"/>
                <a:gd name="T21" fmla="*/ 10 h 160"/>
                <a:gd name="T22" fmla="*/ 153 w 153"/>
                <a:gd name="T23" fmla="*/ 15 h 160"/>
                <a:gd name="T24" fmla="*/ 153 w 153"/>
                <a:gd name="T25" fmla="*/ 146 h 160"/>
                <a:gd name="T26" fmla="*/ 153 w 153"/>
                <a:gd name="T27" fmla="*/ 150 h 160"/>
                <a:gd name="T28" fmla="*/ 152 w 153"/>
                <a:gd name="T29" fmla="*/ 155 h 160"/>
                <a:gd name="T30" fmla="*/ 148 w 153"/>
                <a:gd name="T31" fmla="*/ 157 h 160"/>
                <a:gd name="T32" fmla="*/ 145 w 153"/>
                <a:gd name="T33" fmla="*/ 159 h 160"/>
                <a:gd name="T34" fmla="*/ 141 w 153"/>
                <a:gd name="T35" fmla="*/ 160 h 160"/>
                <a:gd name="T36" fmla="*/ 13 w 153"/>
                <a:gd name="T37" fmla="*/ 160 h 160"/>
                <a:gd name="T38" fmla="*/ 9 w 153"/>
                <a:gd name="T39" fmla="*/ 159 h 160"/>
                <a:gd name="T40" fmla="*/ 6 w 153"/>
                <a:gd name="T41" fmla="*/ 157 h 160"/>
                <a:gd name="T42" fmla="*/ 2 w 153"/>
                <a:gd name="T43" fmla="*/ 155 h 160"/>
                <a:gd name="T44" fmla="*/ 0 w 153"/>
                <a:gd name="T45" fmla="*/ 150 h 160"/>
                <a:gd name="T46" fmla="*/ 0 w 153"/>
                <a:gd name="T47" fmla="*/ 146 h 160"/>
                <a:gd name="T48" fmla="*/ 0 w 153"/>
                <a:gd name="T49" fmla="*/ 15 h 160"/>
                <a:gd name="T50" fmla="*/ 0 w 153"/>
                <a:gd name="T51" fmla="*/ 10 h 160"/>
                <a:gd name="T52" fmla="*/ 2 w 153"/>
                <a:gd name="T53" fmla="*/ 6 h 160"/>
                <a:gd name="T54" fmla="*/ 6 w 153"/>
                <a:gd name="T55" fmla="*/ 3 h 160"/>
                <a:gd name="T56" fmla="*/ 9 w 153"/>
                <a:gd name="T57" fmla="*/ 0 h 160"/>
                <a:gd name="T58" fmla="*/ 13 w 153"/>
                <a:gd name="T5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3" h="160">
                  <a:moveTo>
                    <a:pt x="27" y="29"/>
                  </a:moveTo>
                  <a:lnTo>
                    <a:pt x="27" y="132"/>
                  </a:lnTo>
                  <a:lnTo>
                    <a:pt x="127" y="132"/>
                  </a:lnTo>
                  <a:lnTo>
                    <a:pt x="127" y="29"/>
                  </a:lnTo>
                  <a:lnTo>
                    <a:pt x="27" y="29"/>
                  </a:lnTo>
                  <a:close/>
                  <a:moveTo>
                    <a:pt x="13" y="0"/>
                  </a:moveTo>
                  <a:lnTo>
                    <a:pt x="141" y="0"/>
                  </a:lnTo>
                  <a:lnTo>
                    <a:pt x="145" y="0"/>
                  </a:lnTo>
                  <a:lnTo>
                    <a:pt x="148" y="3"/>
                  </a:lnTo>
                  <a:lnTo>
                    <a:pt x="152" y="6"/>
                  </a:lnTo>
                  <a:lnTo>
                    <a:pt x="153" y="10"/>
                  </a:lnTo>
                  <a:lnTo>
                    <a:pt x="153" y="15"/>
                  </a:lnTo>
                  <a:lnTo>
                    <a:pt x="153" y="146"/>
                  </a:lnTo>
                  <a:lnTo>
                    <a:pt x="153" y="150"/>
                  </a:lnTo>
                  <a:lnTo>
                    <a:pt x="152" y="155"/>
                  </a:lnTo>
                  <a:lnTo>
                    <a:pt x="148" y="157"/>
                  </a:lnTo>
                  <a:lnTo>
                    <a:pt x="145" y="159"/>
                  </a:lnTo>
                  <a:lnTo>
                    <a:pt x="141" y="160"/>
                  </a:lnTo>
                  <a:lnTo>
                    <a:pt x="13" y="160"/>
                  </a:lnTo>
                  <a:lnTo>
                    <a:pt x="9" y="159"/>
                  </a:lnTo>
                  <a:lnTo>
                    <a:pt x="6" y="157"/>
                  </a:lnTo>
                  <a:lnTo>
                    <a:pt x="2" y="155"/>
                  </a:lnTo>
                  <a:lnTo>
                    <a:pt x="0" y="150"/>
                  </a:lnTo>
                  <a:lnTo>
                    <a:pt x="0" y="146"/>
                  </a:lnTo>
                  <a:lnTo>
                    <a:pt x="0" y="15"/>
                  </a:lnTo>
                  <a:lnTo>
                    <a:pt x="0" y="10"/>
                  </a:lnTo>
                  <a:lnTo>
                    <a:pt x="2" y="6"/>
                  </a:lnTo>
                  <a:lnTo>
                    <a:pt x="6" y="3"/>
                  </a:lnTo>
                  <a:lnTo>
                    <a:pt x="9" y="0"/>
                  </a:lnTo>
                  <a:lnTo>
                    <a:pt x="13"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198" name="Freeform 120">
              <a:extLst>
                <a:ext uri="{FF2B5EF4-FFF2-40B4-BE49-F238E27FC236}">
                  <a16:creationId xmlns:a16="http://schemas.microsoft.com/office/drawing/2014/main" id="{EDC37B60-85EC-40E6-A8AD-3DEC9D0E2F64}"/>
                </a:ext>
              </a:extLst>
            </p:cNvPr>
            <p:cNvSpPr>
              <a:spLocks noEditPoints="1"/>
            </p:cNvSpPr>
            <p:nvPr/>
          </p:nvSpPr>
          <p:spPr bwMode="auto">
            <a:xfrm>
              <a:off x="6965346" y="3127677"/>
              <a:ext cx="126620" cy="93058"/>
            </a:xfrm>
            <a:custGeom>
              <a:avLst/>
              <a:gdLst>
                <a:gd name="T0" fmla="*/ 28 w 249"/>
                <a:gd name="T1" fmla="*/ 26 h 185"/>
                <a:gd name="T2" fmla="*/ 28 w 249"/>
                <a:gd name="T3" fmla="*/ 158 h 185"/>
                <a:gd name="T4" fmla="*/ 221 w 249"/>
                <a:gd name="T5" fmla="*/ 158 h 185"/>
                <a:gd name="T6" fmla="*/ 221 w 249"/>
                <a:gd name="T7" fmla="*/ 26 h 185"/>
                <a:gd name="T8" fmla="*/ 28 w 249"/>
                <a:gd name="T9" fmla="*/ 26 h 185"/>
                <a:gd name="T10" fmla="*/ 14 w 249"/>
                <a:gd name="T11" fmla="*/ 0 h 185"/>
                <a:gd name="T12" fmla="*/ 235 w 249"/>
                <a:gd name="T13" fmla="*/ 0 h 185"/>
                <a:gd name="T14" fmla="*/ 239 w 249"/>
                <a:gd name="T15" fmla="*/ 0 h 185"/>
                <a:gd name="T16" fmla="*/ 243 w 249"/>
                <a:gd name="T17" fmla="*/ 2 h 185"/>
                <a:gd name="T18" fmla="*/ 246 w 249"/>
                <a:gd name="T19" fmla="*/ 5 h 185"/>
                <a:gd name="T20" fmla="*/ 248 w 249"/>
                <a:gd name="T21" fmla="*/ 8 h 185"/>
                <a:gd name="T22" fmla="*/ 249 w 249"/>
                <a:gd name="T23" fmla="*/ 14 h 185"/>
                <a:gd name="T24" fmla="*/ 249 w 249"/>
                <a:gd name="T25" fmla="*/ 172 h 185"/>
                <a:gd name="T26" fmla="*/ 248 w 249"/>
                <a:gd name="T27" fmla="*/ 176 h 185"/>
                <a:gd name="T28" fmla="*/ 246 w 249"/>
                <a:gd name="T29" fmla="*/ 179 h 185"/>
                <a:gd name="T30" fmla="*/ 243 w 249"/>
                <a:gd name="T31" fmla="*/ 184 h 185"/>
                <a:gd name="T32" fmla="*/ 239 w 249"/>
                <a:gd name="T33" fmla="*/ 185 h 185"/>
                <a:gd name="T34" fmla="*/ 235 w 249"/>
                <a:gd name="T35" fmla="*/ 185 h 185"/>
                <a:gd name="T36" fmla="*/ 14 w 249"/>
                <a:gd name="T37" fmla="*/ 185 h 185"/>
                <a:gd name="T38" fmla="*/ 10 w 249"/>
                <a:gd name="T39" fmla="*/ 185 h 185"/>
                <a:gd name="T40" fmla="*/ 5 w 249"/>
                <a:gd name="T41" fmla="*/ 184 h 185"/>
                <a:gd name="T42" fmla="*/ 2 w 249"/>
                <a:gd name="T43" fmla="*/ 179 h 185"/>
                <a:gd name="T44" fmla="*/ 1 w 249"/>
                <a:gd name="T45" fmla="*/ 176 h 185"/>
                <a:gd name="T46" fmla="*/ 0 w 249"/>
                <a:gd name="T47" fmla="*/ 172 h 185"/>
                <a:gd name="T48" fmla="*/ 0 w 249"/>
                <a:gd name="T49" fmla="*/ 14 h 185"/>
                <a:gd name="T50" fmla="*/ 1 w 249"/>
                <a:gd name="T51" fmla="*/ 8 h 185"/>
                <a:gd name="T52" fmla="*/ 2 w 249"/>
                <a:gd name="T53" fmla="*/ 5 h 185"/>
                <a:gd name="T54" fmla="*/ 5 w 249"/>
                <a:gd name="T55" fmla="*/ 2 h 185"/>
                <a:gd name="T56" fmla="*/ 10 w 249"/>
                <a:gd name="T57" fmla="*/ 0 h 185"/>
                <a:gd name="T58" fmla="*/ 14 w 249"/>
                <a:gd name="T5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9" h="185">
                  <a:moveTo>
                    <a:pt x="28" y="26"/>
                  </a:moveTo>
                  <a:lnTo>
                    <a:pt x="28" y="158"/>
                  </a:lnTo>
                  <a:lnTo>
                    <a:pt x="221" y="158"/>
                  </a:lnTo>
                  <a:lnTo>
                    <a:pt x="221" y="26"/>
                  </a:lnTo>
                  <a:lnTo>
                    <a:pt x="28" y="26"/>
                  </a:lnTo>
                  <a:close/>
                  <a:moveTo>
                    <a:pt x="14" y="0"/>
                  </a:moveTo>
                  <a:lnTo>
                    <a:pt x="235" y="0"/>
                  </a:lnTo>
                  <a:lnTo>
                    <a:pt x="239" y="0"/>
                  </a:lnTo>
                  <a:lnTo>
                    <a:pt x="243" y="2"/>
                  </a:lnTo>
                  <a:lnTo>
                    <a:pt x="246" y="5"/>
                  </a:lnTo>
                  <a:lnTo>
                    <a:pt x="248" y="8"/>
                  </a:lnTo>
                  <a:lnTo>
                    <a:pt x="249" y="14"/>
                  </a:lnTo>
                  <a:lnTo>
                    <a:pt x="249" y="172"/>
                  </a:lnTo>
                  <a:lnTo>
                    <a:pt x="248" y="176"/>
                  </a:lnTo>
                  <a:lnTo>
                    <a:pt x="246" y="179"/>
                  </a:lnTo>
                  <a:lnTo>
                    <a:pt x="243" y="184"/>
                  </a:lnTo>
                  <a:lnTo>
                    <a:pt x="239" y="185"/>
                  </a:lnTo>
                  <a:lnTo>
                    <a:pt x="235" y="185"/>
                  </a:lnTo>
                  <a:lnTo>
                    <a:pt x="14" y="185"/>
                  </a:lnTo>
                  <a:lnTo>
                    <a:pt x="10" y="185"/>
                  </a:lnTo>
                  <a:lnTo>
                    <a:pt x="5" y="184"/>
                  </a:lnTo>
                  <a:lnTo>
                    <a:pt x="2" y="179"/>
                  </a:lnTo>
                  <a:lnTo>
                    <a:pt x="1" y="176"/>
                  </a:lnTo>
                  <a:lnTo>
                    <a:pt x="0" y="172"/>
                  </a:lnTo>
                  <a:lnTo>
                    <a:pt x="0" y="14"/>
                  </a:lnTo>
                  <a:lnTo>
                    <a:pt x="1" y="8"/>
                  </a:lnTo>
                  <a:lnTo>
                    <a:pt x="2" y="5"/>
                  </a:lnTo>
                  <a:lnTo>
                    <a:pt x="5" y="2"/>
                  </a:lnTo>
                  <a:lnTo>
                    <a:pt x="10" y="0"/>
                  </a:lnTo>
                  <a:lnTo>
                    <a:pt x="14"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199" name="Freeform 121">
              <a:extLst>
                <a:ext uri="{FF2B5EF4-FFF2-40B4-BE49-F238E27FC236}">
                  <a16:creationId xmlns:a16="http://schemas.microsoft.com/office/drawing/2014/main" id="{1A309619-38D1-484C-8997-978602B69800}"/>
                </a:ext>
              </a:extLst>
            </p:cNvPr>
            <p:cNvSpPr>
              <a:spLocks/>
            </p:cNvSpPr>
            <p:nvPr/>
          </p:nvSpPr>
          <p:spPr bwMode="auto">
            <a:xfrm>
              <a:off x="7081605" y="3092628"/>
              <a:ext cx="144928" cy="86956"/>
            </a:xfrm>
            <a:custGeom>
              <a:avLst/>
              <a:gdLst>
                <a:gd name="T0" fmla="*/ 269 w 283"/>
                <a:gd name="T1" fmla="*/ 0 h 173"/>
                <a:gd name="T2" fmla="*/ 273 w 283"/>
                <a:gd name="T3" fmla="*/ 0 h 173"/>
                <a:gd name="T4" fmla="*/ 277 w 283"/>
                <a:gd name="T5" fmla="*/ 3 h 173"/>
                <a:gd name="T6" fmla="*/ 280 w 283"/>
                <a:gd name="T7" fmla="*/ 6 h 173"/>
                <a:gd name="T8" fmla="*/ 283 w 283"/>
                <a:gd name="T9" fmla="*/ 10 h 173"/>
                <a:gd name="T10" fmla="*/ 283 w 283"/>
                <a:gd name="T11" fmla="*/ 15 h 173"/>
                <a:gd name="T12" fmla="*/ 283 w 283"/>
                <a:gd name="T13" fmla="*/ 159 h 173"/>
                <a:gd name="T14" fmla="*/ 283 w 283"/>
                <a:gd name="T15" fmla="*/ 163 h 173"/>
                <a:gd name="T16" fmla="*/ 280 w 283"/>
                <a:gd name="T17" fmla="*/ 167 h 173"/>
                <a:gd name="T18" fmla="*/ 277 w 283"/>
                <a:gd name="T19" fmla="*/ 170 h 173"/>
                <a:gd name="T20" fmla="*/ 273 w 283"/>
                <a:gd name="T21" fmla="*/ 173 h 173"/>
                <a:gd name="T22" fmla="*/ 269 w 283"/>
                <a:gd name="T23" fmla="*/ 173 h 173"/>
                <a:gd name="T24" fmla="*/ 14 w 283"/>
                <a:gd name="T25" fmla="*/ 173 h 173"/>
                <a:gd name="T26" fmla="*/ 10 w 283"/>
                <a:gd name="T27" fmla="*/ 173 h 173"/>
                <a:gd name="T28" fmla="*/ 5 w 283"/>
                <a:gd name="T29" fmla="*/ 170 h 173"/>
                <a:gd name="T30" fmla="*/ 2 w 283"/>
                <a:gd name="T31" fmla="*/ 167 h 173"/>
                <a:gd name="T32" fmla="*/ 0 w 283"/>
                <a:gd name="T33" fmla="*/ 163 h 173"/>
                <a:gd name="T34" fmla="*/ 0 w 283"/>
                <a:gd name="T35" fmla="*/ 159 h 173"/>
                <a:gd name="T36" fmla="*/ 0 w 283"/>
                <a:gd name="T37" fmla="*/ 155 h 173"/>
                <a:gd name="T38" fmla="*/ 2 w 283"/>
                <a:gd name="T39" fmla="*/ 150 h 173"/>
                <a:gd name="T40" fmla="*/ 5 w 283"/>
                <a:gd name="T41" fmla="*/ 148 h 173"/>
                <a:gd name="T42" fmla="*/ 10 w 283"/>
                <a:gd name="T43" fmla="*/ 146 h 173"/>
                <a:gd name="T44" fmla="*/ 14 w 283"/>
                <a:gd name="T45" fmla="*/ 145 h 173"/>
                <a:gd name="T46" fmla="*/ 255 w 283"/>
                <a:gd name="T47" fmla="*/ 145 h 173"/>
                <a:gd name="T48" fmla="*/ 255 w 283"/>
                <a:gd name="T49" fmla="*/ 15 h 173"/>
                <a:gd name="T50" fmla="*/ 256 w 283"/>
                <a:gd name="T51" fmla="*/ 10 h 173"/>
                <a:gd name="T52" fmla="*/ 257 w 283"/>
                <a:gd name="T53" fmla="*/ 6 h 173"/>
                <a:gd name="T54" fmla="*/ 260 w 283"/>
                <a:gd name="T55" fmla="*/ 3 h 173"/>
                <a:gd name="T56" fmla="*/ 265 w 283"/>
                <a:gd name="T57" fmla="*/ 0 h 173"/>
                <a:gd name="T58" fmla="*/ 269 w 283"/>
                <a:gd name="T59"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3" h="173">
                  <a:moveTo>
                    <a:pt x="269" y="0"/>
                  </a:moveTo>
                  <a:lnTo>
                    <a:pt x="273" y="0"/>
                  </a:lnTo>
                  <a:lnTo>
                    <a:pt x="277" y="3"/>
                  </a:lnTo>
                  <a:lnTo>
                    <a:pt x="280" y="6"/>
                  </a:lnTo>
                  <a:lnTo>
                    <a:pt x="283" y="10"/>
                  </a:lnTo>
                  <a:lnTo>
                    <a:pt x="283" y="15"/>
                  </a:lnTo>
                  <a:lnTo>
                    <a:pt x="283" y="159"/>
                  </a:lnTo>
                  <a:lnTo>
                    <a:pt x="283" y="163"/>
                  </a:lnTo>
                  <a:lnTo>
                    <a:pt x="280" y="167"/>
                  </a:lnTo>
                  <a:lnTo>
                    <a:pt x="277" y="170"/>
                  </a:lnTo>
                  <a:lnTo>
                    <a:pt x="273" y="173"/>
                  </a:lnTo>
                  <a:lnTo>
                    <a:pt x="269" y="173"/>
                  </a:lnTo>
                  <a:lnTo>
                    <a:pt x="14" y="173"/>
                  </a:lnTo>
                  <a:lnTo>
                    <a:pt x="10" y="173"/>
                  </a:lnTo>
                  <a:lnTo>
                    <a:pt x="5" y="170"/>
                  </a:lnTo>
                  <a:lnTo>
                    <a:pt x="2" y="167"/>
                  </a:lnTo>
                  <a:lnTo>
                    <a:pt x="0" y="163"/>
                  </a:lnTo>
                  <a:lnTo>
                    <a:pt x="0" y="159"/>
                  </a:lnTo>
                  <a:lnTo>
                    <a:pt x="0" y="155"/>
                  </a:lnTo>
                  <a:lnTo>
                    <a:pt x="2" y="150"/>
                  </a:lnTo>
                  <a:lnTo>
                    <a:pt x="5" y="148"/>
                  </a:lnTo>
                  <a:lnTo>
                    <a:pt x="10" y="146"/>
                  </a:lnTo>
                  <a:lnTo>
                    <a:pt x="14" y="145"/>
                  </a:lnTo>
                  <a:lnTo>
                    <a:pt x="255" y="145"/>
                  </a:lnTo>
                  <a:lnTo>
                    <a:pt x="255" y="15"/>
                  </a:lnTo>
                  <a:lnTo>
                    <a:pt x="256" y="10"/>
                  </a:lnTo>
                  <a:lnTo>
                    <a:pt x="257" y="6"/>
                  </a:lnTo>
                  <a:lnTo>
                    <a:pt x="260" y="3"/>
                  </a:lnTo>
                  <a:lnTo>
                    <a:pt x="265" y="0"/>
                  </a:lnTo>
                  <a:lnTo>
                    <a:pt x="269"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200" name="Freeform 122">
              <a:extLst>
                <a:ext uri="{FF2B5EF4-FFF2-40B4-BE49-F238E27FC236}">
                  <a16:creationId xmlns:a16="http://schemas.microsoft.com/office/drawing/2014/main" id="{D242FB8F-5077-4AC7-BDAB-60BDBC4E095A}"/>
                </a:ext>
              </a:extLst>
            </p:cNvPr>
            <p:cNvSpPr>
              <a:spLocks/>
            </p:cNvSpPr>
            <p:nvPr/>
          </p:nvSpPr>
          <p:spPr bwMode="auto">
            <a:xfrm>
              <a:off x="7081605" y="2829135"/>
              <a:ext cx="144928" cy="88481"/>
            </a:xfrm>
            <a:custGeom>
              <a:avLst/>
              <a:gdLst>
                <a:gd name="T0" fmla="*/ 14 w 283"/>
                <a:gd name="T1" fmla="*/ 0 h 172"/>
                <a:gd name="T2" fmla="*/ 269 w 283"/>
                <a:gd name="T3" fmla="*/ 0 h 172"/>
                <a:gd name="T4" fmla="*/ 273 w 283"/>
                <a:gd name="T5" fmla="*/ 0 h 172"/>
                <a:gd name="T6" fmla="*/ 277 w 283"/>
                <a:gd name="T7" fmla="*/ 2 h 172"/>
                <a:gd name="T8" fmla="*/ 280 w 283"/>
                <a:gd name="T9" fmla="*/ 5 h 172"/>
                <a:gd name="T10" fmla="*/ 283 w 283"/>
                <a:gd name="T11" fmla="*/ 10 h 172"/>
                <a:gd name="T12" fmla="*/ 283 w 283"/>
                <a:gd name="T13" fmla="*/ 14 h 172"/>
                <a:gd name="T14" fmla="*/ 283 w 283"/>
                <a:gd name="T15" fmla="*/ 158 h 172"/>
                <a:gd name="T16" fmla="*/ 283 w 283"/>
                <a:gd name="T17" fmla="*/ 162 h 172"/>
                <a:gd name="T18" fmla="*/ 280 w 283"/>
                <a:gd name="T19" fmla="*/ 167 h 172"/>
                <a:gd name="T20" fmla="*/ 277 w 283"/>
                <a:gd name="T21" fmla="*/ 169 h 172"/>
                <a:gd name="T22" fmla="*/ 273 w 283"/>
                <a:gd name="T23" fmla="*/ 172 h 172"/>
                <a:gd name="T24" fmla="*/ 269 w 283"/>
                <a:gd name="T25" fmla="*/ 172 h 172"/>
                <a:gd name="T26" fmla="*/ 265 w 283"/>
                <a:gd name="T27" fmla="*/ 172 h 172"/>
                <a:gd name="T28" fmla="*/ 260 w 283"/>
                <a:gd name="T29" fmla="*/ 169 h 172"/>
                <a:gd name="T30" fmla="*/ 257 w 283"/>
                <a:gd name="T31" fmla="*/ 167 h 172"/>
                <a:gd name="T32" fmla="*/ 256 w 283"/>
                <a:gd name="T33" fmla="*/ 162 h 172"/>
                <a:gd name="T34" fmla="*/ 255 w 283"/>
                <a:gd name="T35" fmla="*/ 158 h 172"/>
                <a:gd name="T36" fmla="*/ 255 w 283"/>
                <a:gd name="T37" fmla="*/ 28 h 172"/>
                <a:gd name="T38" fmla="*/ 14 w 283"/>
                <a:gd name="T39" fmla="*/ 28 h 172"/>
                <a:gd name="T40" fmla="*/ 10 w 283"/>
                <a:gd name="T41" fmla="*/ 26 h 172"/>
                <a:gd name="T42" fmla="*/ 5 w 283"/>
                <a:gd name="T43" fmla="*/ 25 h 172"/>
                <a:gd name="T44" fmla="*/ 2 w 283"/>
                <a:gd name="T45" fmla="*/ 22 h 172"/>
                <a:gd name="T46" fmla="*/ 0 w 283"/>
                <a:gd name="T47" fmla="*/ 18 h 172"/>
                <a:gd name="T48" fmla="*/ 0 w 283"/>
                <a:gd name="T49" fmla="*/ 14 h 172"/>
                <a:gd name="T50" fmla="*/ 0 w 283"/>
                <a:gd name="T51" fmla="*/ 10 h 172"/>
                <a:gd name="T52" fmla="*/ 2 w 283"/>
                <a:gd name="T53" fmla="*/ 5 h 172"/>
                <a:gd name="T54" fmla="*/ 5 w 283"/>
                <a:gd name="T55" fmla="*/ 2 h 172"/>
                <a:gd name="T56" fmla="*/ 10 w 283"/>
                <a:gd name="T57" fmla="*/ 0 h 172"/>
                <a:gd name="T58" fmla="*/ 14 w 283"/>
                <a:gd name="T5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3" h="172">
                  <a:moveTo>
                    <a:pt x="14" y="0"/>
                  </a:moveTo>
                  <a:lnTo>
                    <a:pt x="269" y="0"/>
                  </a:lnTo>
                  <a:lnTo>
                    <a:pt x="273" y="0"/>
                  </a:lnTo>
                  <a:lnTo>
                    <a:pt x="277" y="2"/>
                  </a:lnTo>
                  <a:lnTo>
                    <a:pt x="280" y="5"/>
                  </a:lnTo>
                  <a:lnTo>
                    <a:pt x="283" y="10"/>
                  </a:lnTo>
                  <a:lnTo>
                    <a:pt x="283" y="14"/>
                  </a:lnTo>
                  <a:lnTo>
                    <a:pt x="283" y="158"/>
                  </a:lnTo>
                  <a:lnTo>
                    <a:pt x="283" y="162"/>
                  </a:lnTo>
                  <a:lnTo>
                    <a:pt x="280" y="167"/>
                  </a:lnTo>
                  <a:lnTo>
                    <a:pt x="277" y="169"/>
                  </a:lnTo>
                  <a:lnTo>
                    <a:pt x="273" y="172"/>
                  </a:lnTo>
                  <a:lnTo>
                    <a:pt x="269" y="172"/>
                  </a:lnTo>
                  <a:lnTo>
                    <a:pt x="265" y="172"/>
                  </a:lnTo>
                  <a:lnTo>
                    <a:pt x="260" y="169"/>
                  </a:lnTo>
                  <a:lnTo>
                    <a:pt x="257" y="167"/>
                  </a:lnTo>
                  <a:lnTo>
                    <a:pt x="256" y="162"/>
                  </a:lnTo>
                  <a:lnTo>
                    <a:pt x="255" y="158"/>
                  </a:lnTo>
                  <a:lnTo>
                    <a:pt x="255" y="28"/>
                  </a:lnTo>
                  <a:lnTo>
                    <a:pt x="14" y="28"/>
                  </a:lnTo>
                  <a:lnTo>
                    <a:pt x="10" y="26"/>
                  </a:lnTo>
                  <a:lnTo>
                    <a:pt x="5" y="25"/>
                  </a:lnTo>
                  <a:lnTo>
                    <a:pt x="2" y="22"/>
                  </a:lnTo>
                  <a:lnTo>
                    <a:pt x="0" y="18"/>
                  </a:lnTo>
                  <a:lnTo>
                    <a:pt x="0" y="14"/>
                  </a:lnTo>
                  <a:lnTo>
                    <a:pt x="0" y="10"/>
                  </a:lnTo>
                  <a:lnTo>
                    <a:pt x="2" y="5"/>
                  </a:lnTo>
                  <a:lnTo>
                    <a:pt x="5" y="2"/>
                  </a:lnTo>
                  <a:lnTo>
                    <a:pt x="10" y="0"/>
                  </a:lnTo>
                  <a:lnTo>
                    <a:pt x="14"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201" name="Freeform 123">
              <a:extLst>
                <a:ext uri="{FF2B5EF4-FFF2-40B4-BE49-F238E27FC236}">
                  <a16:creationId xmlns:a16="http://schemas.microsoft.com/office/drawing/2014/main" id="{6550D830-7144-4A2E-82E3-7CAA5713B883}"/>
                </a:ext>
              </a:extLst>
            </p:cNvPr>
            <p:cNvSpPr>
              <a:spLocks/>
            </p:cNvSpPr>
            <p:nvPr/>
          </p:nvSpPr>
          <p:spPr bwMode="auto">
            <a:xfrm>
              <a:off x="7080769" y="2997510"/>
              <a:ext cx="103738" cy="15255"/>
            </a:xfrm>
            <a:custGeom>
              <a:avLst/>
              <a:gdLst>
                <a:gd name="T0" fmla="*/ 14 w 202"/>
                <a:gd name="T1" fmla="*/ 0 h 28"/>
                <a:gd name="T2" fmla="*/ 188 w 202"/>
                <a:gd name="T3" fmla="*/ 0 h 28"/>
                <a:gd name="T4" fmla="*/ 192 w 202"/>
                <a:gd name="T5" fmla="*/ 1 h 28"/>
                <a:gd name="T6" fmla="*/ 197 w 202"/>
                <a:gd name="T7" fmla="*/ 3 h 28"/>
                <a:gd name="T8" fmla="*/ 199 w 202"/>
                <a:gd name="T9" fmla="*/ 6 h 28"/>
                <a:gd name="T10" fmla="*/ 201 w 202"/>
                <a:gd name="T11" fmla="*/ 10 h 28"/>
                <a:gd name="T12" fmla="*/ 202 w 202"/>
                <a:gd name="T13" fmla="*/ 14 h 28"/>
                <a:gd name="T14" fmla="*/ 201 w 202"/>
                <a:gd name="T15" fmla="*/ 18 h 28"/>
                <a:gd name="T16" fmla="*/ 199 w 202"/>
                <a:gd name="T17" fmla="*/ 23 h 28"/>
                <a:gd name="T18" fmla="*/ 197 w 202"/>
                <a:gd name="T19" fmla="*/ 25 h 28"/>
                <a:gd name="T20" fmla="*/ 192 w 202"/>
                <a:gd name="T21" fmla="*/ 27 h 28"/>
                <a:gd name="T22" fmla="*/ 188 w 202"/>
                <a:gd name="T23" fmla="*/ 28 h 28"/>
                <a:gd name="T24" fmla="*/ 14 w 202"/>
                <a:gd name="T25" fmla="*/ 28 h 28"/>
                <a:gd name="T26" fmla="*/ 10 w 202"/>
                <a:gd name="T27" fmla="*/ 27 h 28"/>
                <a:gd name="T28" fmla="*/ 5 w 202"/>
                <a:gd name="T29" fmla="*/ 25 h 28"/>
                <a:gd name="T30" fmla="*/ 2 w 202"/>
                <a:gd name="T31" fmla="*/ 23 h 28"/>
                <a:gd name="T32" fmla="*/ 0 w 202"/>
                <a:gd name="T33" fmla="*/ 18 h 28"/>
                <a:gd name="T34" fmla="*/ 0 w 202"/>
                <a:gd name="T35" fmla="*/ 14 h 28"/>
                <a:gd name="T36" fmla="*/ 0 w 202"/>
                <a:gd name="T37" fmla="*/ 10 h 28"/>
                <a:gd name="T38" fmla="*/ 2 w 202"/>
                <a:gd name="T39" fmla="*/ 6 h 28"/>
                <a:gd name="T40" fmla="*/ 5 w 202"/>
                <a:gd name="T41" fmla="*/ 3 h 28"/>
                <a:gd name="T42" fmla="*/ 10 w 202"/>
                <a:gd name="T43" fmla="*/ 1 h 28"/>
                <a:gd name="T44" fmla="*/ 14 w 202"/>
                <a:gd name="T4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2" h="28">
                  <a:moveTo>
                    <a:pt x="14" y="0"/>
                  </a:moveTo>
                  <a:lnTo>
                    <a:pt x="188" y="0"/>
                  </a:lnTo>
                  <a:lnTo>
                    <a:pt x="192" y="1"/>
                  </a:lnTo>
                  <a:lnTo>
                    <a:pt x="197" y="3"/>
                  </a:lnTo>
                  <a:lnTo>
                    <a:pt x="199" y="6"/>
                  </a:lnTo>
                  <a:lnTo>
                    <a:pt x="201" y="10"/>
                  </a:lnTo>
                  <a:lnTo>
                    <a:pt x="202" y="14"/>
                  </a:lnTo>
                  <a:lnTo>
                    <a:pt x="201" y="18"/>
                  </a:lnTo>
                  <a:lnTo>
                    <a:pt x="199" y="23"/>
                  </a:lnTo>
                  <a:lnTo>
                    <a:pt x="197" y="25"/>
                  </a:lnTo>
                  <a:lnTo>
                    <a:pt x="192" y="27"/>
                  </a:lnTo>
                  <a:lnTo>
                    <a:pt x="188" y="28"/>
                  </a:lnTo>
                  <a:lnTo>
                    <a:pt x="14" y="28"/>
                  </a:lnTo>
                  <a:lnTo>
                    <a:pt x="10" y="27"/>
                  </a:lnTo>
                  <a:lnTo>
                    <a:pt x="5" y="25"/>
                  </a:lnTo>
                  <a:lnTo>
                    <a:pt x="2" y="23"/>
                  </a:lnTo>
                  <a:lnTo>
                    <a:pt x="0" y="18"/>
                  </a:lnTo>
                  <a:lnTo>
                    <a:pt x="0" y="14"/>
                  </a:lnTo>
                  <a:lnTo>
                    <a:pt x="0" y="10"/>
                  </a:lnTo>
                  <a:lnTo>
                    <a:pt x="2" y="6"/>
                  </a:lnTo>
                  <a:lnTo>
                    <a:pt x="5" y="3"/>
                  </a:lnTo>
                  <a:lnTo>
                    <a:pt x="10" y="1"/>
                  </a:lnTo>
                  <a:lnTo>
                    <a:pt x="14"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202" name="Freeform 124">
              <a:extLst>
                <a:ext uri="{FF2B5EF4-FFF2-40B4-BE49-F238E27FC236}">
                  <a16:creationId xmlns:a16="http://schemas.microsoft.com/office/drawing/2014/main" id="{5F7AC217-5D4C-4916-B7C6-A9D95BFE4EBB}"/>
                </a:ext>
              </a:extLst>
            </p:cNvPr>
            <p:cNvSpPr>
              <a:spLocks/>
            </p:cNvSpPr>
            <p:nvPr/>
          </p:nvSpPr>
          <p:spPr bwMode="auto">
            <a:xfrm>
              <a:off x="7263052" y="2997510"/>
              <a:ext cx="90008" cy="15255"/>
            </a:xfrm>
            <a:custGeom>
              <a:avLst/>
              <a:gdLst>
                <a:gd name="T0" fmla="*/ 14 w 178"/>
                <a:gd name="T1" fmla="*/ 0 h 28"/>
                <a:gd name="T2" fmla="*/ 164 w 178"/>
                <a:gd name="T3" fmla="*/ 0 h 28"/>
                <a:gd name="T4" fmla="*/ 168 w 178"/>
                <a:gd name="T5" fmla="*/ 1 h 28"/>
                <a:gd name="T6" fmla="*/ 173 w 178"/>
                <a:gd name="T7" fmla="*/ 3 h 28"/>
                <a:gd name="T8" fmla="*/ 176 w 178"/>
                <a:gd name="T9" fmla="*/ 6 h 28"/>
                <a:gd name="T10" fmla="*/ 177 w 178"/>
                <a:gd name="T11" fmla="*/ 10 h 28"/>
                <a:gd name="T12" fmla="*/ 178 w 178"/>
                <a:gd name="T13" fmla="*/ 14 h 28"/>
                <a:gd name="T14" fmla="*/ 177 w 178"/>
                <a:gd name="T15" fmla="*/ 18 h 28"/>
                <a:gd name="T16" fmla="*/ 176 w 178"/>
                <a:gd name="T17" fmla="*/ 23 h 28"/>
                <a:gd name="T18" fmla="*/ 173 w 178"/>
                <a:gd name="T19" fmla="*/ 25 h 28"/>
                <a:gd name="T20" fmla="*/ 168 w 178"/>
                <a:gd name="T21" fmla="*/ 27 h 28"/>
                <a:gd name="T22" fmla="*/ 164 w 178"/>
                <a:gd name="T23" fmla="*/ 28 h 28"/>
                <a:gd name="T24" fmla="*/ 14 w 178"/>
                <a:gd name="T25" fmla="*/ 28 h 28"/>
                <a:gd name="T26" fmla="*/ 10 w 178"/>
                <a:gd name="T27" fmla="*/ 27 h 28"/>
                <a:gd name="T28" fmla="*/ 6 w 178"/>
                <a:gd name="T29" fmla="*/ 25 h 28"/>
                <a:gd name="T30" fmla="*/ 3 w 178"/>
                <a:gd name="T31" fmla="*/ 23 h 28"/>
                <a:gd name="T32" fmla="*/ 1 w 178"/>
                <a:gd name="T33" fmla="*/ 18 h 28"/>
                <a:gd name="T34" fmla="*/ 0 w 178"/>
                <a:gd name="T35" fmla="*/ 14 h 28"/>
                <a:gd name="T36" fmla="*/ 1 w 178"/>
                <a:gd name="T37" fmla="*/ 10 h 28"/>
                <a:gd name="T38" fmla="*/ 3 w 178"/>
                <a:gd name="T39" fmla="*/ 6 h 28"/>
                <a:gd name="T40" fmla="*/ 6 w 178"/>
                <a:gd name="T41" fmla="*/ 3 h 28"/>
                <a:gd name="T42" fmla="*/ 10 w 178"/>
                <a:gd name="T43" fmla="*/ 1 h 28"/>
                <a:gd name="T44" fmla="*/ 14 w 178"/>
                <a:gd name="T4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8" h="28">
                  <a:moveTo>
                    <a:pt x="14" y="0"/>
                  </a:moveTo>
                  <a:lnTo>
                    <a:pt x="164" y="0"/>
                  </a:lnTo>
                  <a:lnTo>
                    <a:pt x="168" y="1"/>
                  </a:lnTo>
                  <a:lnTo>
                    <a:pt x="173" y="3"/>
                  </a:lnTo>
                  <a:lnTo>
                    <a:pt x="176" y="6"/>
                  </a:lnTo>
                  <a:lnTo>
                    <a:pt x="177" y="10"/>
                  </a:lnTo>
                  <a:lnTo>
                    <a:pt x="178" y="14"/>
                  </a:lnTo>
                  <a:lnTo>
                    <a:pt x="177" y="18"/>
                  </a:lnTo>
                  <a:lnTo>
                    <a:pt x="176" y="23"/>
                  </a:lnTo>
                  <a:lnTo>
                    <a:pt x="173" y="25"/>
                  </a:lnTo>
                  <a:lnTo>
                    <a:pt x="168" y="27"/>
                  </a:lnTo>
                  <a:lnTo>
                    <a:pt x="164" y="28"/>
                  </a:lnTo>
                  <a:lnTo>
                    <a:pt x="14" y="28"/>
                  </a:lnTo>
                  <a:lnTo>
                    <a:pt x="10" y="27"/>
                  </a:lnTo>
                  <a:lnTo>
                    <a:pt x="6" y="25"/>
                  </a:lnTo>
                  <a:lnTo>
                    <a:pt x="3" y="23"/>
                  </a:lnTo>
                  <a:lnTo>
                    <a:pt x="1" y="18"/>
                  </a:lnTo>
                  <a:lnTo>
                    <a:pt x="0" y="14"/>
                  </a:lnTo>
                  <a:lnTo>
                    <a:pt x="1" y="10"/>
                  </a:lnTo>
                  <a:lnTo>
                    <a:pt x="3" y="6"/>
                  </a:lnTo>
                  <a:lnTo>
                    <a:pt x="6" y="3"/>
                  </a:lnTo>
                  <a:lnTo>
                    <a:pt x="10" y="1"/>
                  </a:lnTo>
                  <a:lnTo>
                    <a:pt x="14"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grpSp>
      <p:grpSp>
        <p:nvGrpSpPr>
          <p:cNvPr id="185" name="Group 184">
            <a:extLst>
              <a:ext uri="{FF2B5EF4-FFF2-40B4-BE49-F238E27FC236}">
                <a16:creationId xmlns:a16="http://schemas.microsoft.com/office/drawing/2014/main" id="{513F8441-2CBB-4B07-8E6A-6E8101053305}"/>
              </a:ext>
            </a:extLst>
          </p:cNvPr>
          <p:cNvGrpSpPr/>
          <p:nvPr/>
        </p:nvGrpSpPr>
        <p:grpSpPr>
          <a:xfrm>
            <a:off x="329767" y="5679965"/>
            <a:ext cx="223850" cy="214958"/>
            <a:chOff x="-4051300" y="506413"/>
            <a:chExt cx="622300" cy="609601"/>
          </a:xfrm>
          <a:solidFill>
            <a:schemeClr val="tx1">
              <a:lumMod val="50000"/>
              <a:lumOff val="50000"/>
            </a:schemeClr>
          </a:solidFill>
        </p:grpSpPr>
        <p:sp>
          <p:nvSpPr>
            <p:cNvPr id="186" name="Freeform 10">
              <a:extLst>
                <a:ext uri="{FF2B5EF4-FFF2-40B4-BE49-F238E27FC236}">
                  <a16:creationId xmlns:a16="http://schemas.microsoft.com/office/drawing/2014/main" id="{7224147F-93D5-408B-975B-7FFB6108CE41}"/>
                </a:ext>
              </a:extLst>
            </p:cNvPr>
            <p:cNvSpPr>
              <a:spLocks/>
            </p:cNvSpPr>
            <p:nvPr/>
          </p:nvSpPr>
          <p:spPr bwMode="auto">
            <a:xfrm>
              <a:off x="-3911600" y="860426"/>
              <a:ext cx="330200" cy="90488"/>
            </a:xfrm>
            <a:custGeom>
              <a:avLst/>
              <a:gdLst>
                <a:gd name="T0" fmla="*/ 0 w 415"/>
                <a:gd name="T1" fmla="*/ 0 h 113"/>
                <a:gd name="T2" fmla="*/ 33 w 415"/>
                <a:gd name="T3" fmla="*/ 0 h 113"/>
                <a:gd name="T4" fmla="*/ 34 w 415"/>
                <a:gd name="T5" fmla="*/ 7 h 113"/>
                <a:gd name="T6" fmla="*/ 36 w 415"/>
                <a:gd name="T7" fmla="*/ 12 h 113"/>
                <a:gd name="T8" fmla="*/ 42 w 415"/>
                <a:gd name="T9" fmla="*/ 21 h 113"/>
                <a:gd name="T10" fmla="*/ 45 w 415"/>
                <a:gd name="T11" fmla="*/ 27 h 113"/>
                <a:gd name="T12" fmla="*/ 61 w 415"/>
                <a:gd name="T13" fmla="*/ 41 h 113"/>
                <a:gd name="T14" fmla="*/ 61 w 415"/>
                <a:gd name="T15" fmla="*/ 41 h 113"/>
                <a:gd name="T16" fmla="*/ 72 w 415"/>
                <a:gd name="T17" fmla="*/ 50 h 113"/>
                <a:gd name="T18" fmla="*/ 76 w 415"/>
                <a:gd name="T19" fmla="*/ 52 h 113"/>
                <a:gd name="T20" fmla="*/ 74 w 415"/>
                <a:gd name="T21" fmla="*/ 52 h 113"/>
                <a:gd name="T22" fmla="*/ 79 w 415"/>
                <a:gd name="T23" fmla="*/ 54 h 113"/>
                <a:gd name="T24" fmla="*/ 90 w 415"/>
                <a:gd name="T25" fmla="*/ 59 h 113"/>
                <a:gd name="T26" fmla="*/ 117 w 415"/>
                <a:gd name="T27" fmla="*/ 70 h 113"/>
                <a:gd name="T28" fmla="*/ 144 w 415"/>
                <a:gd name="T29" fmla="*/ 79 h 113"/>
                <a:gd name="T30" fmla="*/ 156 w 415"/>
                <a:gd name="T31" fmla="*/ 80 h 113"/>
                <a:gd name="T32" fmla="*/ 415 w 415"/>
                <a:gd name="T33" fmla="*/ 80 h 113"/>
                <a:gd name="T34" fmla="*/ 415 w 415"/>
                <a:gd name="T35" fmla="*/ 113 h 113"/>
                <a:gd name="T36" fmla="*/ 149 w 415"/>
                <a:gd name="T37" fmla="*/ 113 h 113"/>
                <a:gd name="T38" fmla="*/ 144 w 415"/>
                <a:gd name="T39" fmla="*/ 111 h 113"/>
                <a:gd name="T40" fmla="*/ 131 w 415"/>
                <a:gd name="T41" fmla="*/ 109 h 113"/>
                <a:gd name="T42" fmla="*/ 104 w 415"/>
                <a:gd name="T43" fmla="*/ 100 h 113"/>
                <a:gd name="T44" fmla="*/ 77 w 415"/>
                <a:gd name="T45" fmla="*/ 89 h 113"/>
                <a:gd name="T46" fmla="*/ 67 w 415"/>
                <a:gd name="T47" fmla="*/ 84 h 113"/>
                <a:gd name="T48" fmla="*/ 58 w 415"/>
                <a:gd name="T49" fmla="*/ 79 h 113"/>
                <a:gd name="T50" fmla="*/ 43 w 415"/>
                <a:gd name="T51" fmla="*/ 68 h 113"/>
                <a:gd name="T52" fmla="*/ 38 w 415"/>
                <a:gd name="T53" fmla="*/ 64 h 113"/>
                <a:gd name="T54" fmla="*/ 22 w 415"/>
                <a:gd name="T55" fmla="*/ 50 h 113"/>
                <a:gd name="T56" fmla="*/ 11 w 415"/>
                <a:gd name="T57" fmla="*/ 34 h 113"/>
                <a:gd name="T58" fmla="*/ 6 w 415"/>
                <a:gd name="T59" fmla="*/ 25 h 113"/>
                <a:gd name="T60" fmla="*/ 2 w 415"/>
                <a:gd name="T61" fmla="*/ 16 h 113"/>
                <a:gd name="T62" fmla="*/ 2 w 415"/>
                <a:gd name="T63" fmla="*/ 9 h 113"/>
                <a:gd name="T64" fmla="*/ 0 w 415"/>
                <a:gd name="T65"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5" h="113">
                  <a:moveTo>
                    <a:pt x="0" y="0"/>
                  </a:moveTo>
                  <a:lnTo>
                    <a:pt x="33" y="0"/>
                  </a:lnTo>
                  <a:lnTo>
                    <a:pt x="34" y="7"/>
                  </a:lnTo>
                  <a:lnTo>
                    <a:pt x="36" y="12"/>
                  </a:lnTo>
                  <a:lnTo>
                    <a:pt x="42" y="21"/>
                  </a:lnTo>
                  <a:lnTo>
                    <a:pt x="45" y="27"/>
                  </a:lnTo>
                  <a:lnTo>
                    <a:pt x="61" y="41"/>
                  </a:lnTo>
                  <a:lnTo>
                    <a:pt x="61" y="41"/>
                  </a:lnTo>
                  <a:lnTo>
                    <a:pt x="72" y="50"/>
                  </a:lnTo>
                  <a:lnTo>
                    <a:pt x="76" y="52"/>
                  </a:lnTo>
                  <a:lnTo>
                    <a:pt x="74" y="52"/>
                  </a:lnTo>
                  <a:lnTo>
                    <a:pt x="79" y="54"/>
                  </a:lnTo>
                  <a:lnTo>
                    <a:pt x="90" y="59"/>
                  </a:lnTo>
                  <a:lnTo>
                    <a:pt x="117" y="70"/>
                  </a:lnTo>
                  <a:lnTo>
                    <a:pt x="144" y="79"/>
                  </a:lnTo>
                  <a:lnTo>
                    <a:pt x="156" y="80"/>
                  </a:lnTo>
                  <a:lnTo>
                    <a:pt x="415" y="80"/>
                  </a:lnTo>
                  <a:lnTo>
                    <a:pt x="415" y="113"/>
                  </a:lnTo>
                  <a:lnTo>
                    <a:pt x="149" y="113"/>
                  </a:lnTo>
                  <a:lnTo>
                    <a:pt x="144" y="111"/>
                  </a:lnTo>
                  <a:lnTo>
                    <a:pt x="131" y="109"/>
                  </a:lnTo>
                  <a:lnTo>
                    <a:pt x="104" y="100"/>
                  </a:lnTo>
                  <a:lnTo>
                    <a:pt x="77" y="89"/>
                  </a:lnTo>
                  <a:lnTo>
                    <a:pt x="67" y="84"/>
                  </a:lnTo>
                  <a:lnTo>
                    <a:pt x="58" y="79"/>
                  </a:lnTo>
                  <a:lnTo>
                    <a:pt x="43" y="68"/>
                  </a:lnTo>
                  <a:lnTo>
                    <a:pt x="38" y="64"/>
                  </a:lnTo>
                  <a:lnTo>
                    <a:pt x="22" y="50"/>
                  </a:lnTo>
                  <a:lnTo>
                    <a:pt x="11" y="34"/>
                  </a:lnTo>
                  <a:lnTo>
                    <a:pt x="6" y="25"/>
                  </a:lnTo>
                  <a:lnTo>
                    <a:pt x="2" y="16"/>
                  </a:lnTo>
                  <a:lnTo>
                    <a:pt x="2" y="9"/>
                  </a:lnTo>
                  <a:lnTo>
                    <a:pt x="0"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187" name="Freeform 11">
              <a:extLst>
                <a:ext uri="{FF2B5EF4-FFF2-40B4-BE49-F238E27FC236}">
                  <a16:creationId xmlns:a16="http://schemas.microsoft.com/office/drawing/2014/main" id="{1D058C24-CA43-490A-91C8-AC937957CF16}"/>
                </a:ext>
              </a:extLst>
            </p:cNvPr>
            <p:cNvSpPr>
              <a:spLocks/>
            </p:cNvSpPr>
            <p:nvPr/>
          </p:nvSpPr>
          <p:spPr bwMode="auto">
            <a:xfrm>
              <a:off x="-3911600" y="696913"/>
              <a:ext cx="330200" cy="87313"/>
            </a:xfrm>
            <a:custGeom>
              <a:avLst/>
              <a:gdLst>
                <a:gd name="T0" fmla="*/ 160 w 415"/>
                <a:gd name="T1" fmla="*/ 0 h 111"/>
                <a:gd name="T2" fmla="*/ 415 w 415"/>
                <a:gd name="T3" fmla="*/ 0 h 111"/>
                <a:gd name="T4" fmla="*/ 415 w 415"/>
                <a:gd name="T5" fmla="*/ 33 h 111"/>
                <a:gd name="T6" fmla="*/ 160 w 415"/>
                <a:gd name="T7" fmla="*/ 33 h 111"/>
                <a:gd name="T8" fmla="*/ 149 w 415"/>
                <a:gd name="T9" fmla="*/ 34 h 111"/>
                <a:gd name="T10" fmla="*/ 140 w 415"/>
                <a:gd name="T11" fmla="*/ 36 h 111"/>
                <a:gd name="T12" fmla="*/ 117 w 415"/>
                <a:gd name="T13" fmla="*/ 43 h 111"/>
                <a:gd name="T14" fmla="*/ 90 w 415"/>
                <a:gd name="T15" fmla="*/ 54 h 111"/>
                <a:gd name="T16" fmla="*/ 79 w 415"/>
                <a:gd name="T17" fmla="*/ 59 h 111"/>
                <a:gd name="T18" fmla="*/ 74 w 415"/>
                <a:gd name="T19" fmla="*/ 63 h 111"/>
                <a:gd name="T20" fmla="*/ 70 w 415"/>
                <a:gd name="T21" fmla="*/ 65 h 111"/>
                <a:gd name="T22" fmla="*/ 61 w 415"/>
                <a:gd name="T23" fmla="*/ 72 h 111"/>
                <a:gd name="T24" fmla="*/ 61 w 415"/>
                <a:gd name="T25" fmla="*/ 72 h 111"/>
                <a:gd name="T26" fmla="*/ 45 w 415"/>
                <a:gd name="T27" fmla="*/ 86 h 111"/>
                <a:gd name="T28" fmla="*/ 40 w 415"/>
                <a:gd name="T29" fmla="*/ 93 h 111"/>
                <a:gd name="T30" fmla="*/ 36 w 415"/>
                <a:gd name="T31" fmla="*/ 99 h 111"/>
                <a:gd name="T32" fmla="*/ 34 w 415"/>
                <a:gd name="T33" fmla="*/ 104 h 111"/>
                <a:gd name="T34" fmla="*/ 33 w 415"/>
                <a:gd name="T35" fmla="*/ 111 h 111"/>
                <a:gd name="T36" fmla="*/ 0 w 415"/>
                <a:gd name="T37" fmla="*/ 111 h 111"/>
                <a:gd name="T38" fmla="*/ 2 w 415"/>
                <a:gd name="T39" fmla="*/ 102 h 111"/>
                <a:gd name="T40" fmla="*/ 2 w 415"/>
                <a:gd name="T41" fmla="*/ 95 h 111"/>
                <a:gd name="T42" fmla="*/ 6 w 415"/>
                <a:gd name="T43" fmla="*/ 86 h 111"/>
                <a:gd name="T44" fmla="*/ 11 w 415"/>
                <a:gd name="T45" fmla="*/ 77 h 111"/>
                <a:gd name="T46" fmla="*/ 15 w 415"/>
                <a:gd name="T47" fmla="*/ 72 h 111"/>
                <a:gd name="T48" fmla="*/ 22 w 415"/>
                <a:gd name="T49" fmla="*/ 63 h 111"/>
                <a:gd name="T50" fmla="*/ 38 w 415"/>
                <a:gd name="T51" fmla="*/ 49 h 111"/>
                <a:gd name="T52" fmla="*/ 43 w 415"/>
                <a:gd name="T53" fmla="*/ 45 h 111"/>
                <a:gd name="T54" fmla="*/ 58 w 415"/>
                <a:gd name="T55" fmla="*/ 34 h 111"/>
                <a:gd name="T56" fmla="*/ 58 w 415"/>
                <a:gd name="T57" fmla="*/ 34 h 111"/>
                <a:gd name="T58" fmla="*/ 67 w 415"/>
                <a:gd name="T59" fmla="*/ 29 h 111"/>
                <a:gd name="T60" fmla="*/ 77 w 415"/>
                <a:gd name="T61" fmla="*/ 24 h 111"/>
                <a:gd name="T62" fmla="*/ 104 w 415"/>
                <a:gd name="T63" fmla="*/ 13 h 111"/>
                <a:gd name="T64" fmla="*/ 131 w 415"/>
                <a:gd name="T65" fmla="*/ 4 h 111"/>
                <a:gd name="T66" fmla="*/ 136 w 415"/>
                <a:gd name="T67" fmla="*/ 4 h 111"/>
                <a:gd name="T68" fmla="*/ 149 w 415"/>
                <a:gd name="T69" fmla="*/ 2 h 111"/>
                <a:gd name="T70" fmla="*/ 160 w 415"/>
                <a:gd name="T7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5" h="111">
                  <a:moveTo>
                    <a:pt x="160" y="0"/>
                  </a:moveTo>
                  <a:lnTo>
                    <a:pt x="415" y="0"/>
                  </a:lnTo>
                  <a:lnTo>
                    <a:pt x="415" y="33"/>
                  </a:lnTo>
                  <a:lnTo>
                    <a:pt x="160" y="33"/>
                  </a:lnTo>
                  <a:lnTo>
                    <a:pt x="149" y="34"/>
                  </a:lnTo>
                  <a:lnTo>
                    <a:pt x="140" y="36"/>
                  </a:lnTo>
                  <a:lnTo>
                    <a:pt x="117" y="43"/>
                  </a:lnTo>
                  <a:lnTo>
                    <a:pt x="90" y="54"/>
                  </a:lnTo>
                  <a:lnTo>
                    <a:pt x="79" y="59"/>
                  </a:lnTo>
                  <a:lnTo>
                    <a:pt x="74" y="63"/>
                  </a:lnTo>
                  <a:lnTo>
                    <a:pt x="70" y="65"/>
                  </a:lnTo>
                  <a:lnTo>
                    <a:pt x="61" y="72"/>
                  </a:lnTo>
                  <a:lnTo>
                    <a:pt x="61" y="72"/>
                  </a:lnTo>
                  <a:lnTo>
                    <a:pt x="45" y="86"/>
                  </a:lnTo>
                  <a:lnTo>
                    <a:pt x="40" y="93"/>
                  </a:lnTo>
                  <a:lnTo>
                    <a:pt x="36" y="99"/>
                  </a:lnTo>
                  <a:lnTo>
                    <a:pt x="34" y="104"/>
                  </a:lnTo>
                  <a:lnTo>
                    <a:pt x="33" y="111"/>
                  </a:lnTo>
                  <a:lnTo>
                    <a:pt x="0" y="111"/>
                  </a:lnTo>
                  <a:lnTo>
                    <a:pt x="2" y="102"/>
                  </a:lnTo>
                  <a:lnTo>
                    <a:pt x="2" y="95"/>
                  </a:lnTo>
                  <a:lnTo>
                    <a:pt x="6" y="86"/>
                  </a:lnTo>
                  <a:lnTo>
                    <a:pt x="11" y="77"/>
                  </a:lnTo>
                  <a:lnTo>
                    <a:pt x="15" y="72"/>
                  </a:lnTo>
                  <a:lnTo>
                    <a:pt x="22" y="63"/>
                  </a:lnTo>
                  <a:lnTo>
                    <a:pt x="38" y="49"/>
                  </a:lnTo>
                  <a:lnTo>
                    <a:pt x="43" y="45"/>
                  </a:lnTo>
                  <a:lnTo>
                    <a:pt x="58" y="34"/>
                  </a:lnTo>
                  <a:lnTo>
                    <a:pt x="58" y="34"/>
                  </a:lnTo>
                  <a:lnTo>
                    <a:pt x="67" y="29"/>
                  </a:lnTo>
                  <a:lnTo>
                    <a:pt x="77" y="24"/>
                  </a:lnTo>
                  <a:lnTo>
                    <a:pt x="104" y="13"/>
                  </a:lnTo>
                  <a:lnTo>
                    <a:pt x="131" y="4"/>
                  </a:lnTo>
                  <a:lnTo>
                    <a:pt x="136" y="4"/>
                  </a:lnTo>
                  <a:lnTo>
                    <a:pt x="149" y="2"/>
                  </a:lnTo>
                  <a:lnTo>
                    <a:pt x="160"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188" name="Freeform 12">
              <a:extLst>
                <a:ext uri="{FF2B5EF4-FFF2-40B4-BE49-F238E27FC236}">
                  <a16:creationId xmlns:a16="http://schemas.microsoft.com/office/drawing/2014/main" id="{B5809A59-8B53-42DE-BE58-20F6C48AFE5E}"/>
                </a:ext>
              </a:extLst>
            </p:cNvPr>
            <p:cNvSpPr>
              <a:spLocks/>
            </p:cNvSpPr>
            <p:nvPr/>
          </p:nvSpPr>
          <p:spPr bwMode="auto">
            <a:xfrm>
              <a:off x="-3895725" y="935038"/>
              <a:ext cx="327025" cy="155575"/>
            </a:xfrm>
            <a:custGeom>
              <a:avLst/>
              <a:gdLst>
                <a:gd name="T0" fmla="*/ 412 w 412"/>
                <a:gd name="T1" fmla="*/ 7 h 195"/>
                <a:gd name="T2" fmla="*/ 403 w 412"/>
                <a:gd name="T3" fmla="*/ 47 h 195"/>
                <a:gd name="T4" fmla="*/ 395 w 412"/>
                <a:gd name="T5" fmla="*/ 72 h 195"/>
                <a:gd name="T6" fmla="*/ 385 w 412"/>
                <a:gd name="T7" fmla="*/ 107 h 195"/>
                <a:gd name="T8" fmla="*/ 381 w 412"/>
                <a:gd name="T9" fmla="*/ 122 h 195"/>
                <a:gd name="T10" fmla="*/ 379 w 412"/>
                <a:gd name="T11" fmla="*/ 132 h 195"/>
                <a:gd name="T12" fmla="*/ 378 w 412"/>
                <a:gd name="T13" fmla="*/ 149 h 195"/>
                <a:gd name="T14" fmla="*/ 370 w 412"/>
                <a:gd name="T15" fmla="*/ 163 h 195"/>
                <a:gd name="T16" fmla="*/ 356 w 412"/>
                <a:gd name="T17" fmla="*/ 183 h 195"/>
                <a:gd name="T18" fmla="*/ 335 w 412"/>
                <a:gd name="T19" fmla="*/ 191 h 195"/>
                <a:gd name="T20" fmla="*/ 274 w 412"/>
                <a:gd name="T21" fmla="*/ 195 h 195"/>
                <a:gd name="T22" fmla="*/ 209 w 412"/>
                <a:gd name="T23" fmla="*/ 191 h 195"/>
                <a:gd name="T24" fmla="*/ 184 w 412"/>
                <a:gd name="T25" fmla="*/ 188 h 195"/>
                <a:gd name="T26" fmla="*/ 154 w 412"/>
                <a:gd name="T27" fmla="*/ 181 h 195"/>
                <a:gd name="T28" fmla="*/ 107 w 412"/>
                <a:gd name="T29" fmla="*/ 159 h 195"/>
                <a:gd name="T30" fmla="*/ 82 w 412"/>
                <a:gd name="T31" fmla="*/ 141 h 195"/>
                <a:gd name="T32" fmla="*/ 63 w 412"/>
                <a:gd name="T33" fmla="*/ 129 h 195"/>
                <a:gd name="T34" fmla="*/ 43 w 412"/>
                <a:gd name="T35" fmla="*/ 109 h 195"/>
                <a:gd name="T36" fmla="*/ 23 w 412"/>
                <a:gd name="T37" fmla="*/ 81 h 195"/>
                <a:gd name="T38" fmla="*/ 11 w 412"/>
                <a:gd name="T39" fmla="*/ 63 h 195"/>
                <a:gd name="T40" fmla="*/ 0 w 412"/>
                <a:gd name="T41" fmla="*/ 43 h 195"/>
                <a:gd name="T42" fmla="*/ 31 w 412"/>
                <a:gd name="T43" fmla="*/ 30 h 195"/>
                <a:gd name="T44" fmla="*/ 41 w 412"/>
                <a:gd name="T45" fmla="*/ 50 h 195"/>
                <a:gd name="T46" fmla="*/ 47 w 412"/>
                <a:gd name="T47" fmla="*/ 57 h 195"/>
                <a:gd name="T48" fmla="*/ 66 w 412"/>
                <a:gd name="T49" fmla="*/ 86 h 195"/>
                <a:gd name="T50" fmla="*/ 81 w 412"/>
                <a:gd name="T51" fmla="*/ 102 h 195"/>
                <a:gd name="T52" fmla="*/ 100 w 412"/>
                <a:gd name="T53" fmla="*/ 115 h 195"/>
                <a:gd name="T54" fmla="*/ 106 w 412"/>
                <a:gd name="T55" fmla="*/ 118 h 195"/>
                <a:gd name="T56" fmla="*/ 141 w 412"/>
                <a:gd name="T57" fmla="*/ 140 h 195"/>
                <a:gd name="T58" fmla="*/ 161 w 412"/>
                <a:gd name="T59" fmla="*/ 149 h 195"/>
                <a:gd name="T60" fmla="*/ 181 w 412"/>
                <a:gd name="T61" fmla="*/ 154 h 195"/>
                <a:gd name="T62" fmla="*/ 197 w 412"/>
                <a:gd name="T63" fmla="*/ 157 h 195"/>
                <a:gd name="T64" fmla="*/ 231 w 412"/>
                <a:gd name="T65" fmla="*/ 161 h 195"/>
                <a:gd name="T66" fmla="*/ 317 w 412"/>
                <a:gd name="T67" fmla="*/ 163 h 195"/>
                <a:gd name="T68" fmla="*/ 338 w 412"/>
                <a:gd name="T69" fmla="*/ 156 h 195"/>
                <a:gd name="T70" fmla="*/ 344 w 412"/>
                <a:gd name="T71" fmla="*/ 145 h 195"/>
                <a:gd name="T72" fmla="*/ 347 w 412"/>
                <a:gd name="T73" fmla="*/ 131 h 195"/>
                <a:gd name="T74" fmla="*/ 349 w 412"/>
                <a:gd name="T75" fmla="*/ 116 h 195"/>
                <a:gd name="T76" fmla="*/ 365 w 412"/>
                <a:gd name="T77" fmla="*/ 63 h 195"/>
                <a:gd name="T78" fmla="*/ 372 w 412"/>
                <a:gd name="T79" fmla="*/ 34 h 195"/>
                <a:gd name="T80" fmla="*/ 381 w 412"/>
                <a:gd name="T8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2" h="195">
                  <a:moveTo>
                    <a:pt x="381" y="0"/>
                  </a:moveTo>
                  <a:lnTo>
                    <a:pt x="412" y="7"/>
                  </a:lnTo>
                  <a:lnTo>
                    <a:pt x="406" y="30"/>
                  </a:lnTo>
                  <a:lnTo>
                    <a:pt x="403" y="47"/>
                  </a:lnTo>
                  <a:lnTo>
                    <a:pt x="395" y="72"/>
                  </a:lnTo>
                  <a:lnTo>
                    <a:pt x="395" y="72"/>
                  </a:lnTo>
                  <a:lnTo>
                    <a:pt x="390" y="91"/>
                  </a:lnTo>
                  <a:lnTo>
                    <a:pt x="385" y="107"/>
                  </a:lnTo>
                  <a:lnTo>
                    <a:pt x="381" y="122"/>
                  </a:lnTo>
                  <a:lnTo>
                    <a:pt x="381" y="122"/>
                  </a:lnTo>
                  <a:lnTo>
                    <a:pt x="379" y="132"/>
                  </a:lnTo>
                  <a:lnTo>
                    <a:pt x="379" y="132"/>
                  </a:lnTo>
                  <a:lnTo>
                    <a:pt x="378" y="141"/>
                  </a:lnTo>
                  <a:lnTo>
                    <a:pt x="378" y="149"/>
                  </a:lnTo>
                  <a:lnTo>
                    <a:pt x="374" y="157"/>
                  </a:lnTo>
                  <a:lnTo>
                    <a:pt x="370" y="163"/>
                  </a:lnTo>
                  <a:lnTo>
                    <a:pt x="361" y="179"/>
                  </a:lnTo>
                  <a:lnTo>
                    <a:pt x="356" y="183"/>
                  </a:lnTo>
                  <a:lnTo>
                    <a:pt x="342" y="191"/>
                  </a:lnTo>
                  <a:lnTo>
                    <a:pt x="335" y="191"/>
                  </a:lnTo>
                  <a:lnTo>
                    <a:pt x="317" y="195"/>
                  </a:lnTo>
                  <a:lnTo>
                    <a:pt x="274" y="195"/>
                  </a:lnTo>
                  <a:lnTo>
                    <a:pt x="231" y="193"/>
                  </a:lnTo>
                  <a:lnTo>
                    <a:pt x="209" y="191"/>
                  </a:lnTo>
                  <a:lnTo>
                    <a:pt x="192" y="190"/>
                  </a:lnTo>
                  <a:lnTo>
                    <a:pt x="184" y="188"/>
                  </a:lnTo>
                  <a:lnTo>
                    <a:pt x="168" y="184"/>
                  </a:lnTo>
                  <a:lnTo>
                    <a:pt x="154" y="181"/>
                  </a:lnTo>
                  <a:lnTo>
                    <a:pt x="129" y="170"/>
                  </a:lnTo>
                  <a:lnTo>
                    <a:pt x="107" y="159"/>
                  </a:lnTo>
                  <a:lnTo>
                    <a:pt x="88" y="145"/>
                  </a:lnTo>
                  <a:lnTo>
                    <a:pt x="82" y="141"/>
                  </a:lnTo>
                  <a:lnTo>
                    <a:pt x="63" y="127"/>
                  </a:lnTo>
                  <a:lnTo>
                    <a:pt x="63" y="129"/>
                  </a:lnTo>
                  <a:lnTo>
                    <a:pt x="52" y="120"/>
                  </a:lnTo>
                  <a:lnTo>
                    <a:pt x="43" y="109"/>
                  </a:lnTo>
                  <a:lnTo>
                    <a:pt x="34" y="95"/>
                  </a:lnTo>
                  <a:lnTo>
                    <a:pt x="23" y="81"/>
                  </a:lnTo>
                  <a:lnTo>
                    <a:pt x="20" y="75"/>
                  </a:lnTo>
                  <a:lnTo>
                    <a:pt x="11" y="63"/>
                  </a:lnTo>
                  <a:lnTo>
                    <a:pt x="4" y="52"/>
                  </a:lnTo>
                  <a:lnTo>
                    <a:pt x="0" y="43"/>
                  </a:lnTo>
                  <a:lnTo>
                    <a:pt x="27" y="27"/>
                  </a:lnTo>
                  <a:lnTo>
                    <a:pt x="31" y="30"/>
                  </a:lnTo>
                  <a:lnTo>
                    <a:pt x="34" y="39"/>
                  </a:lnTo>
                  <a:lnTo>
                    <a:pt x="41" y="50"/>
                  </a:lnTo>
                  <a:lnTo>
                    <a:pt x="47" y="57"/>
                  </a:lnTo>
                  <a:lnTo>
                    <a:pt x="47" y="57"/>
                  </a:lnTo>
                  <a:lnTo>
                    <a:pt x="57" y="72"/>
                  </a:lnTo>
                  <a:lnTo>
                    <a:pt x="66" y="86"/>
                  </a:lnTo>
                  <a:lnTo>
                    <a:pt x="75" y="97"/>
                  </a:lnTo>
                  <a:lnTo>
                    <a:pt x="81" y="102"/>
                  </a:lnTo>
                  <a:lnTo>
                    <a:pt x="100" y="115"/>
                  </a:lnTo>
                  <a:lnTo>
                    <a:pt x="100" y="115"/>
                  </a:lnTo>
                  <a:lnTo>
                    <a:pt x="106" y="118"/>
                  </a:lnTo>
                  <a:lnTo>
                    <a:pt x="106" y="118"/>
                  </a:lnTo>
                  <a:lnTo>
                    <a:pt x="120" y="129"/>
                  </a:lnTo>
                  <a:lnTo>
                    <a:pt x="141" y="140"/>
                  </a:lnTo>
                  <a:lnTo>
                    <a:pt x="165" y="150"/>
                  </a:lnTo>
                  <a:lnTo>
                    <a:pt x="161" y="149"/>
                  </a:lnTo>
                  <a:lnTo>
                    <a:pt x="166" y="150"/>
                  </a:lnTo>
                  <a:lnTo>
                    <a:pt x="181" y="154"/>
                  </a:lnTo>
                  <a:lnTo>
                    <a:pt x="197" y="157"/>
                  </a:lnTo>
                  <a:lnTo>
                    <a:pt x="197" y="157"/>
                  </a:lnTo>
                  <a:lnTo>
                    <a:pt x="209" y="159"/>
                  </a:lnTo>
                  <a:lnTo>
                    <a:pt x="231" y="161"/>
                  </a:lnTo>
                  <a:lnTo>
                    <a:pt x="274" y="163"/>
                  </a:lnTo>
                  <a:lnTo>
                    <a:pt x="317" y="163"/>
                  </a:lnTo>
                  <a:lnTo>
                    <a:pt x="331" y="159"/>
                  </a:lnTo>
                  <a:lnTo>
                    <a:pt x="338" y="156"/>
                  </a:lnTo>
                  <a:lnTo>
                    <a:pt x="344" y="145"/>
                  </a:lnTo>
                  <a:lnTo>
                    <a:pt x="344" y="145"/>
                  </a:lnTo>
                  <a:lnTo>
                    <a:pt x="345" y="140"/>
                  </a:lnTo>
                  <a:lnTo>
                    <a:pt x="347" y="131"/>
                  </a:lnTo>
                  <a:lnTo>
                    <a:pt x="347" y="129"/>
                  </a:lnTo>
                  <a:lnTo>
                    <a:pt x="349" y="116"/>
                  </a:lnTo>
                  <a:lnTo>
                    <a:pt x="354" y="95"/>
                  </a:lnTo>
                  <a:lnTo>
                    <a:pt x="365" y="63"/>
                  </a:lnTo>
                  <a:lnTo>
                    <a:pt x="369" y="47"/>
                  </a:lnTo>
                  <a:lnTo>
                    <a:pt x="372" y="34"/>
                  </a:lnTo>
                  <a:lnTo>
                    <a:pt x="376" y="18"/>
                  </a:lnTo>
                  <a:lnTo>
                    <a:pt x="381"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189" name="Rectangle 13">
              <a:extLst>
                <a:ext uri="{FF2B5EF4-FFF2-40B4-BE49-F238E27FC236}">
                  <a16:creationId xmlns:a16="http://schemas.microsoft.com/office/drawing/2014/main" id="{97719C42-851E-4F41-85C1-DBF5544532EB}"/>
                </a:ext>
              </a:extLst>
            </p:cNvPr>
            <p:cNvSpPr>
              <a:spLocks noChangeArrowheads="1"/>
            </p:cNvSpPr>
            <p:nvPr/>
          </p:nvSpPr>
          <p:spPr bwMode="auto">
            <a:xfrm>
              <a:off x="-3721100" y="1076326"/>
              <a:ext cx="25400" cy="39688"/>
            </a:xfrm>
            <a:prstGeom prst="rect">
              <a:avLst/>
            </a:prstGeom>
            <a:grpFill/>
            <a:ln w="0">
              <a:noFill/>
              <a:prstDash val="solid"/>
              <a:miter lim="800000"/>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190" name="Freeform 14">
              <a:extLst>
                <a:ext uri="{FF2B5EF4-FFF2-40B4-BE49-F238E27FC236}">
                  <a16:creationId xmlns:a16="http://schemas.microsoft.com/office/drawing/2014/main" id="{18204B6A-FD23-4308-8C4A-767A3725A647}"/>
                </a:ext>
              </a:extLst>
            </p:cNvPr>
            <p:cNvSpPr>
              <a:spLocks noEditPoints="1"/>
            </p:cNvSpPr>
            <p:nvPr/>
          </p:nvSpPr>
          <p:spPr bwMode="auto">
            <a:xfrm>
              <a:off x="-3810000" y="696913"/>
              <a:ext cx="381000" cy="254000"/>
            </a:xfrm>
            <a:custGeom>
              <a:avLst/>
              <a:gdLst>
                <a:gd name="T0" fmla="*/ 81 w 482"/>
                <a:gd name="T1" fmla="*/ 34 h 321"/>
                <a:gd name="T2" fmla="*/ 59 w 482"/>
                <a:gd name="T3" fmla="*/ 45 h 321"/>
                <a:gd name="T4" fmla="*/ 45 w 482"/>
                <a:gd name="T5" fmla="*/ 61 h 321"/>
                <a:gd name="T6" fmla="*/ 34 w 482"/>
                <a:gd name="T7" fmla="*/ 84 h 321"/>
                <a:gd name="T8" fmla="*/ 33 w 482"/>
                <a:gd name="T9" fmla="*/ 219 h 321"/>
                <a:gd name="T10" fmla="*/ 38 w 482"/>
                <a:gd name="T11" fmla="*/ 246 h 321"/>
                <a:gd name="T12" fmla="*/ 51 w 482"/>
                <a:gd name="T13" fmla="*/ 267 h 321"/>
                <a:gd name="T14" fmla="*/ 70 w 482"/>
                <a:gd name="T15" fmla="*/ 283 h 321"/>
                <a:gd name="T16" fmla="*/ 93 w 482"/>
                <a:gd name="T17" fmla="*/ 288 h 321"/>
                <a:gd name="T18" fmla="*/ 399 w 482"/>
                <a:gd name="T19" fmla="*/ 287 h 321"/>
                <a:gd name="T20" fmla="*/ 421 w 482"/>
                <a:gd name="T21" fmla="*/ 278 h 321"/>
                <a:gd name="T22" fmla="*/ 435 w 482"/>
                <a:gd name="T23" fmla="*/ 260 h 321"/>
                <a:gd name="T24" fmla="*/ 446 w 482"/>
                <a:gd name="T25" fmla="*/ 237 h 321"/>
                <a:gd name="T26" fmla="*/ 450 w 482"/>
                <a:gd name="T27" fmla="*/ 101 h 321"/>
                <a:gd name="T28" fmla="*/ 444 w 482"/>
                <a:gd name="T29" fmla="*/ 74 h 321"/>
                <a:gd name="T30" fmla="*/ 432 w 482"/>
                <a:gd name="T31" fmla="*/ 52 h 321"/>
                <a:gd name="T32" fmla="*/ 412 w 482"/>
                <a:gd name="T33" fmla="*/ 38 h 321"/>
                <a:gd name="T34" fmla="*/ 389 w 482"/>
                <a:gd name="T35" fmla="*/ 33 h 321"/>
                <a:gd name="T36" fmla="*/ 93 w 482"/>
                <a:gd name="T37" fmla="*/ 0 h 321"/>
                <a:gd name="T38" fmla="*/ 405 w 482"/>
                <a:gd name="T39" fmla="*/ 2 h 321"/>
                <a:gd name="T40" fmla="*/ 424 w 482"/>
                <a:gd name="T41" fmla="*/ 8 h 321"/>
                <a:gd name="T42" fmla="*/ 444 w 482"/>
                <a:gd name="T43" fmla="*/ 20 h 321"/>
                <a:gd name="T44" fmla="*/ 464 w 482"/>
                <a:gd name="T45" fmla="*/ 42 h 321"/>
                <a:gd name="T46" fmla="*/ 475 w 482"/>
                <a:gd name="T47" fmla="*/ 61 h 321"/>
                <a:gd name="T48" fmla="*/ 480 w 482"/>
                <a:gd name="T49" fmla="*/ 84 h 321"/>
                <a:gd name="T50" fmla="*/ 480 w 482"/>
                <a:gd name="T51" fmla="*/ 220 h 321"/>
                <a:gd name="T52" fmla="*/ 478 w 482"/>
                <a:gd name="T53" fmla="*/ 244 h 321"/>
                <a:gd name="T54" fmla="*/ 466 w 482"/>
                <a:gd name="T55" fmla="*/ 274 h 321"/>
                <a:gd name="T56" fmla="*/ 453 w 482"/>
                <a:gd name="T57" fmla="*/ 292 h 321"/>
                <a:gd name="T58" fmla="*/ 437 w 482"/>
                <a:gd name="T59" fmla="*/ 306 h 321"/>
                <a:gd name="T60" fmla="*/ 408 w 482"/>
                <a:gd name="T61" fmla="*/ 319 h 321"/>
                <a:gd name="T62" fmla="*/ 387 w 482"/>
                <a:gd name="T63" fmla="*/ 321 h 321"/>
                <a:gd name="T64" fmla="*/ 77 w 482"/>
                <a:gd name="T65" fmla="*/ 319 h 321"/>
                <a:gd name="T66" fmla="*/ 58 w 482"/>
                <a:gd name="T67" fmla="*/ 314 h 321"/>
                <a:gd name="T68" fmla="*/ 38 w 482"/>
                <a:gd name="T69" fmla="*/ 301 h 321"/>
                <a:gd name="T70" fmla="*/ 18 w 482"/>
                <a:gd name="T71" fmla="*/ 278 h 321"/>
                <a:gd name="T72" fmla="*/ 8 w 482"/>
                <a:gd name="T73" fmla="*/ 258 h 321"/>
                <a:gd name="T74" fmla="*/ 2 w 482"/>
                <a:gd name="T75" fmla="*/ 237 h 321"/>
                <a:gd name="T76" fmla="*/ 0 w 482"/>
                <a:gd name="T77" fmla="*/ 101 h 321"/>
                <a:gd name="T78" fmla="*/ 2 w 482"/>
                <a:gd name="T79" fmla="*/ 77 h 321"/>
                <a:gd name="T80" fmla="*/ 15 w 482"/>
                <a:gd name="T81" fmla="*/ 47 h 321"/>
                <a:gd name="T82" fmla="*/ 27 w 482"/>
                <a:gd name="T83" fmla="*/ 29 h 321"/>
                <a:gd name="T84" fmla="*/ 43 w 482"/>
                <a:gd name="T85" fmla="*/ 16 h 321"/>
                <a:gd name="T86" fmla="*/ 72 w 482"/>
                <a:gd name="T87" fmla="*/ 2 h 321"/>
                <a:gd name="T88" fmla="*/ 93 w 482"/>
                <a:gd name="T8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2" h="321">
                  <a:moveTo>
                    <a:pt x="93" y="33"/>
                  </a:moveTo>
                  <a:lnTo>
                    <a:pt x="81" y="34"/>
                  </a:lnTo>
                  <a:lnTo>
                    <a:pt x="70" y="38"/>
                  </a:lnTo>
                  <a:lnTo>
                    <a:pt x="59" y="45"/>
                  </a:lnTo>
                  <a:lnTo>
                    <a:pt x="51" y="52"/>
                  </a:lnTo>
                  <a:lnTo>
                    <a:pt x="45" y="61"/>
                  </a:lnTo>
                  <a:lnTo>
                    <a:pt x="38" y="74"/>
                  </a:lnTo>
                  <a:lnTo>
                    <a:pt x="34" y="84"/>
                  </a:lnTo>
                  <a:lnTo>
                    <a:pt x="33" y="101"/>
                  </a:lnTo>
                  <a:lnTo>
                    <a:pt x="33" y="219"/>
                  </a:lnTo>
                  <a:lnTo>
                    <a:pt x="34" y="235"/>
                  </a:lnTo>
                  <a:lnTo>
                    <a:pt x="38" y="246"/>
                  </a:lnTo>
                  <a:lnTo>
                    <a:pt x="45" y="258"/>
                  </a:lnTo>
                  <a:lnTo>
                    <a:pt x="51" y="267"/>
                  </a:lnTo>
                  <a:lnTo>
                    <a:pt x="61" y="278"/>
                  </a:lnTo>
                  <a:lnTo>
                    <a:pt x="70" y="283"/>
                  </a:lnTo>
                  <a:lnTo>
                    <a:pt x="81" y="287"/>
                  </a:lnTo>
                  <a:lnTo>
                    <a:pt x="93" y="288"/>
                  </a:lnTo>
                  <a:lnTo>
                    <a:pt x="387" y="288"/>
                  </a:lnTo>
                  <a:lnTo>
                    <a:pt x="399" y="287"/>
                  </a:lnTo>
                  <a:lnTo>
                    <a:pt x="410" y="283"/>
                  </a:lnTo>
                  <a:lnTo>
                    <a:pt x="421" y="278"/>
                  </a:lnTo>
                  <a:lnTo>
                    <a:pt x="430" y="269"/>
                  </a:lnTo>
                  <a:lnTo>
                    <a:pt x="435" y="260"/>
                  </a:lnTo>
                  <a:lnTo>
                    <a:pt x="442" y="247"/>
                  </a:lnTo>
                  <a:lnTo>
                    <a:pt x="446" y="237"/>
                  </a:lnTo>
                  <a:lnTo>
                    <a:pt x="448" y="220"/>
                  </a:lnTo>
                  <a:lnTo>
                    <a:pt x="450" y="101"/>
                  </a:lnTo>
                  <a:lnTo>
                    <a:pt x="448" y="84"/>
                  </a:lnTo>
                  <a:lnTo>
                    <a:pt x="444" y="74"/>
                  </a:lnTo>
                  <a:lnTo>
                    <a:pt x="437" y="61"/>
                  </a:lnTo>
                  <a:lnTo>
                    <a:pt x="432" y="52"/>
                  </a:lnTo>
                  <a:lnTo>
                    <a:pt x="423" y="43"/>
                  </a:lnTo>
                  <a:lnTo>
                    <a:pt x="412" y="38"/>
                  </a:lnTo>
                  <a:lnTo>
                    <a:pt x="401" y="34"/>
                  </a:lnTo>
                  <a:lnTo>
                    <a:pt x="389" y="33"/>
                  </a:lnTo>
                  <a:lnTo>
                    <a:pt x="93" y="33"/>
                  </a:lnTo>
                  <a:close/>
                  <a:moveTo>
                    <a:pt x="93" y="0"/>
                  </a:moveTo>
                  <a:lnTo>
                    <a:pt x="389" y="0"/>
                  </a:lnTo>
                  <a:lnTo>
                    <a:pt x="405" y="2"/>
                  </a:lnTo>
                  <a:lnTo>
                    <a:pt x="410" y="2"/>
                  </a:lnTo>
                  <a:lnTo>
                    <a:pt x="424" y="8"/>
                  </a:lnTo>
                  <a:lnTo>
                    <a:pt x="439" y="16"/>
                  </a:lnTo>
                  <a:lnTo>
                    <a:pt x="444" y="20"/>
                  </a:lnTo>
                  <a:lnTo>
                    <a:pt x="455" y="29"/>
                  </a:lnTo>
                  <a:lnTo>
                    <a:pt x="464" y="42"/>
                  </a:lnTo>
                  <a:lnTo>
                    <a:pt x="467" y="47"/>
                  </a:lnTo>
                  <a:lnTo>
                    <a:pt x="475" y="61"/>
                  </a:lnTo>
                  <a:lnTo>
                    <a:pt x="480" y="77"/>
                  </a:lnTo>
                  <a:lnTo>
                    <a:pt x="480" y="84"/>
                  </a:lnTo>
                  <a:lnTo>
                    <a:pt x="482" y="101"/>
                  </a:lnTo>
                  <a:lnTo>
                    <a:pt x="480" y="220"/>
                  </a:lnTo>
                  <a:lnTo>
                    <a:pt x="478" y="238"/>
                  </a:lnTo>
                  <a:lnTo>
                    <a:pt x="478" y="244"/>
                  </a:lnTo>
                  <a:lnTo>
                    <a:pt x="473" y="260"/>
                  </a:lnTo>
                  <a:lnTo>
                    <a:pt x="466" y="274"/>
                  </a:lnTo>
                  <a:lnTo>
                    <a:pt x="462" y="280"/>
                  </a:lnTo>
                  <a:lnTo>
                    <a:pt x="453" y="292"/>
                  </a:lnTo>
                  <a:lnTo>
                    <a:pt x="442" y="303"/>
                  </a:lnTo>
                  <a:lnTo>
                    <a:pt x="437" y="306"/>
                  </a:lnTo>
                  <a:lnTo>
                    <a:pt x="423" y="314"/>
                  </a:lnTo>
                  <a:lnTo>
                    <a:pt x="408" y="319"/>
                  </a:lnTo>
                  <a:lnTo>
                    <a:pt x="403" y="319"/>
                  </a:lnTo>
                  <a:lnTo>
                    <a:pt x="387" y="321"/>
                  </a:lnTo>
                  <a:lnTo>
                    <a:pt x="93" y="321"/>
                  </a:lnTo>
                  <a:lnTo>
                    <a:pt x="77" y="319"/>
                  </a:lnTo>
                  <a:lnTo>
                    <a:pt x="72" y="319"/>
                  </a:lnTo>
                  <a:lnTo>
                    <a:pt x="58" y="314"/>
                  </a:lnTo>
                  <a:lnTo>
                    <a:pt x="43" y="305"/>
                  </a:lnTo>
                  <a:lnTo>
                    <a:pt x="38" y="301"/>
                  </a:lnTo>
                  <a:lnTo>
                    <a:pt x="27" y="290"/>
                  </a:lnTo>
                  <a:lnTo>
                    <a:pt x="18" y="278"/>
                  </a:lnTo>
                  <a:lnTo>
                    <a:pt x="15" y="272"/>
                  </a:lnTo>
                  <a:lnTo>
                    <a:pt x="8" y="258"/>
                  </a:lnTo>
                  <a:lnTo>
                    <a:pt x="2" y="242"/>
                  </a:lnTo>
                  <a:lnTo>
                    <a:pt x="2" y="237"/>
                  </a:lnTo>
                  <a:lnTo>
                    <a:pt x="0" y="219"/>
                  </a:lnTo>
                  <a:lnTo>
                    <a:pt x="0" y="101"/>
                  </a:lnTo>
                  <a:lnTo>
                    <a:pt x="2" y="84"/>
                  </a:lnTo>
                  <a:lnTo>
                    <a:pt x="2" y="77"/>
                  </a:lnTo>
                  <a:lnTo>
                    <a:pt x="8" y="61"/>
                  </a:lnTo>
                  <a:lnTo>
                    <a:pt x="15" y="47"/>
                  </a:lnTo>
                  <a:lnTo>
                    <a:pt x="18" y="42"/>
                  </a:lnTo>
                  <a:lnTo>
                    <a:pt x="27" y="29"/>
                  </a:lnTo>
                  <a:lnTo>
                    <a:pt x="38" y="20"/>
                  </a:lnTo>
                  <a:lnTo>
                    <a:pt x="43" y="16"/>
                  </a:lnTo>
                  <a:lnTo>
                    <a:pt x="58" y="8"/>
                  </a:lnTo>
                  <a:lnTo>
                    <a:pt x="72" y="2"/>
                  </a:lnTo>
                  <a:lnTo>
                    <a:pt x="77" y="2"/>
                  </a:lnTo>
                  <a:lnTo>
                    <a:pt x="93"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191" name="Freeform 15">
              <a:extLst>
                <a:ext uri="{FF2B5EF4-FFF2-40B4-BE49-F238E27FC236}">
                  <a16:creationId xmlns:a16="http://schemas.microsoft.com/office/drawing/2014/main" id="{F3A9CCA5-BC85-424B-9A3B-43F8E8619439}"/>
                </a:ext>
              </a:extLst>
            </p:cNvPr>
            <p:cNvSpPr>
              <a:spLocks/>
            </p:cNvSpPr>
            <p:nvPr/>
          </p:nvSpPr>
          <p:spPr bwMode="auto">
            <a:xfrm>
              <a:off x="-4025900" y="847726"/>
              <a:ext cx="50800" cy="203200"/>
            </a:xfrm>
            <a:custGeom>
              <a:avLst/>
              <a:gdLst>
                <a:gd name="T0" fmla="*/ 0 w 64"/>
                <a:gd name="T1" fmla="*/ 0 h 256"/>
                <a:gd name="T2" fmla="*/ 32 w 64"/>
                <a:gd name="T3" fmla="*/ 0 h 256"/>
                <a:gd name="T4" fmla="*/ 33 w 64"/>
                <a:gd name="T5" fmla="*/ 18 h 256"/>
                <a:gd name="T6" fmla="*/ 37 w 64"/>
                <a:gd name="T7" fmla="*/ 37 h 256"/>
                <a:gd name="T8" fmla="*/ 48 w 64"/>
                <a:gd name="T9" fmla="*/ 77 h 256"/>
                <a:gd name="T10" fmla="*/ 59 w 64"/>
                <a:gd name="T11" fmla="*/ 120 h 256"/>
                <a:gd name="T12" fmla="*/ 62 w 64"/>
                <a:gd name="T13" fmla="*/ 138 h 256"/>
                <a:gd name="T14" fmla="*/ 62 w 64"/>
                <a:gd name="T15" fmla="*/ 143 h 256"/>
                <a:gd name="T16" fmla="*/ 64 w 64"/>
                <a:gd name="T17" fmla="*/ 159 h 256"/>
                <a:gd name="T18" fmla="*/ 64 w 64"/>
                <a:gd name="T19" fmla="*/ 256 h 256"/>
                <a:gd name="T20" fmla="*/ 32 w 64"/>
                <a:gd name="T21" fmla="*/ 256 h 256"/>
                <a:gd name="T22" fmla="*/ 32 w 64"/>
                <a:gd name="T23" fmla="*/ 159 h 256"/>
                <a:gd name="T24" fmla="*/ 30 w 64"/>
                <a:gd name="T25" fmla="*/ 143 h 256"/>
                <a:gd name="T26" fmla="*/ 30 w 64"/>
                <a:gd name="T27" fmla="*/ 143 h 256"/>
                <a:gd name="T28" fmla="*/ 28 w 64"/>
                <a:gd name="T29" fmla="*/ 132 h 256"/>
                <a:gd name="T30" fmla="*/ 17 w 64"/>
                <a:gd name="T31" fmla="*/ 89 h 256"/>
                <a:gd name="T32" fmla="*/ 5 w 64"/>
                <a:gd name="T33" fmla="*/ 45 h 256"/>
                <a:gd name="T34" fmla="*/ 5 w 64"/>
                <a:gd name="T35" fmla="*/ 39 h 256"/>
                <a:gd name="T36" fmla="*/ 1 w 64"/>
                <a:gd name="T37" fmla="*/ 18 h 256"/>
                <a:gd name="T38" fmla="*/ 0 w 64"/>
                <a:gd name="T3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256">
                  <a:moveTo>
                    <a:pt x="0" y="0"/>
                  </a:moveTo>
                  <a:lnTo>
                    <a:pt x="32" y="0"/>
                  </a:lnTo>
                  <a:lnTo>
                    <a:pt x="33" y="18"/>
                  </a:lnTo>
                  <a:lnTo>
                    <a:pt x="37" y="37"/>
                  </a:lnTo>
                  <a:lnTo>
                    <a:pt x="48" y="77"/>
                  </a:lnTo>
                  <a:lnTo>
                    <a:pt x="59" y="120"/>
                  </a:lnTo>
                  <a:lnTo>
                    <a:pt x="62" y="138"/>
                  </a:lnTo>
                  <a:lnTo>
                    <a:pt x="62" y="143"/>
                  </a:lnTo>
                  <a:lnTo>
                    <a:pt x="64" y="159"/>
                  </a:lnTo>
                  <a:lnTo>
                    <a:pt x="64" y="256"/>
                  </a:lnTo>
                  <a:lnTo>
                    <a:pt x="32" y="256"/>
                  </a:lnTo>
                  <a:lnTo>
                    <a:pt x="32" y="159"/>
                  </a:lnTo>
                  <a:lnTo>
                    <a:pt x="30" y="143"/>
                  </a:lnTo>
                  <a:lnTo>
                    <a:pt x="30" y="143"/>
                  </a:lnTo>
                  <a:lnTo>
                    <a:pt x="28" y="132"/>
                  </a:lnTo>
                  <a:lnTo>
                    <a:pt x="17" y="89"/>
                  </a:lnTo>
                  <a:lnTo>
                    <a:pt x="5" y="45"/>
                  </a:lnTo>
                  <a:lnTo>
                    <a:pt x="5" y="39"/>
                  </a:lnTo>
                  <a:lnTo>
                    <a:pt x="1" y="18"/>
                  </a:lnTo>
                  <a:lnTo>
                    <a:pt x="0"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192" name="Freeform 16">
              <a:extLst>
                <a:ext uri="{FF2B5EF4-FFF2-40B4-BE49-F238E27FC236}">
                  <a16:creationId xmlns:a16="http://schemas.microsoft.com/office/drawing/2014/main" id="{BE46EBCB-5EB8-49D9-A552-586F8E5AF2E8}"/>
                </a:ext>
              </a:extLst>
            </p:cNvPr>
            <p:cNvSpPr>
              <a:spLocks/>
            </p:cNvSpPr>
            <p:nvPr/>
          </p:nvSpPr>
          <p:spPr bwMode="auto">
            <a:xfrm>
              <a:off x="-4025900" y="506413"/>
              <a:ext cx="469900" cy="277813"/>
            </a:xfrm>
            <a:custGeom>
              <a:avLst/>
              <a:gdLst>
                <a:gd name="T0" fmla="*/ 332 w 592"/>
                <a:gd name="T1" fmla="*/ 0 h 350"/>
                <a:gd name="T2" fmla="*/ 370 w 592"/>
                <a:gd name="T3" fmla="*/ 3 h 350"/>
                <a:gd name="T4" fmla="*/ 402 w 592"/>
                <a:gd name="T5" fmla="*/ 9 h 350"/>
                <a:gd name="T6" fmla="*/ 468 w 592"/>
                <a:gd name="T7" fmla="*/ 37 h 350"/>
                <a:gd name="T8" fmla="*/ 493 w 592"/>
                <a:gd name="T9" fmla="*/ 55 h 350"/>
                <a:gd name="T10" fmla="*/ 529 w 592"/>
                <a:gd name="T11" fmla="*/ 85 h 350"/>
                <a:gd name="T12" fmla="*/ 547 w 592"/>
                <a:gd name="T13" fmla="*/ 111 h 350"/>
                <a:gd name="T14" fmla="*/ 570 w 592"/>
                <a:gd name="T15" fmla="*/ 152 h 350"/>
                <a:gd name="T16" fmla="*/ 586 w 592"/>
                <a:gd name="T17" fmla="*/ 198 h 350"/>
                <a:gd name="T18" fmla="*/ 590 w 592"/>
                <a:gd name="T19" fmla="*/ 229 h 350"/>
                <a:gd name="T20" fmla="*/ 559 w 592"/>
                <a:gd name="T21" fmla="*/ 255 h 350"/>
                <a:gd name="T22" fmla="*/ 554 w 592"/>
                <a:gd name="T23" fmla="*/ 205 h 350"/>
                <a:gd name="T24" fmla="*/ 540 w 592"/>
                <a:gd name="T25" fmla="*/ 164 h 350"/>
                <a:gd name="T26" fmla="*/ 518 w 592"/>
                <a:gd name="T27" fmla="*/ 127 h 350"/>
                <a:gd name="T28" fmla="*/ 490 w 592"/>
                <a:gd name="T29" fmla="*/ 93 h 350"/>
                <a:gd name="T30" fmla="*/ 470 w 592"/>
                <a:gd name="T31" fmla="*/ 78 h 350"/>
                <a:gd name="T32" fmla="*/ 413 w 592"/>
                <a:gd name="T33" fmla="*/ 46 h 350"/>
                <a:gd name="T34" fmla="*/ 370 w 592"/>
                <a:gd name="T35" fmla="*/ 35 h 350"/>
                <a:gd name="T36" fmla="*/ 345 w 592"/>
                <a:gd name="T37" fmla="*/ 32 h 350"/>
                <a:gd name="T38" fmla="*/ 275 w 592"/>
                <a:gd name="T39" fmla="*/ 30 h 350"/>
                <a:gd name="T40" fmla="*/ 223 w 592"/>
                <a:gd name="T41" fmla="*/ 35 h 350"/>
                <a:gd name="T42" fmla="*/ 203 w 592"/>
                <a:gd name="T43" fmla="*/ 41 h 350"/>
                <a:gd name="T44" fmla="*/ 157 w 592"/>
                <a:gd name="T45" fmla="*/ 60 h 350"/>
                <a:gd name="T46" fmla="*/ 121 w 592"/>
                <a:gd name="T47" fmla="*/ 84 h 350"/>
                <a:gd name="T48" fmla="*/ 87 w 592"/>
                <a:gd name="T49" fmla="*/ 118 h 350"/>
                <a:gd name="T50" fmla="*/ 62 w 592"/>
                <a:gd name="T51" fmla="*/ 153 h 350"/>
                <a:gd name="T52" fmla="*/ 42 w 592"/>
                <a:gd name="T53" fmla="*/ 200 h 350"/>
                <a:gd name="T54" fmla="*/ 37 w 592"/>
                <a:gd name="T55" fmla="*/ 218 h 350"/>
                <a:gd name="T56" fmla="*/ 32 w 592"/>
                <a:gd name="T57" fmla="*/ 270 h 350"/>
                <a:gd name="T58" fmla="*/ 0 w 592"/>
                <a:gd name="T59" fmla="*/ 350 h 350"/>
                <a:gd name="T60" fmla="*/ 1 w 592"/>
                <a:gd name="T61" fmla="*/ 243 h 350"/>
                <a:gd name="T62" fmla="*/ 5 w 592"/>
                <a:gd name="T63" fmla="*/ 211 h 350"/>
                <a:gd name="T64" fmla="*/ 21 w 592"/>
                <a:gd name="T65" fmla="*/ 162 h 350"/>
                <a:gd name="T66" fmla="*/ 44 w 592"/>
                <a:gd name="T67" fmla="*/ 119 h 350"/>
                <a:gd name="T68" fmla="*/ 64 w 592"/>
                <a:gd name="T69" fmla="*/ 94 h 350"/>
                <a:gd name="T70" fmla="*/ 98 w 592"/>
                <a:gd name="T71" fmla="*/ 60 h 350"/>
                <a:gd name="T72" fmla="*/ 123 w 592"/>
                <a:gd name="T73" fmla="*/ 43 h 350"/>
                <a:gd name="T74" fmla="*/ 168 w 592"/>
                <a:gd name="T75" fmla="*/ 19 h 350"/>
                <a:gd name="T76" fmla="*/ 216 w 592"/>
                <a:gd name="T77" fmla="*/ 3 h 350"/>
                <a:gd name="T78" fmla="*/ 248 w 592"/>
                <a:gd name="T79"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2" h="350">
                  <a:moveTo>
                    <a:pt x="261" y="0"/>
                  </a:moveTo>
                  <a:lnTo>
                    <a:pt x="332" y="0"/>
                  </a:lnTo>
                  <a:lnTo>
                    <a:pt x="345" y="0"/>
                  </a:lnTo>
                  <a:lnTo>
                    <a:pt x="370" y="3"/>
                  </a:lnTo>
                  <a:lnTo>
                    <a:pt x="377" y="3"/>
                  </a:lnTo>
                  <a:lnTo>
                    <a:pt x="402" y="9"/>
                  </a:lnTo>
                  <a:lnTo>
                    <a:pt x="425" y="16"/>
                  </a:lnTo>
                  <a:lnTo>
                    <a:pt x="468" y="37"/>
                  </a:lnTo>
                  <a:lnTo>
                    <a:pt x="488" y="51"/>
                  </a:lnTo>
                  <a:lnTo>
                    <a:pt x="493" y="55"/>
                  </a:lnTo>
                  <a:lnTo>
                    <a:pt x="513" y="69"/>
                  </a:lnTo>
                  <a:lnTo>
                    <a:pt x="529" y="85"/>
                  </a:lnTo>
                  <a:lnTo>
                    <a:pt x="543" y="105"/>
                  </a:lnTo>
                  <a:lnTo>
                    <a:pt x="547" y="111"/>
                  </a:lnTo>
                  <a:lnTo>
                    <a:pt x="559" y="130"/>
                  </a:lnTo>
                  <a:lnTo>
                    <a:pt x="570" y="152"/>
                  </a:lnTo>
                  <a:lnTo>
                    <a:pt x="579" y="173"/>
                  </a:lnTo>
                  <a:lnTo>
                    <a:pt x="586" y="198"/>
                  </a:lnTo>
                  <a:lnTo>
                    <a:pt x="586" y="204"/>
                  </a:lnTo>
                  <a:lnTo>
                    <a:pt x="590" y="229"/>
                  </a:lnTo>
                  <a:lnTo>
                    <a:pt x="592" y="255"/>
                  </a:lnTo>
                  <a:lnTo>
                    <a:pt x="559" y="255"/>
                  </a:lnTo>
                  <a:lnTo>
                    <a:pt x="558" y="229"/>
                  </a:lnTo>
                  <a:lnTo>
                    <a:pt x="554" y="205"/>
                  </a:lnTo>
                  <a:lnTo>
                    <a:pt x="549" y="186"/>
                  </a:lnTo>
                  <a:lnTo>
                    <a:pt x="540" y="164"/>
                  </a:lnTo>
                  <a:lnTo>
                    <a:pt x="529" y="143"/>
                  </a:lnTo>
                  <a:lnTo>
                    <a:pt x="518" y="127"/>
                  </a:lnTo>
                  <a:lnTo>
                    <a:pt x="506" y="109"/>
                  </a:lnTo>
                  <a:lnTo>
                    <a:pt x="490" y="93"/>
                  </a:lnTo>
                  <a:lnTo>
                    <a:pt x="470" y="78"/>
                  </a:lnTo>
                  <a:lnTo>
                    <a:pt x="470" y="78"/>
                  </a:lnTo>
                  <a:lnTo>
                    <a:pt x="456" y="68"/>
                  </a:lnTo>
                  <a:lnTo>
                    <a:pt x="413" y="46"/>
                  </a:lnTo>
                  <a:lnTo>
                    <a:pt x="390" y="39"/>
                  </a:lnTo>
                  <a:lnTo>
                    <a:pt x="370" y="35"/>
                  </a:lnTo>
                  <a:lnTo>
                    <a:pt x="370" y="35"/>
                  </a:lnTo>
                  <a:lnTo>
                    <a:pt x="345" y="32"/>
                  </a:lnTo>
                  <a:lnTo>
                    <a:pt x="318" y="30"/>
                  </a:lnTo>
                  <a:lnTo>
                    <a:pt x="275" y="30"/>
                  </a:lnTo>
                  <a:lnTo>
                    <a:pt x="248" y="32"/>
                  </a:lnTo>
                  <a:lnTo>
                    <a:pt x="223" y="35"/>
                  </a:lnTo>
                  <a:lnTo>
                    <a:pt x="223" y="35"/>
                  </a:lnTo>
                  <a:lnTo>
                    <a:pt x="203" y="41"/>
                  </a:lnTo>
                  <a:lnTo>
                    <a:pt x="180" y="50"/>
                  </a:lnTo>
                  <a:lnTo>
                    <a:pt x="157" y="60"/>
                  </a:lnTo>
                  <a:lnTo>
                    <a:pt x="137" y="71"/>
                  </a:lnTo>
                  <a:lnTo>
                    <a:pt x="121" y="84"/>
                  </a:lnTo>
                  <a:lnTo>
                    <a:pt x="103" y="100"/>
                  </a:lnTo>
                  <a:lnTo>
                    <a:pt x="87" y="118"/>
                  </a:lnTo>
                  <a:lnTo>
                    <a:pt x="73" y="136"/>
                  </a:lnTo>
                  <a:lnTo>
                    <a:pt x="62" y="153"/>
                  </a:lnTo>
                  <a:lnTo>
                    <a:pt x="51" y="175"/>
                  </a:lnTo>
                  <a:lnTo>
                    <a:pt x="42" y="200"/>
                  </a:lnTo>
                  <a:lnTo>
                    <a:pt x="37" y="218"/>
                  </a:lnTo>
                  <a:lnTo>
                    <a:pt x="37" y="218"/>
                  </a:lnTo>
                  <a:lnTo>
                    <a:pt x="33" y="243"/>
                  </a:lnTo>
                  <a:lnTo>
                    <a:pt x="32" y="270"/>
                  </a:lnTo>
                  <a:lnTo>
                    <a:pt x="32" y="350"/>
                  </a:lnTo>
                  <a:lnTo>
                    <a:pt x="0" y="350"/>
                  </a:lnTo>
                  <a:lnTo>
                    <a:pt x="0" y="270"/>
                  </a:lnTo>
                  <a:lnTo>
                    <a:pt x="1" y="243"/>
                  </a:lnTo>
                  <a:lnTo>
                    <a:pt x="5" y="218"/>
                  </a:lnTo>
                  <a:lnTo>
                    <a:pt x="5" y="211"/>
                  </a:lnTo>
                  <a:lnTo>
                    <a:pt x="12" y="187"/>
                  </a:lnTo>
                  <a:lnTo>
                    <a:pt x="21" y="162"/>
                  </a:lnTo>
                  <a:lnTo>
                    <a:pt x="32" y="141"/>
                  </a:lnTo>
                  <a:lnTo>
                    <a:pt x="44" y="119"/>
                  </a:lnTo>
                  <a:lnTo>
                    <a:pt x="48" y="114"/>
                  </a:lnTo>
                  <a:lnTo>
                    <a:pt x="64" y="94"/>
                  </a:lnTo>
                  <a:lnTo>
                    <a:pt x="80" y="77"/>
                  </a:lnTo>
                  <a:lnTo>
                    <a:pt x="98" y="60"/>
                  </a:lnTo>
                  <a:lnTo>
                    <a:pt x="118" y="46"/>
                  </a:lnTo>
                  <a:lnTo>
                    <a:pt x="123" y="43"/>
                  </a:lnTo>
                  <a:lnTo>
                    <a:pt x="144" y="30"/>
                  </a:lnTo>
                  <a:lnTo>
                    <a:pt x="168" y="19"/>
                  </a:lnTo>
                  <a:lnTo>
                    <a:pt x="191" y="10"/>
                  </a:lnTo>
                  <a:lnTo>
                    <a:pt x="216" y="3"/>
                  </a:lnTo>
                  <a:lnTo>
                    <a:pt x="223" y="3"/>
                  </a:lnTo>
                  <a:lnTo>
                    <a:pt x="248" y="0"/>
                  </a:lnTo>
                  <a:lnTo>
                    <a:pt x="261"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sp>
          <p:nvSpPr>
            <p:cNvPr id="193" name="Freeform 17">
              <a:extLst>
                <a:ext uri="{FF2B5EF4-FFF2-40B4-BE49-F238E27FC236}">
                  <a16:creationId xmlns:a16="http://schemas.microsoft.com/office/drawing/2014/main" id="{DCD3B9DE-71A3-4220-8F4A-D7757F36C191}"/>
                </a:ext>
              </a:extLst>
            </p:cNvPr>
            <p:cNvSpPr>
              <a:spLocks noEditPoints="1"/>
            </p:cNvSpPr>
            <p:nvPr/>
          </p:nvSpPr>
          <p:spPr bwMode="auto">
            <a:xfrm>
              <a:off x="-4051300" y="771526"/>
              <a:ext cx="203200" cy="103188"/>
            </a:xfrm>
            <a:custGeom>
              <a:avLst/>
              <a:gdLst>
                <a:gd name="T0" fmla="*/ 33 w 258"/>
                <a:gd name="T1" fmla="*/ 32 h 129"/>
                <a:gd name="T2" fmla="*/ 33 w 258"/>
                <a:gd name="T3" fmla="*/ 97 h 129"/>
                <a:gd name="T4" fmla="*/ 226 w 258"/>
                <a:gd name="T5" fmla="*/ 97 h 129"/>
                <a:gd name="T6" fmla="*/ 226 w 258"/>
                <a:gd name="T7" fmla="*/ 32 h 129"/>
                <a:gd name="T8" fmla="*/ 33 w 258"/>
                <a:gd name="T9" fmla="*/ 32 h 129"/>
                <a:gd name="T10" fmla="*/ 0 w 258"/>
                <a:gd name="T11" fmla="*/ 0 h 129"/>
                <a:gd name="T12" fmla="*/ 258 w 258"/>
                <a:gd name="T13" fmla="*/ 0 h 129"/>
                <a:gd name="T14" fmla="*/ 258 w 258"/>
                <a:gd name="T15" fmla="*/ 129 h 129"/>
                <a:gd name="T16" fmla="*/ 0 w 258"/>
                <a:gd name="T17" fmla="*/ 129 h 129"/>
                <a:gd name="T18" fmla="*/ 0 w 258"/>
                <a:gd name="T1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129">
                  <a:moveTo>
                    <a:pt x="33" y="32"/>
                  </a:moveTo>
                  <a:lnTo>
                    <a:pt x="33" y="97"/>
                  </a:lnTo>
                  <a:lnTo>
                    <a:pt x="226" y="97"/>
                  </a:lnTo>
                  <a:lnTo>
                    <a:pt x="226" y="32"/>
                  </a:lnTo>
                  <a:lnTo>
                    <a:pt x="33" y="32"/>
                  </a:lnTo>
                  <a:close/>
                  <a:moveTo>
                    <a:pt x="0" y="0"/>
                  </a:moveTo>
                  <a:lnTo>
                    <a:pt x="258" y="0"/>
                  </a:lnTo>
                  <a:lnTo>
                    <a:pt x="258" y="129"/>
                  </a:lnTo>
                  <a:lnTo>
                    <a:pt x="0" y="129"/>
                  </a:lnTo>
                  <a:lnTo>
                    <a:pt x="0"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solidFill>
                  <a:schemeClr val="bg1"/>
                </a:solidFill>
                <a:latin typeface="Palatino Linotype" panose="02040502050505030304" pitchFamily="18" charset="0"/>
              </a:endParaRPr>
            </a:p>
          </p:txBody>
        </p:sp>
      </p:grpSp>
      <p:cxnSp>
        <p:nvCxnSpPr>
          <p:cNvPr id="222" name="Straight Connector 221">
            <a:extLst>
              <a:ext uri="{FF2B5EF4-FFF2-40B4-BE49-F238E27FC236}">
                <a16:creationId xmlns:a16="http://schemas.microsoft.com/office/drawing/2014/main" id="{E4C9F13B-20BB-4665-A9BA-0BB6125B40FE}"/>
              </a:ext>
            </a:extLst>
          </p:cNvPr>
          <p:cNvCxnSpPr>
            <a:cxnSpLocks/>
          </p:cNvCxnSpPr>
          <p:nvPr/>
        </p:nvCxnSpPr>
        <p:spPr>
          <a:xfrm>
            <a:off x="8274159" y="2473037"/>
            <a:ext cx="3376491" cy="0"/>
          </a:xfrm>
          <a:prstGeom prst="line">
            <a:avLst/>
          </a:prstGeom>
          <a:ln w="3175">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1C0AD1FC-EF42-4196-A432-25388E0ACF8C}"/>
              </a:ext>
            </a:extLst>
          </p:cNvPr>
          <p:cNvCxnSpPr>
            <a:cxnSpLocks/>
          </p:cNvCxnSpPr>
          <p:nvPr/>
        </p:nvCxnSpPr>
        <p:spPr>
          <a:xfrm>
            <a:off x="8274159" y="3284810"/>
            <a:ext cx="3376491" cy="0"/>
          </a:xfrm>
          <a:prstGeom prst="line">
            <a:avLst/>
          </a:prstGeom>
          <a:ln w="3175">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2A652911-8E52-4168-991A-15EBB3E95DEC}"/>
              </a:ext>
            </a:extLst>
          </p:cNvPr>
          <p:cNvCxnSpPr>
            <a:cxnSpLocks/>
          </p:cNvCxnSpPr>
          <p:nvPr/>
        </p:nvCxnSpPr>
        <p:spPr>
          <a:xfrm>
            <a:off x="8274159" y="4096583"/>
            <a:ext cx="3376491" cy="0"/>
          </a:xfrm>
          <a:prstGeom prst="line">
            <a:avLst/>
          </a:prstGeom>
          <a:ln w="3175">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sp>
        <p:nvSpPr>
          <p:cNvPr id="221" name="TextBox 220">
            <a:extLst>
              <a:ext uri="{FF2B5EF4-FFF2-40B4-BE49-F238E27FC236}">
                <a16:creationId xmlns:a16="http://schemas.microsoft.com/office/drawing/2014/main" id="{8CE2496C-9853-4024-A68A-443FBA5054BA}"/>
              </a:ext>
            </a:extLst>
          </p:cNvPr>
          <p:cNvSpPr txBox="1">
            <a:spLocks/>
          </p:cNvSpPr>
          <p:nvPr/>
        </p:nvSpPr>
        <p:spPr>
          <a:xfrm>
            <a:off x="8933810" y="1856002"/>
            <a:ext cx="2716840" cy="422295"/>
          </a:xfrm>
          <a:prstGeom prst="rect">
            <a:avLst/>
          </a:prstGeom>
        </p:spPr>
        <p:txBody>
          <a:bodyPr vert="horz" wrap="square" lIns="0" tIns="0" rIns="0" bIns="0" rtlCol="0">
            <a:spAutoFit/>
          </a:bodyPr>
          <a:lstStyle>
            <a:defPPr>
              <a:defRPr lang="en-US"/>
            </a:defPPr>
            <a:lvl1pPr marL="0" lvl="0" indent="0" defTabSz="895350" eaLnBrk="1" latinLnBrk="0" hangingPunct="1">
              <a:buClr>
                <a:srgbClr val="002960"/>
              </a:buClr>
              <a:buSzPct val="100000"/>
              <a:defRPr sz="1372" baseline="0">
                <a:solidFill>
                  <a:schemeClr val="bg1"/>
                </a:solidFill>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dirty="0">
                <a:latin typeface="Palatino Linotype" panose="02040502050505030304" pitchFamily="18" charset="0"/>
              </a:rPr>
              <a:t>Autonomous and near-autonomous vehicles </a:t>
            </a:r>
          </a:p>
        </p:txBody>
      </p:sp>
      <p:sp>
        <p:nvSpPr>
          <p:cNvPr id="273" name="Diamond 272">
            <a:extLst>
              <a:ext uri="{FF2B5EF4-FFF2-40B4-BE49-F238E27FC236}">
                <a16:creationId xmlns:a16="http://schemas.microsoft.com/office/drawing/2014/main" id="{84BA6CC3-17CD-4725-8D50-514F0B4BCA40}"/>
              </a:ext>
            </a:extLst>
          </p:cNvPr>
          <p:cNvSpPr/>
          <p:nvPr/>
        </p:nvSpPr>
        <p:spPr>
          <a:xfrm>
            <a:off x="8274159" y="1784217"/>
            <a:ext cx="565867" cy="565867"/>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solidFill>
                <a:schemeClr val="tx1"/>
              </a:solidFill>
              <a:latin typeface="Palatino Linotype" panose="02040502050505030304" pitchFamily="18" charset="0"/>
            </a:endParaRPr>
          </a:p>
        </p:txBody>
      </p:sp>
      <p:grpSp>
        <p:nvGrpSpPr>
          <p:cNvPr id="25" name="Group 24">
            <a:extLst>
              <a:ext uri="{FF2B5EF4-FFF2-40B4-BE49-F238E27FC236}">
                <a16:creationId xmlns:a16="http://schemas.microsoft.com/office/drawing/2014/main" id="{B12AE631-B8AC-48DD-A6EC-F7809B004123}"/>
              </a:ext>
            </a:extLst>
          </p:cNvPr>
          <p:cNvGrpSpPr/>
          <p:nvPr/>
        </p:nvGrpSpPr>
        <p:grpSpPr>
          <a:xfrm>
            <a:off x="8274159" y="2595990"/>
            <a:ext cx="3376491" cy="565867"/>
            <a:chOff x="8274159" y="2634768"/>
            <a:chExt cx="3376491" cy="565867"/>
          </a:xfrm>
        </p:grpSpPr>
        <p:sp>
          <p:nvSpPr>
            <p:cNvPr id="225" name="TextBox 224">
              <a:extLst>
                <a:ext uri="{FF2B5EF4-FFF2-40B4-BE49-F238E27FC236}">
                  <a16:creationId xmlns:a16="http://schemas.microsoft.com/office/drawing/2014/main" id="{02585831-3148-4989-83E2-1F138BA802B7}"/>
                </a:ext>
              </a:extLst>
            </p:cNvPr>
            <p:cNvSpPr txBox="1">
              <a:spLocks/>
            </p:cNvSpPr>
            <p:nvPr/>
          </p:nvSpPr>
          <p:spPr>
            <a:xfrm>
              <a:off x="8933810" y="2812127"/>
              <a:ext cx="2716840" cy="211148"/>
            </a:xfrm>
            <a:prstGeom prst="rect">
              <a:avLst/>
            </a:prstGeom>
          </p:spPr>
          <p:txBody>
            <a:bodyPr vert="horz" wrap="square" lIns="0" tIns="0" rIns="0" bIns="0" rtlCol="0">
              <a:spAutoFit/>
            </a:bodyPr>
            <a:lstStyle>
              <a:defPPr>
                <a:defRPr lang="en-US"/>
              </a:defPPr>
              <a:lvl1pPr marL="0" lvl="0" indent="0" defTabSz="895350" eaLnBrk="1" latinLnBrk="0" hangingPunct="1">
                <a:buClr>
                  <a:srgbClr val="002960"/>
                </a:buClr>
                <a:buSzPct val="100000"/>
                <a:defRPr sz="1372" baseline="0">
                  <a:solidFill>
                    <a:schemeClr val="bg1"/>
                  </a:solidFill>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dirty="0">
                  <a:latin typeface="Palatino Linotype" panose="02040502050505030304" pitchFamily="18" charset="0"/>
                </a:rPr>
                <a:t>Advanced, smart robotics </a:t>
              </a:r>
            </a:p>
          </p:txBody>
        </p:sp>
        <p:sp>
          <p:nvSpPr>
            <p:cNvPr id="274" name="Diamond 273">
              <a:extLst>
                <a:ext uri="{FF2B5EF4-FFF2-40B4-BE49-F238E27FC236}">
                  <a16:creationId xmlns:a16="http://schemas.microsoft.com/office/drawing/2014/main" id="{5D0A0B3E-76FC-4CD5-BFC1-A30A0D6D705E}"/>
                </a:ext>
              </a:extLst>
            </p:cNvPr>
            <p:cNvSpPr/>
            <p:nvPr/>
          </p:nvSpPr>
          <p:spPr>
            <a:xfrm>
              <a:off x="8274159" y="2634768"/>
              <a:ext cx="565867" cy="565867"/>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solidFill>
                  <a:schemeClr val="tx1"/>
                </a:solidFill>
                <a:latin typeface="Palatino Linotype" panose="02040502050505030304" pitchFamily="18" charset="0"/>
              </a:endParaRPr>
            </a:p>
          </p:txBody>
        </p:sp>
      </p:grpSp>
      <p:grpSp>
        <p:nvGrpSpPr>
          <p:cNvPr id="26" name="Group 25">
            <a:extLst>
              <a:ext uri="{FF2B5EF4-FFF2-40B4-BE49-F238E27FC236}">
                <a16:creationId xmlns:a16="http://schemas.microsoft.com/office/drawing/2014/main" id="{0D95F69B-7225-4C94-A1CF-24A735CC1E4C}"/>
              </a:ext>
            </a:extLst>
          </p:cNvPr>
          <p:cNvGrpSpPr/>
          <p:nvPr/>
        </p:nvGrpSpPr>
        <p:grpSpPr>
          <a:xfrm>
            <a:off x="8274159" y="3407763"/>
            <a:ext cx="3376491" cy="565867"/>
            <a:chOff x="8274159" y="3242886"/>
            <a:chExt cx="3376491" cy="565867"/>
          </a:xfrm>
        </p:grpSpPr>
        <p:sp>
          <p:nvSpPr>
            <p:cNvPr id="226" name="TextBox 225">
              <a:extLst>
                <a:ext uri="{FF2B5EF4-FFF2-40B4-BE49-F238E27FC236}">
                  <a16:creationId xmlns:a16="http://schemas.microsoft.com/office/drawing/2014/main" id="{D33D16A6-7B04-4095-BDE0-EAD2A620E675}"/>
                </a:ext>
              </a:extLst>
            </p:cNvPr>
            <p:cNvSpPr txBox="1">
              <a:spLocks/>
            </p:cNvSpPr>
            <p:nvPr/>
          </p:nvSpPr>
          <p:spPr>
            <a:xfrm>
              <a:off x="8933810" y="3314672"/>
              <a:ext cx="2716840" cy="422295"/>
            </a:xfrm>
            <a:prstGeom prst="rect">
              <a:avLst/>
            </a:prstGeom>
          </p:spPr>
          <p:txBody>
            <a:bodyPr vert="horz" wrap="square" lIns="0" tIns="0" rIns="0" bIns="0" rtlCol="0">
              <a:spAutoFit/>
            </a:bodyPr>
            <a:lstStyle>
              <a:defPPr>
                <a:defRPr lang="en-US"/>
              </a:defPPr>
              <a:lvl1pPr marL="0" lvl="0" indent="0" defTabSz="895350" eaLnBrk="1" latinLnBrk="0" hangingPunct="1">
                <a:buClr>
                  <a:srgbClr val="002960"/>
                </a:buClr>
                <a:buSzPct val="100000"/>
                <a:defRPr sz="1372" baseline="0">
                  <a:solidFill>
                    <a:schemeClr val="bg1"/>
                  </a:solidFill>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a:latin typeface="Palatino Linotype" panose="02040502050505030304" pitchFamily="18" charset="0"/>
                </a:rPr>
                <a:t>Additive manufacturing and multidimensional printing </a:t>
              </a:r>
              <a:endParaRPr lang="en-US" dirty="0">
                <a:latin typeface="Palatino Linotype" panose="02040502050505030304" pitchFamily="18" charset="0"/>
              </a:endParaRPr>
            </a:p>
          </p:txBody>
        </p:sp>
        <p:sp>
          <p:nvSpPr>
            <p:cNvPr id="275" name="Diamond 274">
              <a:extLst>
                <a:ext uri="{FF2B5EF4-FFF2-40B4-BE49-F238E27FC236}">
                  <a16:creationId xmlns:a16="http://schemas.microsoft.com/office/drawing/2014/main" id="{5B28B210-67BC-4ECE-B5DA-3014407027D2}"/>
                </a:ext>
              </a:extLst>
            </p:cNvPr>
            <p:cNvSpPr/>
            <p:nvPr/>
          </p:nvSpPr>
          <p:spPr>
            <a:xfrm>
              <a:off x="8274159" y="3242886"/>
              <a:ext cx="565867" cy="565867"/>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solidFill>
                  <a:schemeClr val="tx1"/>
                </a:solidFill>
                <a:latin typeface="Palatino Linotype" panose="02040502050505030304" pitchFamily="18" charset="0"/>
              </a:endParaRPr>
            </a:p>
          </p:txBody>
        </p:sp>
      </p:grpSp>
      <p:grpSp>
        <p:nvGrpSpPr>
          <p:cNvPr id="27" name="Group 26">
            <a:extLst>
              <a:ext uri="{FF2B5EF4-FFF2-40B4-BE49-F238E27FC236}">
                <a16:creationId xmlns:a16="http://schemas.microsoft.com/office/drawing/2014/main" id="{33E8B3D8-CD27-45FD-94F3-F1A3B88D6594}"/>
              </a:ext>
            </a:extLst>
          </p:cNvPr>
          <p:cNvGrpSpPr/>
          <p:nvPr/>
        </p:nvGrpSpPr>
        <p:grpSpPr>
          <a:xfrm>
            <a:off x="8274159" y="4219536"/>
            <a:ext cx="3376491" cy="565867"/>
            <a:chOff x="8274159" y="3941644"/>
            <a:chExt cx="3376491" cy="565867"/>
          </a:xfrm>
        </p:grpSpPr>
        <p:sp>
          <p:nvSpPr>
            <p:cNvPr id="227" name="TextBox 226">
              <a:extLst>
                <a:ext uri="{FF2B5EF4-FFF2-40B4-BE49-F238E27FC236}">
                  <a16:creationId xmlns:a16="http://schemas.microsoft.com/office/drawing/2014/main" id="{2E981FA4-9254-484F-980E-4398BFF632B0}"/>
                </a:ext>
              </a:extLst>
            </p:cNvPr>
            <p:cNvSpPr txBox="1">
              <a:spLocks/>
            </p:cNvSpPr>
            <p:nvPr/>
          </p:nvSpPr>
          <p:spPr>
            <a:xfrm>
              <a:off x="8933810" y="4013430"/>
              <a:ext cx="2716840" cy="422295"/>
            </a:xfrm>
            <a:prstGeom prst="rect">
              <a:avLst/>
            </a:prstGeom>
          </p:spPr>
          <p:txBody>
            <a:bodyPr vert="horz" wrap="square" lIns="0" tIns="0" rIns="0" bIns="0" rtlCol="0">
              <a:spAutoFit/>
            </a:bodyPr>
            <a:lstStyle>
              <a:defPPr>
                <a:defRPr lang="en-US"/>
              </a:defPPr>
              <a:lvl1pPr marL="0" lvl="0" indent="0" defTabSz="895350" eaLnBrk="1" latinLnBrk="0" hangingPunct="1">
                <a:buClr>
                  <a:srgbClr val="002960"/>
                </a:buClr>
                <a:buSzPct val="100000"/>
                <a:defRPr sz="1372" baseline="0">
                  <a:solidFill>
                    <a:schemeClr val="bg1"/>
                  </a:solidFill>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dirty="0">
                  <a:latin typeface="Palatino Linotype" panose="02040502050505030304" pitchFamily="18" charset="0"/>
                </a:rPr>
                <a:t>Advanced materials </a:t>
              </a:r>
              <a:br>
                <a:rPr lang="en-US" dirty="0">
                  <a:latin typeface="Palatino Linotype" panose="02040502050505030304" pitchFamily="18" charset="0"/>
                </a:rPr>
              </a:br>
              <a:r>
                <a:rPr lang="en-US" dirty="0">
                  <a:latin typeface="Palatino Linotype" panose="02040502050505030304" pitchFamily="18" charset="0"/>
                </a:rPr>
                <a:t>and nanotechnologies</a:t>
              </a:r>
            </a:p>
          </p:txBody>
        </p:sp>
        <p:sp>
          <p:nvSpPr>
            <p:cNvPr id="276" name="Diamond 275">
              <a:extLst>
                <a:ext uri="{FF2B5EF4-FFF2-40B4-BE49-F238E27FC236}">
                  <a16:creationId xmlns:a16="http://schemas.microsoft.com/office/drawing/2014/main" id="{FE2B844B-5C83-4DD2-9D4E-0B8D8392FDD4}"/>
                </a:ext>
              </a:extLst>
            </p:cNvPr>
            <p:cNvSpPr/>
            <p:nvPr/>
          </p:nvSpPr>
          <p:spPr>
            <a:xfrm>
              <a:off x="8274159" y="3941644"/>
              <a:ext cx="565867" cy="565867"/>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solidFill>
                  <a:schemeClr val="tx1"/>
                </a:solidFill>
                <a:latin typeface="Palatino Linotype" panose="02040502050505030304" pitchFamily="18" charset="0"/>
              </a:endParaRPr>
            </a:p>
          </p:txBody>
        </p:sp>
      </p:grpSp>
      <p:sp>
        <p:nvSpPr>
          <p:cNvPr id="228" name="Freeform 15">
            <a:extLst>
              <a:ext uri="{FF2B5EF4-FFF2-40B4-BE49-F238E27FC236}">
                <a16:creationId xmlns:a16="http://schemas.microsoft.com/office/drawing/2014/main" id="{FE59D9AC-3739-4029-9AC0-56CC28279F2F}"/>
              </a:ext>
            </a:extLst>
          </p:cNvPr>
          <p:cNvSpPr>
            <a:spLocks noEditPoints="1"/>
          </p:cNvSpPr>
          <p:nvPr/>
        </p:nvSpPr>
        <p:spPr bwMode="auto">
          <a:xfrm>
            <a:off x="8381252" y="1935261"/>
            <a:ext cx="318042" cy="232292"/>
          </a:xfrm>
          <a:custGeom>
            <a:avLst/>
            <a:gdLst>
              <a:gd name="T0" fmla="*/ 467 w 587"/>
              <a:gd name="T1" fmla="*/ 358 h 429"/>
              <a:gd name="T2" fmla="*/ 467 w 587"/>
              <a:gd name="T3" fmla="*/ 382 h 429"/>
              <a:gd name="T4" fmla="*/ 489 w 587"/>
              <a:gd name="T5" fmla="*/ 389 h 429"/>
              <a:gd name="T6" fmla="*/ 502 w 587"/>
              <a:gd name="T7" fmla="*/ 371 h 429"/>
              <a:gd name="T8" fmla="*/ 489 w 587"/>
              <a:gd name="T9" fmla="*/ 351 h 429"/>
              <a:gd name="T10" fmla="*/ 105 w 587"/>
              <a:gd name="T11" fmla="*/ 354 h 429"/>
              <a:gd name="T12" fmla="*/ 98 w 587"/>
              <a:gd name="T13" fmla="*/ 376 h 429"/>
              <a:gd name="T14" fmla="*/ 116 w 587"/>
              <a:gd name="T15" fmla="*/ 390 h 429"/>
              <a:gd name="T16" fmla="*/ 135 w 587"/>
              <a:gd name="T17" fmla="*/ 376 h 429"/>
              <a:gd name="T18" fmla="*/ 128 w 587"/>
              <a:gd name="T19" fmla="*/ 354 h 429"/>
              <a:gd name="T20" fmla="*/ 315 w 587"/>
              <a:gd name="T21" fmla="*/ 189 h 429"/>
              <a:gd name="T22" fmla="*/ 322 w 587"/>
              <a:gd name="T23" fmla="*/ 256 h 429"/>
              <a:gd name="T24" fmla="*/ 310 w 587"/>
              <a:gd name="T25" fmla="*/ 269 h 429"/>
              <a:gd name="T26" fmla="*/ 210 w 587"/>
              <a:gd name="T27" fmla="*/ 260 h 429"/>
              <a:gd name="T28" fmla="*/ 216 w 587"/>
              <a:gd name="T29" fmla="*/ 245 h 429"/>
              <a:gd name="T30" fmla="*/ 299 w 587"/>
              <a:gd name="T31" fmla="*/ 196 h 429"/>
              <a:gd name="T32" fmla="*/ 236 w 587"/>
              <a:gd name="T33" fmla="*/ 162 h 429"/>
              <a:gd name="T34" fmla="*/ 179 w 587"/>
              <a:gd name="T35" fmla="*/ 239 h 429"/>
              <a:gd name="T36" fmla="*/ 38 w 587"/>
              <a:gd name="T37" fmla="*/ 294 h 429"/>
              <a:gd name="T38" fmla="*/ 24 w 587"/>
              <a:gd name="T39" fmla="*/ 309 h 429"/>
              <a:gd name="T40" fmla="*/ 31 w 587"/>
              <a:gd name="T41" fmla="*/ 359 h 429"/>
              <a:gd name="T42" fmla="*/ 77 w 587"/>
              <a:gd name="T43" fmla="*/ 324 h 429"/>
              <a:gd name="T44" fmla="*/ 155 w 587"/>
              <a:gd name="T45" fmla="*/ 324 h 429"/>
              <a:gd name="T46" fmla="*/ 431 w 587"/>
              <a:gd name="T47" fmla="*/ 340 h 429"/>
              <a:gd name="T48" fmla="*/ 503 w 587"/>
              <a:gd name="T49" fmla="*/ 315 h 429"/>
              <a:gd name="T50" fmla="*/ 552 w 587"/>
              <a:gd name="T51" fmla="*/ 359 h 429"/>
              <a:gd name="T52" fmla="*/ 563 w 587"/>
              <a:gd name="T53" fmla="*/ 348 h 429"/>
              <a:gd name="T54" fmla="*/ 558 w 587"/>
              <a:gd name="T55" fmla="*/ 296 h 429"/>
              <a:gd name="T56" fmla="*/ 513 w 587"/>
              <a:gd name="T57" fmla="*/ 276 h 429"/>
              <a:gd name="T58" fmla="*/ 425 w 587"/>
              <a:gd name="T59" fmla="*/ 169 h 429"/>
              <a:gd name="T60" fmla="*/ 236 w 587"/>
              <a:gd name="T61" fmla="*/ 139 h 429"/>
              <a:gd name="T62" fmla="*/ 452 w 587"/>
              <a:gd name="T63" fmla="*/ 162 h 429"/>
              <a:gd name="T64" fmla="*/ 537 w 587"/>
              <a:gd name="T65" fmla="*/ 260 h 429"/>
              <a:gd name="T66" fmla="*/ 583 w 587"/>
              <a:gd name="T67" fmla="*/ 292 h 429"/>
              <a:gd name="T68" fmla="*/ 577 w 587"/>
              <a:gd name="T69" fmla="*/ 373 h 429"/>
              <a:gd name="T70" fmla="*/ 532 w 587"/>
              <a:gd name="T71" fmla="*/ 403 h 429"/>
              <a:gd name="T72" fmla="*/ 463 w 587"/>
              <a:gd name="T73" fmla="*/ 426 h 429"/>
              <a:gd name="T74" fmla="*/ 174 w 587"/>
              <a:gd name="T75" fmla="*/ 383 h 429"/>
              <a:gd name="T76" fmla="*/ 116 w 587"/>
              <a:gd name="T77" fmla="*/ 429 h 429"/>
              <a:gd name="T78" fmla="*/ 59 w 587"/>
              <a:gd name="T79" fmla="*/ 383 h 429"/>
              <a:gd name="T80" fmla="*/ 3 w 587"/>
              <a:gd name="T81" fmla="*/ 362 h 429"/>
              <a:gd name="T82" fmla="*/ 10 w 587"/>
              <a:gd name="T83" fmla="*/ 284 h 429"/>
              <a:gd name="T84" fmla="*/ 143 w 587"/>
              <a:gd name="T85" fmla="*/ 243 h 429"/>
              <a:gd name="T86" fmla="*/ 204 w 587"/>
              <a:gd name="T87" fmla="*/ 151 h 429"/>
              <a:gd name="T88" fmla="*/ 460 w 587"/>
              <a:gd name="T89" fmla="*/ 58 h 429"/>
              <a:gd name="T90" fmla="*/ 530 w 587"/>
              <a:gd name="T91" fmla="*/ 128 h 429"/>
              <a:gd name="T92" fmla="*/ 527 w 587"/>
              <a:gd name="T93" fmla="*/ 165 h 429"/>
              <a:gd name="T94" fmla="*/ 510 w 587"/>
              <a:gd name="T95" fmla="*/ 158 h 429"/>
              <a:gd name="T96" fmla="*/ 478 w 587"/>
              <a:gd name="T97" fmla="*/ 93 h 429"/>
              <a:gd name="T98" fmla="*/ 425 w 587"/>
              <a:gd name="T99" fmla="*/ 74 h 429"/>
              <a:gd name="T100" fmla="*/ 425 w 587"/>
              <a:gd name="T101" fmla="*/ 58 h 429"/>
              <a:gd name="T102" fmla="*/ 468 w 587"/>
              <a:gd name="T103" fmla="*/ 5 h 429"/>
              <a:gd name="T104" fmla="*/ 572 w 587"/>
              <a:gd name="T105" fmla="*/ 87 h 429"/>
              <a:gd name="T106" fmla="*/ 583 w 587"/>
              <a:gd name="T107" fmla="*/ 162 h 429"/>
              <a:gd name="T108" fmla="*/ 566 w 587"/>
              <a:gd name="T109" fmla="*/ 162 h 429"/>
              <a:gd name="T110" fmla="*/ 549 w 587"/>
              <a:gd name="T111" fmla="*/ 97 h 429"/>
              <a:gd name="T112" fmla="*/ 463 w 587"/>
              <a:gd name="T113" fmla="*/ 28 h 429"/>
              <a:gd name="T114" fmla="*/ 422 w 587"/>
              <a:gd name="T115" fmla="*/ 17 h 429"/>
              <a:gd name="T116" fmla="*/ 429 w 587"/>
              <a:gd name="T117" fmla="*/ 2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7" h="429">
                <a:moveTo>
                  <a:pt x="482" y="351"/>
                </a:moveTo>
                <a:lnTo>
                  <a:pt x="477" y="351"/>
                </a:lnTo>
                <a:lnTo>
                  <a:pt x="471" y="354"/>
                </a:lnTo>
                <a:lnTo>
                  <a:pt x="467" y="358"/>
                </a:lnTo>
                <a:lnTo>
                  <a:pt x="464" y="364"/>
                </a:lnTo>
                <a:lnTo>
                  <a:pt x="463" y="371"/>
                </a:lnTo>
                <a:lnTo>
                  <a:pt x="464" y="376"/>
                </a:lnTo>
                <a:lnTo>
                  <a:pt x="467" y="382"/>
                </a:lnTo>
                <a:lnTo>
                  <a:pt x="471" y="386"/>
                </a:lnTo>
                <a:lnTo>
                  <a:pt x="477" y="389"/>
                </a:lnTo>
                <a:lnTo>
                  <a:pt x="482" y="390"/>
                </a:lnTo>
                <a:lnTo>
                  <a:pt x="489" y="389"/>
                </a:lnTo>
                <a:lnTo>
                  <a:pt x="493" y="386"/>
                </a:lnTo>
                <a:lnTo>
                  <a:pt x="498" y="382"/>
                </a:lnTo>
                <a:lnTo>
                  <a:pt x="500" y="376"/>
                </a:lnTo>
                <a:lnTo>
                  <a:pt x="502" y="371"/>
                </a:lnTo>
                <a:lnTo>
                  <a:pt x="500" y="364"/>
                </a:lnTo>
                <a:lnTo>
                  <a:pt x="498" y="358"/>
                </a:lnTo>
                <a:lnTo>
                  <a:pt x="493" y="354"/>
                </a:lnTo>
                <a:lnTo>
                  <a:pt x="489" y="351"/>
                </a:lnTo>
                <a:lnTo>
                  <a:pt x="482" y="351"/>
                </a:lnTo>
                <a:close/>
                <a:moveTo>
                  <a:pt x="116" y="351"/>
                </a:moveTo>
                <a:lnTo>
                  <a:pt x="111" y="351"/>
                </a:lnTo>
                <a:lnTo>
                  <a:pt x="105" y="354"/>
                </a:lnTo>
                <a:lnTo>
                  <a:pt x="101" y="358"/>
                </a:lnTo>
                <a:lnTo>
                  <a:pt x="98" y="364"/>
                </a:lnTo>
                <a:lnTo>
                  <a:pt x="97" y="371"/>
                </a:lnTo>
                <a:lnTo>
                  <a:pt x="98" y="376"/>
                </a:lnTo>
                <a:lnTo>
                  <a:pt x="101" y="382"/>
                </a:lnTo>
                <a:lnTo>
                  <a:pt x="105" y="386"/>
                </a:lnTo>
                <a:lnTo>
                  <a:pt x="111" y="389"/>
                </a:lnTo>
                <a:lnTo>
                  <a:pt x="116" y="390"/>
                </a:lnTo>
                <a:lnTo>
                  <a:pt x="122" y="389"/>
                </a:lnTo>
                <a:lnTo>
                  <a:pt x="128" y="386"/>
                </a:lnTo>
                <a:lnTo>
                  <a:pt x="132" y="382"/>
                </a:lnTo>
                <a:lnTo>
                  <a:pt x="135" y="376"/>
                </a:lnTo>
                <a:lnTo>
                  <a:pt x="136" y="371"/>
                </a:lnTo>
                <a:lnTo>
                  <a:pt x="135" y="364"/>
                </a:lnTo>
                <a:lnTo>
                  <a:pt x="132" y="358"/>
                </a:lnTo>
                <a:lnTo>
                  <a:pt x="128" y="354"/>
                </a:lnTo>
                <a:lnTo>
                  <a:pt x="122" y="351"/>
                </a:lnTo>
                <a:lnTo>
                  <a:pt x="116" y="351"/>
                </a:lnTo>
                <a:close/>
                <a:moveTo>
                  <a:pt x="310" y="189"/>
                </a:moveTo>
                <a:lnTo>
                  <a:pt x="315" y="189"/>
                </a:lnTo>
                <a:lnTo>
                  <a:pt x="319" y="192"/>
                </a:lnTo>
                <a:lnTo>
                  <a:pt x="322" y="196"/>
                </a:lnTo>
                <a:lnTo>
                  <a:pt x="322" y="200"/>
                </a:lnTo>
                <a:lnTo>
                  <a:pt x="322" y="256"/>
                </a:lnTo>
                <a:lnTo>
                  <a:pt x="322" y="260"/>
                </a:lnTo>
                <a:lnTo>
                  <a:pt x="319" y="264"/>
                </a:lnTo>
                <a:lnTo>
                  <a:pt x="315" y="267"/>
                </a:lnTo>
                <a:lnTo>
                  <a:pt x="310" y="269"/>
                </a:lnTo>
                <a:lnTo>
                  <a:pt x="221" y="269"/>
                </a:lnTo>
                <a:lnTo>
                  <a:pt x="216" y="267"/>
                </a:lnTo>
                <a:lnTo>
                  <a:pt x="213" y="264"/>
                </a:lnTo>
                <a:lnTo>
                  <a:pt x="210" y="260"/>
                </a:lnTo>
                <a:lnTo>
                  <a:pt x="209" y="256"/>
                </a:lnTo>
                <a:lnTo>
                  <a:pt x="210" y="252"/>
                </a:lnTo>
                <a:lnTo>
                  <a:pt x="213" y="248"/>
                </a:lnTo>
                <a:lnTo>
                  <a:pt x="216" y="245"/>
                </a:lnTo>
                <a:lnTo>
                  <a:pt x="221" y="243"/>
                </a:lnTo>
                <a:lnTo>
                  <a:pt x="298" y="243"/>
                </a:lnTo>
                <a:lnTo>
                  <a:pt x="298" y="200"/>
                </a:lnTo>
                <a:lnTo>
                  <a:pt x="299" y="196"/>
                </a:lnTo>
                <a:lnTo>
                  <a:pt x="302" y="192"/>
                </a:lnTo>
                <a:lnTo>
                  <a:pt x="305" y="189"/>
                </a:lnTo>
                <a:lnTo>
                  <a:pt x="310" y="189"/>
                </a:lnTo>
                <a:close/>
                <a:moveTo>
                  <a:pt x="236" y="162"/>
                </a:moveTo>
                <a:lnTo>
                  <a:pt x="228" y="164"/>
                </a:lnTo>
                <a:lnTo>
                  <a:pt x="220" y="169"/>
                </a:lnTo>
                <a:lnTo>
                  <a:pt x="214" y="176"/>
                </a:lnTo>
                <a:lnTo>
                  <a:pt x="179" y="239"/>
                </a:lnTo>
                <a:lnTo>
                  <a:pt x="168" y="253"/>
                </a:lnTo>
                <a:lnTo>
                  <a:pt x="154" y="264"/>
                </a:lnTo>
                <a:lnTo>
                  <a:pt x="137" y="271"/>
                </a:lnTo>
                <a:lnTo>
                  <a:pt x="38" y="294"/>
                </a:lnTo>
                <a:lnTo>
                  <a:pt x="33" y="295"/>
                </a:lnTo>
                <a:lnTo>
                  <a:pt x="28" y="299"/>
                </a:lnTo>
                <a:lnTo>
                  <a:pt x="26" y="303"/>
                </a:lnTo>
                <a:lnTo>
                  <a:pt x="24" y="309"/>
                </a:lnTo>
                <a:lnTo>
                  <a:pt x="24" y="348"/>
                </a:lnTo>
                <a:lnTo>
                  <a:pt x="26" y="352"/>
                </a:lnTo>
                <a:lnTo>
                  <a:pt x="28" y="357"/>
                </a:lnTo>
                <a:lnTo>
                  <a:pt x="31" y="359"/>
                </a:lnTo>
                <a:lnTo>
                  <a:pt x="35" y="359"/>
                </a:lnTo>
                <a:lnTo>
                  <a:pt x="58" y="359"/>
                </a:lnTo>
                <a:lnTo>
                  <a:pt x="65" y="340"/>
                </a:lnTo>
                <a:lnTo>
                  <a:pt x="77" y="324"/>
                </a:lnTo>
                <a:lnTo>
                  <a:pt x="95" y="315"/>
                </a:lnTo>
                <a:lnTo>
                  <a:pt x="116" y="310"/>
                </a:lnTo>
                <a:lnTo>
                  <a:pt x="137" y="315"/>
                </a:lnTo>
                <a:lnTo>
                  <a:pt x="155" y="324"/>
                </a:lnTo>
                <a:lnTo>
                  <a:pt x="168" y="340"/>
                </a:lnTo>
                <a:lnTo>
                  <a:pt x="175" y="359"/>
                </a:lnTo>
                <a:lnTo>
                  <a:pt x="424" y="359"/>
                </a:lnTo>
                <a:lnTo>
                  <a:pt x="431" y="340"/>
                </a:lnTo>
                <a:lnTo>
                  <a:pt x="445" y="324"/>
                </a:lnTo>
                <a:lnTo>
                  <a:pt x="461" y="315"/>
                </a:lnTo>
                <a:lnTo>
                  <a:pt x="482" y="310"/>
                </a:lnTo>
                <a:lnTo>
                  <a:pt x="503" y="315"/>
                </a:lnTo>
                <a:lnTo>
                  <a:pt x="521" y="324"/>
                </a:lnTo>
                <a:lnTo>
                  <a:pt x="534" y="340"/>
                </a:lnTo>
                <a:lnTo>
                  <a:pt x="541" y="359"/>
                </a:lnTo>
                <a:lnTo>
                  <a:pt x="552" y="359"/>
                </a:lnTo>
                <a:lnTo>
                  <a:pt x="556" y="359"/>
                </a:lnTo>
                <a:lnTo>
                  <a:pt x="559" y="357"/>
                </a:lnTo>
                <a:lnTo>
                  <a:pt x="562" y="352"/>
                </a:lnTo>
                <a:lnTo>
                  <a:pt x="563" y="348"/>
                </a:lnTo>
                <a:lnTo>
                  <a:pt x="563" y="309"/>
                </a:lnTo>
                <a:lnTo>
                  <a:pt x="562" y="305"/>
                </a:lnTo>
                <a:lnTo>
                  <a:pt x="560" y="301"/>
                </a:lnTo>
                <a:lnTo>
                  <a:pt x="558" y="296"/>
                </a:lnTo>
                <a:lnTo>
                  <a:pt x="553" y="292"/>
                </a:lnTo>
                <a:lnTo>
                  <a:pt x="549" y="291"/>
                </a:lnTo>
                <a:lnTo>
                  <a:pt x="528" y="284"/>
                </a:lnTo>
                <a:lnTo>
                  <a:pt x="513" y="276"/>
                </a:lnTo>
                <a:lnTo>
                  <a:pt x="499" y="266"/>
                </a:lnTo>
                <a:lnTo>
                  <a:pt x="488" y="253"/>
                </a:lnTo>
                <a:lnTo>
                  <a:pt x="432" y="176"/>
                </a:lnTo>
                <a:lnTo>
                  <a:pt x="425" y="169"/>
                </a:lnTo>
                <a:lnTo>
                  <a:pt x="415" y="164"/>
                </a:lnTo>
                <a:lnTo>
                  <a:pt x="405" y="162"/>
                </a:lnTo>
                <a:lnTo>
                  <a:pt x="236" y="162"/>
                </a:lnTo>
                <a:close/>
                <a:moveTo>
                  <a:pt x="236" y="139"/>
                </a:moveTo>
                <a:lnTo>
                  <a:pt x="405" y="139"/>
                </a:lnTo>
                <a:lnTo>
                  <a:pt x="424" y="142"/>
                </a:lnTo>
                <a:lnTo>
                  <a:pt x="439" y="150"/>
                </a:lnTo>
                <a:lnTo>
                  <a:pt x="452" y="162"/>
                </a:lnTo>
                <a:lnTo>
                  <a:pt x="507" y="239"/>
                </a:lnTo>
                <a:lnTo>
                  <a:pt x="514" y="248"/>
                </a:lnTo>
                <a:lnTo>
                  <a:pt x="526" y="256"/>
                </a:lnTo>
                <a:lnTo>
                  <a:pt x="537" y="260"/>
                </a:lnTo>
                <a:lnTo>
                  <a:pt x="537" y="260"/>
                </a:lnTo>
                <a:lnTo>
                  <a:pt x="556" y="267"/>
                </a:lnTo>
                <a:lnTo>
                  <a:pt x="572" y="277"/>
                </a:lnTo>
                <a:lnTo>
                  <a:pt x="583" y="292"/>
                </a:lnTo>
                <a:lnTo>
                  <a:pt x="587" y="309"/>
                </a:lnTo>
                <a:lnTo>
                  <a:pt x="587" y="348"/>
                </a:lnTo>
                <a:lnTo>
                  <a:pt x="584" y="362"/>
                </a:lnTo>
                <a:lnTo>
                  <a:pt x="577" y="373"/>
                </a:lnTo>
                <a:lnTo>
                  <a:pt x="566" y="380"/>
                </a:lnTo>
                <a:lnTo>
                  <a:pt x="552" y="383"/>
                </a:lnTo>
                <a:lnTo>
                  <a:pt x="541" y="383"/>
                </a:lnTo>
                <a:lnTo>
                  <a:pt x="532" y="403"/>
                </a:lnTo>
                <a:lnTo>
                  <a:pt x="520" y="417"/>
                </a:lnTo>
                <a:lnTo>
                  <a:pt x="502" y="426"/>
                </a:lnTo>
                <a:lnTo>
                  <a:pt x="482" y="429"/>
                </a:lnTo>
                <a:lnTo>
                  <a:pt x="463" y="426"/>
                </a:lnTo>
                <a:lnTo>
                  <a:pt x="446" y="417"/>
                </a:lnTo>
                <a:lnTo>
                  <a:pt x="432" y="403"/>
                </a:lnTo>
                <a:lnTo>
                  <a:pt x="425" y="383"/>
                </a:lnTo>
                <a:lnTo>
                  <a:pt x="174" y="383"/>
                </a:lnTo>
                <a:lnTo>
                  <a:pt x="167" y="403"/>
                </a:lnTo>
                <a:lnTo>
                  <a:pt x="154" y="417"/>
                </a:lnTo>
                <a:lnTo>
                  <a:pt x="136" y="426"/>
                </a:lnTo>
                <a:lnTo>
                  <a:pt x="116" y="429"/>
                </a:lnTo>
                <a:lnTo>
                  <a:pt x="97" y="426"/>
                </a:lnTo>
                <a:lnTo>
                  <a:pt x="79" y="417"/>
                </a:lnTo>
                <a:lnTo>
                  <a:pt x="66" y="403"/>
                </a:lnTo>
                <a:lnTo>
                  <a:pt x="59" y="383"/>
                </a:lnTo>
                <a:lnTo>
                  <a:pt x="35" y="383"/>
                </a:lnTo>
                <a:lnTo>
                  <a:pt x="21" y="380"/>
                </a:lnTo>
                <a:lnTo>
                  <a:pt x="10" y="373"/>
                </a:lnTo>
                <a:lnTo>
                  <a:pt x="3" y="362"/>
                </a:lnTo>
                <a:lnTo>
                  <a:pt x="0" y="348"/>
                </a:lnTo>
                <a:lnTo>
                  <a:pt x="0" y="309"/>
                </a:lnTo>
                <a:lnTo>
                  <a:pt x="3" y="296"/>
                </a:lnTo>
                <a:lnTo>
                  <a:pt x="10" y="284"/>
                </a:lnTo>
                <a:lnTo>
                  <a:pt x="20" y="276"/>
                </a:lnTo>
                <a:lnTo>
                  <a:pt x="33" y="270"/>
                </a:lnTo>
                <a:lnTo>
                  <a:pt x="133" y="248"/>
                </a:lnTo>
                <a:lnTo>
                  <a:pt x="143" y="243"/>
                </a:lnTo>
                <a:lnTo>
                  <a:pt x="151" y="236"/>
                </a:lnTo>
                <a:lnTo>
                  <a:pt x="158" y="228"/>
                </a:lnTo>
                <a:lnTo>
                  <a:pt x="192" y="165"/>
                </a:lnTo>
                <a:lnTo>
                  <a:pt x="204" y="151"/>
                </a:lnTo>
                <a:lnTo>
                  <a:pt x="220" y="142"/>
                </a:lnTo>
                <a:lnTo>
                  <a:pt x="236" y="139"/>
                </a:lnTo>
                <a:close/>
                <a:moveTo>
                  <a:pt x="433" y="54"/>
                </a:moveTo>
                <a:lnTo>
                  <a:pt x="460" y="58"/>
                </a:lnTo>
                <a:lnTo>
                  <a:pt x="484" y="67"/>
                </a:lnTo>
                <a:lnTo>
                  <a:pt x="505" y="83"/>
                </a:lnTo>
                <a:lnTo>
                  <a:pt x="520" y="104"/>
                </a:lnTo>
                <a:lnTo>
                  <a:pt x="530" y="128"/>
                </a:lnTo>
                <a:lnTo>
                  <a:pt x="534" y="154"/>
                </a:lnTo>
                <a:lnTo>
                  <a:pt x="532" y="158"/>
                </a:lnTo>
                <a:lnTo>
                  <a:pt x="530" y="162"/>
                </a:lnTo>
                <a:lnTo>
                  <a:pt x="527" y="165"/>
                </a:lnTo>
                <a:lnTo>
                  <a:pt x="521" y="167"/>
                </a:lnTo>
                <a:lnTo>
                  <a:pt x="517" y="165"/>
                </a:lnTo>
                <a:lnTo>
                  <a:pt x="513" y="162"/>
                </a:lnTo>
                <a:lnTo>
                  <a:pt x="510" y="158"/>
                </a:lnTo>
                <a:lnTo>
                  <a:pt x="510" y="154"/>
                </a:lnTo>
                <a:lnTo>
                  <a:pt x="506" y="130"/>
                </a:lnTo>
                <a:lnTo>
                  <a:pt x="495" y="109"/>
                </a:lnTo>
                <a:lnTo>
                  <a:pt x="478" y="93"/>
                </a:lnTo>
                <a:lnTo>
                  <a:pt x="457" y="81"/>
                </a:lnTo>
                <a:lnTo>
                  <a:pt x="433" y="77"/>
                </a:lnTo>
                <a:lnTo>
                  <a:pt x="429" y="77"/>
                </a:lnTo>
                <a:lnTo>
                  <a:pt x="425" y="74"/>
                </a:lnTo>
                <a:lnTo>
                  <a:pt x="422" y="70"/>
                </a:lnTo>
                <a:lnTo>
                  <a:pt x="422" y="66"/>
                </a:lnTo>
                <a:lnTo>
                  <a:pt x="422" y="62"/>
                </a:lnTo>
                <a:lnTo>
                  <a:pt x="425" y="58"/>
                </a:lnTo>
                <a:lnTo>
                  <a:pt x="429" y="55"/>
                </a:lnTo>
                <a:lnTo>
                  <a:pt x="433" y="54"/>
                </a:lnTo>
                <a:close/>
                <a:moveTo>
                  <a:pt x="433" y="0"/>
                </a:moveTo>
                <a:lnTo>
                  <a:pt x="468" y="5"/>
                </a:lnTo>
                <a:lnTo>
                  <a:pt x="500" y="17"/>
                </a:lnTo>
                <a:lnTo>
                  <a:pt x="530" y="34"/>
                </a:lnTo>
                <a:lnTo>
                  <a:pt x="553" y="58"/>
                </a:lnTo>
                <a:lnTo>
                  <a:pt x="572" y="87"/>
                </a:lnTo>
                <a:lnTo>
                  <a:pt x="583" y="119"/>
                </a:lnTo>
                <a:lnTo>
                  <a:pt x="587" y="154"/>
                </a:lnTo>
                <a:lnTo>
                  <a:pt x="586" y="158"/>
                </a:lnTo>
                <a:lnTo>
                  <a:pt x="583" y="162"/>
                </a:lnTo>
                <a:lnTo>
                  <a:pt x="580" y="165"/>
                </a:lnTo>
                <a:lnTo>
                  <a:pt x="574" y="167"/>
                </a:lnTo>
                <a:lnTo>
                  <a:pt x="570" y="165"/>
                </a:lnTo>
                <a:lnTo>
                  <a:pt x="566" y="162"/>
                </a:lnTo>
                <a:lnTo>
                  <a:pt x="563" y="158"/>
                </a:lnTo>
                <a:lnTo>
                  <a:pt x="563" y="154"/>
                </a:lnTo>
                <a:lnTo>
                  <a:pt x="559" y="125"/>
                </a:lnTo>
                <a:lnTo>
                  <a:pt x="549" y="97"/>
                </a:lnTo>
                <a:lnTo>
                  <a:pt x="534" y="73"/>
                </a:lnTo>
                <a:lnTo>
                  <a:pt x="514" y="54"/>
                </a:lnTo>
                <a:lnTo>
                  <a:pt x="491" y="38"/>
                </a:lnTo>
                <a:lnTo>
                  <a:pt x="463" y="28"/>
                </a:lnTo>
                <a:lnTo>
                  <a:pt x="433" y="26"/>
                </a:lnTo>
                <a:lnTo>
                  <a:pt x="429" y="24"/>
                </a:lnTo>
                <a:lnTo>
                  <a:pt x="425" y="21"/>
                </a:lnTo>
                <a:lnTo>
                  <a:pt x="422" y="17"/>
                </a:lnTo>
                <a:lnTo>
                  <a:pt x="422" y="13"/>
                </a:lnTo>
                <a:lnTo>
                  <a:pt x="422" y="9"/>
                </a:lnTo>
                <a:lnTo>
                  <a:pt x="425" y="5"/>
                </a:lnTo>
                <a:lnTo>
                  <a:pt x="429" y="2"/>
                </a:lnTo>
                <a:lnTo>
                  <a:pt x="433" y="0"/>
                </a:lnTo>
                <a:close/>
              </a:path>
            </a:pathLst>
          </a:custGeom>
          <a:solidFill>
            <a:schemeClr val="tx1">
              <a:lumMod val="50000"/>
              <a:lumOff val="50000"/>
            </a:schemeClr>
          </a:solid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grpSp>
        <p:nvGrpSpPr>
          <p:cNvPr id="229" name="Group 228">
            <a:extLst>
              <a:ext uri="{FF2B5EF4-FFF2-40B4-BE49-F238E27FC236}">
                <a16:creationId xmlns:a16="http://schemas.microsoft.com/office/drawing/2014/main" id="{51376921-0285-440B-9730-CEE9EFFCBF96}"/>
              </a:ext>
            </a:extLst>
          </p:cNvPr>
          <p:cNvGrpSpPr/>
          <p:nvPr/>
        </p:nvGrpSpPr>
        <p:grpSpPr>
          <a:xfrm>
            <a:off x="8433678" y="2763651"/>
            <a:ext cx="267845" cy="264901"/>
            <a:chOff x="4626867" y="2240519"/>
            <a:chExt cx="416441" cy="411864"/>
          </a:xfrm>
          <a:solidFill>
            <a:schemeClr val="tx1">
              <a:lumMod val="50000"/>
              <a:lumOff val="50000"/>
            </a:schemeClr>
          </a:solidFill>
        </p:grpSpPr>
        <p:grpSp>
          <p:nvGrpSpPr>
            <p:cNvPr id="230" name="Group 229">
              <a:extLst>
                <a:ext uri="{FF2B5EF4-FFF2-40B4-BE49-F238E27FC236}">
                  <a16:creationId xmlns:a16="http://schemas.microsoft.com/office/drawing/2014/main" id="{6584CFC1-646B-465C-BCC7-FBEACB583FFC}"/>
                </a:ext>
              </a:extLst>
            </p:cNvPr>
            <p:cNvGrpSpPr/>
            <p:nvPr/>
          </p:nvGrpSpPr>
          <p:grpSpPr>
            <a:xfrm>
              <a:off x="4626867" y="2240519"/>
              <a:ext cx="416441" cy="411864"/>
              <a:chOff x="641350" y="2381250"/>
              <a:chExt cx="433388" cy="428625"/>
            </a:xfrm>
            <a:grpFill/>
          </p:grpSpPr>
          <p:sp>
            <p:nvSpPr>
              <p:cNvPr id="232" name="Freeform 37">
                <a:extLst>
                  <a:ext uri="{FF2B5EF4-FFF2-40B4-BE49-F238E27FC236}">
                    <a16:creationId xmlns:a16="http://schemas.microsoft.com/office/drawing/2014/main" id="{C33DBB8D-5386-4864-940F-CF8CD4E77B1A}"/>
                  </a:ext>
                </a:extLst>
              </p:cNvPr>
              <p:cNvSpPr>
                <a:spLocks/>
              </p:cNvSpPr>
              <p:nvPr/>
            </p:nvSpPr>
            <p:spPr bwMode="auto">
              <a:xfrm>
                <a:off x="641350" y="2381250"/>
                <a:ext cx="339725" cy="339725"/>
              </a:xfrm>
              <a:custGeom>
                <a:avLst/>
                <a:gdLst>
                  <a:gd name="T0" fmla="*/ 12 w 428"/>
                  <a:gd name="T1" fmla="*/ 339 h 428"/>
                  <a:gd name="T2" fmla="*/ 57 w 428"/>
                  <a:gd name="T3" fmla="*/ 346 h 428"/>
                  <a:gd name="T4" fmla="*/ 70 w 428"/>
                  <a:gd name="T5" fmla="*/ 368 h 428"/>
                  <a:gd name="T6" fmla="*/ 53 w 428"/>
                  <a:gd name="T7" fmla="*/ 410 h 428"/>
                  <a:gd name="T8" fmla="*/ 71 w 428"/>
                  <a:gd name="T9" fmla="*/ 428 h 428"/>
                  <a:gd name="T10" fmla="*/ 86 w 428"/>
                  <a:gd name="T11" fmla="*/ 415 h 428"/>
                  <a:gd name="T12" fmla="*/ 77 w 428"/>
                  <a:gd name="T13" fmla="*/ 406 h 428"/>
                  <a:gd name="T14" fmla="*/ 91 w 428"/>
                  <a:gd name="T15" fmla="*/ 365 h 428"/>
                  <a:gd name="T16" fmla="*/ 70 w 428"/>
                  <a:gd name="T17" fmla="*/ 330 h 428"/>
                  <a:gd name="T18" fmla="*/ 29 w 428"/>
                  <a:gd name="T19" fmla="*/ 321 h 428"/>
                  <a:gd name="T20" fmla="*/ 23 w 428"/>
                  <a:gd name="T21" fmla="*/ 296 h 428"/>
                  <a:gd name="T22" fmla="*/ 54 w 428"/>
                  <a:gd name="T23" fmla="*/ 269 h 428"/>
                  <a:gd name="T24" fmla="*/ 54 w 428"/>
                  <a:gd name="T25" fmla="*/ 231 h 428"/>
                  <a:gd name="T26" fmla="*/ 23 w 428"/>
                  <a:gd name="T27" fmla="*/ 204 h 428"/>
                  <a:gd name="T28" fmla="*/ 29 w 428"/>
                  <a:gd name="T29" fmla="*/ 179 h 428"/>
                  <a:gd name="T30" fmla="*/ 70 w 428"/>
                  <a:gd name="T31" fmla="*/ 170 h 428"/>
                  <a:gd name="T32" fmla="*/ 91 w 428"/>
                  <a:gd name="T33" fmla="*/ 136 h 428"/>
                  <a:gd name="T34" fmla="*/ 77 w 428"/>
                  <a:gd name="T35" fmla="*/ 95 h 428"/>
                  <a:gd name="T36" fmla="*/ 94 w 428"/>
                  <a:gd name="T37" fmla="*/ 78 h 428"/>
                  <a:gd name="T38" fmla="*/ 135 w 428"/>
                  <a:gd name="T39" fmla="*/ 92 h 428"/>
                  <a:gd name="T40" fmla="*/ 171 w 428"/>
                  <a:gd name="T41" fmla="*/ 70 h 428"/>
                  <a:gd name="T42" fmla="*/ 179 w 428"/>
                  <a:gd name="T43" fmla="*/ 29 h 428"/>
                  <a:gd name="T44" fmla="*/ 203 w 428"/>
                  <a:gd name="T45" fmla="*/ 23 h 428"/>
                  <a:gd name="T46" fmla="*/ 230 w 428"/>
                  <a:gd name="T47" fmla="*/ 55 h 428"/>
                  <a:gd name="T48" fmla="*/ 268 w 428"/>
                  <a:gd name="T49" fmla="*/ 55 h 428"/>
                  <a:gd name="T50" fmla="*/ 296 w 428"/>
                  <a:gd name="T51" fmla="*/ 23 h 428"/>
                  <a:gd name="T52" fmla="*/ 320 w 428"/>
                  <a:gd name="T53" fmla="*/ 29 h 428"/>
                  <a:gd name="T54" fmla="*/ 329 w 428"/>
                  <a:gd name="T55" fmla="*/ 70 h 428"/>
                  <a:gd name="T56" fmla="*/ 364 w 428"/>
                  <a:gd name="T57" fmla="*/ 92 h 428"/>
                  <a:gd name="T58" fmla="*/ 405 w 428"/>
                  <a:gd name="T59" fmla="*/ 78 h 428"/>
                  <a:gd name="T60" fmla="*/ 414 w 428"/>
                  <a:gd name="T61" fmla="*/ 87 h 428"/>
                  <a:gd name="T62" fmla="*/ 428 w 428"/>
                  <a:gd name="T63" fmla="*/ 72 h 428"/>
                  <a:gd name="T64" fmla="*/ 409 w 428"/>
                  <a:gd name="T65" fmla="*/ 54 h 428"/>
                  <a:gd name="T66" fmla="*/ 367 w 428"/>
                  <a:gd name="T67" fmla="*/ 70 h 428"/>
                  <a:gd name="T68" fmla="*/ 347 w 428"/>
                  <a:gd name="T69" fmla="*/ 58 h 428"/>
                  <a:gd name="T70" fmla="*/ 338 w 428"/>
                  <a:gd name="T71" fmla="*/ 13 h 428"/>
                  <a:gd name="T72" fmla="*/ 290 w 428"/>
                  <a:gd name="T73" fmla="*/ 0 h 428"/>
                  <a:gd name="T74" fmla="*/ 259 w 428"/>
                  <a:gd name="T75" fmla="*/ 35 h 428"/>
                  <a:gd name="T76" fmla="*/ 239 w 428"/>
                  <a:gd name="T77" fmla="*/ 35 h 428"/>
                  <a:gd name="T78" fmla="*/ 211 w 428"/>
                  <a:gd name="T79" fmla="*/ 0 h 428"/>
                  <a:gd name="T80" fmla="*/ 161 w 428"/>
                  <a:gd name="T81" fmla="*/ 13 h 428"/>
                  <a:gd name="T82" fmla="*/ 153 w 428"/>
                  <a:gd name="T83" fmla="*/ 58 h 428"/>
                  <a:gd name="T84" fmla="*/ 133 w 428"/>
                  <a:gd name="T85" fmla="*/ 70 h 428"/>
                  <a:gd name="T86" fmla="*/ 89 w 428"/>
                  <a:gd name="T87" fmla="*/ 54 h 428"/>
                  <a:gd name="T88" fmla="*/ 53 w 428"/>
                  <a:gd name="T89" fmla="*/ 90 h 428"/>
                  <a:gd name="T90" fmla="*/ 70 w 428"/>
                  <a:gd name="T91" fmla="*/ 132 h 428"/>
                  <a:gd name="T92" fmla="*/ 57 w 428"/>
                  <a:gd name="T93" fmla="*/ 154 h 428"/>
                  <a:gd name="T94" fmla="*/ 12 w 428"/>
                  <a:gd name="T95" fmla="*/ 161 h 428"/>
                  <a:gd name="T96" fmla="*/ 0 w 428"/>
                  <a:gd name="T97" fmla="*/ 211 h 428"/>
                  <a:gd name="T98" fmla="*/ 35 w 428"/>
                  <a:gd name="T99" fmla="*/ 240 h 428"/>
                  <a:gd name="T100" fmla="*/ 35 w 428"/>
                  <a:gd name="T101" fmla="*/ 260 h 428"/>
                  <a:gd name="T102" fmla="*/ 0 w 428"/>
                  <a:gd name="T103" fmla="*/ 290 h 428"/>
                  <a:gd name="T104" fmla="*/ 12 w 428"/>
                  <a:gd name="T105" fmla="*/ 339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8" h="428">
                    <a:moveTo>
                      <a:pt x="12" y="339"/>
                    </a:moveTo>
                    <a:lnTo>
                      <a:pt x="57" y="346"/>
                    </a:lnTo>
                    <a:lnTo>
                      <a:pt x="70" y="368"/>
                    </a:lnTo>
                    <a:lnTo>
                      <a:pt x="53" y="410"/>
                    </a:lnTo>
                    <a:lnTo>
                      <a:pt x="71" y="428"/>
                    </a:lnTo>
                    <a:lnTo>
                      <a:pt x="86" y="415"/>
                    </a:lnTo>
                    <a:lnTo>
                      <a:pt x="77" y="406"/>
                    </a:lnTo>
                    <a:lnTo>
                      <a:pt x="91" y="365"/>
                    </a:lnTo>
                    <a:lnTo>
                      <a:pt x="70" y="330"/>
                    </a:lnTo>
                    <a:lnTo>
                      <a:pt x="29" y="321"/>
                    </a:lnTo>
                    <a:lnTo>
                      <a:pt x="23" y="296"/>
                    </a:lnTo>
                    <a:lnTo>
                      <a:pt x="54" y="269"/>
                    </a:lnTo>
                    <a:lnTo>
                      <a:pt x="54" y="231"/>
                    </a:lnTo>
                    <a:lnTo>
                      <a:pt x="23" y="204"/>
                    </a:lnTo>
                    <a:lnTo>
                      <a:pt x="29" y="179"/>
                    </a:lnTo>
                    <a:lnTo>
                      <a:pt x="70" y="170"/>
                    </a:lnTo>
                    <a:lnTo>
                      <a:pt x="91" y="136"/>
                    </a:lnTo>
                    <a:lnTo>
                      <a:pt x="77" y="95"/>
                    </a:lnTo>
                    <a:lnTo>
                      <a:pt x="94" y="78"/>
                    </a:lnTo>
                    <a:lnTo>
                      <a:pt x="135" y="92"/>
                    </a:lnTo>
                    <a:lnTo>
                      <a:pt x="171" y="70"/>
                    </a:lnTo>
                    <a:lnTo>
                      <a:pt x="179" y="29"/>
                    </a:lnTo>
                    <a:lnTo>
                      <a:pt x="203" y="23"/>
                    </a:lnTo>
                    <a:lnTo>
                      <a:pt x="230" y="55"/>
                    </a:lnTo>
                    <a:lnTo>
                      <a:pt x="268" y="55"/>
                    </a:lnTo>
                    <a:lnTo>
                      <a:pt x="296" y="23"/>
                    </a:lnTo>
                    <a:lnTo>
                      <a:pt x="320" y="29"/>
                    </a:lnTo>
                    <a:lnTo>
                      <a:pt x="329" y="70"/>
                    </a:lnTo>
                    <a:lnTo>
                      <a:pt x="364" y="92"/>
                    </a:lnTo>
                    <a:lnTo>
                      <a:pt x="405" y="78"/>
                    </a:lnTo>
                    <a:lnTo>
                      <a:pt x="414" y="87"/>
                    </a:lnTo>
                    <a:lnTo>
                      <a:pt x="428" y="72"/>
                    </a:lnTo>
                    <a:lnTo>
                      <a:pt x="409" y="54"/>
                    </a:lnTo>
                    <a:lnTo>
                      <a:pt x="367" y="70"/>
                    </a:lnTo>
                    <a:lnTo>
                      <a:pt x="347" y="58"/>
                    </a:lnTo>
                    <a:lnTo>
                      <a:pt x="338" y="13"/>
                    </a:lnTo>
                    <a:lnTo>
                      <a:pt x="290" y="0"/>
                    </a:lnTo>
                    <a:lnTo>
                      <a:pt x="259" y="35"/>
                    </a:lnTo>
                    <a:lnTo>
                      <a:pt x="239" y="35"/>
                    </a:lnTo>
                    <a:lnTo>
                      <a:pt x="211" y="0"/>
                    </a:lnTo>
                    <a:lnTo>
                      <a:pt x="161" y="13"/>
                    </a:lnTo>
                    <a:lnTo>
                      <a:pt x="153" y="58"/>
                    </a:lnTo>
                    <a:lnTo>
                      <a:pt x="133" y="70"/>
                    </a:lnTo>
                    <a:lnTo>
                      <a:pt x="89" y="54"/>
                    </a:lnTo>
                    <a:lnTo>
                      <a:pt x="53" y="90"/>
                    </a:lnTo>
                    <a:lnTo>
                      <a:pt x="70" y="132"/>
                    </a:lnTo>
                    <a:lnTo>
                      <a:pt x="57" y="154"/>
                    </a:lnTo>
                    <a:lnTo>
                      <a:pt x="12" y="161"/>
                    </a:lnTo>
                    <a:lnTo>
                      <a:pt x="0" y="211"/>
                    </a:lnTo>
                    <a:lnTo>
                      <a:pt x="35" y="240"/>
                    </a:lnTo>
                    <a:lnTo>
                      <a:pt x="35" y="260"/>
                    </a:lnTo>
                    <a:lnTo>
                      <a:pt x="0" y="290"/>
                    </a:lnTo>
                    <a:lnTo>
                      <a:pt x="12" y="339"/>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33" name="Freeform 38">
                <a:extLst>
                  <a:ext uri="{FF2B5EF4-FFF2-40B4-BE49-F238E27FC236}">
                    <a16:creationId xmlns:a16="http://schemas.microsoft.com/office/drawing/2014/main" id="{35885393-6FD0-4782-AB76-BD1E6696A9F5}"/>
                  </a:ext>
                </a:extLst>
              </p:cNvPr>
              <p:cNvSpPr>
                <a:spLocks/>
              </p:cNvSpPr>
              <p:nvPr/>
            </p:nvSpPr>
            <p:spPr bwMode="auto">
              <a:xfrm>
                <a:off x="728663" y="2470150"/>
                <a:ext cx="188913" cy="188912"/>
              </a:xfrm>
              <a:custGeom>
                <a:avLst/>
                <a:gdLst>
                  <a:gd name="T0" fmla="*/ 225 w 240"/>
                  <a:gd name="T1" fmla="*/ 55 h 238"/>
                  <a:gd name="T2" fmla="*/ 240 w 240"/>
                  <a:gd name="T3" fmla="*/ 40 h 238"/>
                  <a:gd name="T4" fmla="*/ 214 w 240"/>
                  <a:gd name="T5" fmla="*/ 20 h 238"/>
                  <a:gd name="T6" fmla="*/ 187 w 240"/>
                  <a:gd name="T7" fmla="*/ 6 h 238"/>
                  <a:gd name="T8" fmla="*/ 156 w 240"/>
                  <a:gd name="T9" fmla="*/ 0 h 238"/>
                  <a:gd name="T10" fmla="*/ 124 w 240"/>
                  <a:gd name="T11" fmla="*/ 0 h 238"/>
                  <a:gd name="T12" fmla="*/ 96 w 240"/>
                  <a:gd name="T13" fmla="*/ 6 h 238"/>
                  <a:gd name="T14" fmla="*/ 67 w 240"/>
                  <a:gd name="T15" fmla="*/ 20 h 238"/>
                  <a:gd name="T16" fmla="*/ 41 w 240"/>
                  <a:gd name="T17" fmla="*/ 40 h 238"/>
                  <a:gd name="T18" fmla="*/ 24 w 240"/>
                  <a:gd name="T19" fmla="*/ 61 h 238"/>
                  <a:gd name="T20" fmla="*/ 11 w 240"/>
                  <a:gd name="T21" fmla="*/ 85 h 238"/>
                  <a:gd name="T22" fmla="*/ 3 w 240"/>
                  <a:gd name="T23" fmla="*/ 111 h 238"/>
                  <a:gd name="T24" fmla="*/ 0 w 240"/>
                  <a:gd name="T25" fmla="*/ 140 h 238"/>
                  <a:gd name="T26" fmla="*/ 3 w 240"/>
                  <a:gd name="T27" fmla="*/ 167 h 238"/>
                  <a:gd name="T28" fmla="*/ 11 w 240"/>
                  <a:gd name="T29" fmla="*/ 193 h 238"/>
                  <a:gd name="T30" fmla="*/ 24 w 240"/>
                  <a:gd name="T31" fmla="*/ 217 h 238"/>
                  <a:gd name="T32" fmla="*/ 41 w 240"/>
                  <a:gd name="T33" fmla="*/ 238 h 238"/>
                  <a:gd name="T34" fmla="*/ 56 w 240"/>
                  <a:gd name="T35" fmla="*/ 223 h 238"/>
                  <a:gd name="T36" fmla="*/ 36 w 240"/>
                  <a:gd name="T37" fmla="*/ 199 h 238"/>
                  <a:gd name="T38" fmla="*/ 24 w 240"/>
                  <a:gd name="T39" fmla="*/ 170 h 238"/>
                  <a:gd name="T40" fmla="*/ 21 w 240"/>
                  <a:gd name="T41" fmla="*/ 140 h 238"/>
                  <a:gd name="T42" fmla="*/ 24 w 240"/>
                  <a:gd name="T43" fmla="*/ 108 h 238"/>
                  <a:gd name="T44" fmla="*/ 36 w 240"/>
                  <a:gd name="T45" fmla="*/ 79 h 238"/>
                  <a:gd name="T46" fmla="*/ 56 w 240"/>
                  <a:gd name="T47" fmla="*/ 55 h 238"/>
                  <a:gd name="T48" fmla="*/ 77 w 240"/>
                  <a:gd name="T49" fmla="*/ 37 h 238"/>
                  <a:gd name="T50" fmla="*/ 102 w 240"/>
                  <a:gd name="T51" fmla="*/ 26 h 238"/>
                  <a:gd name="T52" fmla="*/ 127 w 240"/>
                  <a:gd name="T53" fmla="*/ 20 h 238"/>
                  <a:gd name="T54" fmla="*/ 153 w 240"/>
                  <a:gd name="T55" fmla="*/ 20 h 238"/>
                  <a:gd name="T56" fmla="*/ 179 w 240"/>
                  <a:gd name="T57" fmla="*/ 26 h 238"/>
                  <a:gd name="T58" fmla="*/ 203 w 240"/>
                  <a:gd name="T59" fmla="*/ 37 h 238"/>
                  <a:gd name="T60" fmla="*/ 225 w 240"/>
                  <a:gd name="T61" fmla="*/ 5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0" h="238">
                    <a:moveTo>
                      <a:pt x="225" y="55"/>
                    </a:moveTo>
                    <a:lnTo>
                      <a:pt x="240" y="40"/>
                    </a:lnTo>
                    <a:lnTo>
                      <a:pt x="214" y="20"/>
                    </a:lnTo>
                    <a:lnTo>
                      <a:pt x="187" y="6"/>
                    </a:lnTo>
                    <a:lnTo>
                      <a:pt x="156" y="0"/>
                    </a:lnTo>
                    <a:lnTo>
                      <a:pt x="124" y="0"/>
                    </a:lnTo>
                    <a:lnTo>
                      <a:pt x="96" y="6"/>
                    </a:lnTo>
                    <a:lnTo>
                      <a:pt x="67" y="20"/>
                    </a:lnTo>
                    <a:lnTo>
                      <a:pt x="41" y="40"/>
                    </a:lnTo>
                    <a:lnTo>
                      <a:pt x="24" y="61"/>
                    </a:lnTo>
                    <a:lnTo>
                      <a:pt x="11" y="85"/>
                    </a:lnTo>
                    <a:lnTo>
                      <a:pt x="3" y="111"/>
                    </a:lnTo>
                    <a:lnTo>
                      <a:pt x="0" y="140"/>
                    </a:lnTo>
                    <a:lnTo>
                      <a:pt x="3" y="167"/>
                    </a:lnTo>
                    <a:lnTo>
                      <a:pt x="11" y="193"/>
                    </a:lnTo>
                    <a:lnTo>
                      <a:pt x="24" y="217"/>
                    </a:lnTo>
                    <a:lnTo>
                      <a:pt x="41" y="238"/>
                    </a:lnTo>
                    <a:lnTo>
                      <a:pt x="56" y="223"/>
                    </a:lnTo>
                    <a:lnTo>
                      <a:pt x="36" y="199"/>
                    </a:lnTo>
                    <a:lnTo>
                      <a:pt x="24" y="170"/>
                    </a:lnTo>
                    <a:lnTo>
                      <a:pt x="21" y="140"/>
                    </a:lnTo>
                    <a:lnTo>
                      <a:pt x="24" y="108"/>
                    </a:lnTo>
                    <a:lnTo>
                      <a:pt x="36" y="79"/>
                    </a:lnTo>
                    <a:lnTo>
                      <a:pt x="56" y="55"/>
                    </a:lnTo>
                    <a:lnTo>
                      <a:pt x="77" y="37"/>
                    </a:lnTo>
                    <a:lnTo>
                      <a:pt x="102" y="26"/>
                    </a:lnTo>
                    <a:lnTo>
                      <a:pt x="127" y="20"/>
                    </a:lnTo>
                    <a:lnTo>
                      <a:pt x="153" y="20"/>
                    </a:lnTo>
                    <a:lnTo>
                      <a:pt x="179" y="26"/>
                    </a:lnTo>
                    <a:lnTo>
                      <a:pt x="203" y="37"/>
                    </a:lnTo>
                    <a:lnTo>
                      <a:pt x="225" y="55"/>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34" name="Freeform 39">
                <a:extLst>
                  <a:ext uri="{FF2B5EF4-FFF2-40B4-BE49-F238E27FC236}">
                    <a16:creationId xmlns:a16="http://schemas.microsoft.com/office/drawing/2014/main" id="{29739CF0-5335-44B9-890E-9FF6F1535B64}"/>
                  </a:ext>
                </a:extLst>
              </p:cNvPr>
              <p:cNvSpPr>
                <a:spLocks noEditPoints="1"/>
              </p:cNvSpPr>
              <p:nvPr/>
            </p:nvSpPr>
            <p:spPr bwMode="auto">
              <a:xfrm>
                <a:off x="728663" y="2463800"/>
                <a:ext cx="346075" cy="346075"/>
              </a:xfrm>
              <a:custGeom>
                <a:avLst/>
                <a:gdLst>
                  <a:gd name="T0" fmla="*/ 332 w 435"/>
                  <a:gd name="T1" fmla="*/ 16 h 435"/>
                  <a:gd name="T2" fmla="*/ 130 w 435"/>
                  <a:gd name="T3" fmla="*/ 218 h 435"/>
                  <a:gd name="T4" fmla="*/ 40 w 435"/>
                  <a:gd name="T5" fmla="*/ 308 h 435"/>
                  <a:gd name="T6" fmla="*/ 1 w 435"/>
                  <a:gd name="T7" fmla="*/ 408 h 435"/>
                  <a:gd name="T8" fmla="*/ 0 w 435"/>
                  <a:gd name="T9" fmla="*/ 414 h 435"/>
                  <a:gd name="T10" fmla="*/ 0 w 435"/>
                  <a:gd name="T11" fmla="*/ 418 h 435"/>
                  <a:gd name="T12" fmla="*/ 3 w 435"/>
                  <a:gd name="T13" fmla="*/ 424 h 435"/>
                  <a:gd name="T14" fmla="*/ 6 w 435"/>
                  <a:gd name="T15" fmla="*/ 429 h 435"/>
                  <a:gd name="T16" fmla="*/ 10 w 435"/>
                  <a:gd name="T17" fmla="*/ 432 h 435"/>
                  <a:gd name="T18" fmla="*/ 15 w 435"/>
                  <a:gd name="T19" fmla="*/ 434 h 435"/>
                  <a:gd name="T20" fmla="*/ 19 w 435"/>
                  <a:gd name="T21" fmla="*/ 435 h 435"/>
                  <a:gd name="T22" fmla="*/ 24 w 435"/>
                  <a:gd name="T23" fmla="*/ 435 h 435"/>
                  <a:gd name="T24" fmla="*/ 27 w 435"/>
                  <a:gd name="T25" fmla="*/ 434 h 435"/>
                  <a:gd name="T26" fmla="*/ 127 w 435"/>
                  <a:gd name="T27" fmla="*/ 394 h 435"/>
                  <a:gd name="T28" fmla="*/ 216 w 435"/>
                  <a:gd name="T29" fmla="*/ 305 h 435"/>
                  <a:gd name="T30" fmla="*/ 216 w 435"/>
                  <a:gd name="T31" fmla="*/ 305 h 435"/>
                  <a:gd name="T32" fmla="*/ 418 w 435"/>
                  <a:gd name="T33" fmla="*/ 103 h 435"/>
                  <a:gd name="T34" fmla="*/ 429 w 435"/>
                  <a:gd name="T35" fmla="*/ 88 h 435"/>
                  <a:gd name="T36" fmla="*/ 435 w 435"/>
                  <a:gd name="T37" fmla="*/ 69 h 435"/>
                  <a:gd name="T38" fmla="*/ 435 w 435"/>
                  <a:gd name="T39" fmla="*/ 50 h 435"/>
                  <a:gd name="T40" fmla="*/ 429 w 435"/>
                  <a:gd name="T41" fmla="*/ 33 h 435"/>
                  <a:gd name="T42" fmla="*/ 418 w 435"/>
                  <a:gd name="T43" fmla="*/ 16 h 435"/>
                  <a:gd name="T44" fmla="*/ 402 w 435"/>
                  <a:gd name="T45" fmla="*/ 6 h 435"/>
                  <a:gd name="T46" fmla="*/ 385 w 435"/>
                  <a:gd name="T47" fmla="*/ 0 h 435"/>
                  <a:gd name="T48" fmla="*/ 365 w 435"/>
                  <a:gd name="T49" fmla="*/ 0 h 435"/>
                  <a:gd name="T50" fmla="*/ 347 w 435"/>
                  <a:gd name="T51" fmla="*/ 6 h 435"/>
                  <a:gd name="T52" fmla="*/ 332 w 435"/>
                  <a:gd name="T53" fmla="*/ 16 h 435"/>
                  <a:gd name="T54" fmla="*/ 19 w 435"/>
                  <a:gd name="T55" fmla="*/ 415 h 435"/>
                  <a:gd name="T56" fmla="*/ 53 w 435"/>
                  <a:gd name="T57" fmla="*/ 332 h 435"/>
                  <a:gd name="T58" fmla="*/ 103 w 435"/>
                  <a:gd name="T59" fmla="*/ 382 h 435"/>
                  <a:gd name="T60" fmla="*/ 19 w 435"/>
                  <a:gd name="T61" fmla="*/ 415 h 435"/>
                  <a:gd name="T62" fmla="*/ 201 w 435"/>
                  <a:gd name="T63" fmla="*/ 291 h 435"/>
                  <a:gd name="T64" fmla="*/ 121 w 435"/>
                  <a:gd name="T65" fmla="*/ 371 h 435"/>
                  <a:gd name="T66" fmla="*/ 63 w 435"/>
                  <a:gd name="T67" fmla="*/ 314 h 435"/>
                  <a:gd name="T68" fmla="*/ 151 w 435"/>
                  <a:gd name="T69" fmla="*/ 226 h 435"/>
                  <a:gd name="T70" fmla="*/ 274 w 435"/>
                  <a:gd name="T71" fmla="*/ 103 h 435"/>
                  <a:gd name="T72" fmla="*/ 332 w 435"/>
                  <a:gd name="T73" fmla="*/ 160 h 435"/>
                  <a:gd name="T74" fmla="*/ 201 w 435"/>
                  <a:gd name="T75" fmla="*/ 291 h 435"/>
                  <a:gd name="T76" fmla="*/ 345 w 435"/>
                  <a:gd name="T77" fmla="*/ 147 h 435"/>
                  <a:gd name="T78" fmla="*/ 288 w 435"/>
                  <a:gd name="T79" fmla="*/ 89 h 435"/>
                  <a:gd name="T80" fmla="*/ 323 w 435"/>
                  <a:gd name="T81" fmla="*/ 54 h 435"/>
                  <a:gd name="T82" fmla="*/ 380 w 435"/>
                  <a:gd name="T83" fmla="*/ 112 h 435"/>
                  <a:gd name="T84" fmla="*/ 345 w 435"/>
                  <a:gd name="T85" fmla="*/ 147 h 435"/>
                  <a:gd name="T86" fmla="*/ 405 w 435"/>
                  <a:gd name="T87" fmla="*/ 89 h 435"/>
                  <a:gd name="T88" fmla="*/ 394 w 435"/>
                  <a:gd name="T89" fmla="*/ 98 h 435"/>
                  <a:gd name="T90" fmla="*/ 336 w 435"/>
                  <a:gd name="T91" fmla="*/ 41 h 435"/>
                  <a:gd name="T92" fmla="*/ 345 w 435"/>
                  <a:gd name="T93" fmla="*/ 30 h 435"/>
                  <a:gd name="T94" fmla="*/ 359 w 435"/>
                  <a:gd name="T95" fmla="*/ 21 h 435"/>
                  <a:gd name="T96" fmla="*/ 374 w 435"/>
                  <a:gd name="T97" fmla="*/ 18 h 435"/>
                  <a:gd name="T98" fmla="*/ 391 w 435"/>
                  <a:gd name="T99" fmla="*/ 21 h 435"/>
                  <a:gd name="T100" fmla="*/ 405 w 435"/>
                  <a:gd name="T101" fmla="*/ 30 h 435"/>
                  <a:gd name="T102" fmla="*/ 412 w 435"/>
                  <a:gd name="T103" fmla="*/ 44 h 435"/>
                  <a:gd name="T104" fmla="*/ 415 w 435"/>
                  <a:gd name="T105" fmla="*/ 60 h 435"/>
                  <a:gd name="T106" fmla="*/ 412 w 435"/>
                  <a:gd name="T107" fmla="*/ 75 h 435"/>
                  <a:gd name="T108" fmla="*/ 405 w 435"/>
                  <a:gd name="T109" fmla="*/ 8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5" h="435">
                    <a:moveTo>
                      <a:pt x="332" y="16"/>
                    </a:moveTo>
                    <a:lnTo>
                      <a:pt x="130" y="218"/>
                    </a:lnTo>
                    <a:lnTo>
                      <a:pt x="40" y="308"/>
                    </a:lnTo>
                    <a:lnTo>
                      <a:pt x="1" y="408"/>
                    </a:lnTo>
                    <a:lnTo>
                      <a:pt x="0" y="414"/>
                    </a:lnTo>
                    <a:lnTo>
                      <a:pt x="0" y="418"/>
                    </a:lnTo>
                    <a:lnTo>
                      <a:pt x="3" y="424"/>
                    </a:lnTo>
                    <a:lnTo>
                      <a:pt x="6" y="429"/>
                    </a:lnTo>
                    <a:lnTo>
                      <a:pt x="10" y="432"/>
                    </a:lnTo>
                    <a:lnTo>
                      <a:pt x="15" y="434"/>
                    </a:lnTo>
                    <a:lnTo>
                      <a:pt x="19" y="435"/>
                    </a:lnTo>
                    <a:lnTo>
                      <a:pt x="24" y="435"/>
                    </a:lnTo>
                    <a:lnTo>
                      <a:pt x="27" y="434"/>
                    </a:lnTo>
                    <a:lnTo>
                      <a:pt x="127" y="394"/>
                    </a:lnTo>
                    <a:lnTo>
                      <a:pt x="216" y="305"/>
                    </a:lnTo>
                    <a:lnTo>
                      <a:pt x="216" y="305"/>
                    </a:lnTo>
                    <a:lnTo>
                      <a:pt x="418" y="103"/>
                    </a:lnTo>
                    <a:lnTo>
                      <a:pt x="429" y="88"/>
                    </a:lnTo>
                    <a:lnTo>
                      <a:pt x="435" y="69"/>
                    </a:lnTo>
                    <a:lnTo>
                      <a:pt x="435" y="50"/>
                    </a:lnTo>
                    <a:lnTo>
                      <a:pt x="429" y="33"/>
                    </a:lnTo>
                    <a:lnTo>
                      <a:pt x="418" y="16"/>
                    </a:lnTo>
                    <a:lnTo>
                      <a:pt x="402" y="6"/>
                    </a:lnTo>
                    <a:lnTo>
                      <a:pt x="385" y="0"/>
                    </a:lnTo>
                    <a:lnTo>
                      <a:pt x="365" y="0"/>
                    </a:lnTo>
                    <a:lnTo>
                      <a:pt x="347" y="6"/>
                    </a:lnTo>
                    <a:lnTo>
                      <a:pt x="332" y="16"/>
                    </a:lnTo>
                    <a:close/>
                    <a:moveTo>
                      <a:pt x="19" y="415"/>
                    </a:moveTo>
                    <a:lnTo>
                      <a:pt x="53" y="332"/>
                    </a:lnTo>
                    <a:lnTo>
                      <a:pt x="103" y="382"/>
                    </a:lnTo>
                    <a:lnTo>
                      <a:pt x="19" y="415"/>
                    </a:lnTo>
                    <a:close/>
                    <a:moveTo>
                      <a:pt x="201" y="291"/>
                    </a:moveTo>
                    <a:lnTo>
                      <a:pt x="121" y="371"/>
                    </a:lnTo>
                    <a:lnTo>
                      <a:pt x="63" y="314"/>
                    </a:lnTo>
                    <a:lnTo>
                      <a:pt x="151" y="226"/>
                    </a:lnTo>
                    <a:lnTo>
                      <a:pt x="274" y="103"/>
                    </a:lnTo>
                    <a:lnTo>
                      <a:pt x="332" y="160"/>
                    </a:lnTo>
                    <a:lnTo>
                      <a:pt x="201" y="291"/>
                    </a:lnTo>
                    <a:close/>
                    <a:moveTo>
                      <a:pt x="345" y="147"/>
                    </a:moveTo>
                    <a:lnTo>
                      <a:pt x="288" y="89"/>
                    </a:lnTo>
                    <a:lnTo>
                      <a:pt x="323" y="54"/>
                    </a:lnTo>
                    <a:lnTo>
                      <a:pt x="380" y="112"/>
                    </a:lnTo>
                    <a:lnTo>
                      <a:pt x="345" y="147"/>
                    </a:lnTo>
                    <a:close/>
                    <a:moveTo>
                      <a:pt x="405" y="89"/>
                    </a:moveTo>
                    <a:lnTo>
                      <a:pt x="394" y="98"/>
                    </a:lnTo>
                    <a:lnTo>
                      <a:pt x="336" y="41"/>
                    </a:lnTo>
                    <a:lnTo>
                      <a:pt x="345" y="30"/>
                    </a:lnTo>
                    <a:lnTo>
                      <a:pt x="359" y="21"/>
                    </a:lnTo>
                    <a:lnTo>
                      <a:pt x="374" y="18"/>
                    </a:lnTo>
                    <a:lnTo>
                      <a:pt x="391" y="21"/>
                    </a:lnTo>
                    <a:lnTo>
                      <a:pt x="405" y="30"/>
                    </a:lnTo>
                    <a:lnTo>
                      <a:pt x="412" y="44"/>
                    </a:lnTo>
                    <a:lnTo>
                      <a:pt x="415" y="60"/>
                    </a:lnTo>
                    <a:lnTo>
                      <a:pt x="412" y="75"/>
                    </a:lnTo>
                    <a:lnTo>
                      <a:pt x="405" y="89"/>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grpSp>
        <p:sp>
          <p:nvSpPr>
            <p:cNvPr id="231" name="Freeform 51">
              <a:extLst>
                <a:ext uri="{FF2B5EF4-FFF2-40B4-BE49-F238E27FC236}">
                  <a16:creationId xmlns:a16="http://schemas.microsoft.com/office/drawing/2014/main" id="{DA83E460-41EB-48EE-9A17-88A3D9EB4D49}"/>
                </a:ext>
              </a:extLst>
            </p:cNvPr>
            <p:cNvSpPr>
              <a:spLocks/>
            </p:cNvSpPr>
            <p:nvPr/>
          </p:nvSpPr>
          <p:spPr bwMode="auto">
            <a:xfrm>
              <a:off x="4767206" y="2588594"/>
              <a:ext cx="32035" cy="28983"/>
            </a:xfrm>
            <a:custGeom>
              <a:avLst/>
              <a:gdLst>
                <a:gd name="T0" fmla="*/ 26 w 41"/>
                <a:gd name="T1" fmla="*/ 39 h 39"/>
                <a:gd name="T2" fmla="*/ 41 w 41"/>
                <a:gd name="T3" fmla="*/ 25 h 39"/>
                <a:gd name="T4" fmla="*/ 14 w 41"/>
                <a:gd name="T5" fmla="*/ 0 h 39"/>
                <a:gd name="T6" fmla="*/ 0 w 41"/>
                <a:gd name="T7" fmla="*/ 13 h 39"/>
                <a:gd name="T8" fmla="*/ 26 w 41"/>
                <a:gd name="T9" fmla="*/ 39 h 39"/>
              </a:gdLst>
              <a:ahLst/>
              <a:cxnLst>
                <a:cxn ang="0">
                  <a:pos x="T0" y="T1"/>
                </a:cxn>
                <a:cxn ang="0">
                  <a:pos x="T2" y="T3"/>
                </a:cxn>
                <a:cxn ang="0">
                  <a:pos x="T4" y="T5"/>
                </a:cxn>
                <a:cxn ang="0">
                  <a:pos x="T6" y="T7"/>
                </a:cxn>
                <a:cxn ang="0">
                  <a:pos x="T8" y="T9"/>
                </a:cxn>
              </a:cxnLst>
              <a:rect l="0" t="0" r="r" b="b"/>
              <a:pathLst>
                <a:path w="41" h="39">
                  <a:moveTo>
                    <a:pt x="26" y="39"/>
                  </a:moveTo>
                  <a:lnTo>
                    <a:pt x="41" y="25"/>
                  </a:lnTo>
                  <a:lnTo>
                    <a:pt x="14" y="0"/>
                  </a:lnTo>
                  <a:lnTo>
                    <a:pt x="0" y="13"/>
                  </a:lnTo>
                  <a:lnTo>
                    <a:pt x="26" y="39"/>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grpSp>
      <p:grpSp>
        <p:nvGrpSpPr>
          <p:cNvPr id="235" name="Group 234">
            <a:extLst>
              <a:ext uri="{FF2B5EF4-FFF2-40B4-BE49-F238E27FC236}">
                <a16:creationId xmlns:a16="http://schemas.microsoft.com/office/drawing/2014/main" id="{C5830AD2-A37B-47EE-B3C2-2FA97D28E7D8}"/>
              </a:ext>
            </a:extLst>
          </p:cNvPr>
          <p:cNvGrpSpPr/>
          <p:nvPr/>
        </p:nvGrpSpPr>
        <p:grpSpPr>
          <a:xfrm>
            <a:off x="8416178" y="3552678"/>
            <a:ext cx="271726" cy="278145"/>
            <a:chOff x="3729038" y="1692275"/>
            <a:chExt cx="403226" cy="412751"/>
          </a:xfrm>
          <a:solidFill>
            <a:schemeClr val="tx1">
              <a:lumMod val="50000"/>
              <a:lumOff val="50000"/>
            </a:schemeClr>
          </a:solidFill>
        </p:grpSpPr>
        <p:sp>
          <p:nvSpPr>
            <p:cNvPr id="236" name="Freeform 903">
              <a:extLst>
                <a:ext uri="{FF2B5EF4-FFF2-40B4-BE49-F238E27FC236}">
                  <a16:creationId xmlns:a16="http://schemas.microsoft.com/office/drawing/2014/main" id="{061742A8-B377-45AF-89E0-FB649DE9ACED}"/>
                </a:ext>
              </a:extLst>
            </p:cNvPr>
            <p:cNvSpPr>
              <a:spLocks/>
            </p:cNvSpPr>
            <p:nvPr/>
          </p:nvSpPr>
          <p:spPr bwMode="auto">
            <a:xfrm>
              <a:off x="3857626" y="1879600"/>
              <a:ext cx="274638" cy="168275"/>
            </a:xfrm>
            <a:custGeom>
              <a:avLst/>
              <a:gdLst>
                <a:gd name="T0" fmla="*/ 305 w 346"/>
                <a:gd name="T1" fmla="*/ 0 h 214"/>
                <a:gd name="T2" fmla="*/ 322 w 346"/>
                <a:gd name="T3" fmla="*/ 3 h 214"/>
                <a:gd name="T4" fmla="*/ 336 w 346"/>
                <a:gd name="T5" fmla="*/ 11 h 214"/>
                <a:gd name="T6" fmla="*/ 345 w 346"/>
                <a:gd name="T7" fmla="*/ 21 h 214"/>
                <a:gd name="T8" fmla="*/ 345 w 346"/>
                <a:gd name="T9" fmla="*/ 28 h 214"/>
                <a:gd name="T10" fmla="*/ 341 w 346"/>
                <a:gd name="T11" fmla="*/ 40 h 214"/>
                <a:gd name="T12" fmla="*/ 326 w 346"/>
                <a:gd name="T13" fmla="*/ 66 h 214"/>
                <a:gd name="T14" fmla="*/ 299 w 346"/>
                <a:gd name="T15" fmla="*/ 105 h 214"/>
                <a:gd name="T16" fmla="*/ 291 w 346"/>
                <a:gd name="T17" fmla="*/ 118 h 214"/>
                <a:gd name="T18" fmla="*/ 287 w 346"/>
                <a:gd name="T19" fmla="*/ 124 h 214"/>
                <a:gd name="T20" fmla="*/ 258 w 346"/>
                <a:gd name="T21" fmla="*/ 152 h 214"/>
                <a:gd name="T22" fmla="*/ 229 w 346"/>
                <a:gd name="T23" fmla="*/ 180 h 214"/>
                <a:gd name="T24" fmla="*/ 196 w 346"/>
                <a:gd name="T25" fmla="*/ 204 h 214"/>
                <a:gd name="T26" fmla="*/ 188 w 346"/>
                <a:gd name="T27" fmla="*/ 205 h 214"/>
                <a:gd name="T28" fmla="*/ 25 w 346"/>
                <a:gd name="T29" fmla="*/ 205 h 214"/>
                <a:gd name="T30" fmla="*/ 20 w 346"/>
                <a:gd name="T31" fmla="*/ 209 h 214"/>
                <a:gd name="T32" fmla="*/ 14 w 346"/>
                <a:gd name="T33" fmla="*/ 214 h 214"/>
                <a:gd name="T34" fmla="*/ 1 w 346"/>
                <a:gd name="T35" fmla="*/ 194 h 214"/>
                <a:gd name="T36" fmla="*/ 10 w 346"/>
                <a:gd name="T37" fmla="*/ 187 h 214"/>
                <a:gd name="T38" fmla="*/ 20 w 346"/>
                <a:gd name="T39" fmla="*/ 184 h 214"/>
                <a:gd name="T40" fmla="*/ 187 w 346"/>
                <a:gd name="T41" fmla="*/ 182 h 214"/>
                <a:gd name="T42" fmla="*/ 212 w 346"/>
                <a:gd name="T43" fmla="*/ 163 h 214"/>
                <a:gd name="T44" fmla="*/ 241 w 346"/>
                <a:gd name="T45" fmla="*/ 136 h 214"/>
                <a:gd name="T46" fmla="*/ 270 w 346"/>
                <a:gd name="T47" fmla="*/ 108 h 214"/>
                <a:gd name="T48" fmla="*/ 281 w 346"/>
                <a:gd name="T49" fmla="*/ 93 h 214"/>
                <a:gd name="T50" fmla="*/ 296 w 346"/>
                <a:gd name="T51" fmla="*/ 71 h 214"/>
                <a:gd name="T52" fmla="*/ 312 w 346"/>
                <a:gd name="T53" fmla="*/ 43 h 214"/>
                <a:gd name="T54" fmla="*/ 321 w 346"/>
                <a:gd name="T55" fmla="*/ 28 h 214"/>
                <a:gd name="T56" fmla="*/ 313 w 346"/>
                <a:gd name="T57" fmla="*/ 24 h 214"/>
                <a:gd name="T58" fmla="*/ 305 w 346"/>
                <a:gd name="T59" fmla="*/ 23 h 214"/>
                <a:gd name="T60" fmla="*/ 293 w 346"/>
                <a:gd name="T61" fmla="*/ 24 h 214"/>
                <a:gd name="T62" fmla="*/ 273 w 346"/>
                <a:gd name="T63" fmla="*/ 36 h 214"/>
                <a:gd name="T64" fmla="*/ 255 w 346"/>
                <a:gd name="T65" fmla="*/ 64 h 214"/>
                <a:gd name="T66" fmla="*/ 197 w 346"/>
                <a:gd name="T67" fmla="*/ 95 h 214"/>
                <a:gd name="T68" fmla="*/ 236 w 346"/>
                <a:gd name="T69" fmla="*/ 50 h 214"/>
                <a:gd name="T70" fmla="*/ 246 w 346"/>
                <a:gd name="T71" fmla="*/ 33 h 214"/>
                <a:gd name="T72" fmla="*/ 268 w 346"/>
                <a:gd name="T73" fmla="*/ 11 h 214"/>
                <a:gd name="T74" fmla="*/ 287 w 346"/>
                <a:gd name="T75" fmla="*/ 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6" h="214">
                  <a:moveTo>
                    <a:pt x="301" y="0"/>
                  </a:moveTo>
                  <a:lnTo>
                    <a:pt x="305" y="0"/>
                  </a:lnTo>
                  <a:lnTo>
                    <a:pt x="318" y="2"/>
                  </a:lnTo>
                  <a:lnTo>
                    <a:pt x="322" y="3"/>
                  </a:lnTo>
                  <a:lnTo>
                    <a:pt x="332" y="8"/>
                  </a:lnTo>
                  <a:lnTo>
                    <a:pt x="336" y="11"/>
                  </a:lnTo>
                  <a:lnTo>
                    <a:pt x="344" y="18"/>
                  </a:lnTo>
                  <a:lnTo>
                    <a:pt x="345" y="21"/>
                  </a:lnTo>
                  <a:lnTo>
                    <a:pt x="346" y="24"/>
                  </a:lnTo>
                  <a:lnTo>
                    <a:pt x="345" y="28"/>
                  </a:lnTo>
                  <a:lnTo>
                    <a:pt x="345" y="30"/>
                  </a:lnTo>
                  <a:lnTo>
                    <a:pt x="341" y="40"/>
                  </a:lnTo>
                  <a:lnTo>
                    <a:pt x="334" y="52"/>
                  </a:lnTo>
                  <a:lnTo>
                    <a:pt x="326" y="66"/>
                  </a:lnTo>
                  <a:lnTo>
                    <a:pt x="317" y="80"/>
                  </a:lnTo>
                  <a:lnTo>
                    <a:pt x="299" y="105"/>
                  </a:lnTo>
                  <a:lnTo>
                    <a:pt x="297" y="109"/>
                  </a:lnTo>
                  <a:lnTo>
                    <a:pt x="291" y="118"/>
                  </a:lnTo>
                  <a:lnTo>
                    <a:pt x="287" y="123"/>
                  </a:lnTo>
                  <a:lnTo>
                    <a:pt x="287" y="124"/>
                  </a:lnTo>
                  <a:lnTo>
                    <a:pt x="284" y="125"/>
                  </a:lnTo>
                  <a:lnTo>
                    <a:pt x="258" y="152"/>
                  </a:lnTo>
                  <a:lnTo>
                    <a:pt x="243" y="166"/>
                  </a:lnTo>
                  <a:lnTo>
                    <a:pt x="229" y="180"/>
                  </a:lnTo>
                  <a:lnTo>
                    <a:pt x="215" y="191"/>
                  </a:lnTo>
                  <a:lnTo>
                    <a:pt x="196" y="204"/>
                  </a:lnTo>
                  <a:lnTo>
                    <a:pt x="191" y="204"/>
                  </a:lnTo>
                  <a:lnTo>
                    <a:pt x="188" y="205"/>
                  </a:lnTo>
                  <a:lnTo>
                    <a:pt x="29" y="205"/>
                  </a:lnTo>
                  <a:lnTo>
                    <a:pt x="25" y="205"/>
                  </a:lnTo>
                  <a:lnTo>
                    <a:pt x="25" y="206"/>
                  </a:lnTo>
                  <a:lnTo>
                    <a:pt x="20" y="209"/>
                  </a:lnTo>
                  <a:lnTo>
                    <a:pt x="18" y="210"/>
                  </a:lnTo>
                  <a:lnTo>
                    <a:pt x="14" y="214"/>
                  </a:lnTo>
                  <a:lnTo>
                    <a:pt x="0" y="196"/>
                  </a:lnTo>
                  <a:lnTo>
                    <a:pt x="1" y="194"/>
                  </a:lnTo>
                  <a:lnTo>
                    <a:pt x="6" y="190"/>
                  </a:lnTo>
                  <a:lnTo>
                    <a:pt x="10" y="187"/>
                  </a:lnTo>
                  <a:lnTo>
                    <a:pt x="17" y="185"/>
                  </a:lnTo>
                  <a:lnTo>
                    <a:pt x="20" y="184"/>
                  </a:lnTo>
                  <a:lnTo>
                    <a:pt x="29" y="182"/>
                  </a:lnTo>
                  <a:lnTo>
                    <a:pt x="187" y="182"/>
                  </a:lnTo>
                  <a:lnTo>
                    <a:pt x="198" y="175"/>
                  </a:lnTo>
                  <a:lnTo>
                    <a:pt x="212" y="163"/>
                  </a:lnTo>
                  <a:lnTo>
                    <a:pt x="226" y="149"/>
                  </a:lnTo>
                  <a:lnTo>
                    <a:pt x="241" y="136"/>
                  </a:lnTo>
                  <a:lnTo>
                    <a:pt x="268" y="109"/>
                  </a:lnTo>
                  <a:lnTo>
                    <a:pt x="270" y="108"/>
                  </a:lnTo>
                  <a:lnTo>
                    <a:pt x="274" y="101"/>
                  </a:lnTo>
                  <a:lnTo>
                    <a:pt x="281" y="93"/>
                  </a:lnTo>
                  <a:lnTo>
                    <a:pt x="281" y="93"/>
                  </a:lnTo>
                  <a:lnTo>
                    <a:pt x="296" y="71"/>
                  </a:lnTo>
                  <a:lnTo>
                    <a:pt x="305" y="57"/>
                  </a:lnTo>
                  <a:lnTo>
                    <a:pt x="312" y="43"/>
                  </a:lnTo>
                  <a:lnTo>
                    <a:pt x="320" y="31"/>
                  </a:lnTo>
                  <a:lnTo>
                    <a:pt x="321" y="28"/>
                  </a:lnTo>
                  <a:lnTo>
                    <a:pt x="313" y="24"/>
                  </a:lnTo>
                  <a:lnTo>
                    <a:pt x="313" y="24"/>
                  </a:lnTo>
                  <a:lnTo>
                    <a:pt x="305" y="23"/>
                  </a:lnTo>
                  <a:lnTo>
                    <a:pt x="305" y="23"/>
                  </a:lnTo>
                  <a:lnTo>
                    <a:pt x="293" y="24"/>
                  </a:lnTo>
                  <a:lnTo>
                    <a:pt x="293" y="24"/>
                  </a:lnTo>
                  <a:lnTo>
                    <a:pt x="282" y="30"/>
                  </a:lnTo>
                  <a:lnTo>
                    <a:pt x="273" y="36"/>
                  </a:lnTo>
                  <a:lnTo>
                    <a:pt x="264" y="47"/>
                  </a:lnTo>
                  <a:lnTo>
                    <a:pt x="255" y="64"/>
                  </a:lnTo>
                  <a:lnTo>
                    <a:pt x="250" y="69"/>
                  </a:lnTo>
                  <a:lnTo>
                    <a:pt x="197" y="95"/>
                  </a:lnTo>
                  <a:lnTo>
                    <a:pt x="187" y="75"/>
                  </a:lnTo>
                  <a:lnTo>
                    <a:pt x="236" y="50"/>
                  </a:lnTo>
                  <a:lnTo>
                    <a:pt x="244" y="37"/>
                  </a:lnTo>
                  <a:lnTo>
                    <a:pt x="246" y="33"/>
                  </a:lnTo>
                  <a:lnTo>
                    <a:pt x="257" y="19"/>
                  </a:lnTo>
                  <a:lnTo>
                    <a:pt x="268" y="11"/>
                  </a:lnTo>
                  <a:lnTo>
                    <a:pt x="272" y="8"/>
                  </a:lnTo>
                  <a:lnTo>
                    <a:pt x="287" y="3"/>
                  </a:lnTo>
                  <a:lnTo>
                    <a:pt x="301"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37" name="Freeform 904">
              <a:extLst>
                <a:ext uri="{FF2B5EF4-FFF2-40B4-BE49-F238E27FC236}">
                  <a16:creationId xmlns:a16="http://schemas.microsoft.com/office/drawing/2014/main" id="{AE1B34BD-0473-40EC-B0A6-242DC0519F40}"/>
                </a:ext>
              </a:extLst>
            </p:cNvPr>
            <p:cNvSpPr>
              <a:spLocks/>
            </p:cNvSpPr>
            <p:nvPr/>
          </p:nvSpPr>
          <p:spPr bwMode="auto">
            <a:xfrm>
              <a:off x="3784601" y="1906588"/>
              <a:ext cx="241300" cy="82550"/>
            </a:xfrm>
            <a:custGeom>
              <a:avLst/>
              <a:gdLst>
                <a:gd name="T0" fmla="*/ 155 w 303"/>
                <a:gd name="T1" fmla="*/ 0 h 102"/>
                <a:gd name="T2" fmla="*/ 165 w 303"/>
                <a:gd name="T3" fmla="*/ 1 h 102"/>
                <a:gd name="T4" fmla="*/ 175 w 303"/>
                <a:gd name="T5" fmla="*/ 6 h 102"/>
                <a:gd name="T6" fmla="*/ 194 w 303"/>
                <a:gd name="T7" fmla="*/ 21 h 102"/>
                <a:gd name="T8" fmla="*/ 258 w 303"/>
                <a:gd name="T9" fmla="*/ 23 h 102"/>
                <a:gd name="T10" fmla="*/ 270 w 303"/>
                <a:gd name="T11" fmla="*/ 24 h 102"/>
                <a:gd name="T12" fmla="*/ 292 w 303"/>
                <a:gd name="T13" fmla="*/ 35 h 102"/>
                <a:gd name="T14" fmla="*/ 301 w 303"/>
                <a:gd name="T15" fmla="*/ 48 h 102"/>
                <a:gd name="T16" fmla="*/ 303 w 303"/>
                <a:gd name="T17" fmla="*/ 67 h 102"/>
                <a:gd name="T18" fmla="*/ 298 w 303"/>
                <a:gd name="T19" fmla="*/ 81 h 102"/>
                <a:gd name="T20" fmla="*/ 288 w 303"/>
                <a:gd name="T21" fmla="*/ 93 h 102"/>
                <a:gd name="T22" fmla="*/ 270 w 303"/>
                <a:gd name="T23" fmla="*/ 101 h 102"/>
                <a:gd name="T24" fmla="*/ 167 w 303"/>
                <a:gd name="T25" fmla="*/ 102 h 102"/>
                <a:gd name="T26" fmla="*/ 261 w 303"/>
                <a:gd name="T27" fmla="*/ 79 h 102"/>
                <a:gd name="T28" fmla="*/ 275 w 303"/>
                <a:gd name="T29" fmla="*/ 73 h 102"/>
                <a:gd name="T30" fmla="*/ 279 w 303"/>
                <a:gd name="T31" fmla="*/ 68 h 102"/>
                <a:gd name="T32" fmla="*/ 279 w 303"/>
                <a:gd name="T33" fmla="*/ 57 h 102"/>
                <a:gd name="T34" fmla="*/ 275 w 303"/>
                <a:gd name="T35" fmla="*/ 52 h 102"/>
                <a:gd name="T36" fmla="*/ 265 w 303"/>
                <a:gd name="T37" fmla="*/ 47 h 102"/>
                <a:gd name="T38" fmla="*/ 258 w 303"/>
                <a:gd name="T39" fmla="*/ 45 h 102"/>
                <a:gd name="T40" fmla="*/ 193 w 303"/>
                <a:gd name="T41" fmla="*/ 44 h 102"/>
                <a:gd name="T42" fmla="*/ 184 w 303"/>
                <a:gd name="T43" fmla="*/ 41 h 102"/>
                <a:gd name="T44" fmla="*/ 170 w 303"/>
                <a:gd name="T45" fmla="*/ 31 h 102"/>
                <a:gd name="T46" fmla="*/ 158 w 303"/>
                <a:gd name="T47" fmla="*/ 23 h 102"/>
                <a:gd name="T48" fmla="*/ 98 w 303"/>
                <a:gd name="T49" fmla="*/ 23 h 102"/>
                <a:gd name="T50" fmla="*/ 78 w 303"/>
                <a:gd name="T51" fmla="*/ 30 h 102"/>
                <a:gd name="T52" fmla="*/ 62 w 303"/>
                <a:gd name="T53" fmla="*/ 43 h 102"/>
                <a:gd name="T54" fmla="*/ 47 w 303"/>
                <a:gd name="T55" fmla="*/ 57 h 102"/>
                <a:gd name="T56" fmla="*/ 18 w 303"/>
                <a:gd name="T57" fmla="*/ 87 h 102"/>
                <a:gd name="T58" fmla="*/ 0 w 303"/>
                <a:gd name="T59" fmla="*/ 72 h 102"/>
                <a:gd name="T60" fmla="*/ 4 w 303"/>
                <a:gd name="T61" fmla="*/ 67 h 102"/>
                <a:gd name="T62" fmla="*/ 45 w 303"/>
                <a:gd name="T63" fmla="*/ 26 h 102"/>
                <a:gd name="T64" fmla="*/ 58 w 303"/>
                <a:gd name="T65" fmla="*/ 15 h 102"/>
                <a:gd name="T66" fmla="*/ 82 w 303"/>
                <a:gd name="T67" fmla="*/ 2 h 102"/>
                <a:gd name="T68" fmla="*/ 98 w 303"/>
                <a:gd name="T6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3" h="102">
                  <a:moveTo>
                    <a:pt x="98" y="0"/>
                  </a:moveTo>
                  <a:lnTo>
                    <a:pt x="155" y="0"/>
                  </a:lnTo>
                  <a:lnTo>
                    <a:pt x="162" y="1"/>
                  </a:lnTo>
                  <a:lnTo>
                    <a:pt x="165" y="1"/>
                  </a:lnTo>
                  <a:lnTo>
                    <a:pt x="172" y="4"/>
                  </a:lnTo>
                  <a:lnTo>
                    <a:pt x="175" y="6"/>
                  </a:lnTo>
                  <a:lnTo>
                    <a:pt x="187" y="15"/>
                  </a:lnTo>
                  <a:lnTo>
                    <a:pt x="194" y="21"/>
                  </a:lnTo>
                  <a:lnTo>
                    <a:pt x="198" y="23"/>
                  </a:lnTo>
                  <a:lnTo>
                    <a:pt x="258" y="23"/>
                  </a:lnTo>
                  <a:lnTo>
                    <a:pt x="265" y="24"/>
                  </a:lnTo>
                  <a:lnTo>
                    <a:pt x="270" y="24"/>
                  </a:lnTo>
                  <a:lnTo>
                    <a:pt x="277" y="25"/>
                  </a:lnTo>
                  <a:lnTo>
                    <a:pt x="292" y="35"/>
                  </a:lnTo>
                  <a:lnTo>
                    <a:pt x="298" y="44"/>
                  </a:lnTo>
                  <a:lnTo>
                    <a:pt x="301" y="48"/>
                  </a:lnTo>
                  <a:lnTo>
                    <a:pt x="303" y="58"/>
                  </a:lnTo>
                  <a:lnTo>
                    <a:pt x="303" y="67"/>
                  </a:lnTo>
                  <a:lnTo>
                    <a:pt x="301" y="77"/>
                  </a:lnTo>
                  <a:lnTo>
                    <a:pt x="298" y="81"/>
                  </a:lnTo>
                  <a:lnTo>
                    <a:pt x="292" y="91"/>
                  </a:lnTo>
                  <a:lnTo>
                    <a:pt x="288" y="93"/>
                  </a:lnTo>
                  <a:lnTo>
                    <a:pt x="277" y="100"/>
                  </a:lnTo>
                  <a:lnTo>
                    <a:pt x="270" y="101"/>
                  </a:lnTo>
                  <a:lnTo>
                    <a:pt x="265" y="102"/>
                  </a:lnTo>
                  <a:lnTo>
                    <a:pt x="167" y="102"/>
                  </a:lnTo>
                  <a:lnTo>
                    <a:pt x="167" y="79"/>
                  </a:lnTo>
                  <a:lnTo>
                    <a:pt x="261" y="79"/>
                  </a:lnTo>
                  <a:lnTo>
                    <a:pt x="268" y="78"/>
                  </a:lnTo>
                  <a:lnTo>
                    <a:pt x="275" y="73"/>
                  </a:lnTo>
                  <a:lnTo>
                    <a:pt x="279" y="68"/>
                  </a:lnTo>
                  <a:lnTo>
                    <a:pt x="279" y="68"/>
                  </a:lnTo>
                  <a:lnTo>
                    <a:pt x="280" y="63"/>
                  </a:lnTo>
                  <a:lnTo>
                    <a:pt x="279" y="57"/>
                  </a:lnTo>
                  <a:lnTo>
                    <a:pt x="275" y="52"/>
                  </a:lnTo>
                  <a:lnTo>
                    <a:pt x="275" y="52"/>
                  </a:lnTo>
                  <a:lnTo>
                    <a:pt x="268" y="47"/>
                  </a:lnTo>
                  <a:lnTo>
                    <a:pt x="265" y="47"/>
                  </a:lnTo>
                  <a:lnTo>
                    <a:pt x="265" y="47"/>
                  </a:lnTo>
                  <a:lnTo>
                    <a:pt x="258" y="45"/>
                  </a:lnTo>
                  <a:lnTo>
                    <a:pt x="197" y="45"/>
                  </a:lnTo>
                  <a:lnTo>
                    <a:pt x="193" y="44"/>
                  </a:lnTo>
                  <a:lnTo>
                    <a:pt x="189" y="44"/>
                  </a:lnTo>
                  <a:lnTo>
                    <a:pt x="184" y="41"/>
                  </a:lnTo>
                  <a:lnTo>
                    <a:pt x="181" y="39"/>
                  </a:lnTo>
                  <a:lnTo>
                    <a:pt x="170" y="31"/>
                  </a:lnTo>
                  <a:lnTo>
                    <a:pt x="162" y="25"/>
                  </a:lnTo>
                  <a:lnTo>
                    <a:pt x="158" y="23"/>
                  </a:lnTo>
                  <a:lnTo>
                    <a:pt x="155" y="23"/>
                  </a:lnTo>
                  <a:lnTo>
                    <a:pt x="98" y="23"/>
                  </a:lnTo>
                  <a:lnTo>
                    <a:pt x="90" y="25"/>
                  </a:lnTo>
                  <a:lnTo>
                    <a:pt x="78" y="30"/>
                  </a:lnTo>
                  <a:lnTo>
                    <a:pt x="69" y="35"/>
                  </a:lnTo>
                  <a:lnTo>
                    <a:pt x="62" y="43"/>
                  </a:lnTo>
                  <a:lnTo>
                    <a:pt x="62" y="43"/>
                  </a:lnTo>
                  <a:lnTo>
                    <a:pt x="47" y="57"/>
                  </a:lnTo>
                  <a:lnTo>
                    <a:pt x="20" y="83"/>
                  </a:lnTo>
                  <a:lnTo>
                    <a:pt x="18" y="87"/>
                  </a:lnTo>
                  <a:lnTo>
                    <a:pt x="16" y="88"/>
                  </a:lnTo>
                  <a:lnTo>
                    <a:pt x="0" y="72"/>
                  </a:lnTo>
                  <a:lnTo>
                    <a:pt x="1" y="71"/>
                  </a:lnTo>
                  <a:lnTo>
                    <a:pt x="4" y="67"/>
                  </a:lnTo>
                  <a:lnTo>
                    <a:pt x="30" y="40"/>
                  </a:lnTo>
                  <a:lnTo>
                    <a:pt x="45" y="26"/>
                  </a:lnTo>
                  <a:lnTo>
                    <a:pt x="54" y="17"/>
                  </a:lnTo>
                  <a:lnTo>
                    <a:pt x="58" y="15"/>
                  </a:lnTo>
                  <a:lnTo>
                    <a:pt x="69" y="9"/>
                  </a:lnTo>
                  <a:lnTo>
                    <a:pt x="82" y="2"/>
                  </a:lnTo>
                  <a:lnTo>
                    <a:pt x="87" y="2"/>
                  </a:lnTo>
                  <a:lnTo>
                    <a:pt x="98"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38" name="Line 905">
              <a:extLst>
                <a:ext uri="{FF2B5EF4-FFF2-40B4-BE49-F238E27FC236}">
                  <a16:creationId xmlns:a16="http://schemas.microsoft.com/office/drawing/2014/main" id="{A6BB80F3-43A2-4DB1-8A5F-1F6DEEC02CFC}"/>
                </a:ext>
              </a:extLst>
            </p:cNvPr>
            <p:cNvSpPr>
              <a:spLocks noChangeShapeType="1"/>
            </p:cNvSpPr>
            <p:nvPr/>
          </p:nvSpPr>
          <p:spPr bwMode="auto">
            <a:xfrm flipV="1">
              <a:off x="3835401" y="2058988"/>
              <a:ext cx="46038" cy="46038"/>
            </a:xfrm>
            <a:prstGeom prst="line">
              <a:avLst/>
            </a:prstGeom>
            <a:grpFill/>
            <a:ln w="17463">
              <a:no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39" name="Line 906">
              <a:extLst>
                <a:ext uri="{FF2B5EF4-FFF2-40B4-BE49-F238E27FC236}">
                  <a16:creationId xmlns:a16="http://schemas.microsoft.com/office/drawing/2014/main" id="{6B44AD8F-A8AB-4C74-882B-4BBCFFE3DBE7}"/>
                </a:ext>
              </a:extLst>
            </p:cNvPr>
            <p:cNvSpPr>
              <a:spLocks noChangeShapeType="1"/>
            </p:cNvSpPr>
            <p:nvPr/>
          </p:nvSpPr>
          <p:spPr bwMode="auto">
            <a:xfrm flipH="1" flipV="1">
              <a:off x="3773488" y="1952625"/>
              <a:ext cx="107950" cy="106363"/>
            </a:xfrm>
            <a:prstGeom prst="line">
              <a:avLst/>
            </a:prstGeom>
            <a:grpFill/>
            <a:ln w="17463">
              <a:no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40" name="Line 907">
              <a:extLst>
                <a:ext uri="{FF2B5EF4-FFF2-40B4-BE49-F238E27FC236}">
                  <a16:creationId xmlns:a16="http://schemas.microsoft.com/office/drawing/2014/main" id="{30190E72-A379-4AAB-BCA9-54E2F30E1CAE}"/>
                </a:ext>
              </a:extLst>
            </p:cNvPr>
            <p:cNvSpPr>
              <a:spLocks noChangeShapeType="1"/>
            </p:cNvSpPr>
            <p:nvPr/>
          </p:nvSpPr>
          <p:spPr bwMode="auto">
            <a:xfrm flipH="1">
              <a:off x="3729038" y="1952625"/>
              <a:ext cx="44450" cy="44450"/>
            </a:xfrm>
            <a:prstGeom prst="line">
              <a:avLst/>
            </a:prstGeom>
            <a:grpFill/>
            <a:ln w="9525">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41" name="Line 908">
              <a:extLst>
                <a:ext uri="{FF2B5EF4-FFF2-40B4-BE49-F238E27FC236}">
                  <a16:creationId xmlns:a16="http://schemas.microsoft.com/office/drawing/2014/main" id="{3D8628EE-0438-4E7B-AF90-89D5A9C4F53F}"/>
                </a:ext>
              </a:extLst>
            </p:cNvPr>
            <p:cNvSpPr>
              <a:spLocks noChangeShapeType="1"/>
            </p:cNvSpPr>
            <p:nvPr/>
          </p:nvSpPr>
          <p:spPr bwMode="auto">
            <a:xfrm>
              <a:off x="3729038" y="1997075"/>
              <a:ext cx="106363" cy="107950"/>
            </a:xfrm>
            <a:prstGeom prst="line">
              <a:avLst/>
            </a:prstGeom>
            <a:grpFill/>
            <a:ln w="17463">
              <a:no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42" name="Freeform 909">
              <a:extLst>
                <a:ext uri="{FF2B5EF4-FFF2-40B4-BE49-F238E27FC236}">
                  <a16:creationId xmlns:a16="http://schemas.microsoft.com/office/drawing/2014/main" id="{15C489CC-E50D-4E08-8D09-CBEF98F33872}"/>
                </a:ext>
              </a:extLst>
            </p:cNvPr>
            <p:cNvSpPr>
              <a:spLocks/>
            </p:cNvSpPr>
            <p:nvPr/>
          </p:nvSpPr>
          <p:spPr bwMode="auto">
            <a:xfrm>
              <a:off x="3767138" y="1990725"/>
              <a:ext cx="30163" cy="30163"/>
            </a:xfrm>
            <a:custGeom>
              <a:avLst/>
              <a:gdLst>
                <a:gd name="T0" fmla="*/ 17 w 38"/>
                <a:gd name="T1" fmla="*/ 0 h 38"/>
                <a:gd name="T2" fmla="*/ 38 w 38"/>
                <a:gd name="T3" fmla="*/ 21 h 38"/>
                <a:gd name="T4" fmla="*/ 22 w 38"/>
                <a:gd name="T5" fmla="*/ 38 h 38"/>
                <a:gd name="T6" fmla="*/ 0 w 38"/>
                <a:gd name="T7" fmla="*/ 16 h 38"/>
                <a:gd name="T8" fmla="*/ 17 w 38"/>
                <a:gd name="T9" fmla="*/ 0 h 38"/>
              </a:gdLst>
              <a:ahLst/>
              <a:cxnLst>
                <a:cxn ang="0">
                  <a:pos x="T0" y="T1"/>
                </a:cxn>
                <a:cxn ang="0">
                  <a:pos x="T2" y="T3"/>
                </a:cxn>
                <a:cxn ang="0">
                  <a:pos x="T4" y="T5"/>
                </a:cxn>
                <a:cxn ang="0">
                  <a:pos x="T6" y="T7"/>
                </a:cxn>
                <a:cxn ang="0">
                  <a:pos x="T8" y="T9"/>
                </a:cxn>
              </a:cxnLst>
              <a:rect l="0" t="0" r="r" b="b"/>
              <a:pathLst>
                <a:path w="38" h="38">
                  <a:moveTo>
                    <a:pt x="17" y="0"/>
                  </a:moveTo>
                  <a:lnTo>
                    <a:pt x="38" y="21"/>
                  </a:lnTo>
                  <a:lnTo>
                    <a:pt x="22" y="38"/>
                  </a:lnTo>
                  <a:lnTo>
                    <a:pt x="0" y="16"/>
                  </a:lnTo>
                  <a:lnTo>
                    <a:pt x="17"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43" name="Freeform 910">
              <a:extLst>
                <a:ext uri="{FF2B5EF4-FFF2-40B4-BE49-F238E27FC236}">
                  <a16:creationId xmlns:a16="http://schemas.microsoft.com/office/drawing/2014/main" id="{BECC698A-C8B8-4FF8-990B-ABA4F026EBD3}"/>
                </a:ext>
              </a:extLst>
            </p:cNvPr>
            <p:cNvSpPr>
              <a:spLocks noEditPoints="1"/>
            </p:cNvSpPr>
            <p:nvPr/>
          </p:nvSpPr>
          <p:spPr bwMode="auto">
            <a:xfrm>
              <a:off x="3878263" y="1692275"/>
              <a:ext cx="201613" cy="212725"/>
            </a:xfrm>
            <a:custGeom>
              <a:avLst/>
              <a:gdLst>
                <a:gd name="T0" fmla="*/ 145 w 254"/>
                <a:gd name="T1" fmla="*/ 24 h 268"/>
                <a:gd name="T2" fmla="*/ 144 w 254"/>
                <a:gd name="T3" fmla="*/ 24 h 268"/>
                <a:gd name="T4" fmla="*/ 135 w 254"/>
                <a:gd name="T5" fmla="*/ 27 h 268"/>
                <a:gd name="T6" fmla="*/ 112 w 254"/>
                <a:gd name="T7" fmla="*/ 36 h 268"/>
                <a:gd name="T8" fmla="*/ 73 w 254"/>
                <a:gd name="T9" fmla="*/ 51 h 268"/>
                <a:gd name="T10" fmla="*/ 50 w 254"/>
                <a:gd name="T11" fmla="*/ 60 h 268"/>
                <a:gd name="T12" fmla="*/ 41 w 254"/>
                <a:gd name="T13" fmla="*/ 62 h 268"/>
                <a:gd name="T14" fmla="*/ 40 w 254"/>
                <a:gd name="T15" fmla="*/ 63 h 268"/>
                <a:gd name="T16" fmla="*/ 39 w 254"/>
                <a:gd name="T17" fmla="*/ 65 h 268"/>
                <a:gd name="T18" fmla="*/ 22 w 254"/>
                <a:gd name="T19" fmla="*/ 175 h 268"/>
                <a:gd name="T20" fmla="*/ 110 w 254"/>
                <a:gd name="T21" fmla="*/ 244 h 268"/>
                <a:gd name="T22" fmla="*/ 213 w 254"/>
                <a:gd name="T23" fmla="*/ 205 h 268"/>
                <a:gd name="T24" fmla="*/ 216 w 254"/>
                <a:gd name="T25" fmla="*/ 202 h 268"/>
                <a:gd name="T26" fmla="*/ 232 w 254"/>
                <a:gd name="T27" fmla="*/ 95 h 268"/>
                <a:gd name="T28" fmla="*/ 231 w 254"/>
                <a:gd name="T29" fmla="*/ 95 h 268"/>
                <a:gd name="T30" fmla="*/ 146 w 254"/>
                <a:gd name="T31" fmla="*/ 24 h 268"/>
                <a:gd name="T32" fmla="*/ 150 w 254"/>
                <a:gd name="T33" fmla="*/ 2 h 268"/>
                <a:gd name="T34" fmla="*/ 159 w 254"/>
                <a:gd name="T35" fmla="*/ 5 h 268"/>
                <a:gd name="T36" fmla="*/ 246 w 254"/>
                <a:gd name="T37" fmla="*/ 75 h 268"/>
                <a:gd name="T38" fmla="*/ 250 w 254"/>
                <a:gd name="T39" fmla="*/ 81 h 268"/>
                <a:gd name="T40" fmla="*/ 252 w 254"/>
                <a:gd name="T41" fmla="*/ 89 h 268"/>
                <a:gd name="T42" fmla="*/ 254 w 254"/>
                <a:gd name="T43" fmla="*/ 98 h 268"/>
                <a:gd name="T44" fmla="*/ 236 w 254"/>
                <a:gd name="T45" fmla="*/ 214 h 268"/>
                <a:gd name="T46" fmla="*/ 232 w 254"/>
                <a:gd name="T47" fmla="*/ 220 h 268"/>
                <a:gd name="T48" fmla="*/ 222 w 254"/>
                <a:gd name="T49" fmla="*/ 226 h 268"/>
                <a:gd name="T50" fmla="*/ 117 w 254"/>
                <a:gd name="T51" fmla="*/ 267 h 268"/>
                <a:gd name="T52" fmla="*/ 104 w 254"/>
                <a:gd name="T53" fmla="*/ 268 h 268"/>
                <a:gd name="T54" fmla="*/ 96 w 254"/>
                <a:gd name="T55" fmla="*/ 263 h 268"/>
                <a:gd name="T56" fmla="*/ 96 w 254"/>
                <a:gd name="T57" fmla="*/ 262 h 268"/>
                <a:gd name="T58" fmla="*/ 8 w 254"/>
                <a:gd name="T59" fmla="*/ 194 h 268"/>
                <a:gd name="T60" fmla="*/ 5 w 254"/>
                <a:gd name="T61" fmla="*/ 190 h 268"/>
                <a:gd name="T62" fmla="*/ 0 w 254"/>
                <a:gd name="T63" fmla="*/ 178 h 268"/>
                <a:gd name="T64" fmla="*/ 1 w 254"/>
                <a:gd name="T65" fmla="*/ 170 h 268"/>
                <a:gd name="T66" fmla="*/ 17 w 254"/>
                <a:gd name="T67" fmla="*/ 60 h 268"/>
                <a:gd name="T68" fmla="*/ 26 w 254"/>
                <a:gd name="T69" fmla="*/ 45 h 268"/>
                <a:gd name="T70" fmla="*/ 32 w 254"/>
                <a:gd name="T71" fmla="*/ 41 h 268"/>
                <a:gd name="T72" fmla="*/ 41 w 254"/>
                <a:gd name="T73" fmla="*/ 38 h 268"/>
                <a:gd name="T74" fmla="*/ 64 w 254"/>
                <a:gd name="T75" fmla="*/ 29 h 268"/>
                <a:gd name="T76" fmla="*/ 103 w 254"/>
                <a:gd name="T77" fmla="*/ 14 h 268"/>
                <a:gd name="T78" fmla="*/ 126 w 254"/>
                <a:gd name="T79" fmla="*/ 5 h 268"/>
                <a:gd name="T80" fmla="*/ 135 w 254"/>
                <a:gd name="T81" fmla="*/ 3 h 268"/>
                <a:gd name="T82" fmla="*/ 146 w 254"/>
                <a:gd name="T83"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4" h="268">
                  <a:moveTo>
                    <a:pt x="146" y="24"/>
                  </a:moveTo>
                  <a:lnTo>
                    <a:pt x="145" y="24"/>
                  </a:lnTo>
                  <a:lnTo>
                    <a:pt x="145" y="24"/>
                  </a:lnTo>
                  <a:lnTo>
                    <a:pt x="144" y="24"/>
                  </a:lnTo>
                  <a:lnTo>
                    <a:pt x="140" y="26"/>
                  </a:lnTo>
                  <a:lnTo>
                    <a:pt x="135" y="27"/>
                  </a:lnTo>
                  <a:lnTo>
                    <a:pt x="128" y="29"/>
                  </a:lnTo>
                  <a:lnTo>
                    <a:pt x="112" y="36"/>
                  </a:lnTo>
                  <a:lnTo>
                    <a:pt x="93" y="43"/>
                  </a:lnTo>
                  <a:lnTo>
                    <a:pt x="73" y="51"/>
                  </a:lnTo>
                  <a:lnTo>
                    <a:pt x="56" y="57"/>
                  </a:lnTo>
                  <a:lnTo>
                    <a:pt x="50" y="60"/>
                  </a:lnTo>
                  <a:lnTo>
                    <a:pt x="45" y="61"/>
                  </a:lnTo>
                  <a:lnTo>
                    <a:pt x="41" y="62"/>
                  </a:lnTo>
                  <a:lnTo>
                    <a:pt x="41" y="63"/>
                  </a:lnTo>
                  <a:lnTo>
                    <a:pt x="40" y="63"/>
                  </a:lnTo>
                  <a:lnTo>
                    <a:pt x="39" y="63"/>
                  </a:lnTo>
                  <a:lnTo>
                    <a:pt x="39" y="65"/>
                  </a:lnTo>
                  <a:lnTo>
                    <a:pt x="22" y="173"/>
                  </a:lnTo>
                  <a:lnTo>
                    <a:pt x="22" y="175"/>
                  </a:lnTo>
                  <a:lnTo>
                    <a:pt x="110" y="244"/>
                  </a:lnTo>
                  <a:lnTo>
                    <a:pt x="110" y="244"/>
                  </a:lnTo>
                  <a:lnTo>
                    <a:pt x="112" y="245"/>
                  </a:lnTo>
                  <a:lnTo>
                    <a:pt x="213" y="205"/>
                  </a:lnTo>
                  <a:lnTo>
                    <a:pt x="214" y="204"/>
                  </a:lnTo>
                  <a:lnTo>
                    <a:pt x="216" y="202"/>
                  </a:lnTo>
                  <a:lnTo>
                    <a:pt x="216" y="202"/>
                  </a:lnTo>
                  <a:lnTo>
                    <a:pt x="232" y="95"/>
                  </a:lnTo>
                  <a:lnTo>
                    <a:pt x="232" y="95"/>
                  </a:lnTo>
                  <a:lnTo>
                    <a:pt x="231" y="95"/>
                  </a:lnTo>
                  <a:lnTo>
                    <a:pt x="230" y="91"/>
                  </a:lnTo>
                  <a:lnTo>
                    <a:pt x="146" y="24"/>
                  </a:lnTo>
                  <a:close/>
                  <a:moveTo>
                    <a:pt x="146" y="0"/>
                  </a:moveTo>
                  <a:lnTo>
                    <a:pt x="150" y="2"/>
                  </a:lnTo>
                  <a:lnTo>
                    <a:pt x="154" y="4"/>
                  </a:lnTo>
                  <a:lnTo>
                    <a:pt x="159" y="5"/>
                  </a:lnTo>
                  <a:lnTo>
                    <a:pt x="159" y="5"/>
                  </a:lnTo>
                  <a:lnTo>
                    <a:pt x="246" y="75"/>
                  </a:lnTo>
                  <a:lnTo>
                    <a:pt x="247" y="76"/>
                  </a:lnTo>
                  <a:lnTo>
                    <a:pt x="250" y="81"/>
                  </a:lnTo>
                  <a:lnTo>
                    <a:pt x="252" y="85"/>
                  </a:lnTo>
                  <a:lnTo>
                    <a:pt x="252" y="89"/>
                  </a:lnTo>
                  <a:lnTo>
                    <a:pt x="254" y="95"/>
                  </a:lnTo>
                  <a:lnTo>
                    <a:pt x="254" y="98"/>
                  </a:lnTo>
                  <a:lnTo>
                    <a:pt x="237" y="207"/>
                  </a:lnTo>
                  <a:lnTo>
                    <a:pt x="236" y="214"/>
                  </a:lnTo>
                  <a:lnTo>
                    <a:pt x="235" y="216"/>
                  </a:lnTo>
                  <a:lnTo>
                    <a:pt x="232" y="220"/>
                  </a:lnTo>
                  <a:lnTo>
                    <a:pt x="230" y="221"/>
                  </a:lnTo>
                  <a:lnTo>
                    <a:pt x="222" y="226"/>
                  </a:lnTo>
                  <a:lnTo>
                    <a:pt x="117" y="268"/>
                  </a:lnTo>
                  <a:lnTo>
                    <a:pt x="117" y="267"/>
                  </a:lnTo>
                  <a:lnTo>
                    <a:pt x="116" y="268"/>
                  </a:lnTo>
                  <a:lnTo>
                    <a:pt x="104" y="268"/>
                  </a:lnTo>
                  <a:lnTo>
                    <a:pt x="103" y="267"/>
                  </a:lnTo>
                  <a:lnTo>
                    <a:pt x="96" y="263"/>
                  </a:lnTo>
                  <a:lnTo>
                    <a:pt x="97" y="263"/>
                  </a:lnTo>
                  <a:lnTo>
                    <a:pt x="96" y="262"/>
                  </a:lnTo>
                  <a:lnTo>
                    <a:pt x="8" y="192"/>
                  </a:lnTo>
                  <a:lnTo>
                    <a:pt x="8" y="194"/>
                  </a:lnTo>
                  <a:lnTo>
                    <a:pt x="8" y="192"/>
                  </a:lnTo>
                  <a:lnTo>
                    <a:pt x="5" y="190"/>
                  </a:lnTo>
                  <a:lnTo>
                    <a:pt x="2" y="186"/>
                  </a:lnTo>
                  <a:lnTo>
                    <a:pt x="0" y="178"/>
                  </a:lnTo>
                  <a:lnTo>
                    <a:pt x="0" y="172"/>
                  </a:lnTo>
                  <a:lnTo>
                    <a:pt x="1" y="170"/>
                  </a:lnTo>
                  <a:lnTo>
                    <a:pt x="17" y="61"/>
                  </a:lnTo>
                  <a:lnTo>
                    <a:pt x="17" y="60"/>
                  </a:lnTo>
                  <a:lnTo>
                    <a:pt x="20" y="51"/>
                  </a:lnTo>
                  <a:lnTo>
                    <a:pt x="26" y="45"/>
                  </a:lnTo>
                  <a:lnTo>
                    <a:pt x="32" y="42"/>
                  </a:lnTo>
                  <a:lnTo>
                    <a:pt x="32" y="41"/>
                  </a:lnTo>
                  <a:lnTo>
                    <a:pt x="36" y="40"/>
                  </a:lnTo>
                  <a:lnTo>
                    <a:pt x="41" y="38"/>
                  </a:lnTo>
                  <a:lnTo>
                    <a:pt x="48" y="36"/>
                  </a:lnTo>
                  <a:lnTo>
                    <a:pt x="64" y="29"/>
                  </a:lnTo>
                  <a:lnTo>
                    <a:pt x="84" y="22"/>
                  </a:lnTo>
                  <a:lnTo>
                    <a:pt x="103" y="14"/>
                  </a:lnTo>
                  <a:lnTo>
                    <a:pt x="120" y="8"/>
                  </a:lnTo>
                  <a:lnTo>
                    <a:pt x="126" y="5"/>
                  </a:lnTo>
                  <a:lnTo>
                    <a:pt x="131" y="4"/>
                  </a:lnTo>
                  <a:lnTo>
                    <a:pt x="135" y="3"/>
                  </a:lnTo>
                  <a:lnTo>
                    <a:pt x="136" y="3"/>
                  </a:lnTo>
                  <a:lnTo>
                    <a:pt x="146"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44" name="Freeform 911">
              <a:extLst>
                <a:ext uri="{FF2B5EF4-FFF2-40B4-BE49-F238E27FC236}">
                  <a16:creationId xmlns:a16="http://schemas.microsoft.com/office/drawing/2014/main" id="{815E5459-7C28-4A6C-A71F-DD34920DE4A7}"/>
                </a:ext>
              </a:extLst>
            </p:cNvPr>
            <p:cNvSpPr>
              <a:spLocks/>
            </p:cNvSpPr>
            <p:nvPr/>
          </p:nvSpPr>
          <p:spPr bwMode="auto">
            <a:xfrm>
              <a:off x="3913188" y="1725613"/>
              <a:ext cx="84138" cy="101600"/>
            </a:xfrm>
            <a:custGeom>
              <a:avLst/>
              <a:gdLst>
                <a:gd name="T0" fmla="*/ 83 w 105"/>
                <a:gd name="T1" fmla="*/ 0 h 128"/>
                <a:gd name="T2" fmla="*/ 105 w 105"/>
                <a:gd name="T3" fmla="*/ 4 h 128"/>
                <a:gd name="T4" fmla="*/ 90 w 105"/>
                <a:gd name="T5" fmla="*/ 92 h 128"/>
                <a:gd name="T6" fmla="*/ 88 w 105"/>
                <a:gd name="T7" fmla="*/ 99 h 128"/>
                <a:gd name="T8" fmla="*/ 82 w 105"/>
                <a:gd name="T9" fmla="*/ 101 h 128"/>
                <a:gd name="T10" fmla="*/ 7 w 105"/>
                <a:gd name="T11" fmla="*/ 128 h 128"/>
                <a:gd name="T12" fmla="*/ 0 w 105"/>
                <a:gd name="T13" fmla="*/ 106 h 128"/>
                <a:gd name="T14" fmla="*/ 69 w 105"/>
                <a:gd name="T15" fmla="*/ 81 h 128"/>
                <a:gd name="T16" fmla="*/ 83 w 105"/>
                <a:gd name="T1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8">
                  <a:moveTo>
                    <a:pt x="83" y="0"/>
                  </a:moveTo>
                  <a:lnTo>
                    <a:pt x="105" y="4"/>
                  </a:lnTo>
                  <a:lnTo>
                    <a:pt x="90" y="92"/>
                  </a:lnTo>
                  <a:lnTo>
                    <a:pt x="88" y="99"/>
                  </a:lnTo>
                  <a:lnTo>
                    <a:pt x="82" y="101"/>
                  </a:lnTo>
                  <a:lnTo>
                    <a:pt x="7" y="128"/>
                  </a:lnTo>
                  <a:lnTo>
                    <a:pt x="0" y="106"/>
                  </a:lnTo>
                  <a:lnTo>
                    <a:pt x="69" y="81"/>
                  </a:lnTo>
                  <a:lnTo>
                    <a:pt x="83"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45" name="Freeform 912">
              <a:extLst>
                <a:ext uri="{FF2B5EF4-FFF2-40B4-BE49-F238E27FC236}">
                  <a16:creationId xmlns:a16="http://schemas.microsoft.com/office/drawing/2014/main" id="{9A9119A0-3BFB-490C-A58F-909967FB011D}"/>
                </a:ext>
              </a:extLst>
            </p:cNvPr>
            <p:cNvSpPr>
              <a:spLocks/>
            </p:cNvSpPr>
            <p:nvPr/>
          </p:nvSpPr>
          <p:spPr bwMode="auto">
            <a:xfrm>
              <a:off x="3970338" y="1790700"/>
              <a:ext cx="69850" cy="58738"/>
            </a:xfrm>
            <a:custGeom>
              <a:avLst/>
              <a:gdLst>
                <a:gd name="T0" fmla="*/ 14 w 87"/>
                <a:gd name="T1" fmla="*/ 0 h 75"/>
                <a:gd name="T2" fmla="*/ 87 w 87"/>
                <a:gd name="T3" fmla="*/ 57 h 75"/>
                <a:gd name="T4" fmla="*/ 73 w 87"/>
                <a:gd name="T5" fmla="*/ 75 h 75"/>
                <a:gd name="T6" fmla="*/ 0 w 87"/>
                <a:gd name="T7" fmla="*/ 18 h 75"/>
                <a:gd name="T8" fmla="*/ 14 w 87"/>
                <a:gd name="T9" fmla="*/ 0 h 75"/>
              </a:gdLst>
              <a:ahLst/>
              <a:cxnLst>
                <a:cxn ang="0">
                  <a:pos x="T0" y="T1"/>
                </a:cxn>
                <a:cxn ang="0">
                  <a:pos x="T2" y="T3"/>
                </a:cxn>
                <a:cxn ang="0">
                  <a:pos x="T4" y="T5"/>
                </a:cxn>
                <a:cxn ang="0">
                  <a:pos x="T6" y="T7"/>
                </a:cxn>
                <a:cxn ang="0">
                  <a:pos x="T8" y="T9"/>
                </a:cxn>
              </a:cxnLst>
              <a:rect l="0" t="0" r="r" b="b"/>
              <a:pathLst>
                <a:path w="87" h="75">
                  <a:moveTo>
                    <a:pt x="14" y="0"/>
                  </a:moveTo>
                  <a:lnTo>
                    <a:pt x="87" y="57"/>
                  </a:lnTo>
                  <a:lnTo>
                    <a:pt x="73" y="75"/>
                  </a:lnTo>
                  <a:lnTo>
                    <a:pt x="0" y="18"/>
                  </a:lnTo>
                  <a:lnTo>
                    <a:pt x="14"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grpSp>
      <p:grpSp>
        <p:nvGrpSpPr>
          <p:cNvPr id="246" name="Group 245">
            <a:extLst>
              <a:ext uri="{FF2B5EF4-FFF2-40B4-BE49-F238E27FC236}">
                <a16:creationId xmlns:a16="http://schemas.microsoft.com/office/drawing/2014/main" id="{57C908F6-1B14-40E9-95C5-ADDEB6388DCE}"/>
              </a:ext>
            </a:extLst>
          </p:cNvPr>
          <p:cNvGrpSpPr/>
          <p:nvPr/>
        </p:nvGrpSpPr>
        <p:grpSpPr>
          <a:xfrm>
            <a:off x="8446132" y="4385292"/>
            <a:ext cx="247256" cy="241574"/>
            <a:chOff x="2998788" y="2409825"/>
            <a:chExt cx="414338" cy="404813"/>
          </a:xfrm>
          <a:solidFill>
            <a:schemeClr val="tx1">
              <a:lumMod val="50000"/>
              <a:lumOff val="50000"/>
            </a:schemeClr>
          </a:solidFill>
        </p:grpSpPr>
        <p:sp>
          <p:nvSpPr>
            <p:cNvPr id="247" name="Line 1006">
              <a:extLst>
                <a:ext uri="{FF2B5EF4-FFF2-40B4-BE49-F238E27FC236}">
                  <a16:creationId xmlns:a16="http://schemas.microsoft.com/office/drawing/2014/main" id="{902E2B31-5834-41C5-95AF-520ABDA79EFE}"/>
                </a:ext>
              </a:extLst>
            </p:cNvPr>
            <p:cNvSpPr>
              <a:spLocks noChangeShapeType="1"/>
            </p:cNvSpPr>
            <p:nvPr/>
          </p:nvSpPr>
          <p:spPr bwMode="auto">
            <a:xfrm>
              <a:off x="3268663" y="2682875"/>
              <a:ext cx="36513" cy="15875"/>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48" name="Line 1007">
              <a:extLst>
                <a:ext uri="{FF2B5EF4-FFF2-40B4-BE49-F238E27FC236}">
                  <a16:creationId xmlns:a16="http://schemas.microsoft.com/office/drawing/2014/main" id="{DDBA0991-9352-45A0-808B-E837190F081C}"/>
                </a:ext>
              </a:extLst>
            </p:cNvPr>
            <p:cNvSpPr>
              <a:spLocks noChangeShapeType="1"/>
            </p:cNvSpPr>
            <p:nvPr/>
          </p:nvSpPr>
          <p:spPr bwMode="auto">
            <a:xfrm flipV="1">
              <a:off x="3305176" y="2652713"/>
              <a:ext cx="107950" cy="46038"/>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49" name="Line 1008">
              <a:extLst>
                <a:ext uri="{FF2B5EF4-FFF2-40B4-BE49-F238E27FC236}">
                  <a16:creationId xmlns:a16="http://schemas.microsoft.com/office/drawing/2014/main" id="{2E3399B5-95FA-4B0D-A68D-3C5462BDB40C}"/>
                </a:ext>
              </a:extLst>
            </p:cNvPr>
            <p:cNvSpPr>
              <a:spLocks noChangeShapeType="1"/>
            </p:cNvSpPr>
            <p:nvPr/>
          </p:nvSpPr>
          <p:spPr bwMode="auto">
            <a:xfrm flipV="1">
              <a:off x="3413126" y="2527300"/>
              <a:ext cx="0" cy="125413"/>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50" name="Line 1009">
              <a:extLst>
                <a:ext uri="{FF2B5EF4-FFF2-40B4-BE49-F238E27FC236}">
                  <a16:creationId xmlns:a16="http://schemas.microsoft.com/office/drawing/2014/main" id="{7D085363-047A-459B-AC45-60176AFFAE54}"/>
                </a:ext>
              </a:extLst>
            </p:cNvPr>
            <p:cNvSpPr>
              <a:spLocks noChangeShapeType="1"/>
            </p:cNvSpPr>
            <p:nvPr/>
          </p:nvSpPr>
          <p:spPr bwMode="auto">
            <a:xfrm flipH="1" flipV="1">
              <a:off x="3305176" y="2482850"/>
              <a:ext cx="107950" cy="44450"/>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51" name="Line 1010">
              <a:extLst>
                <a:ext uri="{FF2B5EF4-FFF2-40B4-BE49-F238E27FC236}">
                  <a16:creationId xmlns:a16="http://schemas.microsoft.com/office/drawing/2014/main" id="{04D498D6-1202-49E0-BFC0-F452A39BEBCF}"/>
                </a:ext>
              </a:extLst>
            </p:cNvPr>
            <p:cNvSpPr>
              <a:spLocks noChangeShapeType="1"/>
            </p:cNvSpPr>
            <p:nvPr/>
          </p:nvSpPr>
          <p:spPr bwMode="auto">
            <a:xfrm flipH="1">
              <a:off x="3198813" y="2482850"/>
              <a:ext cx="106363" cy="44450"/>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52" name="Line 1011">
              <a:extLst>
                <a:ext uri="{FF2B5EF4-FFF2-40B4-BE49-F238E27FC236}">
                  <a16:creationId xmlns:a16="http://schemas.microsoft.com/office/drawing/2014/main" id="{3FB8D57F-B414-4409-B872-80CA0009F43A}"/>
                </a:ext>
              </a:extLst>
            </p:cNvPr>
            <p:cNvSpPr>
              <a:spLocks noChangeShapeType="1"/>
            </p:cNvSpPr>
            <p:nvPr/>
          </p:nvSpPr>
          <p:spPr bwMode="auto">
            <a:xfrm>
              <a:off x="3198813" y="2527300"/>
              <a:ext cx="0" cy="71438"/>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53" name="Line 1012">
              <a:extLst>
                <a:ext uri="{FF2B5EF4-FFF2-40B4-BE49-F238E27FC236}">
                  <a16:creationId xmlns:a16="http://schemas.microsoft.com/office/drawing/2014/main" id="{CACAB29E-3D4A-4415-83A5-1C454D137720}"/>
                </a:ext>
              </a:extLst>
            </p:cNvPr>
            <p:cNvSpPr>
              <a:spLocks noChangeShapeType="1"/>
            </p:cNvSpPr>
            <p:nvPr/>
          </p:nvSpPr>
          <p:spPr bwMode="auto">
            <a:xfrm flipV="1">
              <a:off x="3216276" y="2455863"/>
              <a:ext cx="0" cy="34925"/>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54" name="Line 1013">
              <a:extLst>
                <a:ext uri="{FF2B5EF4-FFF2-40B4-BE49-F238E27FC236}">
                  <a16:creationId xmlns:a16="http://schemas.microsoft.com/office/drawing/2014/main" id="{305F4A57-BDD0-4FED-B8DC-18197BC10ABE}"/>
                </a:ext>
              </a:extLst>
            </p:cNvPr>
            <p:cNvSpPr>
              <a:spLocks noChangeShapeType="1"/>
            </p:cNvSpPr>
            <p:nvPr/>
          </p:nvSpPr>
          <p:spPr bwMode="auto">
            <a:xfrm flipH="1" flipV="1">
              <a:off x="3108326" y="2409825"/>
              <a:ext cx="107950" cy="46038"/>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55" name="Line 1014">
              <a:extLst>
                <a:ext uri="{FF2B5EF4-FFF2-40B4-BE49-F238E27FC236}">
                  <a16:creationId xmlns:a16="http://schemas.microsoft.com/office/drawing/2014/main" id="{3DCF0274-7575-477A-A9A0-F3A7343B019E}"/>
                </a:ext>
              </a:extLst>
            </p:cNvPr>
            <p:cNvSpPr>
              <a:spLocks noChangeShapeType="1"/>
            </p:cNvSpPr>
            <p:nvPr/>
          </p:nvSpPr>
          <p:spPr bwMode="auto">
            <a:xfrm flipH="1">
              <a:off x="2998788" y="2409825"/>
              <a:ext cx="109538" cy="46038"/>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56" name="Line 1015">
              <a:extLst>
                <a:ext uri="{FF2B5EF4-FFF2-40B4-BE49-F238E27FC236}">
                  <a16:creationId xmlns:a16="http://schemas.microsoft.com/office/drawing/2014/main" id="{FBEBAA68-EABC-41D6-9DFF-5F0C3B6B266B}"/>
                </a:ext>
              </a:extLst>
            </p:cNvPr>
            <p:cNvSpPr>
              <a:spLocks noChangeShapeType="1"/>
            </p:cNvSpPr>
            <p:nvPr/>
          </p:nvSpPr>
          <p:spPr bwMode="auto">
            <a:xfrm>
              <a:off x="2998788" y="2455863"/>
              <a:ext cx="0" cy="125413"/>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57" name="Line 1016">
              <a:extLst>
                <a:ext uri="{FF2B5EF4-FFF2-40B4-BE49-F238E27FC236}">
                  <a16:creationId xmlns:a16="http://schemas.microsoft.com/office/drawing/2014/main" id="{8E8A3837-573B-46AB-A9AA-7F725EEBB603}"/>
                </a:ext>
              </a:extLst>
            </p:cNvPr>
            <p:cNvSpPr>
              <a:spLocks noChangeShapeType="1"/>
            </p:cNvSpPr>
            <p:nvPr/>
          </p:nvSpPr>
          <p:spPr bwMode="auto">
            <a:xfrm>
              <a:off x="2998788" y="2581275"/>
              <a:ext cx="55563" cy="22225"/>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58" name="Line 1017">
              <a:extLst>
                <a:ext uri="{FF2B5EF4-FFF2-40B4-BE49-F238E27FC236}">
                  <a16:creationId xmlns:a16="http://schemas.microsoft.com/office/drawing/2014/main" id="{247FA17F-A421-4C0C-893E-3391D3CB68BF}"/>
                </a:ext>
              </a:extLst>
            </p:cNvPr>
            <p:cNvSpPr>
              <a:spLocks noChangeShapeType="1"/>
            </p:cNvSpPr>
            <p:nvPr/>
          </p:nvSpPr>
          <p:spPr bwMode="auto">
            <a:xfrm flipH="1">
              <a:off x="3027363" y="2598738"/>
              <a:ext cx="107950" cy="44450"/>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59" name="Line 1018">
              <a:extLst>
                <a:ext uri="{FF2B5EF4-FFF2-40B4-BE49-F238E27FC236}">
                  <a16:creationId xmlns:a16="http://schemas.microsoft.com/office/drawing/2014/main" id="{58E6485F-F9A3-4EE3-91DF-7D484498E830}"/>
                </a:ext>
              </a:extLst>
            </p:cNvPr>
            <p:cNvSpPr>
              <a:spLocks noChangeShapeType="1"/>
            </p:cNvSpPr>
            <p:nvPr/>
          </p:nvSpPr>
          <p:spPr bwMode="auto">
            <a:xfrm>
              <a:off x="3027363" y="2643188"/>
              <a:ext cx="0" cy="127000"/>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60" name="Line 1019">
              <a:extLst>
                <a:ext uri="{FF2B5EF4-FFF2-40B4-BE49-F238E27FC236}">
                  <a16:creationId xmlns:a16="http://schemas.microsoft.com/office/drawing/2014/main" id="{E4535AB3-3A35-423A-8956-F74A7841FC48}"/>
                </a:ext>
              </a:extLst>
            </p:cNvPr>
            <p:cNvSpPr>
              <a:spLocks noChangeShapeType="1"/>
            </p:cNvSpPr>
            <p:nvPr/>
          </p:nvSpPr>
          <p:spPr bwMode="auto">
            <a:xfrm>
              <a:off x="3027363" y="2770188"/>
              <a:ext cx="107950" cy="44450"/>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61" name="Line 1020">
              <a:extLst>
                <a:ext uri="{FF2B5EF4-FFF2-40B4-BE49-F238E27FC236}">
                  <a16:creationId xmlns:a16="http://schemas.microsoft.com/office/drawing/2014/main" id="{EDB0C2CD-8616-4A24-988B-6FB89824C51E}"/>
                </a:ext>
              </a:extLst>
            </p:cNvPr>
            <p:cNvSpPr>
              <a:spLocks noChangeShapeType="1"/>
            </p:cNvSpPr>
            <p:nvPr/>
          </p:nvSpPr>
          <p:spPr bwMode="auto">
            <a:xfrm flipV="1">
              <a:off x="3135313" y="2770188"/>
              <a:ext cx="106363" cy="44450"/>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62" name="Line 1021">
              <a:extLst>
                <a:ext uri="{FF2B5EF4-FFF2-40B4-BE49-F238E27FC236}">
                  <a16:creationId xmlns:a16="http://schemas.microsoft.com/office/drawing/2014/main" id="{732537D8-E3B1-461B-AAA6-69CC0439560D}"/>
                </a:ext>
              </a:extLst>
            </p:cNvPr>
            <p:cNvSpPr>
              <a:spLocks noChangeShapeType="1"/>
            </p:cNvSpPr>
            <p:nvPr/>
          </p:nvSpPr>
          <p:spPr bwMode="auto">
            <a:xfrm flipV="1">
              <a:off x="3241676" y="2643188"/>
              <a:ext cx="0" cy="127000"/>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63" name="Line 1022">
              <a:extLst>
                <a:ext uri="{FF2B5EF4-FFF2-40B4-BE49-F238E27FC236}">
                  <a16:creationId xmlns:a16="http://schemas.microsoft.com/office/drawing/2014/main" id="{F232AC3F-D285-4E5F-BC14-E09147077791}"/>
                </a:ext>
              </a:extLst>
            </p:cNvPr>
            <p:cNvSpPr>
              <a:spLocks noChangeShapeType="1"/>
            </p:cNvSpPr>
            <p:nvPr/>
          </p:nvSpPr>
          <p:spPr bwMode="auto">
            <a:xfrm flipH="1" flipV="1">
              <a:off x="3135313" y="2598738"/>
              <a:ext cx="106363" cy="44450"/>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64" name="Line 1023">
              <a:extLst>
                <a:ext uri="{FF2B5EF4-FFF2-40B4-BE49-F238E27FC236}">
                  <a16:creationId xmlns:a16="http://schemas.microsoft.com/office/drawing/2014/main" id="{3F0592BD-D109-4D3F-B0E5-CFE92E48792C}"/>
                </a:ext>
              </a:extLst>
            </p:cNvPr>
            <p:cNvSpPr>
              <a:spLocks noChangeShapeType="1"/>
            </p:cNvSpPr>
            <p:nvPr/>
          </p:nvSpPr>
          <p:spPr bwMode="auto">
            <a:xfrm flipH="1">
              <a:off x="3135313" y="2643188"/>
              <a:ext cx="106363" cy="46038"/>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65" name="Line 1024">
              <a:extLst>
                <a:ext uri="{FF2B5EF4-FFF2-40B4-BE49-F238E27FC236}">
                  <a16:creationId xmlns:a16="http://schemas.microsoft.com/office/drawing/2014/main" id="{764D1735-581C-4EDE-BBDD-CAB7BA8CDB55}"/>
                </a:ext>
              </a:extLst>
            </p:cNvPr>
            <p:cNvSpPr>
              <a:spLocks noChangeShapeType="1"/>
            </p:cNvSpPr>
            <p:nvPr/>
          </p:nvSpPr>
          <p:spPr bwMode="auto">
            <a:xfrm flipH="1" flipV="1">
              <a:off x="3027363" y="2643188"/>
              <a:ext cx="107950" cy="46038"/>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66" name="Line 1025">
              <a:extLst>
                <a:ext uri="{FF2B5EF4-FFF2-40B4-BE49-F238E27FC236}">
                  <a16:creationId xmlns:a16="http://schemas.microsoft.com/office/drawing/2014/main" id="{4B086977-39B7-4D5D-A41A-6E06C352C38D}"/>
                </a:ext>
              </a:extLst>
            </p:cNvPr>
            <p:cNvSpPr>
              <a:spLocks noChangeShapeType="1"/>
            </p:cNvSpPr>
            <p:nvPr/>
          </p:nvSpPr>
          <p:spPr bwMode="auto">
            <a:xfrm>
              <a:off x="3135313" y="2689225"/>
              <a:ext cx="0" cy="125413"/>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67" name="Line 1026">
              <a:extLst>
                <a:ext uri="{FF2B5EF4-FFF2-40B4-BE49-F238E27FC236}">
                  <a16:creationId xmlns:a16="http://schemas.microsoft.com/office/drawing/2014/main" id="{DEA62DE7-6F70-4402-862D-8438DF69B43B}"/>
                </a:ext>
              </a:extLst>
            </p:cNvPr>
            <p:cNvSpPr>
              <a:spLocks noChangeShapeType="1"/>
            </p:cNvSpPr>
            <p:nvPr/>
          </p:nvSpPr>
          <p:spPr bwMode="auto">
            <a:xfrm flipH="1">
              <a:off x="3108326" y="2455863"/>
              <a:ext cx="107950" cy="44450"/>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68" name="Line 1027">
              <a:extLst>
                <a:ext uri="{FF2B5EF4-FFF2-40B4-BE49-F238E27FC236}">
                  <a16:creationId xmlns:a16="http://schemas.microsoft.com/office/drawing/2014/main" id="{65BD4898-BB3D-4910-AC8C-491987FC03E2}"/>
                </a:ext>
              </a:extLst>
            </p:cNvPr>
            <p:cNvSpPr>
              <a:spLocks noChangeShapeType="1"/>
            </p:cNvSpPr>
            <p:nvPr/>
          </p:nvSpPr>
          <p:spPr bwMode="auto">
            <a:xfrm flipH="1" flipV="1">
              <a:off x="2998788" y="2455863"/>
              <a:ext cx="109538" cy="44450"/>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69" name="Line 1028">
              <a:extLst>
                <a:ext uri="{FF2B5EF4-FFF2-40B4-BE49-F238E27FC236}">
                  <a16:creationId xmlns:a16="http://schemas.microsoft.com/office/drawing/2014/main" id="{D3745597-AE3E-4738-B7BC-6B1375A505F0}"/>
                </a:ext>
              </a:extLst>
            </p:cNvPr>
            <p:cNvSpPr>
              <a:spLocks noChangeShapeType="1"/>
            </p:cNvSpPr>
            <p:nvPr/>
          </p:nvSpPr>
          <p:spPr bwMode="auto">
            <a:xfrm>
              <a:off x="3108326" y="2500313"/>
              <a:ext cx="0" cy="80963"/>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70" name="Line 1030">
              <a:extLst>
                <a:ext uri="{FF2B5EF4-FFF2-40B4-BE49-F238E27FC236}">
                  <a16:creationId xmlns:a16="http://schemas.microsoft.com/office/drawing/2014/main" id="{D7A9C3DB-0B86-4B6C-85ED-370A3B245ACD}"/>
                </a:ext>
              </a:extLst>
            </p:cNvPr>
            <p:cNvSpPr>
              <a:spLocks noChangeShapeType="1"/>
            </p:cNvSpPr>
            <p:nvPr/>
          </p:nvSpPr>
          <p:spPr bwMode="auto">
            <a:xfrm>
              <a:off x="3305176" y="2571751"/>
              <a:ext cx="0" cy="127000"/>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71" name="Line 1031">
              <a:extLst>
                <a:ext uri="{FF2B5EF4-FFF2-40B4-BE49-F238E27FC236}">
                  <a16:creationId xmlns:a16="http://schemas.microsoft.com/office/drawing/2014/main" id="{A210DE83-F087-4BE5-AD31-DFD6DA406CAB}"/>
                </a:ext>
              </a:extLst>
            </p:cNvPr>
            <p:cNvSpPr>
              <a:spLocks noChangeShapeType="1"/>
            </p:cNvSpPr>
            <p:nvPr/>
          </p:nvSpPr>
          <p:spPr bwMode="auto">
            <a:xfrm flipH="1">
              <a:off x="3305176" y="2527301"/>
              <a:ext cx="107950" cy="44450"/>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72" name="Line 1032">
              <a:extLst>
                <a:ext uri="{FF2B5EF4-FFF2-40B4-BE49-F238E27FC236}">
                  <a16:creationId xmlns:a16="http://schemas.microsoft.com/office/drawing/2014/main" id="{5A46B1DE-90D6-45FC-9295-01E5907B2739}"/>
                </a:ext>
              </a:extLst>
            </p:cNvPr>
            <p:cNvSpPr>
              <a:spLocks noChangeShapeType="1"/>
            </p:cNvSpPr>
            <p:nvPr/>
          </p:nvSpPr>
          <p:spPr bwMode="auto">
            <a:xfrm flipH="1" flipV="1">
              <a:off x="3198813" y="2527301"/>
              <a:ext cx="106363" cy="44450"/>
            </a:xfrm>
            <a:prstGeom prst="line">
              <a:avLst/>
            </a:prstGeom>
            <a:grpFill/>
            <a:ln w="12700">
              <a:solidFill>
                <a:schemeClr val="accent6"/>
              </a:solidFill>
              <a:prstDash val="solid"/>
              <a:round/>
              <a:headEnd/>
              <a:tailEnd/>
            </a:ln>
            <a:extLst/>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grpSp>
      <p:sp>
        <p:nvSpPr>
          <p:cNvPr id="277" name="TextBox 276">
            <a:extLst>
              <a:ext uri="{FF2B5EF4-FFF2-40B4-BE49-F238E27FC236}">
                <a16:creationId xmlns:a16="http://schemas.microsoft.com/office/drawing/2014/main" id="{3A9298D2-525D-49D7-A710-B45DF7A99B4D}"/>
              </a:ext>
            </a:extLst>
          </p:cNvPr>
          <p:cNvSpPr txBox="1">
            <a:spLocks/>
          </p:cNvSpPr>
          <p:nvPr/>
        </p:nvSpPr>
        <p:spPr>
          <a:xfrm>
            <a:off x="4876110" y="1856002"/>
            <a:ext cx="2716840" cy="422295"/>
          </a:xfrm>
          <a:prstGeom prst="rect">
            <a:avLst/>
          </a:prstGeom>
        </p:spPr>
        <p:txBody>
          <a:bodyPr vert="horz" wrap="square" lIns="0" tIns="0" rIns="0" bIns="0" rtlCol="0">
            <a:spAutoFit/>
          </a:bodyPr>
          <a:lstStyle>
            <a:defPPr>
              <a:defRPr lang="en-US"/>
            </a:defPPr>
            <a:lvl1pPr marL="0" lvl="0" indent="0" defTabSz="895350" eaLnBrk="1" latinLnBrk="0" hangingPunct="1">
              <a:buClr>
                <a:srgbClr val="002960"/>
              </a:buClr>
              <a:buSzPct val="100000"/>
              <a:defRPr sz="1372" baseline="0">
                <a:solidFill>
                  <a:schemeClr val="bg1"/>
                </a:solidFill>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dirty="0">
                <a:latin typeface="Palatino Linotype" panose="02040502050505030304" pitchFamily="18" charset="0"/>
              </a:rPr>
              <a:t>Next-generation bio-technologies and genomics </a:t>
            </a:r>
          </a:p>
        </p:txBody>
      </p:sp>
      <p:cxnSp>
        <p:nvCxnSpPr>
          <p:cNvPr id="278" name="Straight Connector 277">
            <a:extLst>
              <a:ext uri="{FF2B5EF4-FFF2-40B4-BE49-F238E27FC236}">
                <a16:creationId xmlns:a16="http://schemas.microsoft.com/office/drawing/2014/main" id="{25ECBF32-2364-43FE-BF13-5F93C688C945}"/>
              </a:ext>
            </a:extLst>
          </p:cNvPr>
          <p:cNvCxnSpPr>
            <a:cxnSpLocks/>
          </p:cNvCxnSpPr>
          <p:nvPr/>
        </p:nvCxnSpPr>
        <p:spPr>
          <a:xfrm>
            <a:off x="4216459" y="2473037"/>
            <a:ext cx="3376491" cy="0"/>
          </a:xfrm>
          <a:prstGeom prst="line">
            <a:avLst/>
          </a:prstGeom>
          <a:ln w="3175">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sp>
        <p:nvSpPr>
          <p:cNvPr id="279" name="TextBox 278">
            <a:extLst>
              <a:ext uri="{FF2B5EF4-FFF2-40B4-BE49-F238E27FC236}">
                <a16:creationId xmlns:a16="http://schemas.microsoft.com/office/drawing/2014/main" id="{27276A4D-64A2-47D8-A6EC-8085B5DACAE9}"/>
              </a:ext>
            </a:extLst>
          </p:cNvPr>
          <p:cNvSpPr txBox="1">
            <a:spLocks/>
          </p:cNvSpPr>
          <p:nvPr/>
        </p:nvSpPr>
        <p:spPr>
          <a:xfrm>
            <a:off x="4876110" y="2657482"/>
            <a:ext cx="2716840" cy="422295"/>
          </a:xfrm>
          <a:prstGeom prst="rect">
            <a:avLst/>
          </a:prstGeom>
        </p:spPr>
        <p:txBody>
          <a:bodyPr vert="horz" wrap="square" lIns="0" tIns="0" rIns="0" bIns="0" rtlCol="0">
            <a:spAutoFit/>
          </a:bodyPr>
          <a:lstStyle>
            <a:defPPr>
              <a:defRPr lang="en-US"/>
            </a:defPPr>
            <a:lvl1pPr marL="0" lvl="0" indent="0" defTabSz="895350" eaLnBrk="1" latinLnBrk="0" hangingPunct="1">
              <a:buClr>
                <a:srgbClr val="002960"/>
              </a:buClr>
              <a:buSzPct val="100000"/>
              <a:defRPr sz="1372" baseline="0">
                <a:solidFill>
                  <a:schemeClr val="bg1"/>
                </a:solidFill>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dirty="0">
                <a:latin typeface="Palatino Linotype" panose="02040502050505030304" pitchFamily="18" charset="0"/>
              </a:rPr>
              <a:t>Energy creation, capture, storage and transmission</a:t>
            </a:r>
          </a:p>
        </p:txBody>
      </p:sp>
      <p:sp>
        <p:nvSpPr>
          <p:cNvPr id="289" name="Diamond 288">
            <a:extLst>
              <a:ext uri="{FF2B5EF4-FFF2-40B4-BE49-F238E27FC236}">
                <a16:creationId xmlns:a16="http://schemas.microsoft.com/office/drawing/2014/main" id="{C3F3D6AF-C193-4488-98B8-D84503CCB47B}"/>
              </a:ext>
            </a:extLst>
          </p:cNvPr>
          <p:cNvSpPr/>
          <p:nvPr/>
        </p:nvSpPr>
        <p:spPr>
          <a:xfrm>
            <a:off x="4216459" y="1784217"/>
            <a:ext cx="565867" cy="565867"/>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solidFill>
                <a:schemeClr val="tx1"/>
              </a:solidFill>
              <a:latin typeface="Palatino Linotype" panose="02040502050505030304" pitchFamily="18" charset="0"/>
            </a:endParaRPr>
          </a:p>
        </p:txBody>
      </p:sp>
      <p:sp>
        <p:nvSpPr>
          <p:cNvPr id="290" name="Diamond 289">
            <a:extLst>
              <a:ext uri="{FF2B5EF4-FFF2-40B4-BE49-F238E27FC236}">
                <a16:creationId xmlns:a16="http://schemas.microsoft.com/office/drawing/2014/main" id="{04203D75-563E-4D08-84AB-2FB3B40CE74A}"/>
              </a:ext>
            </a:extLst>
          </p:cNvPr>
          <p:cNvSpPr/>
          <p:nvPr/>
        </p:nvSpPr>
        <p:spPr>
          <a:xfrm>
            <a:off x="4216459" y="2598852"/>
            <a:ext cx="565867" cy="565867"/>
          </a:xfrm>
          <a:prstGeom prst="diamond">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err="1">
              <a:solidFill>
                <a:schemeClr val="tx1"/>
              </a:solidFill>
              <a:latin typeface="Palatino Linotype" panose="02040502050505030304" pitchFamily="18" charset="0"/>
            </a:endParaRPr>
          </a:p>
        </p:txBody>
      </p:sp>
      <p:sp>
        <p:nvSpPr>
          <p:cNvPr id="280" name="Freeform 13">
            <a:extLst>
              <a:ext uri="{FF2B5EF4-FFF2-40B4-BE49-F238E27FC236}">
                <a16:creationId xmlns:a16="http://schemas.microsoft.com/office/drawing/2014/main" id="{63ED6714-1F74-43EF-B074-A6F50D9FF356}"/>
              </a:ext>
            </a:extLst>
          </p:cNvPr>
          <p:cNvSpPr>
            <a:spLocks noEditPoints="1"/>
          </p:cNvSpPr>
          <p:nvPr/>
        </p:nvSpPr>
        <p:spPr bwMode="auto">
          <a:xfrm>
            <a:off x="4429163" y="1947387"/>
            <a:ext cx="140459" cy="239526"/>
          </a:xfrm>
          <a:custGeom>
            <a:avLst/>
            <a:gdLst>
              <a:gd name="T0" fmla="*/ 0 w 64"/>
              <a:gd name="T1" fmla="*/ 106 h 109"/>
              <a:gd name="T2" fmla="*/ 6 w 64"/>
              <a:gd name="T3" fmla="*/ 106 h 109"/>
              <a:gd name="T4" fmla="*/ 14 w 64"/>
              <a:gd name="T5" fmla="*/ 85 h 109"/>
              <a:gd name="T6" fmla="*/ 6 w 64"/>
              <a:gd name="T7" fmla="*/ 54 h 109"/>
              <a:gd name="T8" fmla="*/ 20 w 64"/>
              <a:gd name="T9" fmla="*/ 36 h 109"/>
              <a:gd name="T10" fmla="*/ 0 w 64"/>
              <a:gd name="T11" fmla="*/ 54 h 109"/>
              <a:gd name="T12" fmla="*/ 0 w 64"/>
              <a:gd name="T13" fmla="*/ 54 h 109"/>
              <a:gd name="T14" fmla="*/ 58 w 64"/>
              <a:gd name="T15" fmla="*/ 106 h 109"/>
              <a:gd name="T16" fmla="*/ 64 w 64"/>
              <a:gd name="T17" fmla="*/ 106 h 109"/>
              <a:gd name="T18" fmla="*/ 50 w 64"/>
              <a:gd name="T19" fmla="*/ 25 h 109"/>
              <a:gd name="T20" fmla="*/ 61 w 64"/>
              <a:gd name="T21" fmla="*/ 0 h 109"/>
              <a:gd name="T22" fmla="*/ 58 w 64"/>
              <a:gd name="T23" fmla="*/ 3 h 109"/>
              <a:gd name="T24" fmla="*/ 50 w 64"/>
              <a:gd name="T25" fmla="*/ 25 h 109"/>
              <a:gd name="T26" fmla="*/ 6 w 64"/>
              <a:gd name="T27" fmla="*/ 3 h 109"/>
              <a:gd name="T28" fmla="*/ 3 w 64"/>
              <a:gd name="T29" fmla="*/ 0 h 109"/>
              <a:gd name="T30" fmla="*/ 33 w 64"/>
              <a:gd name="T31" fmla="*/ 33 h 109"/>
              <a:gd name="T32" fmla="*/ 58 w 64"/>
              <a:gd name="T33" fmla="*/ 54 h 109"/>
              <a:gd name="T34" fmla="*/ 44 w 64"/>
              <a:gd name="T35" fmla="*/ 74 h 109"/>
              <a:gd name="T36" fmla="*/ 64 w 64"/>
              <a:gd name="T37" fmla="*/ 54 h 109"/>
              <a:gd name="T38" fmla="*/ 64 w 64"/>
              <a:gd name="T39" fmla="*/ 54 h 109"/>
              <a:gd name="T40" fmla="*/ 23 w 64"/>
              <a:gd name="T41" fmla="*/ 11 h 109"/>
              <a:gd name="T42" fmla="*/ 23 w 64"/>
              <a:gd name="T43" fmla="*/ 14 h 109"/>
              <a:gd name="T44" fmla="*/ 42 w 64"/>
              <a:gd name="T45" fmla="*/ 12 h 109"/>
              <a:gd name="T46" fmla="*/ 23 w 64"/>
              <a:gd name="T47" fmla="*/ 11 h 109"/>
              <a:gd name="T48" fmla="*/ 22 w 64"/>
              <a:gd name="T49" fmla="*/ 66 h 109"/>
              <a:gd name="T50" fmla="*/ 41 w 64"/>
              <a:gd name="T51" fmla="*/ 68 h 109"/>
              <a:gd name="T52" fmla="*/ 41 w 64"/>
              <a:gd name="T53" fmla="*/ 65 h 109"/>
              <a:gd name="T54" fmla="*/ 18 w 64"/>
              <a:gd name="T55" fmla="*/ 3 h 109"/>
              <a:gd name="T56" fmla="*/ 48 w 64"/>
              <a:gd name="T57" fmla="*/ 2 h 109"/>
              <a:gd name="T58" fmla="*/ 18 w 64"/>
              <a:gd name="T59" fmla="*/ 0 h 109"/>
              <a:gd name="T60" fmla="*/ 18 w 64"/>
              <a:gd name="T61" fmla="*/ 3 h 109"/>
              <a:gd name="T62" fmla="*/ 42 w 64"/>
              <a:gd name="T63" fmla="*/ 97 h 109"/>
              <a:gd name="T64" fmla="*/ 23 w 64"/>
              <a:gd name="T65" fmla="*/ 95 h 109"/>
              <a:gd name="T66" fmla="*/ 23 w 64"/>
              <a:gd name="T67" fmla="*/ 98 h 109"/>
              <a:gd name="T68" fmla="*/ 41 w 64"/>
              <a:gd name="T69" fmla="*/ 46 h 109"/>
              <a:gd name="T70" fmla="*/ 41 w 64"/>
              <a:gd name="T71" fmla="*/ 43 h 109"/>
              <a:gd name="T72" fmla="*/ 22 w 64"/>
              <a:gd name="T73" fmla="*/ 44 h 109"/>
              <a:gd name="T74" fmla="*/ 41 w 64"/>
              <a:gd name="T75" fmla="*/ 46 h 109"/>
              <a:gd name="T76" fmla="*/ 17 w 64"/>
              <a:gd name="T77" fmla="*/ 57 h 109"/>
              <a:gd name="T78" fmla="*/ 49 w 64"/>
              <a:gd name="T79" fmla="*/ 55 h 109"/>
              <a:gd name="T80" fmla="*/ 17 w 64"/>
              <a:gd name="T81" fmla="*/ 54 h 109"/>
              <a:gd name="T82" fmla="*/ 46 w 64"/>
              <a:gd name="T83" fmla="*/ 106 h 109"/>
              <a:gd name="T84" fmla="*/ 17 w 64"/>
              <a:gd name="T85" fmla="*/ 107 h 109"/>
              <a:gd name="T86" fmla="*/ 46 w 64"/>
              <a:gd name="T87" fmla="*/ 109 h 109"/>
              <a:gd name="T88" fmla="*/ 46 w 64"/>
              <a:gd name="T89" fmla="*/ 10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 h="109">
                <a:moveTo>
                  <a:pt x="14" y="85"/>
                </a:moveTo>
                <a:cubicBezTo>
                  <a:pt x="6" y="90"/>
                  <a:pt x="0" y="98"/>
                  <a:pt x="0" y="106"/>
                </a:cubicBezTo>
                <a:cubicBezTo>
                  <a:pt x="0" y="107"/>
                  <a:pt x="2" y="109"/>
                  <a:pt x="3" y="109"/>
                </a:cubicBezTo>
                <a:cubicBezTo>
                  <a:pt x="5" y="109"/>
                  <a:pt x="6" y="107"/>
                  <a:pt x="6" y="106"/>
                </a:cubicBezTo>
                <a:cubicBezTo>
                  <a:pt x="6" y="99"/>
                  <a:pt x="12" y="92"/>
                  <a:pt x="20" y="88"/>
                </a:cubicBezTo>
                <a:cubicBezTo>
                  <a:pt x="18" y="87"/>
                  <a:pt x="16" y="86"/>
                  <a:pt x="14" y="85"/>
                </a:cubicBezTo>
                <a:close/>
                <a:moveTo>
                  <a:pt x="35" y="79"/>
                </a:moveTo>
                <a:cubicBezTo>
                  <a:pt x="7" y="73"/>
                  <a:pt x="7" y="61"/>
                  <a:pt x="6" y="54"/>
                </a:cubicBezTo>
                <a:cubicBezTo>
                  <a:pt x="6" y="54"/>
                  <a:pt x="6" y="54"/>
                  <a:pt x="6" y="54"/>
                </a:cubicBezTo>
                <a:cubicBezTo>
                  <a:pt x="6" y="47"/>
                  <a:pt x="12" y="40"/>
                  <a:pt x="20" y="36"/>
                </a:cubicBezTo>
                <a:cubicBezTo>
                  <a:pt x="18" y="35"/>
                  <a:pt x="16" y="34"/>
                  <a:pt x="14" y="33"/>
                </a:cubicBezTo>
                <a:cubicBezTo>
                  <a:pt x="6" y="38"/>
                  <a:pt x="0" y="46"/>
                  <a:pt x="0" y="54"/>
                </a:cubicBezTo>
                <a:cubicBezTo>
                  <a:pt x="0" y="54"/>
                  <a:pt x="0" y="54"/>
                  <a:pt x="0" y="54"/>
                </a:cubicBezTo>
                <a:cubicBezTo>
                  <a:pt x="0" y="54"/>
                  <a:pt x="0" y="54"/>
                  <a:pt x="0" y="54"/>
                </a:cubicBezTo>
                <a:cubicBezTo>
                  <a:pt x="1" y="61"/>
                  <a:pt x="1" y="78"/>
                  <a:pt x="33" y="85"/>
                </a:cubicBezTo>
                <a:cubicBezTo>
                  <a:pt x="48" y="87"/>
                  <a:pt x="58" y="96"/>
                  <a:pt x="58" y="106"/>
                </a:cubicBezTo>
                <a:cubicBezTo>
                  <a:pt x="58" y="107"/>
                  <a:pt x="59" y="109"/>
                  <a:pt x="61" y="109"/>
                </a:cubicBezTo>
                <a:cubicBezTo>
                  <a:pt x="62" y="109"/>
                  <a:pt x="64" y="107"/>
                  <a:pt x="64" y="106"/>
                </a:cubicBezTo>
                <a:cubicBezTo>
                  <a:pt x="64" y="93"/>
                  <a:pt x="52" y="82"/>
                  <a:pt x="35" y="79"/>
                </a:cubicBezTo>
                <a:close/>
                <a:moveTo>
                  <a:pt x="50" y="25"/>
                </a:moveTo>
                <a:cubicBezTo>
                  <a:pt x="64" y="16"/>
                  <a:pt x="64" y="3"/>
                  <a:pt x="64" y="3"/>
                </a:cubicBezTo>
                <a:cubicBezTo>
                  <a:pt x="64" y="1"/>
                  <a:pt x="63" y="0"/>
                  <a:pt x="61" y="0"/>
                </a:cubicBezTo>
                <a:cubicBezTo>
                  <a:pt x="61" y="0"/>
                  <a:pt x="61" y="0"/>
                  <a:pt x="61" y="0"/>
                </a:cubicBezTo>
                <a:cubicBezTo>
                  <a:pt x="59" y="0"/>
                  <a:pt x="58" y="1"/>
                  <a:pt x="58" y="3"/>
                </a:cubicBezTo>
                <a:cubicBezTo>
                  <a:pt x="58" y="3"/>
                  <a:pt x="57" y="15"/>
                  <a:pt x="44" y="22"/>
                </a:cubicBezTo>
                <a:cubicBezTo>
                  <a:pt x="46" y="23"/>
                  <a:pt x="48" y="24"/>
                  <a:pt x="50" y="25"/>
                </a:cubicBezTo>
                <a:close/>
                <a:moveTo>
                  <a:pt x="35" y="27"/>
                </a:moveTo>
                <a:cubicBezTo>
                  <a:pt x="7" y="21"/>
                  <a:pt x="7" y="4"/>
                  <a:pt x="6" y="3"/>
                </a:cubicBezTo>
                <a:cubicBezTo>
                  <a:pt x="6" y="1"/>
                  <a:pt x="5" y="0"/>
                  <a:pt x="3" y="0"/>
                </a:cubicBezTo>
                <a:cubicBezTo>
                  <a:pt x="3" y="0"/>
                  <a:pt x="3" y="0"/>
                  <a:pt x="3" y="0"/>
                </a:cubicBezTo>
                <a:cubicBezTo>
                  <a:pt x="2" y="0"/>
                  <a:pt x="0" y="1"/>
                  <a:pt x="0" y="3"/>
                </a:cubicBezTo>
                <a:cubicBezTo>
                  <a:pt x="0" y="3"/>
                  <a:pt x="1" y="26"/>
                  <a:pt x="33" y="33"/>
                </a:cubicBezTo>
                <a:cubicBezTo>
                  <a:pt x="47" y="35"/>
                  <a:pt x="58" y="44"/>
                  <a:pt x="58" y="54"/>
                </a:cubicBezTo>
                <a:cubicBezTo>
                  <a:pt x="58" y="54"/>
                  <a:pt x="58" y="54"/>
                  <a:pt x="58" y="54"/>
                </a:cubicBezTo>
                <a:cubicBezTo>
                  <a:pt x="58" y="54"/>
                  <a:pt x="58" y="54"/>
                  <a:pt x="58" y="54"/>
                </a:cubicBezTo>
                <a:cubicBezTo>
                  <a:pt x="58" y="59"/>
                  <a:pt x="58" y="68"/>
                  <a:pt x="44" y="74"/>
                </a:cubicBezTo>
                <a:cubicBezTo>
                  <a:pt x="47" y="75"/>
                  <a:pt x="49" y="76"/>
                  <a:pt x="51" y="77"/>
                </a:cubicBezTo>
                <a:cubicBezTo>
                  <a:pt x="64" y="70"/>
                  <a:pt x="64" y="59"/>
                  <a:pt x="64" y="54"/>
                </a:cubicBezTo>
                <a:cubicBezTo>
                  <a:pt x="64" y="54"/>
                  <a:pt x="64" y="54"/>
                  <a:pt x="64" y="54"/>
                </a:cubicBezTo>
                <a:cubicBezTo>
                  <a:pt x="64" y="54"/>
                  <a:pt x="64" y="54"/>
                  <a:pt x="64" y="54"/>
                </a:cubicBezTo>
                <a:cubicBezTo>
                  <a:pt x="64" y="41"/>
                  <a:pt x="52" y="30"/>
                  <a:pt x="35" y="27"/>
                </a:cubicBezTo>
                <a:close/>
                <a:moveTo>
                  <a:pt x="23" y="11"/>
                </a:moveTo>
                <a:cubicBezTo>
                  <a:pt x="23" y="11"/>
                  <a:pt x="22" y="11"/>
                  <a:pt x="22" y="12"/>
                </a:cubicBezTo>
                <a:cubicBezTo>
                  <a:pt x="22" y="13"/>
                  <a:pt x="23" y="14"/>
                  <a:pt x="23" y="14"/>
                </a:cubicBezTo>
                <a:cubicBezTo>
                  <a:pt x="41" y="14"/>
                  <a:pt x="41" y="14"/>
                  <a:pt x="41" y="14"/>
                </a:cubicBezTo>
                <a:cubicBezTo>
                  <a:pt x="42" y="14"/>
                  <a:pt x="42" y="13"/>
                  <a:pt x="42" y="12"/>
                </a:cubicBezTo>
                <a:cubicBezTo>
                  <a:pt x="42" y="11"/>
                  <a:pt x="42" y="11"/>
                  <a:pt x="41" y="11"/>
                </a:cubicBezTo>
                <a:lnTo>
                  <a:pt x="23" y="11"/>
                </a:lnTo>
                <a:close/>
                <a:moveTo>
                  <a:pt x="23" y="65"/>
                </a:moveTo>
                <a:cubicBezTo>
                  <a:pt x="23" y="65"/>
                  <a:pt x="22" y="65"/>
                  <a:pt x="22" y="66"/>
                </a:cubicBezTo>
                <a:cubicBezTo>
                  <a:pt x="22" y="67"/>
                  <a:pt x="23" y="68"/>
                  <a:pt x="23" y="68"/>
                </a:cubicBezTo>
                <a:cubicBezTo>
                  <a:pt x="41" y="68"/>
                  <a:pt x="41" y="68"/>
                  <a:pt x="41" y="68"/>
                </a:cubicBezTo>
                <a:cubicBezTo>
                  <a:pt x="42" y="68"/>
                  <a:pt x="42" y="67"/>
                  <a:pt x="42" y="66"/>
                </a:cubicBezTo>
                <a:cubicBezTo>
                  <a:pt x="42" y="65"/>
                  <a:pt x="42" y="65"/>
                  <a:pt x="41" y="65"/>
                </a:cubicBezTo>
                <a:lnTo>
                  <a:pt x="23" y="65"/>
                </a:lnTo>
                <a:close/>
                <a:moveTo>
                  <a:pt x="18" y="3"/>
                </a:moveTo>
                <a:cubicBezTo>
                  <a:pt x="46" y="3"/>
                  <a:pt x="46" y="3"/>
                  <a:pt x="46" y="3"/>
                </a:cubicBezTo>
                <a:cubicBezTo>
                  <a:pt x="47" y="3"/>
                  <a:pt x="48" y="3"/>
                  <a:pt x="48" y="2"/>
                </a:cubicBezTo>
                <a:cubicBezTo>
                  <a:pt x="48" y="1"/>
                  <a:pt x="47" y="0"/>
                  <a:pt x="46" y="0"/>
                </a:cubicBezTo>
                <a:cubicBezTo>
                  <a:pt x="18" y="0"/>
                  <a:pt x="18" y="0"/>
                  <a:pt x="18" y="0"/>
                </a:cubicBezTo>
                <a:cubicBezTo>
                  <a:pt x="17" y="0"/>
                  <a:pt x="17" y="1"/>
                  <a:pt x="17" y="2"/>
                </a:cubicBezTo>
                <a:cubicBezTo>
                  <a:pt x="17" y="3"/>
                  <a:pt x="17" y="3"/>
                  <a:pt x="18" y="3"/>
                </a:cubicBezTo>
                <a:close/>
                <a:moveTo>
                  <a:pt x="41" y="98"/>
                </a:moveTo>
                <a:cubicBezTo>
                  <a:pt x="42" y="98"/>
                  <a:pt x="42" y="98"/>
                  <a:pt x="42" y="97"/>
                </a:cubicBezTo>
                <a:cubicBezTo>
                  <a:pt x="42" y="96"/>
                  <a:pt x="42" y="95"/>
                  <a:pt x="41" y="95"/>
                </a:cubicBezTo>
                <a:cubicBezTo>
                  <a:pt x="23" y="95"/>
                  <a:pt x="23" y="95"/>
                  <a:pt x="23" y="95"/>
                </a:cubicBezTo>
                <a:cubicBezTo>
                  <a:pt x="23" y="95"/>
                  <a:pt x="22" y="96"/>
                  <a:pt x="22" y="97"/>
                </a:cubicBezTo>
                <a:cubicBezTo>
                  <a:pt x="22" y="98"/>
                  <a:pt x="23" y="98"/>
                  <a:pt x="23" y="98"/>
                </a:cubicBezTo>
                <a:lnTo>
                  <a:pt x="41" y="98"/>
                </a:lnTo>
                <a:close/>
                <a:moveTo>
                  <a:pt x="41" y="46"/>
                </a:moveTo>
                <a:cubicBezTo>
                  <a:pt x="42" y="46"/>
                  <a:pt x="42" y="45"/>
                  <a:pt x="42" y="44"/>
                </a:cubicBezTo>
                <a:cubicBezTo>
                  <a:pt x="42" y="44"/>
                  <a:pt x="42" y="43"/>
                  <a:pt x="41" y="43"/>
                </a:cubicBezTo>
                <a:cubicBezTo>
                  <a:pt x="23" y="43"/>
                  <a:pt x="23" y="43"/>
                  <a:pt x="23" y="43"/>
                </a:cubicBezTo>
                <a:cubicBezTo>
                  <a:pt x="23" y="43"/>
                  <a:pt x="22" y="44"/>
                  <a:pt x="22" y="44"/>
                </a:cubicBezTo>
                <a:cubicBezTo>
                  <a:pt x="22" y="45"/>
                  <a:pt x="23" y="46"/>
                  <a:pt x="23" y="46"/>
                </a:cubicBezTo>
                <a:lnTo>
                  <a:pt x="41" y="46"/>
                </a:lnTo>
                <a:close/>
                <a:moveTo>
                  <a:pt x="15" y="55"/>
                </a:moveTo>
                <a:cubicBezTo>
                  <a:pt x="15" y="56"/>
                  <a:pt x="16" y="57"/>
                  <a:pt x="17" y="57"/>
                </a:cubicBezTo>
                <a:cubicBezTo>
                  <a:pt x="48" y="57"/>
                  <a:pt x="48" y="57"/>
                  <a:pt x="48" y="57"/>
                </a:cubicBezTo>
                <a:cubicBezTo>
                  <a:pt x="48" y="57"/>
                  <a:pt x="49" y="56"/>
                  <a:pt x="49" y="55"/>
                </a:cubicBezTo>
                <a:cubicBezTo>
                  <a:pt x="49" y="55"/>
                  <a:pt x="48" y="54"/>
                  <a:pt x="48" y="54"/>
                </a:cubicBezTo>
                <a:cubicBezTo>
                  <a:pt x="17" y="54"/>
                  <a:pt x="17" y="54"/>
                  <a:pt x="17" y="54"/>
                </a:cubicBezTo>
                <a:cubicBezTo>
                  <a:pt x="16" y="54"/>
                  <a:pt x="15" y="55"/>
                  <a:pt x="15" y="55"/>
                </a:cubicBezTo>
                <a:close/>
                <a:moveTo>
                  <a:pt x="46" y="106"/>
                </a:moveTo>
                <a:cubicBezTo>
                  <a:pt x="18" y="106"/>
                  <a:pt x="18" y="106"/>
                  <a:pt x="18" y="106"/>
                </a:cubicBezTo>
                <a:cubicBezTo>
                  <a:pt x="17" y="106"/>
                  <a:pt x="17" y="106"/>
                  <a:pt x="17" y="107"/>
                </a:cubicBezTo>
                <a:cubicBezTo>
                  <a:pt x="17" y="108"/>
                  <a:pt x="17" y="109"/>
                  <a:pt x="18" y="109"/>
                </a:cubicBezTo>
                <a:cubicBezTo>
                  <a:pt x="46" y="109"/>
                  <a:pt x="46" y="109"/>
                  <a:pt x="46" y="109"/>
                </a:cubicBezTo>
                <a:cubicBezTo>
                  <a:pt x="47" y="109"/>
                  <a:pt x="48" y="108"/>
                  <a:pt x="48" y="107"/>
                </a:cubicBezTo>
                <a:cubicBezTo>
                  <a:pt x="48" y="106"/>
                  <a:pt x="47" y="106"/>
                  <a:pt x="46" y="106"/>
                </a:cubicBezTo>
                <a:close/>
              </a:path>
            </a:pathLst>
          </a:custGeom>
          <a:solidFill>
            <a:schemeClr val="tx1">
              <a:lumMod val="50000"/>
              <a:lumOff val="50000"/>
            </a:schemeClr>
          </a:solidFill>
          <a:ln>
            <a:noFill/>
          </a:ln>
        </p:spPr>
        <p:txBody>
          <a:bodyPr vert="horz" wrap="square" lIns="89614" tIns="44807" rIns="89614" bIns="44807" numCol="1" anchor="t" anchorCtr="0" compatLnSpc="1">
            <a:prstTxWarp prst="textNoShape">
              <a:avLst/>
            </a:prstTxWarp>
            <a:noAutofit/>
          </a:bodyPr>
          <a:lstStyle/>
          <a:p>
            <a:endParaRPr lang="en-US" sz="1568">
              <a:latin typeface="Palatino Linotype" panose="02040502050505030304" pitchFamily="18" charset="0"/>
            </a:endParaRPr>
          </a:p>
        </p:txBody>
      </p:sp>
      <p:grpSp>
        <p:nvGrpSpPr>
          <p:cNvPr id="281" name="Group 280">
            <a:extLst>
              <a:ext uri="{FF2B5EF4-FFF2-40B4-BE49-F238E27FC236}">
                <a16:creationId xmlns:a16="http://schemas.microsoft.com/office/drawing/2014/main" id="{03369427-90EC-4250-AD8A-CB36F3182398}"/>
              </a:ext>
            </a:extLst>
          </p:cNvPr>
          <p:cNvGrpSpPr/>
          <p:nvPr/>
        </p:nvGrpSpPr>
        <p:grpSpPr>
          <a:xfrm>
            <a:off x="4353630" y="2708661"/>
            <a:ext cx="301904" cy="336707"/>
            <a:chOff x="5786438" y="2043113"/>
            <a:chExt cx="592138" cy="660400"/>
          </a:xfrm>
          <a:solidFill>
            <a:schemeClr val="tx1">
              <a:lumMod val="50000"/>
              <a:lumOff val="50000"/>
            </a:schemeClr>
          </a:solidFill>
        </p:grpSpPr>
        <p:sp>
          <p:nvSpPr>
            <p:cNvPr id="282" name="Freeform 244">
              <a:extLst>
                <a:ext uri="{FF2B5EF4-FFF2-40B4-BE49-F238E27FC236}">
                  <a16:creationId xmlns:a16="http://schemas.microsoft.com/office/drawing/2014/main" id="{6FF8F950-651B-465F-915E-73F375E728D5}"/>
                </a:ext>
              </a:extLst>
            </p:cNvPr>
            <p:cNvSpPr>
              <a:spLocks noEditPoints="1"/>
            </p:cNvSpPr>
            <p:nvPr/>
          </p:nvSpPr>
          <p:spPr bwMode="auto">
            <a:xfrm>
              <a:off x="5969000" y="2043113"/>
              <a:ext cx="215900" cy="660400"/>
            </a:xfrm>
            <a:custGeom>
              <a:avLst/>
              <a:gdLst>
                <a:gd name="T0" fmla="*/ 207 w 272"/>
                <a:gd name="T1" fmla="*/ 401 h 832"/>
                <a:gd name="T2" fmla="*/ 243 w 272"/>
                <a:gd name="T3" fmla="*/ 301 h 832"/>
                <a:gd name="T4" fmla="*/ 241 w 272"/>
                <a:gd name="T5" fmla="*/ 293 h 832"/>
                <a:gd name="T6" fmla="*/ 234 w 272"/>
                <a:gd name="T7" fmla="*/ 287 h 832"/>
                <a:gd name="T8" fmla="*/ 147 w 272"/>
                <a:gd name="T9" fmla="*/ 285 h 832"/>
                <a:gd name="T10" fmla="*/ 201 w 272"/>
                <a:gd name="T11" fmla="*/ 11 h 832"/>
                <a:gd name="T12" fmla="*/ 195 w 272"/>
                <a:gd name="T13" fmla="*/ 2 h 832"/>
                <a:gd name="T14" fmla="*/ 185 w 272"/>
                <a:gd name="T15" fmla="*/ 0 h 832"/>
                <a:gd name="T16" fmla="*/ 176 w 272"/>
                <a:gd name="T17" fmla="*/ 4 h 832"/>
                <a:gd name="T18" fmla="*/ 0 w 272"/>
                <a:gd name="T19" fmla="*/ 409 h 832"/>
                <a:gd name="T20" fmla="*/ 0 w 272"/>
                <a:gd name="T21" fmla="*/ 419 h 832"/>
                <a:gd name="T22" fmla="*/ 6 w 272"/>
                <a:gd name="T23" fmla="*/ 426 h 832"/>
                <a:gd name="T24" fmla="*/ 14 w 272"/>
                <a:gd name="T25" fmla="*/ 430 h 832"/>
                <a:gd name="T26" fmla="*/ 29 w 272"/>
                <a:gd name="T27" fmla="*/ 525 h 832"/>
                <a:gd name="T28" fmla="*/ 29 w 272"/>
                <a:gd name="T29" fmla="*/ 534 h 832"/>
                <a:gd name="T30" fmla="*/ 35 w 272"/>
                <a:gd name="T31" fmla="*/ 542 h 832"/>
                <a:gd name="T32" fmla="*/ 43 w 272"/>
                <a:gd name="T33" fmla="*/ 544 h 832"/>
                <a:gd name="T34" fmla="*/ 72 w 272"/>
                <a:gd name="T35" fmla="*/ 814 h 832"/>
                <a:gd name="T36" fmla="*/ 74 w 272"/>
                <a:gd name="T37" fmla="*/ 824 h 832"/>
                <a:gd name="T38" fmla="*/ 81 w 272"/>
                <a:gd name="T39" fmla="*/ 830 h 832"/>
                <a:gd name="T40" fmla="*/ 91 w 272"/>
                <a:gd name="T41" fmla="*/ 830 h 832"/>
                <a:gd name="T42" fmla="*/ 99 w 272"/>
                <a:gd name="T43" fmla="*/ 822 h 832"/>
                <a:gd name="T44" fmla="*/ 272 w 272"/>
                <a:gd name="T45" fmla="*/ 417 h 832"/>
                <a:gd name="T46" fmla="*/ 270 w 272"/>
                <a:gd name="T47" fmla="*/ 407 h 832"/>
                <a:gd name="T48" fmla="*/ 263 w 272"/>
                <a:gd name="T49" fmla="*/ 401 h 832"/>
                <a:gd name="T50" fmla="*/ 128 w 272"/>
                <a:gd name="T51" fmla="*/ 685 h 832"/>
                <a:gd name="T52" fmla="*/ 157 w 272"/>
                <a:gd name="T53" fmla="*/ 529 h 832"/>
                <a:gd name="T54" fmla="*/ 155 w 272"/>
                <a:gd name="T55" fmla="*/ 521 h 832"/>
                <a:gd name="T56" fmla="*/ 147 w 272"/>
                <a:gd name="T57" fmla="*/ 517 h 832"/>
                <a:gd name="T58" fmla="*/ 64 w 272"/>
                <a:gd name="T59" fmla="*/ 515 h 832"/>
                <a:gd name="T60" fmla="*/ 101 w 272"/>
                <a:gd name="T61" fmla="*/ 415 h 832"/>
                <a:gd name="T62" fmla="*/ 97 w 272"/>
                <a:gd name="T63" fmla="*/ 407 h 832"/>
                <a:gd name="T64" fmla="*/ 91 w 272"/>
                <a:gd name="T65" fmla="*/ 401 h 832"/>
                <a:gd name="T66" fmla="*/ 35 w 272"/>
                <a:gd name="T67" fmla="*/ 401 h 832"/>
                <a:gd name="T68" fmla="*/ 114 w 272"/>
                <a:gd name="T69" fmla="*/ 297 h 832"/>
                <a:gd name="T70" fmla="*/ 116 w 272"/>
                <a:gd name="T71" fmla="*/ 307 h 832"/>
                <a:gd name="T72" fmla="*/ 120 w 272"/>
                <a:gd name="T73" fmla="*/ 312 h 832"/>
                <a:gd name="T74" fmla="*/ 129 w 272"/>
                <a:gd name="T75" fmla="*/ 314 h 832"/>
                <a:gd name="T76" fmla="*/ 172 w 272"/>
                <a:gd name="T77" fmla="*/ 411 h 832"/>
                <a:gd name="T78" fmla="*/ 172 w 272"/>
                <a:gd name="T79" fmla="*/ 419 h 832"/>
                <a:gd name="T80" fmla="*/ 178 w 272"/>
                <a:gd name="T81" fmla="*/ 426 h 832"/>
                <a:gd name="T82" fmla="*/ 185 w 272"/>
                <a:gd name="T83" fmla="*/ 430 h 832"/>
                <a:gd name="T84" fmla="*/ 128 w 272"/>
                <a:gd name="T85" fmla="*/ 685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2" h="832">
                  <a:moveTo>
                    <a:pt x="257" y="401"/>
                  </a:moveTo>
                  <a:lnTo>
                    <a:pt x="207" y="401"/>
                  </a:lnTo>
                  <a:lnTo>
                    <a:pt x="243" y="305"/>
                  </a:lnTo>
                  <a:lnTo>
                    <a:pt x="243" y="301"/>
                  </a:lnTo>
                  <a:lnTo>
                    <a:pt x="243" y="297"/>
                  </a:lnTo>
                  <a:lnTo>
                    <a:pt x="241" y="293"/>
                  </a:lnTo>
                  <a:lnTo>
                    <a:pt x="238" y="289"/>
                  </a:lnTo>
                  <a:lnTo>
                    <a:pt x="234" y="287"/>
                  </a:lnTo>
                  <a:lnTo>
                    <a:pt x="230" y="285"/>
                  </a:lnTo>
                  <a:lnTo>
                    <a:pt x="147" y="285"/>
                  </a:lnTo>
                  <a:lnTo>
                    <a:pt x="201" y="17"/>
                  </a:lnTo>
                  <a:lnTo>
                    <a:pt x="201" y="11"/>
                  </a:lnTo>
                  <a:lnTo>
                    <a:pt x="199" y="6"/>
                  </a:lnTo>
                  <a:lnTo>
                    <a:pt x="195" y="2"/>
                  </a:lnTo>
                  <a:lnTo>
                    <a:pt x="191" y="0"/>
                  </a:lnTo>
                  <a:lnTo>
                    <a:pt x="185" y="0"/>
                  </a:lnTo>
                  <a:lnTo>
                    <a:pt x="180" y="0"/>
                  </a:lnTo>
                  <a:lnTo>
                    <a:pt x="176" y="4"/>
                  </a:lnTo>
                  <a:lnTo>
                    <a:pt x="172" y="8"/>
                  </a:lnTo>
                  <a:lnTo>
                    <a:pt x="0" y="409"/>
                  </a:lnTo>
                  <a:lnTo>
                    <a:pt x="0" y="415"/>
                  </a:lnTo>
                  <a:lnTo>
                    <a:pt x="0" y="419"/>
                  </a:lnTo>
                  <a:lnTo>
                    <a:pt x="2" y="422"/>
                  </a:lnTo>
                  <a:lnTo>
                    <a:pt x="6" y="426"/>
                  </a:lnTo>
                  <a:lnTo>
                    <a:pt x="10" y="428"/>
                  </a:lnTo>
                  <a:lnTo>
                    <a:pt x="14" y="430"/>
                  </a:lnTo>
                  <a:lnTo>
                    <a:pt x="66" y="430"/>
                  </a:lnTo>
                  <a:lnTo>
                    <a:pt x="29" y="525"/>
                  </a:lnTo>
                  <a:lnTo>
                    <a:pt x="29" y="529"/>
                  </a:lnTo>
                  <a:lnTo>
                    <a:pt x="29" y="534"/>
                  </a:lnTo>
                  <a:lnTo>
                    <a:pt x="31" y="538"/>
                  </a:lnTo>
                  <a:lnTo>
                    <a:pt x="35" y="542"/>
                  </a:lnTo>
                  <a:lnTo>
                    <a:pt x="39" y="544"/>
                  </a:lnTo>
                  <a:lnTo>
                    <a:pt x="43" y="544"/>
                  </a:lnTo>
                  <a:lnTo>
                    <a:pt x="126" y="544"/>
                  </a:lnTo>
                  <a:lnTo>
                    <a:pt x="72" y="814"/>
                  </a:lnTo>
                  <a:lnTo>
                    <a:pt x="72" y="820"/>
                  </a:lnTo>
                  <a:lnTo>
                    <a:pt x="74" y="824"/>
                  </a:lnTo>
                  <a:lnTo>
                    <a:pt x="77" y="828"/>
                  </a:lnTo>
                  <a:lnTo>
                    <a:pt x="81" y="830"/>
                  </a:lnTo>
                  <a:lnTo>
                    <a:pt x="85" y="832"/>
                  </a:lnTo>
                  <a:lnTo>
                    <a:pt x="91" y="830"/>
                  </a:lnTo>
                  <a:lnTo>
                    <a:pt x="95" y="828"/>
                  </a:lnTo>
                  <a:lnTo>
                    <a:pt x="99" y="822"/>
                  </a:lnTo>
                  <a:lnTo>
                    <a:pt x="270" y="421"/>
                  </a:lnTo>
                  <a:lnTo>
                    <a:pt x="272" y="417"/>
                  </a:lnTo>
                  <a:lnTo>
                    <a:pt x="272" y="411"/>
                  </a:lnTo>
                  <a:lnTo>
                    <a:pt x="270" y="407"/>
                  </a:lnTo>
                  <a:lnTo>
                    <a:pt x="266" y="403"/>
                  </a:lnTo>
                  <a:lnTo>
                    <a:pt x="263" y="401"/>
                  </a:lnTo>
                  <a:lnTo>
                    <a:pt x="257" y="401"/>
                  </a:lnTo>
                  <a:close/>
                  <a:moveTo>
                    <a:pt x="128" y="685"/>
                  </a:moveTo>
                  <a:lnTo>
                    <a:pt x="157" y="532"/>
                  </a:lnTo>
                  <a:lnTo>
                    <a:pt x="157" y="529"/>
                  </a:lnTo>
                  <a:lnTo>
                    <a:pt x="157" y="525"/>
                  </a:lnTo>
                  <a:lnTo>
                    <a:pt x="155" y="521"/>
                  </a:lnTo>
                  <a:lnTo>
                    <a:pt x="151" y="517"/>
                  </a:lnTo>
                  <a:lnTo>
                    <a:pt x="147" y="517"/>
                  </a:lnTo>
                  <a:lnTo>
                    <a:pt x="143" y="515"/>
                  </a:lnTo>
                  <a:lnTo>
                    <a:pt x="64" y="515"/>
                  </a:lnTo>
                  <a:lnTo>
                    <a:pt x="99" y="421"/>
                  </a:lnTo>
                  <a:lnTo>
                    <a:pt x="101" y="415"/>
                  </a:lnTo>
                  <a:lnTo>
                    <a:pt x="99" y="411"/>
                  </a:lnTo>
                  <a:lnTo>
                    <a:pt x="97" y="407"/>
                  </a:lnTo>
                  <a:lnTo>
                    <a:pt x="95" y="403"/>
                  </a:lnTo>
                  <a:lnTo>
                    <a:pt x="91" y="401"/>
                  </a:lnTo>
                  <a:lnTo>
                    <a:pt x="85" y="401"/>
                  </a:lnTo>
                  <a:lnTo>
                    <a:pt x="35" y="401"/>
                  </a:lnTo>
                  <a:lnTo>
                    <a:pt x="145" y="147"/>
                  </a:lnTo>
                  <a:lnTo>
                    <a:pt x="114" y="297"/>
                  </a:lnTo>
                  <a:lnTo>
                    <a:pt x="114" y="301"/>
                  </a:lnTo>
                  <a:lnTo>
                    <a:pt x="116" y="307"/>
                  </a:lnTo>
                  <a:lnTo>
                    <a:pt x="118" y="309"/>
                  </a:lnTo>
                  <a:lnTo>
                    <a:pt x="120" y="312"/>
                  </a:lnTo>
                  <a:lnTo>
                    <a:pt x="124" y="314"/>
                  </a:lnTo>
                  <a:lnTo>
                    <a:pt x="129" y="314"/>
                  </a:lnTo>
                  <a:lnTo>
                    <a:pt x="209" y="314"/>
                  </a:lnTo>
                  <a:lnTo>
                    <a:pt x="172" y="411"/>
                  </a:lnTo>
                  <a:lnTo>
                    <a:pt x="172" y="415"/>
                  </a:lnTo>
                  <a:lnTo>
                    <a:pt x="172" y="419"/>
                  </a:lnTo>
                  <a:lnTo>
                    <a:pt x="174" y="422"/>
                  </a:lnTo>
                  <a:lnTo>
                    <a:pt x="178" y="426"/>
                  </a:lnTo>
                  <a:lnTo>
                    <a:pt x="182" y="428"/>
                  </a:lnTo>
                  <a:lnTo>
                    <a:pt x="185" y="430"/>
                  </a:lnTo>
                  <a:lnTo>
                    <a:pt x="236" y="430"/>
                  </a:lnTo>
                  <a:lnTo>
                    <a:pt x="128" y="685"/>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83" name="Freeform 245">
              <a:extLst>
                <a:ext uri="{FF2B5EF4-FFF2-40B4-BE49-F238E27FC236}">
                  <a16:creationId xmlns:a16="http://schemas.microsoft.com/office/drawing/2014/main" id="{4FE56BF3-681D-490F-B731-4437780A8ED5}"/>
                </a:ext>
              </a:extLst>
            </p:cNvPr>
            <p:cNvSpPr>
              <a:spLocks/>
            </p:cNvSpPr>
            <p:nvPr/>
          </p:nvSpPr>
          <p:spPr bwMode="auto">
            <a:xfrm>
              <a:off x="6288088" y="2362201"/>
              <a:ext cx="90488" cy="22225"/>
            </a:xfrm>
            <a:custGeom>
              <a:avLst/>
              <a:gdLst>
                <a:gd name="T0" fmla="*/ 101 w 114"/>
                <a:gd name="T1" fmla="*/ 0 h 29"/>
                <a:gd name="T2" fmla="*/ 14 w 114"/>
                <a:gd name="T3" fmla="*/ 0 h 29"/>
                <a:gd name="T4" fmla="*/ 8 w 114"/>
                <a:gd name="T5" fmla="*/ 0 h 29"/>
                <a:gd name="T6" fmla="*/ 4 w 114"/>
                <a:gd name="T7" fmla="*/ 4 h 29"/>
                <a:gd name="T8" fmla="*/ 0 w 114"/>
                <a:gd name="T9" fmla="*/ 8 h 29"/>
                <a:gd name="T10" fmla="*/ 0 w 114"/>
                <a:gd name="T11" fmla="*/ 14 h 29"/>
                <a:gd name="T12" fmla="*/ 0 w 114"/>
                <a:gd name="T13" fmla="*/ 20 h 29"/>
                <a:gd name="T14" fmla="*/ 4 w 114"/>
                <a:gd name="T15" fmla="*/ 23 h 29"/>
                <a:gd name="T16" fmla="*/ 8 w 114"/>
                <a:gd name="T17" fmla="*/ 27 h 29"/>
                <a:gd name="T18" fmla="*/ 14 w 114"/>
                <a:gd name="T19" fmla="*/ 29 h 29"/>
                <a:gd name="T20" fmla="*/ 101 w 114"/>
                <a:gd name="T21" fmla="*/ 29 h 29"/>
                <a:gd name="T22" fmla="*/ 107 w 114"/>
                <a:gd name="T23" fmla="*/ 27 h 29"/>
                <a:gd name="T24" fmla="*/ 110 w 114"/>
                <a:gd name="T25" fmla="*/ 23 h 29"/>
                <a:gd name="T26" fmla="*/ 114 w 114"/>
                <a:gd name="T27" fmla="*/ 20 h 29"/>
                <a:gd name="T28" fmla="*/ 114 w 114"/>
                <a:gd name="T29" fmla="*/ 14 h 29"/>
                <a:gd name="T30" fmla="*/ 114 w 114"/>
                <a:gd name="T31" fmla="*/ 8 h 29"/>
                <a:gd name="T32" fmla="*/ 110 w 114"/>
                <a:gd name="T33" fmla="*/ 4 h 29"/>
                <a:gd name="T34" fmla="*/ 107 w 114"/>
                <a:gd name="T35" fmla="*/ 0 h 29"/>
                <a:gd name="T36" fmla="*/ 101 w 114"/>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29">
                  <a:moveTo>
                    <a:pt x="101" y="0"/>
                  </a:moveTo>
                  <a:lnTo>
                    <a:pt x="14" y="0"/>
                  </a:lnTo>
                  <a:lnTo>
                    <a:pt x="8" y="0"/>
                  </a:lnTo>
                  <a:lnTo>
                    <a:pt x="4" y="4"/>
                  </a:lnTo>
                  <a:lnTo>
                    <a:pt x="0" y="8"/>
                  </a:lnTo>
                  <a:lnTo>
                    <a:pt x="0" y="14"/>
                  </a:lnTo>
                  <a:lnTo>
                    <a:pt x="0" y="20"/>
                  </a:lnTo>
                  <a:lnTo>
                    <a:pt x="4" y="23"/>
                  </a:lnTo>
                  <a:lnTo>
                    <a:pt x="8" y="27"/>
                  </a:lnTo>
                  <a:lnTo>
                    <a:pt x="14" y="29"/>
                  </a:lnTo>
                  <a:lnTo>
                    <a:pt x="101" y="29"/>
                  </a:lnTo>
                  <a:lnTo>
                    <a:pt x="107" y="27"/>
                  </a:lnTo>
                  <a:lnTo>
                    <a:pt x="110" y="23"/>
                  </a:lnTo>
                  <a:lnTo>
                    <a:pt x="114" y="20"/>
                  </a:lnTo>
                  <a:lnTo>
                    <a:pt x="114" y="14"/>
                  </a:lnTo>
                  <a:lnTo>
                    <a:pt x="114" y="8"/>
                  </a:lnTo>
                  <a:lnTo>
                    <a:pt x="110" y="4"/>
                  </a:lnTo>
                  <a:lnTo>
                    <a:pt x="107" y="0"/>
                  </a:lnTo>
                  <a:lnTo>
                    <a:pt x="101" y="0"/>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84" name="Freeform 246">
              <a:extLst>
                <a:ext uri="{FF2B5EF4-FFF2-40B4-BE49-F238E27FC236}">
                  <a16:creationId xmlns:a16="http://schemas.microsoft.com/office/drawing/2014/main" id="{469EB65C-9809-4886-8E29-FFFA40928E25}"/>
                </a:ext>
              </a:extLst>
            </p:cNvPr>
            <p:cNvSpPr>
              <a:spLocks/>
            </p:cNvSpPr>
            <p:nvPr/>
          </p:nvSpPr>
          <p:spPr bwMode="auto">
            <a:xfrm>
              <a:off x="6254750" y="2225676"/>
              <a:ext cx="77788" cy="55563"/>
            </a:xfrm>
            <a:custGeom>
              <a:avLst/>
              <a:gdLst>
                <a:gd name="T0" fmla="*/ 14 w 98"/>
                <a:gd name="T1" fmla="*/ 71 h 71"/>
                <a:gd name="T2" fmla="*/ 17 w 98"/>
                <a:gd name="T3" fmla="*/ 69 h 71"/>
                <a:gd name="T4" fmla="*/ 21 w 98"/>
                <a:gd name="T5" fmla="*/ 69 h 71"/>
                <a:gd name="T6" fmla="*/ 93 w 98"/>
                <a:gd name="T7" fmla="*/ 25 h 71"/>
                <a:gd name="T8" fmla="*/ 97 w 98"/>
                <a:gd name="T9" fmla="*/ 21 h 71"/>
                <a:gd name="T10" fmla="*/ 98 w 98"/>
                <a:gd name="T11" fmla="*/ 17 h 71"/>
                <a:gd name="T12" fmla="*/ 98 w 98"/>
                <a:gd name="T13" fmla="*/ 11 h 71"/>
                <a:gd name="T14" fmla="*/ 97 w 98"/>
                <a:gd name="T15" fmla="*/ 5 h 71"/>
                <a:gd name="T16" fmla="*/ 93 w 98"/>
                <a:gd name="T17" fmla="*/ 1 h 71"/>
                <a:gd name="T18" fmla="*/ 89 w 98"/>
                <a:gd name="T19" fmla="*/ 0 h 71"/>
                <a:gd name="T20" fmla="*/ 83 w 98"/>
                <a:gd name="T21" fmla="*/ 0 h 71"/>
                <a:gd name="T22" fmla="*/ 77 w 98"/>
                <a:gd name="T23" fmla="*/ 1 h 71"/>
                <a:gd name="T24" fmla="*/ 6 w 98"/>
                <a:gd name="T25" fmla="*/ 44 h 71"/>
                <a:gd name="T26" fmla="*/ 2 w 98"/>
                <a:gd name="T27" fmla="*/ 48 h 71"/>
                <a:gd name="T28" fmla="*/ 0 w 98"/>
                <a:gd name="T29" fmla="*/ 54 h 71"/>
                <a:gd name="T30" fmla="*/ 0 w 98"/>
                <a:gd name="T31" fmla="*/ 57 h 71"/>
                <a:gd name="T32" fmla="*/ 2 w 98"/>
                <a:gd name="T33" fmla="*/ 63 h 71"/>
                <a:gd name="T34" fmla="*/ 4 w 98"/>
                <a:gd name="T35" fmla="*/ 67 h 71"/>
                <a:gd name="T36" fmla="*/ 8 w 98"/>
                <a:gd name="T37" fmla="*/ 69 h 71"/>
                <a:gd name="T38" fmla="*/ 14 w 98"/>
                <a:gd name="T3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71">
                  <a:moveTo>
                    <a:pt x="14" y="71"/>
                  </a:moveTo>
                  <a:lnTo>
                    <a:pt x="17" y="69"/>
                  </a:lnTo>
                  <a:lnTo>
                    <a:pt x="21" y="69"/>
                  </a:lnTo>
                  <a:lnTo>
                    <a:pt x="93" y="25"/>
                  </a:lnTo>
                  <a:lnTo>
                    <a:pt x="97" y="21"/>
                  </a:lnTo>
                  <a:lnTo>
                    <a:pt x="98" y="17"/>
                  </a:lnTo>
                  <a:lnTo>
                    <a:pt x="98" y="11"/>
                  </a:lnTo>
                  <a:lnTo>
                    <a:pt x="97" y="5"/>
                  </a:lnTo>
                  <a:lnTo>
                    <a:pt x="93" y="1"/>
                  </a:lnTo>
                  <a:lnTo>
                    <a:pt x="89" y="0"/>
                  </a:lnTo>
                  <a:lnTo>
                    <a:pt x="83" y="0"/>
                  </a:lnTo>
                  <a:lnTo>
                    <a:pt x="77" y="1"/>
                  </a:lnTo>
                  <a:lnTo>
                    <a:pt x="6" y="44"/>
                  </a:lnTo>
                  <a:lnTo>
                    <a:pt x="2" y="48"/>
                  </a:lnTo>
                  <a:lnTo>
                    <a:pt x="0" y="54"/>
                  </a:lnTo>
                  <a:lnTo>
                    <a:pt x="0" y="57"/>
                  </a:lnTo>
                  <a:lnTo>
                    <a:pt x="2" y="63"/>
                  </a:lnTo>
                  <a:lnTo>
                    <a:pt x="4" y="67"/>
                  </a:lnTo>
                  <a:lnTo>
                    <a:pt x="8" y="69"/>
                  </a:lnTo>
                  <a:lnTo>
                    <a:pt x="14" y="71"/>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85" name="Freeform 247">
              <a:extLst>
                <a:ext uri="{FF2B5EF4-FFF2-40B4-BE49-F238E27FC236}">
                  <a16:creationId xmlns:a16="http://schemas.microsoft.com/office/drawing/2014/main" id="{3368A54C-2AFD-45D7-A48D-A6E49D9D3AD4}"/>
                </a:ext>
              </a:extLst>
            </p:cNvPr>
            <p:cNvSpPr>
              <a:spLocks/>
            </p:cNvSpPr>
            <p:nvPr/>
          </p:nvSpPr>
          <p:spPr bwMode="auto">
            <a:xfrm>
              <a:off x="6254750" y="2463801"/>
              <a:ext cx="77788" cy="57150"/>
            </a:xfrm>
            <a:custGeom>
              <a:avLst/>
              <a:gdLst>
                <a:gd name="T0" fmla="*/ 93 w 98"/>
                <a:gd name="T1" fmla="*/ 44 h 71"/>
                <a:gd name="T2" fmla="*/ 21 w 98"/>
                <a:gd name="T3" fmla="*/ 1 h 71"/>
                <a:gd name="T4" fmla="*/ 15 w 98"/>
                <a:gd name="T5" fmla="*/ 0 h 71"/>
                <a:gd name="T6" fmla="*/ 10 w 98"/>
                <a:gd name="T7" fmla="*/ 0 h 71"/>
                <a:gd name="T8" fmla="*/ 6 w 98"/>
                <a:gd name="T9" fmla="*/ 1 h 71"/>
                <a:gd name="T10" fmla="*/ 2 w 98"/>
                <a:gd name="T11" fmla="*/ 5 h 71"/>
                <a:gd name="T12" fmla="*/ 0 w 98"/>
                <a:gd name="T13" fmla="*/ 11 h 71"/>
                <a:gd name="T14" fmla="*/ 0 w 98"/>
                <a:gd name="T15" fmla="*/ 17 h 71"/>
                <a:gd name="T16" fmla="*/ 2 w 98"/>
                <a:gd name="T17" fmla="*/ 21 h 71"/>
                <a:gd name="T18" fmla="*/ 6 w 98"/>
                <a:gd name="T19" fmla="*/ 25 h 71"/>
                <a:gd name="T20" fmla="*/ 77 w 98"/>
                <a:gd name="T21" fmla="*/ 69 h 71"/>
                <a:gd name="T22" fmla="*/ 81 w 98"/>
                <a:gd name="T23" fmla="*/ 71 h 71"/>
                <a:gd name="T24" fmla="*/ 85 w 98"/>
                <a:gd name="T25" fmla="*/ 71 h 71"/>
                <a:gd name="T26" fmla="*/ 91 w 98"/>
                <a:gd name="T27" fmla="*/ 69 h 71"/>
                <a:gd name="T28" fmla="*/ 95 w 98"/>
                <a:gd name="T29" fmla="*/ 67 h 71"/>
                <a:gd name="T30" fmla="*/ 97 w 98"/>
                <a:gd name="T31" fmla="*/ 63 h 71"/>
                <a:gd name="T32" fmla="*/ 98 w 98"/>
                <a:gd name="T33" fmla="*/ 57 h 71"/>
                <a:gd name="T34" fmla="*/ 98 w 98"/>
                <a:gd name="T35" fmla="*/ 54 h 71"/>
                <a:gd name="T36" fmla="*/ 97 w 98"/>
                <a:gd name="T37" fmla="*/ 48 h 71"/>
                <a:gd name="T38" fmla="*/ 93 w 98"/>
                <a:gd name="T39" fmla="*/ 4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71">
                  <a:moveTo>
                    <a:pt x="93" y="44"/>
                  </a:moveTo>
                  <a:lnTo>
                    <a:pt x="21" y="1"/>
                  </a:lnTo>
                  <a:lnTo>
                    <a:pt x="15" y="0"/>
                  </a:lnTo>
                  <a:lnTo>
                    <a:pt x="10" y="0"/>
                  </a:lnTo>
                  <a:lnTo>
                    <a:pt x="6" y="1"/>
                  </a:lnTo>
                  <a:lnTo>
                    <a:pt x="2" y="5"/>
                  </a:lnTo>
                  <a:lnTo>
                    <a:pt x="0" y="11"/>
                  </a:lnTo>
                  <a:lnTo>
                    <a:pt x="0" y="17"/>
                  </a:lnTo>
                  <a:lnTo>
                    <a:pt x="2" y="21"/>
                  </a:lnTo>
                  <a:lnTo>
                    <a:pt x="6" y="25"/>
                  </a:lnTo>
                  <a:lnTo>
                    <a:pt x="77" y="69"/>
                  </a:lnTo>
                  <a:lnTo>
                    <a:pt x="81" y="71"/>
                  </a:lnTo>
                  <a:lnTo>
                    <a:pt x="85" y="71"/>
                  </a:lnTo>
                  <a:lnTo>
                    <a:pt x="91" y="69"/>
                  </a:lnTo>
                  <a:lnTo>
                    <a:pt x="95" y="67"/>
                  </a:lnTo>
                  <a:lnTo>
                    <a:pt x="97" y="63"/>
                  </a:lnTo>
                  <a:lnTo>
                    <a:pt x="98" y="57"/>
                  </a:lnTo>
                  <a:lnTo>
                    <a:pt x="98" y="54"/>
                  </a:lnTo>
                  <a:lnTo>
                    <a:pt x="97" y="48"/>
                  </a:lnTo>
                  <a:lnTo>
                    <a:pt x="93" y="44"/>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86" name="Freeform 248">
              <a:extLst>
                <a:ext uri="{FF2B5EF4-FFF2-40B4-BE49-F238E27FC236}">
                  <a16:creationId xmlns:a16="http://schemas.microsoft.com/office/drawing/2014/main" id="{6EE236C4-3A61-45AF-9B75-6FDE412018A0}"/>
                </a:ext>
              </a:extLst>
            </p:cNvPr>
            <p:cNvSpPr>
              <a:spLocks/>
            </p:cNvSpPr>
            <p:nvPr/>
          </p:nvSpPr>
          <p:spPr bwMode="auto">
            <a:xfrm>
              <a:off x="5786438" y="2362201"/>
              <a:ext cx="90488" cy="22225"/>
            </a:xfrm>
            <a:custGeom>
              <a:avLst/>
              <a:gdLst>
                <a:gd name="T0" fmla="*/ 114 w 114"/>
                <a:gd name="T1" fmla="*/ 14 h 29"/>
                <a:gd name="T2" fmla="*/ 114 w 114"/>
                <a:gd name="T3" fmla="*/ 8 h 29"/>
                <a:gd name="T4" fmla="*/ 110 w 114"/>
                <a:gd name="T5" fmla="*/ 4 h 29"/>
                <a:gd name="T6" fmla="*/ 106 w 114"/>
                <a:gd name="T7" fmla="*/ 0 h 29"/>
                <a:gd name="T8" fmla="*/ 100 w 114"/>
                <a:gd name="T9" fmla="*/ 0 h 29"/>
                <a:gd name="T10" fmla="*/ 13 w 114"/>
                <a:gd name="T11" fmla="*/ 0 h 29"/>
                <a:gd name="T12" fmla="*/ 7 w 114"/>
                <a:gd name="T13" fmla="*/ 0 h 29"/>
                <a:gd name="T14" fmla="*/ 4 w 114"/>
                <a:gd name="T15" fmla="*/ 4 h 29"/>
                <a:gd name="T16" fmla="*/ 0 w 114"/>
                <a:gd name="T17" fmla="*/ 8 h 29"/>
                <a:gd name="T18" fmla="*/ 0 w 114"/>
                <a:gd name="T19" fmla="*/ 14 h 29"/>
                <a:gd name="T20" fmla="*/ 0 w 114"/>
                <a:gd name="T21" fmla="*/ 20 h 29"/>
                <a:gd name="T22" fmla="*/ 4 w 114"/>
                <a:gd name="T23" fmla="*/ 23 h 29"/>
                <a:gd name="T24" fmla="*/ 7 w 114"/>
                <a:gd name="T25" fmla="*/ 27 h 29"/>
                <a:gd name="T26" fmla="*/ 13 w 114"/>
                <a:gd name="T27" fmla="*/ 29 h 29"/>
                <a:gd name="T28" fmla="*/ 100 w 114"/>
                <a:gd name="T29" fmla="*/ 29 h 29"/>
                <a:gd name="T30" fmla="*/ 106 w 114"/>
                <a:gd name="T31" fmla="*/ 27 h 29"/>
                <a:gd name="T32" fmla="*/ 110 w 114"/>
                <a:gd name="T33" fmla="*/ 23 h 29"/>
                <a:gd name="T34" fmla="*/ 114 w 114"/>
                <a:gd name="T35" fmla="*/ 20 h 29"/>
                <a:gd name="T36" fmla="*/ 114 w 114"/>
                <a:gd name="T37"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29">
                  <a:moveTo>
                    <a:pt x="114" y="14"/>
                  </a:moveTo>
                  <a:lnTo>
                    <a:pt x="114" y="8"/>
                  </a:lnTo>
                  <a:lnTo>
                    <a:pt x="110" y="4"/>
                  </a:lnTo>
                  <a:lnTo>
                    <a:pt x="106" y="0"/>
                  </a:lnTo>
                  <a:lnTo>
                    <a:pt x="100" y="0"/>
                  </a:lnTo>
                  <a:lnTo>
                    <a:pt x="13" y="0"/>
                  </a:lnTo>
                  <a:lnTo>
                    <a:pt x="7" y="0"/>
                  </a:lnTo>
                  <a:lnTo>
                    <a:pt x="4" y="4"/>
                  </a:lnTo>
                  <a:lnTo>
                    <a:pt x="0" y="8"/>
                  </a:lnTo>
                  <a:lnTo>
                    <a:pt x="0" y="14"/>
                  </a:lnTo>
                  <a:lnTo>
                    <a:pt x="0" y="20"/>
                  </a:lnTo>
                  <a:lnTo>
                    <a:pt x="4" y="23"/>
                  </a:lnTo>
                  <a:lnTo>
                    <a:pt x="7" y="27"/>
                  </a:lnTo>
                  <a:lnTo>
                    <a:pt x="13" y="29"/>
                  </a:lnTo>
                  <a:lnTo>
                    <a:pt x="100" y="29"/>
                  </a:lnTo>
                  <a:lnTo>
                    <a:pt x="106" y="27"/>
                  </a:lnTo>
                  <a:lnTo>
                    <a:pt x="110" y="23"/>
                  </a:lnTo>
                  <a:lnTo>
                    <a:pt x="114" y="20"/>
                  </a:lnTo>
                  <a:lnTo>
                    <a:pt x="114" y="14"/>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87" name="Freeform 249">
              <a:extLst>
                <a:ext uri="{FF2B5EF4-FFF2-40B4-BE49-F238E27FC236}">
                  <a16:creationId xmlns:a16="http://schemas.microsoft.com/office/drawing/2014/main" id="{AB263E8A-677B-40AB-8602-07DB86EB30EA}"/>
                </a:ext>
              </a:extLst>
            </p:cNvPr>
            <p:cNvSpPr>
              <a:spLocks/>
            </p:cNvSpPr>
            <p:nvPr/>
          </p:nvSpPr>
          <p:spPr bwMode="auto">
            <a:xfrm>
              <a:off x="5832475" y="2225676"/>
              <a:ext cx="77788" cy="55563"/>
            </a:xfrm>
            <a:custGeom>
              <a:avLst/>
              <a:gdLst>
                <a:gd name="T0" fmla="*/ 92 w 98"/>
                <a:gd name="T1" fmla="*/ 44 h 71"/>
                <a:gd name="T2" fmla="*/ 21 w 98"/>
                <a:gd name="T3" fmla="*/ 1 h 71"/>
                <a:gd name="T4" fmla="*/ 15 w 98"/>
                <a:gd name="T5" fmla="*/ 0 h 71"/>
                <a:gd name="T6" fmla="*/ 9 w 98"/>
                <a:gd name="T7" fmla="*/ 0 h 71"/>
                <a:gd name="T8" fmla="*/ 5 w 98"/>
                <a:gd name="T9" fmla="*/ 1 h 71"/>
                <a:gd name="T10" fmla="*/ 1 w 98"/>
                <a:gd name="T11" fmla="*/ 5 h 71"/>
                <a:gd name="T12" fmla="*/ 0 w 98"/>
                <a:gd name="T13" fmla="*/ 11 h 71"/>
                <a:gd name="T14" fmla="*/ 0 w 98"/>
                <a:gd name="T15" fmla="*/ 17 h 71"/>
                <a:gd name="T16" fmla="*/ 1 w 98"/>
                <a:gd name="T17" fmla="*/ 21 h 71"/>
                <a:gd name="T18" fmla="*/ 5 w 98"/>
                <a:gd name="T19" fmla="*/ 25 h 71"/>
                <a:gd name="T20" fmla="*/ 77 w 98"/>
                <a:gd name="T21" fmla="*/ 69 h 71"/>
                <a:gd name="T22" fmla="*/ 81 w 98"/>
                <a:gd name="T23" fmla="*/ 69 h 71"/>
                <a:gd name="T24" fmla="*/ 84 w 98"/>
                <a:gd name="T25" fmla="*/ 71 h 71"/>
                <a:gd name="T26" fmla="*/ 90 w 98"/>
                <a:gd name="T27" fmla="*/ 69 h 71"/>
                <a:gd name="T28" fmla="*/ 94 w 98"/>
                <a:gd name="T29" fmla="*/ 67 h 71"/>
                <a:gd name="T30" fmla="*/ 96 w 98"/>
                <a:gd name="T31" fmla="*/ 63 h 71"/>
                <a:gd name="T32" fmla="*/ 98 w 98"/>
                <a:gd name="T33" fmla="*/ 57 h 71"/>
                <a:gd name="T34" fmla="*/ 98 w 98"/>
                <a:gd name="T35" fmla="*/ 54 h 71"/>
                <a:gd name="T36" fmla="*/ 96 w 98"/>
                <a:gd name="T37" fmla="*/ 48 h 71"/>
                <a:gd name="T38" fmla="*/ 92 w 98"/>
                <a:gd name="T39" fmla="*/ 4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71">
                  <a:moveTo>
                    <a:pt x="92" y="44"/>
                  </a:moveTo>
                  <a:lnTo>
                    <a:pt x="21" y="1"/>
                  </a:lnTo>
                  <a:lnTo>
                    <a:pt x="15" y="0"/>
                  </a:lnTo>
                  <a:lnTo>
                    <a:pt x="9" y="0"/>
                  </a:lnTo>
                  <a:lnTo>
                    <a:pt x="5" y="1"/>
                  </a:lnTo>
                  <a:lnTo>
                    <a:pt x="1" y="5"/>
                  </a:lnTo>
                  <a:lnTo>
                    <a:pt x="0" y="11"/>
                  </a:lnTo>
                  <a:lnTo>
                    <a:pt x="0" y="17"/>
                  </a:lnTo>
                  <a:lnTo>
                    <a:pt x="1" y="21"/>
                  </a:lnTo>
                  <a:lnTo>
                    <a:pt x="5" y="25"/>
                  </a:lnTo>
                  <a:lnTo>
                    <a:pt x="77" y="69"/>
                  </a:lnTo>
                  <a:lnTo>
                    <a:pt x="81" y="69"/>
                  </a:lnTo>
                  <a:lnTo>
                    <a:pt x="84" y="71"/>
                  </a:lnTo>
                  <a:lnTo>
                    <a:pt x="90" y="69"/>
                  </a:lnTo>
                  <a:lnTo>
                    <a:pt x="94" y="67"/>
                  </a:lnTo>
                  <a:lnTo>
                    <a:pt x="96" y="63"/>
                  </a:lnTo>
                  <a:lnTo>
                    <a:pt x="98" y="57"/>
                  </a:lnTo>
                  <a:lnTo>
                    <a:pt x="98" y="54"/>
                  </a:lnTo>
                  <a:lnTo>
                    <a:pt x="96" y="48"/>
                  </a:lnTo>
                  <a:lnTo>
                    <a:pt x="92" y="44"/>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288" name="Freeform 250">
              <a:extLst>
                <a:ext uri="{FF2B5EF4-FFF2-40B4-BE49-F238E27FC236}">
                  <a16:creationId xmlns:a16="http://schemas.microsoft.com/office/drawing/2014/main" id="{8CB55A18-2DFD-44E5-83DA-F913884A3E26}"/>
                </a:ext>
              </a:extLst>
            </p:cNvPr>
            <p:cNvSpPr>
              <a:spLocks/>
            </p:cNvSpPr>
            <p:nvPr/>
          </p:nvSpPr>
          <p:spPr bwMode="auto">
            <a:xfrm>
              <a:off x="5832475" y="2463801"/>
              <a:ext cx="77788" cy="57150"/>
            </a:xfrm>
            <a:custGeom>
              <a:avLst/>
              <a:gdLst>
                <a:gd name="T0" fmla="*/ 77 w 98"/>
                <a:gd name="T1" fmla="*/ 1 h 71"/>
                <a:gd name="T2" fmla="*/ 5 w 98"/>
                <a:gd name="T3" fmla="*/ 44 h 71"/>
                <a:gd name="T4" fmla="*/ 1 w 98"/>
                <a:gd name="T5" fmla="*/ 48 h 71"/>
                <a:gd name="T6" fmla="*/ 0 w 98"/>
                <a:gd name="T7" fmla="*/ 54 h 71"/>
                <a:gd name="T8" fmla="*/ 0 w 98"/>
                <a:gd name="T9" fmla="*/ 57 h 71"/>
                <a:gd name="T10" fmla="*/ 1 w 98"/>
                <a:gd name="T11" fmla="*/ 63 h 71"/>
                <a:gd name="T12" fmla="*/ 3 w 98"/>
                <a:gd name="T13" fmla="*/ 67 h 71"/>
                <a:gd name="T14" fmla="*/ 7 w 98"/>
                <a:gd name="T15" fmla="*/ 69 h 71"/>
                <a:gd name="T16" fmla="*/ 13 w 98"/>
                <a:gd name="T17" fmla="*/ 71 h 71"/>
                <a:gd name="T18" fmla="*/ 17 w 98"/>
                <a:gd name="T19" fmla="*/ 71 h 71"/>
                <a:gd name="T20" fmla="*/ 21 w 98"/>
                <a:gd name="T21" fmla="*/ 69 h 71"/>
                <a:gd name="T22" fmla="*/ 92 w 98"/>
                <a:gd name="T23" fmla="*/ 25 h 71"/>
                <a:gd name="T24" fmla="*/ 96 w 98"/>
                <a:gd name="T25" fmla="*/ 21 h 71"/>
                <a:gd name="T26" fmla="*/ 98 w 98"/>
                <a:gd name="T27" fmla="*/ 17 h 71"/>
                <a:gd name="T28" fmla="*/ 98 w 98"/>
                <a:gd name="T29" fmla="*/ 11 h 71"/>
                <a:gd name="T30" fmla="*/ 96 w 98"/>
                <a:gd name="T31" fmla="*/ 5 h 71"/>
                <a:gd name="T32" fmla="*/ 92 w 98"/>
                <a:gd name="T33" fmla="*/ 1 h 71"/>
                <a:gd name="T34" fmla="*/ 88 w 98"/>
                <a:gd name="T35" fmla="*/ 0 h 71"/>
                <a:gd name="T36" fmla="*/ 83 w 98"/>
                <a:gd name="T37" fmla="*/ 0 h 71"/>
                <a:gd name="T38" fmla="*/ 77 w 98"/>
                <a:gd name="T39" fmla="*/ 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71">
                  <a:moveTo>
                    <a:pt x="77" y="1"/>
                  </a:moveTo>
                  <a:lnTo>
                    <a:pt x="5" y="44"/>
                  </a:lnTo>
                  <a:lnTo>
                    <a:pt x="1" y="48"/>
                  </a:lnTo>
                  <a:lnTo>
                    <a:pt x="0" y="54"/>
                  </a:lnTo>
                  <a:lnTo>
                    <a:pt x="0" y="57"/>
                  </a:lnTo>
                  <a:lnTo>
                    <a:pt x="1" y="63"/>
                  </a:lnTo>
                  <a:lnTo>
                    <a:pt x="3" y="67"/>
                  </a:lnTo>
                  <a:lnTo>
                    <a:pt x="7" y="69"/>
                  </a:lnTo>
                  <a:lnTo>
                    <a:pt x="13" y="71"/>
                  </a:lnTo>
                  <a:lnTo>
                    <a:pt x="17" y="71"/>
                  </a:lnTo>
                  <a:lnTo>
                    <a:pt x="21" y="69"/>
                  </a:lnTo>
                  <a:lnTo>
                    <a:pt x="92" y="25"/>
                  </a:lnTo>
                  <a:lnTo>
                    <a:pt x="96" y="21"/>
                  </a:lnTo>
                  <a:lnTo>
                    <a:pt x="98" y="17"/>
                  </a:lnTo>
                  <a:lnTo>
                    <a:pt x="98" y="11"/>
                  </a:lnTo>
                  <a:lnTo>
                    <a:pt x="96" y="5"/>
                  </a:lnTo>
                  <a:lnTo>
                    <a:pt x="92" y="1"/>
                  </a:lnTo>
                  <a:lnTo>
                    <a:pt x="88" y="0"/>
                  </a:lnTo>
                  <a:lnTo>
                    <a:pt x="83" y="0"/>
                  </a:lnTo>
                  <a:lnTo>
                    <a:pt x="77" y="1"/>
                  </a:lnTo>
                  <a:close/>
                </a:path>
              </a:pathLst>
            </a:custGeom>
            <a:grpFill/>
            <a:ln w="0">
              <a:noFill/>
              <a:prstDash val="solid"/>
              <a:round/>
              <a:headEnd/>
              <a:tailEnd/>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grpSp>
      <p:sp>
        <p:nvSpPr>
          <p:cNvPr id="291" name="Slide Number">
            <a:extLst>
              <a:ext uri="{FF2B5EF4-FFF2-40B4-BE49-F238E27FC236}">
                <a16:creationId xmlns:a16="http://schemas.microsoft.com/office/drawing/2014/main" id="{1865481F-F2E9-44EB-97E5-FBB054FA99BE}"/>
              </a:ext>
            </a:extLst>
          </p:cNvPr>
          <p:cNvSpPr txBox="1">
            <a:spLocks/>
          </p:cNvSpPr>
          <p:nvPr/>
        </p:nvSpPr>
        <p:spPr bwMode="gray">
          <a:xfrm>
            <a:off x="11419923" y="6508272"/>
            <a:ext cx="51296"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lvl="0"/>
            <a:fld id="{42C328C1-A84F-4A39-A664-DBA00541A8C6}" type="slidenum">
              <a:rPr lang="en-US" sz="800" smtClean="0">
                <a:solidFill>
                  <a:schemeClr val="bg1"/>
                </a:solidFill>
                <a:latin typeface="Palatino Linotype" panose="02040502050505030304" pitchFamily="18" charset="0"/>
              </a:rPr>
              <a:pPr lvl="0"/>
              <a:t>4</a:t>
            </a:fld>
            <a:endParaRPr lang="en-US" sz="800" dirty="0">
              <a:solidFill>
                <a:schemeClr val="bg1"/>
              </a:solidFill>
              <a:latin typeface="Palatino Linotype" panose="02040502050505030304" pitchFamily="18" charset="0"/>
            </a:endParaRPr>
          </a:p>
        </p:txBody>
      </p:sp>
      <p:sp>
        <p:nvSpPr>
          <p:cNvPr id="292" name="SlideLogoText">
            <a:extLst>
              <a:ext uri="{FF2B5EF4-FFF2-40B4-BE49-F238E27FC236}">
                <a16:creationId xmlns:a16="http://schemas.microsoft.com/office/drawing/2014/main" id="{F588912C-C837-45F9-80A1-805C5D79E9B8}"/>
              </a:ext>
            </a:extLst>
          </p:cNvPr>
          <p:cNvSpPr>
            <a:spLocks noChangeArrowheads="1"/>
          </p:cNvSpPr>
          <p:nvPr>
            <p:custDataLst>
              <p:tags r:id="rId4"/>
            </p:custDataLst>
          </p:nvPr>
        </p:nvSpPr>
        <p:spPr bwMode="gray">
          <a:xfrm>
            <a:off x="10248577" y="6508272"/>
            <a:ext cx="103714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193860"/>
            <a:r>
              <a:rPr lang="en-US" sz="800" baseline="0" noProof="0" dirty="0">
                <a:solidFill>
                  <a:schemeClr val="bg1"/>
                </a:solidFill>
                <a:latin typeface="Palatino Linotype" panose="02040502050505030304" pitchFamily="18" charset="0"/>
              </a:rPr>
              <a:t>McKinsey &amp; Company</a:t>
            </a:r>
          </a:p>
        </p:txBody>
      </p:sp>
    </p:spTree>
    <p:extLst>
      <p:ext uri="{BB962C8B-B14F-4D97-AF65-F5344CB8AC3E}">
        <p14:creationId xmlns:p14="http://schemas.microsoft.com/office/powerpoint/2010/main" val="1038012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Object 110" hidden="1"/>
          <p:cNvGraphicFramePr>
            <a:graphicFrameLocks noChangeAspect="1"/>
          </p:cNvGraphicFramePr>
          <p:nvPr>
            <p:custDataLst>
              <p:tags r:id="rId2"/>
            </p:custDataLst>
            <p:extLst>
              <p:ext uri="{D42A27DB-BD31-4B8C-83A1-F6EECF244321}">
                <p14:modId xmlns:p14="http://schemas.microsoft.com/office/powerpoint/2010/main" val="1292513718"/>
              </p:ext>
            </p:extLst>
          </p:nvPr>
        </p:nvGraphicFramePr>
        <p:xfrm>
          <a:off x="2615408" y="841525"/>
          <a:ext cx="1190" cy="1190"/>
        </p:xfrm>
        <a:graphic>
          <a:graphicData uri="http://schemas.openxmlformats.org/presentationml/2006/ole">
            <mc:AlternateContent xmlns:mc="http://schemas.openxmlformats.org/markup-compatibility/2006">
              <mc:Choice xmlns:v="urn:schemas-microsoft-com:vml" Requires="v">
                <p:oleObj spid="_x0000_s156677" name="think-cell Slide" r:id="rId6" imgW="353" imgH="353" progId="TCLayout.ActiveDocument.1">
                  <p:embed/>
                </p:oleObj>
              </mc:Choice>
              <mc:Fallback>
                <p:oleObj name="think-cell Slide" r:id="rId6" imgW="353" imgH="353" progId="TCLayout.ActiveDocument.1">
                  <p:embed/>
                  <p:pic>
                    <p:nvPicPr>
                      <p:cNvPr id="111" name="Object 110" hidden="1"/>
                      <p:cNvPicPr/>
                      <p:nvPr/>
                    </p:nvPicPr>
                    <p:blipFill>
                      <a:blip r:embed="rId7"/>
                      <a:stretch>
                        <a:fillRect/>
                      </a:stretch>
                    </p:blipFill>
                    <p:spPr>
                      <a:xfrm>
                        <a:off x="2615408" y="841525"/>
                        <a:ext cx="1190" cy="1190"/>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FA2220E5-E7B1-4FCF-80D7-2793D039263F}"/>
              </a:ext>
            </a:extLst>
          </p:cNvPr>
          <p:cNvSpPr/>
          <p:nvPr>
            <p:custDataLst>
              <p:tags r:id="rId3"/>
            </p:custDataLst>
          </p:nvPr>
        </p:nvSpPr>
        <p:spPr bwMode="auto">
          <a:xfrm>
            <a:off x="1493903" y="50"/>
            <a:ext cx="158748" cy="158748"/>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2000" dirty="0" err="1">
              <a:solidFill>
                <a:schemeClr val="tx1"/>
              </a:solidFill>
              <a:latin typeface="Palatino Linotype" panose="02040502050505030304" pitchFamily="18" charset="0"/>
              <a:ea typeface="+mj-ea"/>
              <a:cs typeface="+mj-cs"/>
              <a:sym typeface="Palatino Linotype" panose="02040502050505030304" pitchFamily="18" charset="0"/>
            </a:endParaRPr>
          </a:p>
        </p:txBody>
      </p:sp>
      <p:sp>
        <p:nvSpPr>
          <p:cNvPr id="2" name="Title 1"/>
          <p:cNvSpPr>
            <a:spLocks noGrp="1"/>
          </p:cNvSpPr>
          <p:nvPr>
            <p:ph type="title"/>
          </p:nvPr>
        </p:nvSpPr>
        <p:spPr bwMode="gray">
          <a:xfrm>
            <a:off x="158759" y="230235"/>
            <a:ext cx="11491890" cy="61535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r>
              <a:rPr lang="en-US" dirty="0">
                <a:latin typeface="Palatino Linotype" panose="02040502050505030304" pitchFamily="18" charset="0"/>
              </a:rPr>
              <a:t>A rigorous scanning and selection process complemented by expert interviews and workshops allowed to identify the 12 high impact use cases</a:t>
            </a:r>
          </a:p>
        </p:txBody>
      </p:sp>
      <p:sp>
        <p:nvSpPr>
          <p:cNvPr id="8" name="3. Unit of measure" hidden="1"/>
          <p:cNvSpPr txBox="1">
            <a:spLocks noChangeArrowheads="1"/>
          </p:cNvSpPr>
          <p:nvPr/>
        </p:nvSpPr>
        <p:spPr bwMode="gray">
          <a:xfrm>
            <a:off x="2703507" y="1256458"/>
            <a:ext cx="6463521"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defTabSz="895350">
              <a:defRPr baseline="0">
                <a:solidFill>
                  <a:schemeClr val="accent6"/>
                </a:solidFill>
                <a:latin typeface="+mn-lt"/>
              </a:defRPr>
            </a:lvl1pPr>
            <a:lvl2pPr marL="447675" defTabSz="895350">
              <a:defRPr sz="2400"/>
            </a:lvl2pPr>
            <a:lvl3pPr marL="895350" defTabSz="895350">
              <a:defRPr sz="2400"/>
            </a:lvl3pPr>
            <a:lvl4pPr marL="1344613"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1200" dirty="0"/>
              <a:t>Unit of measure</a:t>
            </a:r>
          </a:p>
        </p:txBody>
      </p:sp>
      <p:graphicFrame>
        <p:nvGraphicFramePr>
          <p:cNvPr id="3" name="Table 2" hidden="1"/>
          <p:cNvGraphicFramePr>
            <a:graphicFrameLocks noGrp="1"/>
          </p:cNvGraphicFramePr>
          <p:nvPr>
            <p:extLst/>
          </p:nvPr>
        </p:nvGraphicFramePr>
        <p:xfrm>
          <a:off x="2831769" y="1441114"/>
          <a:ext cx="6275881" cy="4044185"/>
        </p:xfrm>
        <a:graphic>
          <a:graphicData uri="http://schemas.openxmlformats.org/drawingml/2006/table">
            <a:tbl>
              <a:tblPr>
                <a:tableStyleId>{5C22544A-7EE6-4342-B048-85BDC9FD1C3A}</a:tableStyleId>
              </a:tblPr>
              <a:tblGrid>
                <a:gridCol w="789804">
                  <a:extLst>
                    <a:ext uri="{9D8B030D-6E8A-4147-A177-3AD203B41FA5}">
                      <a16:colId xmlns:a16="http://schemas.microsoft.com/office/drawing/2014/main" val="20000"/>
                    </a:ext>
                  </a:extLst>
                </a:gridCol>
                <a:gridCol w="326327">
                  <a:extLst>
                    <a:ext uri="{9D8B030D-6E8A-4147-A177-3AD203B41FA5}">
                      <a16:colId xmlns:a16="http://schemas.microsoft.com/office/drawing/2014/main" val="20001"/>
                    </a:ext>
                  </a:extLst>
                </a:gridCol>
                <a:gridCol w="5159749">
                  <a:extLst>
                    <a:ext uri="{9D8B030D-6E8A-4147-A177-3AD203B41FA5}">
                      <a16:colId xmlns:a16="http://schemas.microsoft.com/office/drawing/2014/main" val="20002"/>
                    </a:ext>
                  </a:extLst>
                </a:gridCol>
              </a:tblGrid>
              <a:tr h="237865">
                <a:tc rowSpan="7">
                  <a:txBody>
                    <a:bodyPr/>
                    <a:lstStyle/>
                    <a:p>
                      <a:pPr algn="ctr" fontAlgn="ctr"/>
                      <a:r>
                        <a:rPr lang="en-US" sz="700" u="none" strike="noStrike" dirty="0">
                          <a:effectLst/>
                        </a:rPr>
                        <a:t>Consumption</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700" u="none" strike="noStrike" dirty="0">
                          <a:effectLst/>
                        </a:rPr>
                        <a:t>1</a:t>
                      </a:r>
                      <a:endParaRPr lang="en-US" sz="7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Neutrigenetics (DNA tests) to provide consumers compelte transparency on their specific nutritional needs based based on genetics</a:t>
                      </a:r>
                      <a:endParaRPr lang="en-US" sz="7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0"/>
                  </a:ext>
                </a:extLst>
              </a:tr>
              <a:tr h="237865">
                <a:tc vMerge="1">
                  <a:txBody>
                    <a:bodyPr/>
                    <a:lstStyle/>
                    <a:p>
                      <a:endParaRPr lang="en-US"/>
                    </a:p>
                  </a:txBody>
                  <a:tcPr/>
                </a:tc>
                <a:tc>
                  <a:txBody>
                    <a:bodyPr/>
                    <a:lstStyle/>
                    <a:p>
                      <a:pPr algn="ctr" fontAlgn="ctr"/>
                      <a:r>
                        <a:rPr lang="en-US" sz="700" u="none" strike="noStrike" dirty="0">
                          <a:effectLst/>
                        </a:rPr>
                        <a:t>2</a:t>
                      </a:r>
                      <a:endParaRPr lang="en-US" sz="7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Scanning technologies (e.g., hyperspectral imaging) on mobile computing platforms to determine nutritional content of food and information on origins</a:t>
                      </a:r>
                      <a:endParaRPr lang="en-US" sz="7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1"/>
                  </a:ext>
                </a:extLst>
              </a:tr>
              <a:tr h="118932">
                <a:tc vMerge="1">
                  <a:txBody>
                    <a:bodyPr/>
                    <a:lstStyle/>
                    <a:p>
                      <a:endParaRPr lang="en-US"/>
                    </a:p>
                  </a:txBody>
                  <a:tcPr/>
                </a:tc>
                <a:tc>
                  <a:txBody>
                    <a:bodyPr/>
                    <a:lstStyle/>
                    <a:p>
                      <a:pPr algn="ctr" fontAlgn="ctr"/>
                      <a:r>
                        <a:rPr lang="en-US" sz="700" u="none" strike="noStrike" dirty="0">
                          <a:effectLst/>
                        </a:rPr>
                        <a:t>3</a:t>
                      </a:r>
                      <a:endParaRPr lang="en-US" sz="7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Empowering consumers to make/grow their own food using smart appliances</a:t>
                      </a:r>
                      <a:endParaRPr lang="en-US" sz="7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2"/>
                  </a:ext>
                </a:extLst>
              </a:tr>
              <a:tr h="237865">
                <a:tc vMerge="1">
                  <a:txBody>
                    <a:bodyPr/>
                    <a:lstStyle/>
                    <a:p>
                      <a:endParaRPr lang="en-US"/>
                    </a:p>
                  </a:txBody>
                  <a:tcPr/>
                </a:tc>
                <a:tc>
                  <a:txBody>
                    <a:bodyPr/>
                    <a:lstStyle/>
                    <a:p>
                      <a:pPr algn="ctr" fontAlgn="ctr"/>
                      <a:r>
                        <a:rPr lang="en-US" sz="700" u="none" strike="noStrike" dirty="0">
                          <a:effectLst/>
                        </a:rPr>
                        <a:t>4</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Online marketplaces to connect consumers directly to growers of nutritious foods and helathy food options</a:t>
                      </a:r>
                      <a:endParaRPr lang="en-US" sz="7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3"/>
                  </a:ext>
                </a:extLst>
              </a:tr>
              <a:tr h="118932">
                <a:tc vMerge="1">
                  <a:txBody>
                    <a:bodyPr/>
                    <a:lstStyle/>
                    <a:p>
                      <a:endParaRPr lang="en-US"/>
                    </a:p>
                  </a:txBody>
                  <a:tcPr/>
                </a:tc>
                <a:tc>
                  <a:txBody>
                    <a:bodyPr/>
                    <a:lstStyle/>
                    <a:p>
                      <a:pPr algn="ctr" fontAlgn="ctr"/>
                      <a:r>
                        <a:rPr lang="en-US" sz="700" u="none" strike="noStrike" dirty="0">
                          <a:effectLst/>
                        </a:rPr>
                        <a:t>5</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Novel ingredients (e.g., plant and insect) to reduce dependance on animal protein</a:t>
                      </a:r>
                      <a:endParaRPr lang="en-US" sz="7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4"/>
                  </a:ext>
                </a:extLst>
              </a:tr>
              <a:tr h="118932">
                <a:tc vMerge="1">
                  <a:txBody>
                    <a:bodyPr/>
                    <a:lstStyle/>
                    <a:p>
                      <a:endParaRPr lang="en-US"/>
                    </a:p>
                  </a:txBody>
                  <a:tcPr/>
                </a:tc>
                <a:tc>
                  <a:txBody>
                    <a:bodyPr/>
                    <a:lstStyle/>
                    <a:p>
                      <a:pPr algn="ctr" fontAlgn="ctr"/>
                      <a:r>
                        <a:rPr lang="en-US" sz="700" u="none" strike="noStrike" dirty="0">
                          <a:effectLst/>
                        </a:rPr>
                        <a:t>6</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Clean meat to reduce livestock emissions</a:t>
                      </a:r>
                      <a:endParaRPr lang="en-US" sz="7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5"/>
                  </a:ext>
                </a:extLst>
              </a:tr>
              <a:tr h="118932">
                <a:tc vMerge="1">
                  <a:txBody>
                    <a:bodyPr/>
                    <a:lstStyle/>
                    <a:p>
                      <a:endParaRPr lang="en-US"/>
                    </a:p>
                  </a:txBody>
                  <a:tcPr/>
                </a:tc>
                <a:tc>
                  <a:txBody>
                    <a:bodyPr/>
                    <a:lstStyle/>
                    <a:p>
                      <a:pPr algn="ctr" fontAlgn="ctr"/>
                      <a:r>
                        <a:rPr lang="en-US" sz="700" u="none" strike="noStrike" dirty="0">
                          <a:effectLst/>
                        </a:rPr>
                        <a:t>7</a:t>
                      </a:r>
                      <a:endParaRPr lang="en-US" sz="7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Food fortification and biofortification to provide more nutrients in food</a:t>
                      </a:r>
                      <a:endParaRPr lang="en-US" sz="7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6"/>
                  </a:ext>
                </a:extLst>
              </a:tr>
              <a:tr h="118932">
                <a:tc rowSpan="2">
                  <a:txBody>
                    <a:bodyPr/>
                    <a:lstStyle/>
                    <a:p>
                      <a:pPr algn="ctr" fontAlgn="ctr"/>
                      <a:r>
                        <a:rPr lang="en-US" sz="700" u="none" strike="noStrike" dirty="0">
                          <a:effectLst/>
                        </a:rPr>
                        <a:t>Distribution</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700" u="none" strike="noStrike" dirty="0">
                          <a:effectLst/>
                        </a:rPr>
                        <a:t>8</a:t>
                      </a:r>
                      <a:endParaRPr lang="en-US" sz="7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Food packaging to incease shelf life and quality</a:t>
                      </a:r>
                      <a:endParaRPr lang="en-US" sz="7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7"/>
                  </a:ext>
                </a:extLst>
              </a:tr>
              <a:tr h="237865">
                <a:tc vMerge="1">
                  <a:txBody>
                    <a:bodyPr/>
                    <a:lstStyle/>
                    <a:p>
                      <a:endParaRPr lang="en-US"/>
                    </a:p>
                  </a:txBody>
                  <a:tcPr/>
                </a:tc>
                <a:tc>
                  <a:txBody>
                    <a:bodyPr/>
                    <a:lstStyle/>
                    <a:p>
                      <a:pPr algn="ctr" fontAlgn="ctr"/>
                      <a:r>
                        <a:rPr lang="en-US" sz="700" u="none" strike="noStrike" dirty="0">
                          <a:effectLst/>
                        </a:rPr>
                        <a:t>9</a:t>
                      </a:r>
                      <a:endParaRPr lang="en-US" sz="7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Autonomous and near-autonomous vehicles (inclusing drones, trucks, cars) to reduce transportation costs and cost effectively serve rural communities while reducing the price of food</a:t>
                      </a:r>
                      <a:endParaRPr lang="en-US" sz="7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8"/>
                  </a:ext>
                </a:extLst>
              </a:tr>
              <a:tr h="118932">
                <a:tc>
                  <a:txBody>
                    <a:bodyPr/>
                    <a:lstStyle/>
                    <a:p>
                      <a:pPr algn="ctr" fontAlgn="ctr"/>
                      <a:r>
                        <a:rPr lang="en-US" sz="700" u="none" strike="noStrike" dirty="0">
                          <a:effectLst/>
                        </a:rPr>
                        <a:t>Processing</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700" u="none" strike="noStrike" dirty="0">
                          <a:effectLst/>
                        </a:rPr>
                        <a:t>10</a:t>
                      </a:r>
                      <a:endParaRPr lang="en-US" sz="7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Renewable energy and energy storage to power processing equipment</a:t>
                      </a:r>
                      <a:endParaRPr lang="en-US" sz="7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9"/>
                  </a:ext>
                </a:extLst>
              </a:tr>
              <a:tr h="191084">
                <a:tc rowSpan="3">
                  <a:txBody>
                    <a:bodyPr/>
                    <a:lstStyle/>
                    <a:p>
                      <a:pPr algn="ctr" fontAlgn="ctr"/>
                      <a:r>
                        <a:rPr lang="en-US" sz="700" u="none" strike="noStrike" dirty="0">
                          <a:effectLst/>
                        </a:rPr>
                        <a:t>Inputs</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700" u="none" strike="noStrike" dirty="0">
                          <a:effectLst/>
                        </a:rPr>
                        <a:t>12</a:t>
                      </a:r>
                      <a:endParaRPr lang="en-US" sz="7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Creation of new inputs such as chemicals and fertilizers to improve crop yields using biosciences</a:t>
                      </a:r>
                      <a:endParaRPr lang="en-US" sz="7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0"/>
                  </a:ext>
                </a:extLst>
              </a:tr>
              <a:tr h="118932">
                <a:tc vMerge="1">
                  <a:txBody>
                    <a:bodyPr/>
                    <a:lstStyle/>
                    <a:p>
                      <a:endParaRPr lang="en-US"/>
                    </a:p>
                  </a:txBody>
                  <a:tcPr/>
                </a:tc>
                <a:tc>
                  <a:txBody>
                    <a:bodyPr/>
                    <a:lstStyle/>
                    <a:p>
                      <a:pPr algn="ctr" fontAlgn="ctr"/>
                      <a:r>
                        <a:rPr lang="en-US" sz="700" u="none" strike="noStrike" dirty="0">
                          <a:effectLst/>
                        </a:rPr>
                        <a:t>13</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Microbiome seed coatings to improve crop yields, improve pest control, reduce water use, etc…</a:t>
                      </a:r>
                      <a:endParaRPr lang="en-US" sz="7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1"/>
                  </a:ext>
                </a:extLst>
              </a:tr>
              <a:tr h="237865">
                <a:tc vMerge="1">
                  <a:txBody>
                    <a:bodyPr/>
                    <a:lstStyle/>
                    <a:p>
                      <a:endParaRPr lang="en-US"/>
                    </a:p>
                  </a:txBody>
                  <a:tcPr/>
                </a:tc>
                <a:tc>
                  <a:txBody>
                    <a:bodyPr/>
                    <a:lstStyle/>
                    <a:p>
                      <a:pPr algn="ctr" fontAlgn="ctr"/>
                      <a:r>
                        <a:rPr lang="en-US" sz="700" u="none" strike="noStrike" dirty="0">
                          <a:effectLst/>
                        </a:rPr>
                        <a:t>14</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CRISPR-Cas to make gene editing more widely accessible and creating new seeds for all regions and crop</a:t>
                      </a:r>
                      <a:endParaRPr lang="en-US" sz="7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2"/>
                  </a:ext>
                </a:extLst>
              </a:tr>
              <a:tr h="237865">
                <a:tc rowSpan="5">
                  <a:txBody>
                    <a:bodyPr/>
                    <a:lstStyle/>
                    <a:p>
                      <a:pPr algn="ctr" fontAlgn="ctr"/>
                      <a:r>
                        <a:rPr lang="en-US" sz="700" u="none" strike="noStrike" dirty="0">
                          <a:effectLst/>
                        </a:rPr>
                        <a:t>Production</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700" u="none" strike="noStrike" dirty="0">
                          <a:effectLst/>
                        </a:rPr>
                        <a:t>11</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Urban, indoor, and vertical farming to reduce the environmental footprint from transportation, reduce soil degradation, water use, etc..</a:t>
                      </a:r>
                      <a:endParaRPr lang="en-US" sz="7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3"/>
                  </a:ext>
                </a:extLst>
              </a:tr>
              <a:tr h="237865">
                <a:tc vMerge="1">
                  <a:txBody>
                    <a:bodyPr/>
                    <a:lstStyle/>
                    <a:p>
                      <a:endParaRPr lang="en-US"/>
                    </a:p>
                  </a:txBody>
                  <a:tcPr/>
                </a:tc>
                <a:tc>
                  <a:txBody>
                    <a:bodyPr/>
                    <a:lstStyle/>
                    <a:p>
                      <a:pPr algn="ctr" fontAlgn="ctr"/>
                      <a:r>
                        <a:rPr lang="en-US" sz="700" u="none" strike="noStrike" dirty="0">
                          <a:effectLst/>
                        </a:rPr>
                        <a:t>15</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Shared economy and online marketplaces to link farmers to goods and services previously inaccessible (e.g., mechanization, transport, inputs, harevesting, etc…)</a:t>
                      </a:r>
                      <a:endParaRPr lang="en-US" sz="7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4"/>
                  </a:ext>
                </a:extLst>
              </a:tr>
              <a:tr h="391569">
                <a:tc vMerge="1">
                  <a:txBody>
                    <a:bodyPr/>
                    <a:lstStyle/>
                    <a:p>
                      <a:endParaRPr lang="en-US"/>
                    </a:p>
                  </a:txBody>
                  <a:tcPr/>
                </a:tc>
                <a:tc>
                  <a:txBody>
                    <a:bodyPr/>
                    <a:lstStyle/>
                    <a:p>
                      <a:pPr algn="ctr" fontAlgn="ctr"/>
                      <a:r>
                        <a:rPr lang="en-US" sz="700" u="none" strike="noStrike" dirty="0">
                          <a:effectLst/>
                        </a:rPr>
                        <a:t>16</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Big data and advanced analytics of on-farm and environmental data to help farmers make better decisions, improve farming and management practices, more accurately predict yield to plan for demand or provide access to financing at lowered risk, reduce insurance risk (i.e., Precision Farming)</a:t>
                      </a:r>
                      <a:endParaRPr lang="en-US" sz="7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5"/>
                  </a:ext>
                </a:extLst>
              </a:tr>
              <a:tr h="131430">
                <a:tc vMerge="1">
                  <a:txBody>
                    <a:bodyPr/>
                    <a:lstStyle/>
                    <a:p>
                      <a:endParaRPr lang="en-US"/>
                    </a:p>
                  </a:txBody>
                  <a:tcPr/>
                </a:tc>
                <a:tc>
                  <a:txBody>
                    <a:bodyPr/>
                    <a:lstStyle/>
                    <a:p>
                      <a:pPr algn="ctr" fontAlgn="ctr"/>
                      <a:r>
                        <a:rPr lang="en-US" sz="700" u="none" strike="noStrike" dirty="0">
                          <a:effectLst/>
                        </a:rPr>
                        <a:t>17</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Desalination and filtration technologies to make use of salt water and waste water sources</a:t>
                      </a:r>
                      <a:endParaRPr lang="en-US" sz="7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6"/>
                  </a:ext>
                </a:extLst>
              </a:tr>
              <a:tr h="237865">
                <a:tc vMerge="1">
                  <a:txBody>
                    <a:bodyPr/>
                    <a:lstStyle/>
                    <a:p>
                      <a:endParaRPr lang="en-US"/>
                    </a:p>
                  </a:txBody>
                  <a:tcPr/>
                </a:tc>
                <a:tc>
                  <a:txBody>
                    <a:bodyPr/>
                    <a:lstStyle/>
                    <a:p>
                      <a:pPr algn="ctr" fontAlgn="ctr"/>
                      <a:r>
                        <a:rPr lang="en-US" sz="700" u="none" strike="noStrike" dirty="0">
                          <a:effectLst/>
                        </a:rPr>
                        <a:t>18</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Mobile computing to provide smallholders with access to finance, education, knowledge exchange, and basic extension services</a:t>
                      </a:r>
                      <a:endParaRPr lang="en-US" sz="7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7"/>
                  </a:ext>
                </a:extLst>
              </a:tr>
              <a:tr h="118932">
                <a:tc>
                  <a:txBody>
                    <a:bodyPr/>
                    <a:lstStyle/>
                    <a:p>
                      <a:pPr algn="ctr" fontAlgn="ctr"/>
                      <a:r>
                        <a:rPr lang="en-US" sz="700" u="none" strike="noStrike" dirty="0">
                          <a:effectLst/>
                        </a:rPr>
                        <a:t>Finance</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700" u="none" strike="noStrike" dirty="0">
                          <a:effectLst/>
                        </a:rPr>
                        <a:t>19</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Blockchain to provide access to finanace or track land rights/contracts</a:t>
                      </a:r>
                      <a:endParaRPr lang="en-US" sz="7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8"/>
                  </a:ext>
                </a:extLst>
              </a:tr>
              <a:tr h="237865">
                <a:tc>
                  <a:txBody>
                    <a:bodyPr/>
                    <a:lstStyle/>
                    <a:p>
                      <a:pPr algn="ctr" fontAlgn="ctr"/>
                      <a:r>
                        <a:rPr lang="en-US" sz="700" u="none" strike="noStrike" dirty="0">
                          <a:effectLst/>
                        </a:rPr>
                        <a:t>Insurance</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700" u="none" strike="noStrike" dirty="0">
                          <a:effectLst/>
                        </a:rPr>
                        <a:t>20</a:t>
                      </a:r>
                      <a:endParaRPr lang="en-US" sz="7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Remote sensing as well as drones to drive down insurance prices significantly (specifically adjudication costs) and making it accessible to smallholder farmers</a:t>
                      </a:r>
                      <a:endParaRPr lang="en-US" sz="7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19"/>
                  </a:ext>
                </a:extLst>
              </a:tr>
              <a:tr h="237865">
                <a:tc>
                  <a:txBody>
                    <a:bodyPr/>
                    <a:lstStyle/>
                    <a:p>
                      <a:pPr algn="ctr" fontAlgn="ctr"/>
                      <a:r>
                        <a:rPr lang="en-US" sz="700" u="none" strike="noStrike" dirty="0">
                          <a:effectLst/>
                        </a:rPr>
                        <a:t>Cross value chain</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n-US" sz="700" u="none" strike="noStrike" dirty="0">
                          <a:effectLst/>
                        </a:rPr>
                        <a:t>21</a:t>
                      </a:r>
                      <a:endParaRPr lang="en-US" sz="7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en-US" sz="700" u="none" strike="noStrike" dirty="0">
                          <a:effectLst/>
                        </a:rPr>
                        <a:t>IoT to track food and optimize value chain efficiency as well as drive transparency in terms of nutritional content and environmental impact of foods</a:t>
                      </a:r>
                      <a:endParaRPr lang="en-US" sz="7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20"/>
                  </a:ext>
                </a:extLst>
              </a:tr>
            </a:tbl>
          </a:graphicData>
        </a:graphic>
      </p:graphicFrame>
      <p:sp>
        <p:nvSpPr>
          <p:cNvPr id="230" name="TextBox 229">
            <a:extLst>
              <a:ext uri="{FF2B5EF4-FFF2-40B4-BE49-F238E27FC236}">
                <a16:creationId xmlns:a16="http://schemas.microsoft.com/office/drawing/2014/main" id="{A5CCEE4A-3C5D-4498-B55D-027941AAFF91}"/>
              </a:ext>
            </a:extLst>
          </p:cNvPr>
          <p:cNvSpPr txBox="1">
            <a:spLocks/>
          </p:cNvSpPr>
          <p:nvPr/>
        </p:nvSpPr>
        <p:spPr>
          <a:xfrm>
            <a:off x="3173329" y="944992"/>
            <a:ext cx="8477320" cy="213904"/>
          </a:xfrm>
          <a:prstGeom prst="rect">
            <a:avLst/>
          </a:prstGeom>
          <a:noFill/>
          <a:ln w="9525">
            <a:noFill/>
          </a:ln>
        </p:spPr>
        <p:txBody>
          <a:bodyPr vert="horz" wrap="square" lIns="0" tIns="0" rIns="0" bIns="13715"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0">
              <a:buClr>
                <a:srgbClr val="002960"/>
              </a:buClr>
              <a:defRPr/>
            </a:pPr>
            <a:r>
              <a:rPr lang="en-US" sz="1300" b="1" kern="0" dirty="0">
                <a:solidFill>
                  <a:schemeClr val="accent3"/>
                </a:solidFill>
                <a:latin typeface="Palatino Linotype" panose="02040502050505030304" pitchFamily="18" charset="0"/>
              </a:rPr>
              <a:t>Complemented with expert interviews, group calls, and key workshops:</a:t>
            </a:r>
          </a:p>
        </p:txBody>
      </p:sp>
      <p:sp>
        <p:nvSpPr>
          <p:cNvPr id="575" name="Oval 574"/>
          <p:cNvSpPr/>
          <p:nvPr/>
        </p:nvSpPr>
        <p:spPr>
          <a:xfrm>
            <a:off x="1158000" y="5996737"/>
            <a:ext cx="756579" cy="498913"/>
          </a:xfrm>
          <a:prstGeom prst="ellipse">
            <a:avLst/>
          </a:prstGeom>
          <a:solidFill>
            <a:schemeClr val="accent3"/>
          </a:solidFill>
          <a:ln w="9525" cap="flat" cmpd="sng" algn="ctr">
            <a:noFill/>
            <a:prstDash val="solid"/>
          </a:ln>
          <a:effectLst/>
        </p:spPr>
        <p:txBody>
          <a:bodyPr lIns="0" tIns="0" rIns="0" bIns="0" rtlCol="0" anchor="ctr"/>
          <a:lstStyle/>
          <a:p>
            <a:pPr algn="ctr" defTabSz="914367">
              <a:defRPr/>
            </a:pPr>
            <a:r>
              <a:rPr lang="en-US" sz="1300" b="1" kern="0" dirty="0">
                <a:solidFill>
                  <a:srgbClr val="FFFFFF"/>
                </a:solidFill>
                <a:latin typeface="Palatino Linotype" panose="02040502050505030304" pitchFamily="18" charset="0"/>
              </a:rPr>
              <a:t>12 use cases</a:t>
            </a:r>
          </a:p>
        </p:txBody>
      </p:sp>
      <p:sp>
        <p:nvSpPr>
          <p:cNvPr id="582" name="TextBox 581"/>
          <p:cNvSpPr txBox="1">
            <a:spLocks/>
          </p:cNvSpPr>
          <p:nvPr/>
        </p:nvSpPr>
        <p:spPr>
          <a:xfrm>
            <a:off x="158759" y="943254"/>
            <a:ext cx="2755061" cy="413958"/>
          </a:xfrm>
          <a:prstGeom prst="rect">
            <a:avLst/>
          </a:prstGeom>
          <a:noFill/>
          <a:ln w="9525">
            <a:noFill/>
          </a:ln>
        </p:spPr>
        <p:txBody>
          <a:bodyPr vert="horz" wrap="square" lIns="0" tIns="0" rIns="0" bIns="13715"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0">
              <a:buClr>
                <a:srgbClr val="002960"/>
              </a:buClr>
              <a:defRPr/>
            </a:pPr>
            <a:r>
              <a:rPr lang="en-US" sz="1300" kern="0" dirty="0">
                <a:latin typeface="Palatino Linotype" panose="02040502050505030304" pitchFamily="18" charset="0"/>
              </a:rPr>
              <a:t>The project identified </a:t>
            </a:r>
            <a:r>
              <a:rPr lang="en-US" sz="1300" b="1" kern="0" dirty="0">
                <a:solidFill>
                  <a:schemeClr val="accent3"/>
                </a:solidFill>
                <a:latin typeface="Palatino Linotype" panose="02040502050505030304" pitchFamily="18" charset="0"/>
              </a:rPr>
              <a:t>12 high-impact technology applications </a:t>
            </a:r>
            <a:r>
              <a:rPr lang="en-US" sz="1300" kern="0" dirty="0">
                <a:latin typeface="Palatino Linotype" panose="02040502050505030304" pitchFamily="18" charset="0"/>
              </a:rPr>
              <a:t>through:</a:t>
            </a:r>
          </a:p>
        </p:txBody>
      </p:sp>
      <p:sp>
        <p:nvSpPr>
          <p:cNvPr id="584" name="Rectangle 583"/>
          <p:cNvSpPr>
            <a:spLocks/>
          </p:cNvSpPr>
          <p:nvPr/>
        </p:nvSpPr>
        <p:spPr>
          <a:xfrm>
            <a:off x="158759" y="1464190"/>
            <a:ext cx="2755061" cy="1209273"/>
          </a:xfrm>
          <a:prstGeom prst="rect">
            <a:avLst/>
          </a:prstGeom>
          <a:solidFill>
            <a:schemeClr val="bg1">
              <a:lumMod val="95000"/>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err="1">
              <a:latin typeface="Palatino Linotype" panose="02040502050505030304" pitchFamily="18" charset="0"/>
            </a:endParaRPr>
          </a:p>
        </p:txBody>
      </p:sp>
      <p:sp>
        <p:nvSpPr>
          <p:cNvPr id="586" name="TextBox 585"/>
          <p:cNvSpPr txBox="1">
            <a:spLocks/>
          </p:cNvSpPr>
          <p:nvPr/>
        </p:nvSpPr>
        <p:spPr>
          <a:xfrm>
            <a:off x="999308" y="1586195"/>
            <a:ext cx="1704199" cy="800219"/>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317">
              <a:buClr>
                <a:srgbClr val="002960"/>
              </a:buClr>
              <a:defRPr/>
            </a:pPr>
            <a:r>
              <a:rPr lang="en-US" sz="1300" kern="0" dirty="0">
                <a:solidFill>
                  <a:srgbClr val="000000"/>
                </a:solidFill>
                <a:latin typeface="Palatino Linotype" panose="02040502050505030304" pitchFamily="18" charset="0"/>
              </a:rPr>
              <a:t>Market scan of over 1000 companies to find 180 distinct use cases in Food Systems</a:t>
            </a:r>
          </a:p>
        </p:txBody>
      </p:sp>
      <p:sp>
        <p:nvSpPr>
          <p:cNvPr id="587" name="Rectangle 586"/>
          <p:cNvSpPr>
            <a:spLocks/>
          </p:cNvSpPr>
          <p:nvPr/>
        </p:nvSpPr>
        <p:spPr>
          <a:xfrm>
            <a:off x="158759" y="2944202"/>
            <a:ext cx="2755061" cy="1209273"/>
          </a:xfrm>
          <a:prstGeom prst="rect">
            <a:avLst/>
          </a:prstGeom>
          <a:solidFill>
            <a:schemeClr val="bg1">
              <a:lumMod val="95000"/>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err="1">
              <a:latin typeface="Palatino Linotype" panose="02040502050505030304" pitchFamily="18" charset="0"/>
            </a:endParaRPr>
          </a:p>
        </p:txBody>
      </p:sp>
      <p:sp>
        <p:nvSpPr>
          <p:cNvPr id="589" name="TextBox 588"/>
          <p:cNvSpPr txBox="1">
            <a:spLocks/>
          </p:cNvSpPr>
          <p:nvPr/>
        </p:nvSpPr>
        <p:spPr>
          <a:xfrm>
            <a:off x="999308" y="3186864"/>
            <a:ext cx="1704199" cy="800219"/>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317">
              <a:buClr>
                <a:srgbClr val="002960"/>
              </a:buClr>
              <a:defRPr/>
            </a:pPr>
            <a:r>
              <a:rPr lang="en-US" sz="1300" kern="0" dirty="0">
                <a:solidFill>
                  <a:srgbClr val="000000"/>
                </a:solidFill>
                <a:latin typeface="Palatino Linotype" panose="02040502050505030304" pitchFamily="18" charset="0"/>
              </a:rPr>
              <a:t>Selecting high impact use cases based on market activity (investment activity)</a:t>
            </a:r>
          </a:p>
        </p:txBody>
      </p:sp>
      <p:sp>
        <p:nvSpPr>
          <p:cNvPr id="590" name="Rectangle 589"/>
          <p:cNvSpPr>
            <a:spLocks/>
          </p:cNvSpPr>
          <p:nvPr/>
        </p:nvSpPr>
        <p:spPr>
          <a:xfrm>
            <a:off x="158759" y="4424214"/>
            <a:ext cx="2755061" cy="1209273"/>
          </a:xfrm>
          <a:prstGeom prst="rect">
            <a:avLst/>
          </a:prstGeom>
          <a:solidFill>
            <a:schemeClr val="bg1">
              <a:lumMod val="95000"/>
              <a:alpha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dirty="0" err="1">
              <a:latin typeface="Palatino Linotype" panose="02040502050505030304" pitchFamily="18" charset="0"/>
            </a:endParaRPr>
          </a:p>
        </p:txBody>
      </p:sp>
      <p:sp>
        <p:nvSpPr>
          <p:cNvPr id="592" name="TextBox 591"/>
          <p:cNvSpPr txBox="1">
            <a:spLocks/>
          </p:cNvSpPr>
          <p:nvPr/>
        </p:nvSpPr>
        <p:spPr>
          <a:xfrm>
            <a:off x="999307" y="4666876"/>
            <a:ext cx="1704199" cy="800219"/>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317">
              <a:buClr>
                <a:srgbClr val="002960"/>
              </a:buClr>
              <a:defRPr/>
            </a:pPr>
            <a:r>
              <a:rPr lang="en-US" sz="1300" kern="0" dirty="0">
                <a:solidFill>
                  <a:srgbClr val="000000"/>
                </a:solidFill>
                <a:latin typeface="Palatino Linotype" panose="02040502050505030304" pitchFamily="18" charset="0"/>
              </a:rPr>
              <a:t>Use of a prioritization survey to get to list of top 12 promising technologies</a:t>
            </a:r>
          </a:p>
        </p:txBody>
      </p:sp>
      <p:sp>
        <p:nvSpPr>
          <p:cNvPr id="282" name="TextBox 281">
            <a:extLst>
              <a:ext uri="{FF2B5EF4-FFF2-40B4-BE49-F238E27FC236}">
                <a16:creationId xmlns:a16="http://schemas.microsoft.com/office/drawing/2014/main" id="{6C92B33F-F87B-4FC0-88A0-B92AD17AE2D7}"/>
              </a:ext>
            </a:extLst>
          </p:cNvPr>
          <p:cNvSpPr txBox="1">
            <a:spLocks/>
          </p:cNvSpPr>
          <p:nvPr/>
        </p:nvSpPr>
        <p:spPr>
          <a:xfrm>
            <a:off x="264452" y="1948169"/>
            <a:ext cx="362279" cy="200055"/>
          </a:xfrm>
          <a:prstGeom prst="rect">
            <a:avLst/>
          </a:prstGeom>
        </p:spPr>
        <p:txBody>
          <a:bodyPr vert="horz" wrap="non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317">
              <a:buClr>
                <a:srgbClr val="002960"/>
              </a:buClr>
              <a:defRPr/>
            </a:pPr>
            <a:r>
              <a:rPr lang="en-US" sz="1300" b="1" kern="0" dirty="0">
                <a:solidFill>
                  <a:schemeClr val="accent3"/>
                </a:solidFill>
                <a:latin typeface="Palatino Linotype" panose="02040502050505030304" pitchFamily="18" charset="0"/>
              </a:rPr>
              <a:t>Scan</a:t>
            </a:r>
          </a:p>
        </p:txBody>
      </p:sp>
      <p:sp>
        <p:nvSpPr>
          <p:cNvPr id="284" name="TextBox 283">
            <a:extLst>
              <a:ext uri="{FF2B5EF4-FFF2-40B4-BE49-F238E27FC236}">
                <a16:creationId xmlns:a16="http://schemas.microsoft.com/office/drawing/2014/main" id="{74476D07-D95B-48F0-8692-E218725C8FD3}"/>
              </a:ext>
            </a:extLst>
          </p:cNvPr>
          <p:cNvSpPr txBox="1">
            <a:spLocks/>
          </p:cNvSpPr>
          <p:nvPr/>
        </p:nvSpPr>
        <p:spPr>
          <a:xfrm>
            <a:off x="264453" y="3428182"/>
            <a:ext cx="511358" cy="200055"/>
          </a:xfrm>
          <a:prstGeom prst="rect">
            <a:avLst/>
          </a:prstGeom>
        </p:spPr>
        <p:txBody>
          <a:bodyPr vert="horz" wrap="non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317">
              <a:buClr>
                <a:srgbClr val="002960"/>
              </a:buClr>
              <a:defRPr/>
            </a:pPr>
            <a:r>
              <a:rPr lang="en-US" sz="1300" b="1" kern="0" dirty="0">
                <a:solidFill>
                  <a:schemeClr val="accent3"/>
                </a:solidFill>
                <a:latin typeface="Palatino Linotype" panose="02040502050505030304" pitchFamily="18" charset="0"/>
              </a:rPr>
              <a:t>Refine</a:t>
            </a:r>
          </a:p>
        </p:txBody>
      </p:sp>
      <p:sp>
        <p:nvSpPr>
          <p:cNvPr id="285" name="TextBox 284">
            <a:extLst>
              <a:ext uri="{FF2B5EF4-FFF2-40B4-BE49-F238E27FC236}">
                <a16:creationId xmlns:a16="http://schemas.microsoft.com/office/drawing/2014/main" id="{1A642FBF-FF18-4582-8A67-A2F703F554DA}"/>
              </a:ext>
            </a:extLst>
          </p:cNvPr>
          <p:cNvSpPr txBox="1">
            <a:spLocks/>
          </p:cNvSpPr>
          <p:nvPr/>
        </p:nvSpPr>
        <p:spPr>
          <a:xfrm>
            <a:off x="264453" y="4908194"/>
            <a:ext cx="455253" cy="200055"/>
          </a:xfrm>
          <a:prstGeom prst="rect">
            <a:avLst/>
          </a:prstGeom>
        </p:spPr>
        <p:txBody>
          <a:bodyPr vert="horz" wrap="non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defTabSz="895317">
              <a:buClr>
                <a:srgbClr val="002960"/>
              </a:buClr>
              <a:defRPr/>
            </a:pPr>
            <a:r>
              <a:rPr lang="en-US" sz="1300" b="1" kern="0" dirty="0">
                <a:solidFill>
                  <a:schemeClr val="accent3"/>
                </a:solidFill>
                <a:latin typeface="Palatino Linotype" panose="02040502050505030304" pitchFamily="18" charset="0"/>
              </a:rPr>
              <a:t>Select</a:t>
            </a:r>
          </a:p>
        </p:txBody>
      </p:sp>
      <p:sp>
        <p:nvSpPr>
          <p:cNvPr id="286" name="TextBox 285">
            <a:extLst>
              <a:ext uri="{FF2B5EF4-FFF2-40B4-BE49-F238E27FC236}">
                <a16:creationId xmlns:a16="http://schemas.microsoft.com/office/drawing/2014/main" id="{84153A27-7CC8-4167-A46D-BFBECB127AA5}"/>
              </a:ext>
            </a:extLst>
          </p:cNvPr>
          <p:cNvSpPr txBox="1">
            <a:spLocks/>
          </p:cNvSpPr>
          <p:nvPr/>
        </p:nvSpPr>
        <p:spPr>
          <a:xfrm>
            <a:off x="3173328" y="1217005"/>
            <a:ext cx="5462180" cy="200055"/>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a:r>
              <a:rPr lang="en-US" sz="1300" dirty="0">
                <a:latin typeface="Palatino Linotype" panose="02040502050505030304" pitchFamily="18" charset="0"/>
              </a:rPr>
              <a:t>Over </a:t>
            </a:r>
            <a:r>
              <a:rPr lang="en-US" sz="1300" b="1" dirty="0">
                <a:solidFill>
                  <a:schemeClr val="accent3"/>
                </a:solidFill>
                <a:latin typeface="Palatino Linotype" panose="02040502050505030304" pitchFamily="18" charset="0"/>
              </a:rPr>
              <a:t>50 individual expert interviews</a:t>
            </a:r>
          </a:p>
        </p:txBody>
      </p:sp>
      <p:sp>
        <p:nvSpPr>
          <p:cNvPr id="287" name="TextBox 286">
            <a:extLst>
              <a:ext uri="{FF2B5EF4-FFF2-40B4-BE49-F238E27FC236}">
                <a16:creationId xmlns:a16="http://schemas.microsoft.com/office/drawing/2014/main" id="{A4564241-3437-4BAD-8770-F6C895734E3A}"/>
              </a:ext>
            </a:extLst>
          </p:cNvPr>
          <p:cNvSpPr txBox="1"/>
          <p:nvPr/>
        </p:nvSpPr>
        <p:spPr>
          <a:xfrm>
            <a:off x="3173327" y="1518310"/>
            <a:ext cx="8556909" cy="400110"/>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a:r>
              <a:rPr lang="en-US" sz="1300" dirty="0">
                <a:latin typeface="Palatino Linotype" panose="02040502050505030304" pitchFamily="18" charset="0"/>
              </a:rPr>
              <a:t>Over </a:t>
            </a:r>
            <a:r>
              <a:rPr lang="en-US" sz="1300" b="1" dirty="0">
                <a:solidFill>
                  <a:schemeClr val="accent3"/>
                </a:solidFill>
                <a:latin typeface="Palatino Linotype" panose="02040502050505030304" pitchFamily="18" charset="0"/>
              </a:rPr>
              <a:t>10 group calls </a:t>
            </a:r>
            <a:r>
              <a:rPr lang="en-US" sz="1300" dirty="0">
                <a:latin typeface="Palatino Linotype" panose="02040502050505030304" pitchFamily="18" charset="0"/>
              </a:rPr>
              <a:t>with the World Economic Forum’s System Initiative on Shaping the Future of Food’s core advisory groups including:</a:t>
            </a:r>
          </a:p>
        </p:txBody>
      </p:sp>
      <p:grpSp>
        <p:nvGrpSpPr>
          <p:cNvPr id="6" name="Group 5">
            <a:extLst>
              <a:ext uri="{FF2B5EF4-FFF2-40B4-BE49-F238E27FC236}">
                <a16:creationId xmlns:a16="http://schemas.microsoft.com/office/drawing/2014/main" id="{0E4F5578-724B-491C-8C73-24E95F8130AD}"/>
              </a:ext>
            </a:extLst>
          </p:cNvPr>
          <p:cNvGrpSpPr/>
          <p:nvPr/>
        </p:nvGrpSpPr>
        <p:grpSpPr>
          <a:xfrm>
            <a:off x="3173328" y="3638412"/>
            <a:ext cx="8452092" cy="938475"/>
            <a:chOff x="3173328" y="3638412"/>
            <a:chExt cx="8452092" cy="938475"/>
          </a:xfrm>
        </p:grpSpPr>
        <p:grpSp>
          <p:nvGrpSpPr>
            <p:cNvPr id="4" name="Group 3">
              <a:extLst>
                <a:ext uri="{FF2B5EF4-FFF2-40B4-BE49-F238E27FC236}">
                  <a16:creationId xmlns:a16="http://schemas.microsoft.com/office/drawing/2014/main" id="{101CEA1A-990C-478F-BB08-E6C183D86C00}"/>
                </a:ext>
              </a:extLst>
            </p:cNvPr>
            <p:cNvGrpSpPr/>
            <p:nvPr/>
          </p:nvGrpSpPr>
          <p:grpSpPr>
            <a:xfrm>
              <a:off x="4703695" y="3638412"/>
              <a:ext cx="6921725" cy="938475"/>
              <a:chOff x="4703695" y="3638412"/>
              <a:chExt cx="6921725" cy="938475"/>
            </a:xfrm>
          </p:grpSpPr>
          <p:pic>
            <p:nvPicPr>
              <p:cNvPr id="358" name="Picture 357">
                <a:extLst>
                  <a:ext uri="{FF2B5EF4-FFF2-40B4-BE49-F238E27FC236}">
                    <a16:creationId xmlns:a16="http://schemas.microsoft.com/office/drawing/2014/main" id="{34C977DC-CA5A-4DC6-A7E3-9A08916A3666}"/>
                  </a:ext>
                </a:extLst>
              </p:cNvPr>
              <p:cNvPicPr>
                <a:picLocks noChangeAspect="1"/>
              </p:cNvPicPr>
              <p:nvPr/>
            </p:nvPicPr>
            <p:blipFill>
              <a:blip r:embed="rId8"/>
              <a:stretch>
                <a:fillRect/>
              </a:stretch>
            </p:blipFill>
            <p:spPr>
              <a:xfrm>
                <a:off x="8441235" y="3638412"/>
                <a:ext cx="345875" cy="345875"/>
              </a:xfrm>
              <a:prstGeom prst="rect">
                <a:avLst/>
              </a:prstGeom>
            </p:spPr>
          </p:pic>
          <p:pic>
            <p:nvPicPr>
              <p:cNvPr id="359" name="Picture 358">
                <a:extLst>
                  <a:ext uri="{FF2B5EF4-FFF2-40B4-BE49-F238E27FC236}">
                    <a16:creationId xmlns:a16="http://schemas.microsoft.com/office/drawing/2014/main" id="{10273BD5-E086-41CE-9F50-8B81DA890762}"/>
                  </a:ext>
                </a:extLst>
              </p:cNvPr>
              <p:cNvPicPr>
                <a:picLocks noChangeAspect="1"/>
              </p:cNvPicPr>
              <p:nvPr/>
            </p:nvPicPr>
            <p:blipFill>
              <a:blip r:embed="rId9"/>
              <a:stretch>
                <a:fillRect/>
              </a:stretch>
            </p:blipFill>
            <p:spPr>
              <a:xfrm>
                <a:off x="9363573" y="3638412"/>
                <a:ext cx="737096" cy="270883"/>
              </a:xfrm>
              <a:prstGeom prst="rect">
                <a:avLst/>
              </a:prstGeom>
            </p:spPr>
          </p:pic>
          <p:pic>
            <p:nvPicPr>
              <p:cNvPr id="360" name="Picture 127" descr="Image result for The Rockefeller Foundation logo">
                <a:extLst>
                  <a:ext uri="{FF2B5EF4-FFF2-40B4-BE49-F238E27FC236}">
                    <a16:creationId xmlns:a16="http://schemas.microsoft.com/office/drawing/2014/main" id="{9C07565C-D32F-4BDB-A391-A888D55FC7D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77848" y="3951923"/>
                <a:ext cx="577062" cy="192835"/>
              </a:xfrm>
              <a:prstGeom prst="rect">
                <a:avLst/>
              </a:prstGeom>
              <a:noFill/>
              <a:extLst>
                <a:ext uri="{909E8E84-426E-40DD-AFC4-6F175D3DCCD1}">
                  <a14:hiddenFill xmlns:a14="http://schemas.microsoft.com/office/drawing/2010/main">
                    <a:solidFill>
                      <a:srgbClr val="FFFFFF"/>
                    </a:solidFill>
                  </a14:hiddenFill>
                </a:ext>
              </a:extLst>
            </p:spPr>
          </p:pic>
          <p:pic>
            <p:nvPicPr>
              <p:cNvPr id="362" name="Picture 361">
                <a:extLst>
                  <a:ext uri="{FF2B5EF4-FFF2-40B4-BE49-F238E27FC236}">
                    <a16:creationId xmlns:a16="http://schemas.microsoft.com/office/drawing/2014/main" id="{024DCF2B-7C64-4016-8F45-224E6B6CF8E8}"/>
                  </a:ext>
                </a:extLst>
              </p:cNvPr>
              <p:cNvPicPr>
                <a:picLocks noChangeAspect="1"/>
              </p:cNvPicPr>
              <p:nvPr/>
            </p:nvPicPr>
            <p:blipFill>
              <a:blip r:embed="rId11"/>
              <a:stretch>
                <a:fillRect/>
              </a:stretch>
            </p:blipFill>
            <p:spPr>
              <a:xfrm>
                <a:off x="11277280" y="3680151"/>
                <a:ext cx="269109" cy="242482"/>
              </a:xfrm>
              <a:prstGeom prst="rect">
                <a:avLst/>
              </a:prstGeom>
            </p:spPr>
          </p:pic>
          <p:pic>
            <p:nvPicPr>
              <p:cNvPr id="363" name="Picture 362">
                <a:extLst>
                  <a:ext uri="{FF2B5EF4-FFF2-40B4-BE49-F238E27FC236}">
                    <a16:creationId xmlns:a16="http://schemas.microsoft.com/office/drawing/2014/main" id="{9F642FB3-7652-4349-9F9F-90D1694A0DFB}"/>
                  </a:ext>
                </a:extLst>
              </p:cNvPr>
              <p:cNvPicPr>
                <a:picLocks noChangeAspect="1"/>
              </p:cNvPicPr>
              <p:nvPr/>
            </p:nvPicPr>
            <p:blipFill>
              <a:blip r:embed="rId12"/>
              <a:stretch>
                <a:fillRect/>
              </a:stretch>
            </p:blipFill>
            <p:spPr>
              <a:xfrm>
                <a:off x="10279703" y="3660043"/>
                <a:ext cx="644809" cy="180972"/>
              </a:xfrm>
              <a:prstGeom prst="rect">
                <a:avLst/>
              </a:prstGeom>
            </p:spPr>
          </p:pic>
          <p:pic>
            <p:nvPicPr>
              <p:cNvPr id="364" name="Picture 363">
                <a:extLst>
                  <a:ext uri="{FF2B5EF4-FFF2-40B4-BE49-F238E27FC236}">
                    <a16:creationId xmlns:a16="http://schemas.microsoft.com/office/drawing/2014/main" id="{095A1357-CCC3-4E8A-925D-BC2784D169F5}"/>
                  </a:ext>
                </a:extLst>
              </p:cNvPr>
              <p:cNvPicPr>
                <a:picLocks noChangeAspect="1"/>
              </p:cNvPicPr>
              <p:nvPr/>
            </p:nvPicPr>
            <p:blipFill>
              <a:blip r:embed="rId13"/>
              <a:stretch>
                <a:fillRect/>
              </a:stretch>
            </p:blipFill>
            <p:spPr>
              <a:xfrm>
                <a:off x="9763906" y="4216474"/>
                <a:ext cx="631783" cy="141285"/>
              </a:xfrm>
              <a:prstGeom prst="rect">
                <a:avLst/>
              </a:prstGeom>
            </p:spPr>
          </p:pic>
          <p:pic>
            <p:nvPicPr>
              <p:cNvPr id="365" name="Picture 125" descr="Image result for PepsiCo logo">
                <a:extLst>
                  <a:ext uri="{FF2B5EF4-FFF2-40B4-BE49-F238E27FC236}">
                    <a16:creationId xmlns:a16="http://schemas.microsoft.com/office/drawing/2014/main" id="{4D4F6A18-2579-4AC6-9DF4-B669F7C7F09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150073" y="4326350"/>
                <a:ext cx="891163" cy="247159"/>
              </a:xfrm>
              <a:prstGeom prst="rect">
                <a:avLst/>
              </a:prstGeom>
              <a:noFill/>
              <a:extLst>
                <a:ext uri="{909E8E84-426E-40DD-AFC4-6F175D3DCCD1}">
                  <a14:hiddenFill xmlns:a14="http://schemas.microsoft.com/office/drawing/2010/main">
                    <a:solidFill>
                      <a:srgbClr val="FFFFFF"/>
                    </a:solidFill>
                  </a14:hiddenFill>
                </a:ext>
              </a:extLst>
            </p:spPr>
          </p:pic>
          <p:pic>
            <p:nvPicPr>
              <p:cNvPr id="366" name="Picture 136" descr="Image result for Syngenta International AG logo">
                <a:extLst>
                  <a:ext uri="{FF2B5EF4-FFF2-40B4-BE49-F238E27FC236}">
                    <a16:creationId xmlns:a16="http://schemas.microsoft.com/office/drawing/2014/main" id="{2119551E-8A3E-428A-BD01-13D818E2D63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342636" y="3912515"/>
                <a:ext cx="622356" cy="192055"/>
              </a:xfrm>
              <a:prstGeom prst="rect">
                <a:avLst/>
              </a:prstGeom>
              <a:noFill/>
              <a:extLst>
                <a:ext uri="{909E8E84-426E-40DD-AFC4-6F175D3DCCD1}">
                  <a14:hiddenFill xmlns:a14="http://schemas.microsoft.com/office/drawing/2010/main">
                    <a:solidFill>
                      <a:srgbClr val="FFFFFF"/>
                    </a:solidFill>
                  </a14:hiddenFill>
                </a:ext>
              </a:extLst>
            </p:spPr>
          </p:pic>
          <p:pic>
            <p:nvPicPr>
              <p:cNvPr id="367" name="Picture 366">
                <a:extLst>
                  <a:ext uri="{FF2B5EF4-FFF2-40B4-BE49-F238E27FC236}">
                    <a16:creationId xmlns:a16="http://schemas.microsoft.com/office/drawing/2014/main" id="{6E847510-F1DE-4252-9499-8F1F648B0317}"/>
                  </a:ext>
                </a:extLst>
              </p:cNvPr>
              <p:cNvPicPr>
                <a:picLocks noChangeAspect="1"/>
              </p:cNvPicPr>
              <p:nvPr/>
            </p:nvPicPr>
            <p:blipFill>
              <a:blip r:embed="rId16"/>
              <a:stretch>
                <a:fillRect/>
              </a:stretch>
            </p:blipFill>
            <p:spPr>
              <a:xfrm>
                <a:off x="10886776" y="4378126"/>
                <a:ext cx="616470" cy="193162"/>
              </a:xfrm>
              <a:prstGeom prst="rect">
                <a:avLst/>
              </a:prstGeom>
            </p:spPr>
          </p:pic>
          <p:pic>
            <p:nvPicPr>
              <p:cNvPr id="368" name="Picture 367">
                <a:extLst>
                  <a:ext uri="{FF2B5EF4-FFF2-40B4-BE49-F238E27FC236}">
                    <a16:creationId xmlns:a16="http://schemas.microsoft.com/office/drawing/2014/main" id="{F75081F4-6092-435E-9C15-4AC50390C434}"/>
                  </a:ext>
                </a:extLst>
              </p:cNvPr>
              <p:cNvPicPr>
                <a:picLocks noChangeAspect="1"/>
              </p:cNvPicPr>
              <p:nvPr/>
            </p:nvPicPr>
            <p:blipFill>
              <a:blip r:embed="rId17"/>
              <a:stretch>
                <a:fillRect/>
              </a:stretch>
            </p:blipFill>
            <p:spPr>
              <a:xfrm>
                <a:off x="10551340" y="4139494"/>
                <a:ext cx="230320" cy="253997"/>
              </a:xfrm>
              <a:prstGeom prst="rect">
                <a:avLst/>
              </a:prstGeom>
            </p:spPr>
          </p:pic>
          <p:pic>
            <p:nvPicPr>
              <p:cNvPr id="369" name="Picture 368">
                <a:extLst>
                  <a:ext uri="{FF2B5EF4-FFF2-40B4-BE49-F238E27FC236}">
                    <a16:creationId xmlns:a16="http://schemas.microsoft.com/office/drawing/2014/main" id="{EC37079F-8CBE-42CB-93D4-F25A555C91B1}"/>
                  </a:ext>
                </a:extLst>
              </p:cNvPr>
              <p:cNvPicPr>
                <a:picLocks noChangeAspect="1"/>
              </p:cNvPicPr>
              <p:nvPr/>
            </p:nvPicPr>
            <p:blipFill>
              <a:blip r:embed="rId18"/>
              <a:stretch>
                <a:fillRect/>
              </a:stretch>
            </p:blipFill>
            <p:spPr>
              <a:xfrm>
                <a:off x="10937311" y="4164894"/>
                <a:ext cx="440404" cy="146047"/>
              </a:xfrm>
              <a:prstGeom prst="rect">
                <a:avLst/>
              </a:prstGeom>
            </p:spPr>
          </p:pic>
          <p:pic>
            <p:nvPicPr>
              <p:cNvPr id="370" name="Picture 369">
                <a:extLst>
                  <a:ext uri="{FF2B5EF4-FFF2-40B4-BE49-F238E27FC236}">
                    <a16:creationId xmlns:a16="http://schemas.microsoft.com/office/drawing/2014/main" id="{FBDCEE5E-C0D7-43AC-BA3E-5E873B598BFF}"/>
                  </a:ext>
                </a:extLst>
              </p:cNvPr>
              <p:cNvPicPr>
                <a:picLocks noChangeAspect="1"/>
              </p:cNvPicPr>
              <p:nvPr/>
            </p:nvPicPr>
            <p:blipFill>
              <a:blip r:embed="rId19"/>
              <a:stretch>
                <a:fillRect/>
              </a:stretch>
            </p:blipFill>
            <p:spPr>
              <a:xfrm>
                <a:off x="11061133" y="3942648"/>
                <a:ext cx="564287" cy="158748"/>
              </a:xfrm>
              <a:prstGeom prst="rect">
                <a:avLst/>
              </a:prstGeom>
            </p:spPr>
          </p:pic>
          <p:pic>
            <p:nvPicPr>
              <p:cNvPr id="371" name="Picture 370">
                <a:extLst>
                  <a:ext uri="{FF2B5EF4-FFF2-40B4-BE49-F238E27FC236}">
                    <a16:creationId xmlns:a16="http://schemas.microsoft.com/office/drawing/2014/main" id="{16663456-EF7D-451B-8467-497307E78C18}"/>
                  </a:ext>
                </a:extLst>
              </p:cNvPr>
              <p:cNvPicPr>
                <a:picLocks noChangeAspect="1"/>
              </p:cNvPicPr>
              <p:nvPr/>
            </p:nvPicPr>
            <p:blipFill>
              <a:blip r:embed="rId20"/>
              <a:stretch>
                <a:fillRect/>
              </a:stretch>
            </p:blipFill>
            <p:spPr>
              <a:xfrm>
                <a:off x="9013090" y="3690614"/>
                <a:ext cx="548473" cy="69473"/>
              </a:xfrm>
              <a:prstGeom prst="rect">
                <a:avLst/>
              </a:prstGeom>
            </p:spPr>
          </p:pic>
          <p:pic>
            <p:nvPicPr>
              <p:cNvPr id="323" name="Picture 322">
                <a:extLst>
                  <a:ext uri="{FF2B5EF4-FFF2-40B4-BE49-F238E27FC236}">
                    <a16:creationId xmlns:a16="http://schemas.microsoft.com/office/drawing/2014/main" id="{90A43CE1-4B2B-4759-8CEB-A506BE7B86FD}"/>
                  </a:ext>
                </a:extLst>
              </p:cNvPr>
              <p:cNvPicPr>
                <a:picLocks noChangeAspect="1"/>
              </p:cNvPicPr>
              <p:nvPr/>
            </p:nvPicPr>
            <p:blipFill>
              <a:blip r:embed="rId21"/>
              <a:stretch>
                <a:fillRect/>
              </a:stretch>
            </p:blipFill>
            <p:spPr>
              <a:xfrm>
                <a:off x="4704953" y="3639811"/>
                <a:ext cx="288088" cy="352108"/>
              </a:xfrm>
              <a:prstGeom prst="rect">
                <a:avLst/>
              </a:prstGeom>
            </p:spPr>
          </p:pic>
          <p:pic>
            <p:nvPicPr>
              <p:cNvPr id="324" name="Picture 323">
                <a:extLst>
                  <a:ext uri="{FF2B5EF4-FFF2-40B4-BE49-F238E27FC236}">
                    <a16:creationId xmlns:a16="http://schemas.microsoft.com/office/drawing/2014/main" id="{4A50F703-7FB1-4382-8496-FA6FA8555B12}"/>
                  </a:ext>
                </a:extLst>
              </p:cNvPr>
              <p:cNvPicPr>
                <a:picLocks noChangeAspect="1"/>
              </p:cNvPicPr>
              <p:nvPr/>
            </p:nvPicPr>
            <p:blipFill>
              <a:blip r:embed="rId22"/>
              <a:stretch>
                <a:fillRect/>
              </a:stretch>
            </p:blipFill>
            <p:spPr>
              <a:xfrm>
                <a:off x="5209547" y="3639812"/>
                <a:ext cx="1075308" cy="254801"/>
              </a:xfrm>
              <a:prstGeom prst="rect">
                <a:avLst/>
              </a:prstGeom>
            </p:spPr>
          </p:pic>
          <p:pic>
            <p:nvPicPr>
              <p:cNvPr id="326" name="Picture 103" descr="Image result for BASF SE logo">
                <a:extLst>
                  <a:ext uri="{FF2B5EF4-FFF2-40B4-BE49-F238E27FC236}">
                    <a16:creationId xmlns:a16="http://schemas.microsoft.com/office/drawing/2014/main" id="{9624E5EE-1F6E-4BCF-B093-1A52BA50FBC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886217" y="3836789"/>
                <a:ext cx="666739" cy="333370"/>
              </a:xfrm>
              <a:prstGeom prst="rect">
                <a:avLst/>
              </a:prstGeom>
              <a:noFill/>
              <a:extLst>
                <a:ext uri="{909E8E84-426E-40DD-AFC4-6F175D3DCCD1}">
                  <a14:hiddenFill xmlns:a14="http://schemas.microsoft.com/office/drawing/2010/main">
                    <a:solidFill>
                      <a:srgbClr val="FFFFFF"/>
                    </a:solidFill>
                  </a14:hiddenFill>
                </a:ext>
              </a:extLst>
            </p:spPr>
          </p:pic>
          <p:pic>
            <p:nvPicPr>
              <p:cNvPr id="337" name="Picture 336">
                <a:extLst>
                  <a:ext uri="{FF2B5EF4-FFF2-40B4-BE49-F238E27FC236}">
                    <a16:creationId xmlns:a16="http://schemas.microsoft.com/office/drawing/2014/main" id="{9CB85C48-6523-42B4-9438-9CD46FE3CC48}"/>
                  </a:ext>
                </a:extLst>
              </p:cNvPr>
              <p:cNvPicPr>
                <a:picLocks noChangeAspect="1"/>
              </p:cNvPicPr>
              <p:nvPr/>
            </p:nvPicPr>
            <p:blipFill>
              <a:blip r:embed="rId24"/>
              <a:stretch>
                <a:fillRect/>
              </a:stretch>
            </p:blipFill>
            <p:spPr>
              <a:xfrm>
                <a:off x="6501361" y="3652510"/>
                <a:ext cx="296065" cy="296065"/>
              </a:xfrm>
              <a:prstGeom prst="rect">
                <a:avLst/>
              </a:prstGeom>
            </p:spPr>
          </p:pic>
          <p:pic>
            <p:nvPicPr>
              <p:cNvPr id="338" name="Picture 106" descr="Image result for Bunge Limited logo">
                <a:extLst>
                  <a:ext uri="{FF2B5EF4-FFF2-40B4-BE49-F238E27FC236}">
                    <a16:creationId xmlns:a16="http://schemas.microsoft.com/office/drawing/2014/main" id="{CFC3AF6E-1260-46F2-85F9-7A56B7C67D2B}"/>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834701" y="3684413"/>
                <a:ext cx="899392" cy="206861"/>
              </a:xfrm>
              <a:prstGeom prst="rect">
                <a:avLst/>
              </a:prstGeom>
              <a:noFill/>
              <a:extLst>
                <a:ext uri="{909E8E84-426E-40DD-AFC4-6F175D3DCCD1}">
                  <a14:hiddenFill xmlns:a14="http://schemas.microsoft.com/office/drawing/2010/main">
                    <a:solidFill>
                      <a:srgbClr val="FFFFFF"/>
                    </a:solidFill>
                  </a14:hiddenFill>
                </a:ext>
              </a:extLst>
            </p:spPr>
          </p:pic>
          <p:pic>
            <p:nvPicPr>
              <p:cNvPr id="339" name="Picture 108" descr="Image result for Cargill logo">
                <a:extLst>
                  <a:ext uri="{FF2B5EF4-FFF2-40B4-BE49-F238E27FC236}">
                    <a16:creationId xmlns:a16="http://schemas.microsoft.com/office/drawing/2014/main" id="{C5088698-EB8D-4927-90C4-27814830DD7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703695" y="4290368"/>
                <a:ext cx="594945" cy="265866"/>
              </a:xfrm>
              <a:prstGeom prst="rect">
                <a:avLst/>
              </a:prstGeom>
              <a:noFill/>
              <a:extLst>
                <a:ext uri="{909E8E84-426E-40DD-AFC4-6F175D3DCCD1}">
                  <a14:hiddenFill xmlns:a14="http://schemas.microsoft.com/office/drawing/2010/main">
                    <a:solidFill>
                      <a:srgbClr val="FFFFFF"/>
                    </a:solidFill>
                  </a14:hiddenFill>
                </a:ext>
              </a:extLst>
            </p:spPr>
          </p:pic>
          <p:pic>
            <p:nvPicPr>
              <p:cNvPr id="346" name="Picture 110" descr="Image result for Carlsberg logo">
                <a:extLst>
                  <a:ext uri="{FF2B5EF4-FFF2-40B4-BE49-F238E27FC236}">
                    <a16:creationId xmlns:a16="http://schemas.microsoft.com/office/drawing/2014/main" id="{007F55AE-9D60-4E31-B6B0-E2C3BE35A748}"/>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351562" y="4270884"/>
                <a:ext cx="713085" cy="278104"/>
              </a:xfrm>
              <a:prstGeom prst="rect">
                <a:avLst/>
              </a:prstGeom>
              <a:noFill/>
              <a:extLst>
                <a:ext uri="{909E8E84-426E-40DD-AFC4-6F175D3DCCD1}">
                  <a14:hiddenFill xmlns:a14="http://schemas.microsoft.com/office/drawing/2010/main">
                    <a:solidFill>
                      <a:srgbClr val="FFFFFF"/>
                    </a:solidFill>
                  </a14:hiddenFill>
                </a:ext>
              </a:extLst>
            </p:spPr>
          </p:pic>
          <p:pic>
            <p:nvPicPr>
              <p:cNvPr id="350" name="Picture 112" descr="Image result for Dow Chemical Company logo">
                <a:extLst>
                  <a:ext uri="{FF2B5EF4-FFF2-40B4-BE49-F238E27FC236}">
                    <a16:creationId xmlns:a16="http://schemas.microsoft.com/office/drawing/2014/main" id="{A9C4C16A-8A38-4B65-AD1E-059757F5DAF4}"/>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267168" y="4135954"/>
                <a:ext cx="534009" cy="181479"/>
              </a:xfrm>
              <a:prstGeom prst="rect">
                <a:avLst/>
              </a:prstGeom>
              <a:noFill/>
              <a:extLst>
                <a:ext uri="{909E8E84-426E-40DD-AFC4-6F175D3DCCD1}">
                  <a14:hiddenFill xmlns:a14="http://schemas.microsoft.com/office/drawing/2010/main">
                    <a:solidFill>
                      <a:srgbClr val="FFFFFF"/>
                    </a:solidFill>
                  </a14:hiddenFill>
                </a:ext>
              </a:extLst>
            </p:spPr>
          </p:pic>
          <p:pic>
            <p:nvPicPr>
              <p:cNvPr id="351" name="Picture 350">
                <a:extLst>
                  <a:ext uri="{FF2B5EF4-FFF2-40B4-BE49-F238E27FC236}">
                    <a16:creationId xmlns:a16="http://schemas.microsoft.com/office/drawing/2014/main" id="{18501B8B-A500-4B7E-A999-066DC2369E82}"/>
                  </a:ext>
                </a:extLst>
              </p:cNvPr>
              <p:cNvPicPr>
                <a:picLocks noChangeAspect="1"/>
              </p:cNvPicPr>
              <p:nvPr/>
            </p:nvPicPr>
            <p:blipFill>
              <a:blip r:embed="rId29"/>
              <a:stretch>
                <a:fillRect/>
              </a:stretch>
            </p:blipFill>
            <p:spPr>
              <a:xfrm>
                <a:off x="7006325" y="4023927"/>
                <a:ext cx="581440" cy="246058"/>
              </a:xfrm>
              <a:prstGeom prst="rect">
                <a:avLst/>
              </a:prstGeom>
            </p:spPr>
          </p:pic>
          <p:pic>
            <p:nvPicPr>
              <p:cNvPr id="352" name="Picture 115" descr="Image result for HEINEKEN International logo">
                <a:extLst>
                  <a:ext uri="{FF2B5EF4-FFF2-40B4-BE49-F238E27FC236}">
                    <a16:creationId xmlns:a16="http://schemas.microsoft.com/office/drawing/2014/main" id="{8602654F-70C2-4AEE-9BC7-629C281E01CC}"/>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933882" y="4286392"/>
                <a:ext cx="868100" cy="208209"/>
              </a:xfrm>
              <a:prstGeom prst="rect">
                <a:avLst/>
              </a:prstGeom>
              <a:noFill/>
              <a:extLst>
                <a:ext uri="{909E8E84-426E-40DD-AFC4-6F175D3DCCD1}">
                  <a14:hiddenFill xmlns:a14="http://schemas.microsoft.com/office/drawing/2010/main">
                    <a:solidFill>
                      <a:srgbClr val="FFFFFF"/>
                    </a:solidFill>
                  </a14:hiddenFill>
                </a:ext>
              </a:extLst>
            </p:spPr>
          </p:pic>
          <p:pic>
            <p:nvPicPr>
              <p:cNvPr id="353" name="Picture 117" descr="Image result for International Finance Corporation logo">
                <a:extLst>
                  <a:ext uri="{FF2B5EF4-FFF2-40B4-BE49-F238E27FC236}">
                    <a16:creationId xmlns:a16="http://schemas.microsoft.com/office/drawing/2014/main" id="{AC7BD4EA-187C-41E9-B50A-31660B8D2B63}"/>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6117033" y="4389681"/>
                <a:ext cx="819662" cy="143686"/>
              </a:xfrm>
              <a:prstGeom prst="rect">
                <a:avLst/>
              </a:prstGeom>
              <a:noFill/>
              <a:extLst>
                <a:ext uri="{909E8E84-426E-40DD-AFC4-6F175D3DCCD1}">
                  <a14:hiddenFill xmlns:a14="http://schemas.microsoft.com/office/drawing/2010/main">
                    <a:solidFill>
                      <a:srgbClr val="FFFFFF"/>
                    </a:solidFill>
                  </a14:hiddenFill>
                </a:ext>
              </a:extLst>
            </p:spPr>
          </p:pic>
          <p:pic>
            <p:nvPicPr>
              <p:cNvPr id="354" name="Picture 119" descr="http://www.kddc.com/media/ce365642-091b-4f55-8b0e-de3d3efc5a99/aON80w/logo.png">
                <a:extLst>
                  <a:ext uri="{FF2B5EF4-FFF2-40B4-BE49-F238E27FC236}">
                    <a16:creationId xmlns:a16="http://schemas.microsoft.com/office/drawing/2014/main" id="{203C5A46-A2E0-4477-BEE8-938470A5E93E}"/>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699415" y="4001067"/>
                <a:ext cx="567550" cy="307756"/>
              </a:xfrm>
              <a:prstGeom prst="rect">
                <a:avLst/>
              </a:prstGeom>
              <a:noFill/>
              <a:extLst>
                <a:ext uri="{909E8E84-426E-40DD-AFC4-6F175D3DCCD1}">
                  <a14:hiddenFill xmlns:a14="http://schemas.microsoft.com/office/drawing/2010/main">
                    <a:solidFill>
                      <a:srgbClr val="FFFFFF"/>
                    </a:solidFill>
                  </a14:hiddenFill>
                </a:ext>
              </a:extLst>
            </p:spPr>
          </p:pic>
          <p:pic>
            <p:nvPicPr>
              <p:cNvPr id="355" name="Picture 354">
                <a:extLst>
                  <a:ext uri="{FF2B5EF4-FFF2-40B4-BE49-F238E27FC236}">
                    <a16:creationId xmlns:a16="http://schemas.microsoft.com/office/drawing/2014/main" id="{730680F9-3D2C-4027-B522-E4169689ECF9}"/>
                  </a:ext>
                </a:extLst>
              </p:cNvPr>
              <p:cNvPicPr>
                <a:picLocks noChangeAspect="1"/>
              </p:cNvPicPr>
              <p:nvPr/>
            </p:nvPicPr>
            <p:blipFill>
              <a:blip r:embed="rId33"/>
              <a:stretch>
                <a:fillRect/>
              </a:stretch>
            </p:blipFill>
            <p:spPr>
              <a:xfrm>
                <a:off x="7914742" y="3670290"/>
                <a:ext cx="515082" cy="236533"/>
              </a:xfrm>
              <a:prstGeom prst="rect">
                <a:avLst/>
              </a:prstGeom>
            </p:spPr>
          </p:pic>
          <p:pic>
            <p:nvPicPr>
              <p:cNvPr id="356" name="Picture 355">
                <a:extLst>
                  <a:ext uri="{FF2B5EF4-FFF2-40B4-BE49-F238E27FC236}">
                    <a16:creationId xmlns:a16="http://schemas.microsoft.com/office/drawing/2014/main" id="{C1592941-1C1D-49EC-AD02-F84E02842712}"/>
                  </a:ext>
                </a:extLst>
              </p:cNvPr>
              <p:cNvPicPr>
                <a:picLocks noChangeAspect="1"/>
              </p:cNvPicPr>
              <p:nvPr/>
            </p:nvPicPr>
            <p:blipFill rotWithShape="1">
              <a:blip r:embed="rId34"/>
              <a:srcRect l="2202" t="18389" r="6646" b="18389"/>
              <a:stretch/>
            </p:blipFill>
            <p:spPr>
              <a:xfrm>
                <a:off x="8615589" y="3986634"/>
                <a:ext cx="805252" cy="209443"/>
              </a:xfrm>
              <a:prstGeom prst="rect">
                <a:avLst/>
              </a:prstGeom>
            </p:spPr>
          </p:pic>
          <p:pic>
            <p:nvPicPr>
              <p:cNvPr id="357" name="Picture 122" descr="Image result for Monsanto Company logo">
                <a:extLst>
                  <a:ext uri="{FF2B5EF4-FFF2-40B4-BE49-F238E27FC236}">
                    <a16:creationId xmlns:a16="http://schemas.microsoft.com/office/drawing/2014/main" id="{26B79130-78A3-44D0-84B3-6EF649077287}"/>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8048679" y="4312363"/>
                <a:ext cx="823822" cy="264524"/>
              </a:xfrm>
              <a:prstGeom prst="rect">
                <a:avLst/>
              </a:prstGeom>
              <a:noFill/>
              <a:extLst>
                <a:ext uri="{909E8E84-426E-40DD-AFC4-6F175D3DCCD1}">
                  <a14:hiddenFill xmlns:a14="http://schemas.microsoft.com/office/drawing/2010/main">
                    <a:solidFill>
                      <a:srgbClr val="FFFFFF"/>
                    </a:solidFill>
                  </a14:hiddenFill>
                </a:ext>
              </a:extLst>
            </p:spPr>
          </p:pic>
          <p:pic>
            <p:nvPicPr>
              <p:cNvPr id="361" name="Picture 132" descr="Image result for Royal DSM logo">
                <a:extLst>
                  <a:ext uri="{FF2B5EF4-FFF2-40B4-BE49-F238E27FC236}">
                    <a16:creationId xmlns:a16="http://schemas.microsoft.com/office/drawing/2014/main" id="{EB664927-01B3-4D6E-AD37-BE5E32925D95}"/>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8260636" y="4216253"/>
                <a:ext cx="356811" cy="171269"/>
              </a:xfrm>
              <a:prstGeom prst="rect">
                <a:avLst/>
              </a:prstGeom>
              <a:noFill/>
              <a:extLst>
                <a:ext uri="{909E8E84-426E-40DD-AFC4-6F175D3DCCD1}">
                  <a14:hiddenFill xmlns:a14="http://schemas.microsoft.com/office/drawing/2010/main">
                    <a:solidFill>
                      <a:srgbClr val="FFFFFF"/>
                    </a:solidFill>
                  </a14:hiddenFill>
                </a:ext>
              </a:extLst>
            </p:spPr>
          </p:pic>
          <p:pic>
            <p:nvPicPr>
              <p:cNvPr id="372" name="Picture 371">
                <a:extLst>
                  <a:ext uri="{FF2B5EF4-FFF2-40B4-BE49-F238E27FC236}">
                    <a16:creationId xmlns:a16="http://schemas.microsoft.com/office/drawing/2014/main" id="{DDA58896-10D6-4533-92E8-BFA5EBB442A2}"/>
                  </a:ext>
                </a:extLst>
              </p:cNvPr>
              <p:cNvPicPr>
                <a:picLocks noChangeAspect="1"/>
              </p:cNvPicPr>
              <p:nvPr/>
            </p:nvPicPr>
            <p:blipFill>
              <a:blip r:embed="rId37"/>
              <a:stretch>
                <a:fillRect/>
              </a:stretch>
            </p:blipFill>
            <p:spPr>
              <a:xfrm>
                <a:off x="4972631" y="4073700"/>
                <a:ext cx="430015" cy="111984"/>
              </a:xfrm>
              <a:prstGeom prst="rect">
                <a:avLst/>
              </a:prstGeom>
            </p:spPr>
          </p:pic>
          <p:pic>
            <p:nvPicPr>
              <p:cNvPr id="373" name="Picture 372">
                <a:extLst>
                  <a:ext uri="{FF2B5EF4-FFF2-40B4-BE49-F238E27FC236}">
                    <a16:creationId xmlns:a16="http://schemas.microsoft.com/office/drawing/2014/main" id="{3C28F159-8EF8-4F4D-9637-ACC99017005E}"/>
                  </a:ext>
                </a:extLst>
              </p:cNvPr>
              <p:cNvPicPr>
                <a:picLocks noChangeAspect="1"/>
              </p:cNvPicPr>
              <p:nvPr/>
            </p:nvPicPr>
            <p:blipFill rotWithShape="1">
              <a:blip r:embed="rId38"/>
              <a:srcRect l="5303" t="5303" r="5303" b="5303"/>
              <a:stretch/>
            </p:blipFill>
            <p:spPr>
              <a:xfrm>
                <a:off x="5656513" y="4045944"/>
                <a:ext cx="205647" cy="205645"/>
              </a:xfrm>
              <a:prstGeom prst="rect">
                <a:avLst/>
              </a:prstGeom>
            </p:spPr>
          </p:pic>
        </p:grpSp>
        <p:sp>
          <p:nvSpPr>
            <p:cNvPr id="322" name="Rectangle 321">
              <a:extLst>
                <a:ext uri="{FF2B5EF4-FFF2-40B4-BE49-F238E27FC236}">
                  <a16:creationId xmlns:a16="http://schemas.microsoft.com/office/drawing/2014/main" id="{54525755-CDD0-4EFA-88E1-0EA36915ABC6}"/>
                </a:ext>
              </a:extLst>
            </p:cNvPr>
            <p:cNvSpPr>
              <a:spLocks/>
            </p:cNvSpPr>
            <p:nvPr/>
          </p:nvSpPr>
          <p:spPr>
            <a:xfrm>
              <a:off x="3173328" y="3638412"/>
              <a:ext cx="1450679" cy="938475"/>
            </a:xfrm>
            <a:prstGeom prst="rect">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300" dirty="0">
                  <a:solidFill>
                    <a:schemeClr val="bg1"/>
                  </a:solidFill>
                  <a:latin typeface="Palatino Linotype" panose="02040502050505030304" pitchFamily="18" charset="0"/>
                </a:rPr>
                <a:t>Partners group</a:t>
              </a:r>
            </a:p>
          </p:txBody>
        </p:sp>
      </p:grpSp>
      <p:sp>
        <p:nvSpPr>
          <p:cNvPr id="376" name="TextBox 375">
            <a:extLst>
              <a:ext uri="{FF2B5EF4-FFF2-40B4-BE49-F238E27FC236}">
                <a16:creationId xmlns:a16="http://schemas.microsoft.com/office/drawing/2014/main" id="{EBB5637E-532F-4B20-838F-CEDF076A5D47}"/>
              </a:ext>
            </a:extLst>
          </p:cNvPr>
          <p:cNvSpPr txBox="1"/>
          <p:nvPr/>
        </p:nvSpPr>
        <p:spPr>
          <a:xfrm>
            <a:off x="3173328" y="4678138"/>
            <a:ext cx="4302062" cy="200055"/>
          </a:xfrm>
          <a:prstGeom prst="rect">
            <a:avLst/>
          </a:prstGeom>
        </p:spPr>
        <p:txBody>
          <a:bodyPr vert="horz"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a:r>
              <a:rPr lang="en-US" sz="1300" b="1" dirty="0">
                <a:solidFill>
                  <a:schemeClr val="accent3"/>
                </a:solidFill>
                <a:latin typeface="Palatino Linotype" panose="02040502050505030304" pitchFamily="18" charset="0"/>
              </a:rPr>
              <a:t>Workshops in key events </a:t>
            </a:r>
            <a:r>
              <a:rPr lang="en-US" sz="1300" dirty="0">
                <a:latin typeface="Palatino Linotype" panose="02040502050505030304" pitchFamily="18" charset="0"/>
              </a:rPr>
              <a:t>including:</a:t>
            </a:r>
          </a:p>
        </p:txBody>
      </p:sp>
      <p:pic>
        <p:nvPicPr>
          <p:cNvPr id="13" name="Picture 12">
            <a:extLst>
              <a:ext uri="{FF2B5EF4-FFF2-40B4-BE49-F238E27FC236}">
                <a16:creationId xmlns:a16="http://schemas.microsoft.com/office/drawing/2014/main" id="{00A63E97-76CC-4CA2-A7FE-4CF546C32C9D}"/>
              </a:ext>
            </a:extLst>
          </p:cNvPr>
          <p:cNvPicPr>
            <a:picLocks/>
          </p:cNvPicPr>
          <p:nvPr/>
        </p:nvPicPr>
        <p:blipFill rotWithShape="1">
          <a:blip r:embed="rId39" cstate="print">
            <a:extLst>
              <a:ext uri="{BEBA8EAE-BF5A-486C-A8C5-ECC9F3942E4B}">
                <a14:imgProps xmlns:a14="http://schemas.microsoft.com/office/drawing/2010/main">
                  <a14:imgLayer r:embed="rId40">
                    <a14:imgEffect>
                      <a14:brightnessContrast bright="20000"/>
                    </a14:imgEffect>
                  </a14:imgLayer>
                </a14:imgProps>
              </a:ext>
              <a:ext uri="{28A0092B-C50C-407E-A947-70E740481C1C}">
                <a14:useLocalDpi xmlns:a14="http://schemas.microsoft.com/office/drawing/2010/main" val="0"/>
              </a:ext>
            </a:extLst>
          </a:blip>
          <a:srcRect t="12408" b="12408"/>
          <a:stretch/>
        </p:blipFill>
        <p:spPr>
          <a:xfrm>
            <a:off x="8947646" y="4967847"/>
            <a:ext cx="2698730" cy="1238201"/>
          </a:xfrm>
          <a:prstGeom prst="rect">
            <a:avLst/>
          </a:prstGeom>
        </p:spPr>
      </p:pic>
      <p:sp>
        <p:nvSpPr>
          <p:cNvPr id="119" name="Rectangle 118">
            <a:extLst>
              <a:ext uri="{FF2B5EF4-FFF2-40B4-BE49-F238E27FC236}">
                <a16:creationId xmlns:a16="http://schemas.microsoft.com/office/drawing/2014/main" id="{DB37FD4C-147E-45FD-8C25-36213EB3E2F9}"/>
              </a:ext>
            </a:extLst>
          </p:cNvPr>
          <p:cNvSpPr/>
          <p:nvPr/>
        </p:nvSpPr>
        <p:spPr>
          <a:xfrm>
            <a:off x="8947646" y="5996737"/>
            <a:ext cx="2698730" cy="467016"/>
          </a:xfrm>
          <a:prstGeom prst="rect">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300">
                <a:solidFill>
                  <a:schemeClr val="bg1"/>
                </a:solidFill>
                <a:latin typeface="Palatino Linotype" panose="02040502050505030304" pitchFamily="18" charset="0"/>
              </a:rPr>
              <a:t>India Economic Summit</a:t>
            </a:r>
            <a:endParaRPr lang="en-US" sz="1300" dirty="0">
              <a:solidFill>
                <a:schemeClr val="bg1"/>
              </a:solidFill>
              <a:latin typeface="Palatino Linotype" panose="02040502050505030304" pitchFamily="18" charset="0"/>
            </a:endParaRPr>
          </a:p>
        </p:txBody>
      </p:sp>
      <p:pic>
        <p:nvPicPr>
          <p:cNvPr id="11" name="Picture 10">
            <a:extLst>
              <a:ext uri="{FF2B5EF4-FFF2-40B4-BE49-F238E27FC236}">
                <a16:creationId xmlns:a16="http://schemas.microsoft.com/office/drawing/2014/main" id="{5A37A193-40E4-4CD0-A0C5-B8A3ABF5A6B5}"/>
              </a:ext>
            </a:extLst>
          </p:cNvPr>
          <p:cNvPicPr>
            <a:picLocks/>
          </p:cNvPicPr>
          <p:nvPr/>
        </p:nvPicPr>
        <p:blipFill rotWithShape="1">
          <a:blip r:embed="rId41" cstate="print">
            <a:extLst>
              <a:ext uri="{BEBA8EAE-BF5A-486C-A8C5-ECC9F3942E4B}">
                <a14:imgProps xmlns:a14="http://schemas.microsoft.com/office/drawing/2010/main">
                  <a14:imgLayer r:embed="rId42">
                    <a14:imgEffect>
                      <a14:brightnessContrast bright="20000"/>
                    </a14:imgEffect>
                  </a14:imgLayer>
                </a14:imgProps>
              </a:ext>
              <a:ext uri="{28A0092B-C50C-407E-A947-70E740481C1C}">
                <a14:useLocalDpi xmlns:a14="http://schemas.microsoft.com/office/drawing/2010/main" val="0"/>
              </a:ext>
            </a:extLst>
          </a:blip>
          <a:srcRect t="16706" b="16706"/>
          <a:stretch/>
        </p:blipFill>
        <p:spPr>
          <a:xfrm>
            <a:off x="6060489" y="4967847"/>
            <a:ext cx="2698730" cy="1238201"/>
          </a:xfrm>
          <a:prstGeom prst="rect">
            <a:avLst/>
          </a:prstGeom>
        </p:spPr>
      </p:pic>
      <p:sp>
        <p:nvSpPr>
          <p:cNvPr id="118" name="Rectangle 117">
            <a:extLst>
              <a:ext uri="{FF2B5EF4-FFF2-40B4-BE49-F238E27FC236}">
                <a16:creationId xmlns:a16="http://schemas.microsoft.com/office/drawing/2014/main" id="{CC8138C1-1D6D-4AF5-9E77-3500E49497E4}"/>
              </a:ext>
            </a:extLst>
          </p:cNvPr>
          <p:cNvSpPr/>
          <p:nvPr/>
        </p:nvSpPr>
        <p:spPr>
          <a:xfrm>
            <a:off x="6060489" y="5996737"/>
            <a:ext cx="2698730" cy="467016"/>
          </a:xfrm>
          <a:prstGeom prst="rect">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300">
                <a:solidFill>
                  <a:schemeClr val="bg1"/>
                </a:solidFill>
                <a:latin typeface="Palatino Linotype" panose="02040502050505030304" pitchFamily="18" charset="0"/>
              </a:rPr>
              <a:t>Sustainable Development Impact Summit</a:t>
            </a:r>
            <a:endParaRPr lang="en-US" sz="1300" dirty="0">
              <a:solidFill>
                <a:schemeClr val="bg1"/>
              </a:solidFill>
              <a:latin typeface="Palatino Linotype" panose="02040502050505030304" pitchFamily="18" charset="0"/>
            </a:endParaRPr>
          </a:p>
        </p:txBody>
      </p:sp>
      <p:pic>
        <p:nvPicPr>
          <p:cNvPr id="17" name="Picture 16">
            <a:extLst>
              <a:ext uri="{FF2B5EF4-FFF2-40B4-BE49-F238E27FC236}">
                <a16:creationId xmlns:a16="http://schemas.microsoft.com/office/drawing/2014/main" id="{CD41EE90-0171-44D8-94F2-CB4CA84B3E19}"/>
              </a:ext>
            </a:extLst>
          </p:cNvPr>
          <p:cNvPicPr>
            <a:picLocks/>
          </p:cNvPicPr>
          <p:nvPr/>
        </p:nvPicPr>
        <p:blipFill rotWithShape="1">
          <a:blip r:embed="rId43" cstate="print">
            <a:extLst>
              <a:ext uri="{BEBA8EAE-BF5A-486C-A8C5-ECC9F3942E4B}">
                <a14:imgProps xmlns:a14="http://schemas.microsoft.com/office/drawing/2010/main">
                  <a14:imgLayer r:embed="rId44">
                    <a14:imgEffect>
                      <a14:brightnessContrast bright="20000"/>
                    </a14:imgEffect>
                  </a14:imgLayer>
                </a14:imgProps>
              </a:ext>
              <a:ext uri="{28A0092B-C50C-407E-A947-70E740481C1C}">
                <a14:useLocalDpi xmlns:a14="http://schemas.microsoft.com/office/drawing/2010/main" val="0"/>
              </a:ext>
            </a:extLst>
          </a:blip>
          <a:srcRect t="16674" b="16674"/>
          <a:stretch/>
        </p:blipFill>
        <p:spPr>
          <a:xfrm>
            <a:off x="3173327" y="4967847"/>
            <a:ext cx="2698730" cy="1238201"/>
          </a:xfrm>
          <a:prstGeom prst="rect">
            <a:avLst/>
          </a:prstGeom>
        </p:spPr>
      </p:pic>
      <p:sp>
        <p:nvSpPr>
          <p:cNvPr id="19" name="Rectangle 18">
            <a:extLst>
              <a:ext uri="{FF2B5EF4-FFF2-40B4-BE49-F238E27FC236}">
                <a16:creationId xmlns:a16="http://schemas.microsoft.com/office/drawing/2014/main" id="{5406ECA3-54F2-4089-8632-CFD9F6F1B723}"/>
              </a:ext>
            </a:extLst>
          </p:cNvPr>
          <p:cNvSpPr/>
          <p:nvPr/>
        </p:nvSpPr>
        <p:spPr>
          <a:xfrm>
            <a:off x="3173327" y="5996737"/>
            <a:ext cx="2698730" cy="467016"/>
          </a:xfrm>
          <a:prstGeom prst="rect">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300">
                <a:solidFill>
                  <a:schemeClr val="bg1"/>
                </a:solidFill>
                <a:latin typeface="Palatino Linotype" panose="02040502050505030304" pitchFamily="18" charset="0"/>
              </a:rPr>
              <a:t>San Francisco bio-innovation dialogue</a:t>
            </a:r>
            <a:endParaRPr lang="en-US" sz="1300" dirty="0">
              <a:solidFill>
                <a:schemeClr val="bg1"/>
              </a:solidFill>
              <a:latin typeface="Palatino Linotype" panose="02040502050505030304" pitchFamily="18" charset="0"/>
            </a:endParaRPr>
          </a:p>
        </p:txBody>
      </p:sp>
      <p:grpSp>
        <p:nvGrpSpPr>
          <p:cNvPr id="34" name="Group 33">
            <a:extLst>
              <a:ext uri="{FF2B5EF4-FFF2-40B4-BE49-F238E27FC236}">
                <a16:creationId xmlns:a16="http://schemas.microsoft.com/office/drawing/2014/main" id="{135F53F3-7641-4EFD-8D45-EB1974C5AAF3}"/>
              </a:ext>
            </a:extLst>
          </p:cNvPr>
          <p:cNvGrpSpPr/>
          <p:nvPr/>
        </p:nvGrpSpPr>
        <p:grpSpPr>
          <a:xfrm>
            <a:off x="3173328" y="2829041"/>
            <a:ext cx="8473049" cy="606871"/>
            <a:chOff x="3173328" y="2948319"/>
            <a:chExt cx="8473049" cy="606871"/>
          </a:xfrm>
        </p:grpSpPr>
        <p:sp>
          <p:nvSpPr>
            <p:cNvPr id="375" name="Rectangle 374">
              <a:extLst>
                <a:ext uri="{FF2B5EF4-FFF2-40B4-BE49-F238E27FC236}">
                  <a16:creationId xmlns:a16="http://schemas.microsoft.com/office/drawing/2014/main" id="{0BA106DC-52F1-4DC5-8693-343625860A4D}"/>
                </a:ext>
              </a:extLst>
            </p:cNvPr>
            <p:cNvSpPr>
              <a:spLocks/>
            </p:cNvSpPr>
            <p:nvPr/>
          </p:nvSpPr>
          <p:spPr>
            <a:xfrm>
              <a:off x="3173328" y="2948319"/>
              <a:ext cx="1450679" cy="606871"/>
            </a:xfrm>
            <a:prstGeom prst="rect">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300" dirty="0" err="1">
                  <a:solidFill>
                    <a:schemeClr val="bg1"/>
                  </a:solidFill>
                  <a:latin typeface="Palatino Linotype" panose="02040502050505030304" pitchFamily="18" charset="0"/>
                </a:rPr>
                <a:t>GFC</a:t>
              </a:r>
              <a:endParaRPr lang="en-US" sz="1300" dirty="0">
                <a:solidFill>
                  <a:schemeClr val="bg1"/>
                </a:solidFill>
                <a:latin typeface="Palatino Linotype" panose="02040502050505030304" pitchFamily="18" charset="0"/>
              </a:endParaRPr>
            </a:p>
          </p:txBody>
        </p:sp>
        <p:grpSp>
          <p:nvGrpSpPr>
            <p:cNvPr id="24" name="Group 23">
              <a:extLst>
                <a:ext uri="{FF2B5EF4-FFF2-40B4-BE49-F238E27FC236}">
                  <a16:creationId xmlns:a16="http://schemas.microsoft.com/office/drawing/2014/main" id="{0627913D-B56D-41EC-9256-4B3143CB8324}"/>
                </a:ext>
              </a:extLst>
            </p:cNvPr>
            <p:cNvGrpSpPr>
              <a:grpSpLocks/>
            </p:cNvGrpSpPr>
            <p:nvPr/>
          </p:nvGrpSpPr>
          <p:grpSpPr>
            <a:xfrm>
              <a:off x="4679446" y="2948319"/>
              <a:ext cx="6966931" cy="606871"/>
              <a:chOff x="4755646" y="2908172"/>
              <a:chExt cx="6966931" cy="606871"/>
            </a:xfrm>
          </p:grpSpPr>
          <p:pic>
            <p:nvPicPr>
              <p:cNvPr id="140304" name="Picture 16" descr="Image result for TNC Protix png logo">
                <a:extLst>
                  <a:ext uri="{FF2B5EF4-FFF2-40B4-BE49-F238E27FC236}">
                    <a16:creationId xmlns:a16="http://schemas.microsoft.com/office/drawing/2014/main" id="{2943ABE6-7E00-4D9B-B173-7CF7C7CCE74D}"/>
                  </a:ext>
                </a:extLst>
              </p:cNvPr>
              <p:cNvPicPr>
                <a:picLocks noChangeAspect="1" noChangeArrowheads="1"/>
              </p:cNvPicPr>
              <p:nvPr/>
            </p:nvPicPr>
            <p:blipFill rotWithShape="1">
              <a:blip r:embed="rId45">
                <a:extLst>
                  <a:ext uri="{28A0092B-C50C-407E-A947-70E740481C1C}">
                    <a14:useLocalDpi xmlns:a14="http://schemas.microsoft.com/office/drawing/2010/main" val="0"/>
                  </a:ext>
                </a:extLst>
              </a:blip>
              <a:srcRect t="12161" b="13580"/>
              <a:stretch/>
            </p:blipFill>
            <p:spPr bwMode="auto">
              <a:xfrm>
                <a:off x="6785961" y="2979554"/>
                <a:ext cx="669128" cy="233283"/>
              </a:xfrm>
              <a:prstGeom prst="rect">
                <a:avLst/>
              </a:prstGeom>
              <a:noFill/>
              <a:extLst>
                <a:ext uri="{909E8E84-426E-40DD-AFC4-6F175D3DCCD1}">
                  <a14:hiddenFill xmlns:a14="http://schemas.microsoft.com/office/drawing/2010/main">
                    <a:solidFill>
                      <a:srgbClr val="FFFFFF"/>
                    </a:solidFill>
                  </a14:hiddenFill>
                </a:ext>
              </a:extLst>
            </p:spPr>
          </p:pic>
          <p:pic>
            <p:nvPicPr>
              <p:cNvPr id="236550" name="Picture 6" descr="The World Bank logo.svg">
                <a:extLst>
                  <a:ext uri="{FF2B5EF4-FFF2-40B4-BE49-F238E27FC236}">
                    <a16:creationId xmlns:a16="http://schemas.microsoft.com/office/drawing/2014/main" id="{C4866395-0E72-45E4-9DED-DC2775E88CDF}"/>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4779895" y="2980882"/>
                <a:ext cx="680321" cy="144228"/>
              </a:xfrm>
              <a:prstGeom prst="rect">
                <a:avLst/>
              </a:prstGeom>
              <a:noFill/>
              <a:extLst>
                <a:ext uri="{909E8E84-426E-40DD-AFC4-6F175D3DCCD1}">
                  <a14:hiddenFill xmlns:a14="http://schemas.microsoft.com/office/drawing/2010/main">
                    <a:solidFill>
                      <a:srgbClr val="FFFFFF"/>
                    </a:solidFill>
                  </a14:hiddenFill>
                </a:ext>
              </a:extLst>
            </p:spPr>
          </p:pic>
          <p:pic>
            <p:nvPicPr>
              <p:cNvPr id="236552" name="Picture 8" descr="The Nature Conservancy: Protecting nature. Preserving life. The Nature Conservancy logo is copyright © 2007 The Nature Conservancy">
                <a:extLst>
                  <a:ext uri="{FF2B5EF4-FFF2-40B4-BE49-F238E27FC236}">
                    <a16:creationId xmlns:a16="http://schemas.microsoft.com/office/drawing/2014/main" id="{A07491F0-8438-4A40-925A-E5B7F927FD73}"/>
                  </a:ext>
                </a:extLst>
              </p:cNvPr>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5485792" y="2980229"/>
                <a:ext cx="421705" cy="200414"/>
              </a:xfrm>
              <a:prstGeom prst="rect">
                <a:avLst/>
              </a:prstGeom>
              <a:noFill/>
              <a:extLst>
                <a:ext uri="{909E8E84-426E-40DD-AFC4-6F175D3DCCD1}">
                  <a14:hiddenFill xmlns:a14="http://schemas.microsoft.com/office/drawing/2010/main">
                    <a:solidFill>
                      <a:srgbClr val="FFFFFF"/>
                    </a:solidFill>
                  </a14:hiddenFill>
                </a:ext>
              </a:extLst>
            </p:spPr>
          </p:pic>
          <p:pic>
            <p:nvPicPr>
              <p:cNvPr id="236554" name="Picture 10" descr="OxfamLogo2017.png">
                <a:extLst>
                  <a:ext uri="{FF2B5EF4-FFF2-40B4-BE49-F238E27FC236}">
                    <a16:creationId xmlns:a16="http://schemas.microsoft.com/office/drawing/2014/main" id="{C2299236-8133-49D3-AF2A-8F9474876041}"/>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4755646" y="3279097"/>
                <a:ext cx="570028" cy="220238"/>
              </a:xfrm>
              <a:prstGeom prst="rect">
                <a:avLst/>
              </a:prstGeom>
              <a:noFill/>
              <a:extLst>
                <a:ext uri="{909E8E84-426E-40DD-AFC4-6F175D3DCCD1}">
                  <a14:hiddenFill xmlns:a14="http://schemas.microsoft.com/office/drawing/2010/main">
                    <a:solidFill>
                      <a:srgbClr val="FFFFFF"/>
                    </a:solidFill>
                  </a14:hiddenFill>
                </a:ext>
              </a:extLst>
            </p:spPr>
          </p:pic>
          <p:pic>
            <p:nvPicPr>
              <p:cNvPr id="236557" name="Picture 13" descr="MIT Seal.svg">
                <a:extLst>
                  <a:ext uri="{FF2B5EF4-FFF2-40B4-BE49-F238E27FC236}">
                    <a16:creationId xmlns:a16="http://schemas.microsoft.com/office/drawing/2014/main" id="{3EE17D22-D6AF-449D-A7EA-7452A00FFB78}"/>
                  </a:ext>
                </a:extLst>
              </p:cNvPr>
              <p:cNvPicPr>
                <a:picLocks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5410362" y="3253764"/>
                <a:ext cx="263033" cy="261279"/>
              </a:xfrm>
              <a:prstGeom prst="rect">
                <a:avLst/>
              </a:prstGeom>
              <a:noFill/>
              <a:extLst>
                <a:ext uri="{909E8E84-426E-40DD-AFC4-6F175D3DCCD1}">
                  <a14:hiddenFill xmlns:a14="http://schemas.microsoft.com/office/drawing/2010/main">
                    <a:solidFill>
                      <a:srgbClr val="FFFFFF"/>
                    </a:solidFill>
                  </a14:hiddenFill>
                </a:ext>
              </a:extLst>
            </p:spPr>
          </p:pic>
          <p:pic>
            <p:nvPicPr>
              <p:cNvPr id="236560" name="Picture 16" descr="Nanjing Agricultural University logo.png">
                <a:extLst>
                  <a:ext uri="{FF2B5EF4-FFF2-40B4-BE49-F238E27FC236}">
                    <a16:creationId xmlns:a16="http://schemas.microsoft.com/office/drawing/2014/main" id="{0BAC6FD3-63FF-459B-B661-FA279E1DDDF8}"/>
                  </a:ext>
                </a:extLst>
              </p:cNvPr>
              <p:cNvPicPr>
                <a:picLocks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5785888" y="3253764"/>
                <a:ext cx="239016" cy="237422"/>
              </a:xfrm>
              <a:prstGeom prst="rect">
                <a:avLst/>
              </a:prstGeom>
              <a:noFill/>
              <a:extLst>
                <a:ext uri="{909E8E84-426E-40DD-AFC4-6F175D3DCCD1}">
                  <a14:hiddenFill xmlns:a14="http://schemas.microsoft.com/office/drawing/2010/main">
                    <a:solidFill>
                      <a:srgbClr val="FFFFFF"/>
                    </a:solidFill>
                  </a14:hiddenFill>
                </a:ext>
              </a:extLst>
            </p:spPr>
          </p:pic>
          <p:pic>
            <p:nvPicPr>
              <p:cNvPr id="140290" name="Picture 2" descr="Image result for EMATER-GO png logo">
                <a:extLst>
                  <a:ext uri="{FF2B5EF4-FFF2-40B4-BE49-F238E27FC236}">
                    <a16:creationId xmlns:a16="http://schemas.microsoft.com/office/drawing/2014/main" id="{5BAD1894-C000-4B65-BA74-3EE5F98D95DA}"/>
                  </a:ext>
                </a:extLst>
              </p:cNvPr>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5936620" y="2979555"/>
                <a:ext cx="186241" cy="207309"/>
              </a:xfrm>
              <a:prstGeom prst="rect">
                <a:avLst/>
              </a:prstGeom>
              <a:noFill/>
              <a:extLst>
                <a:ext uri="{909E8E84-426E-40DD-AFC4-6F175D3DCCD1}">
                  <a14:hiddenFill xmlns:a14="http://schemas.microsoft.com/office/drawing/2010/main">
                    <a:solidFill>
                      <a:srgbClr val="FFFFFF"/>
                    </a:solidFill>
                  </a14:hiddenFill>
                </a:ext>
              </a:extLst>
            </p:spPr>
          </p:pic>
          <p:pic>
            <p:nvPicPr>
              <p:cNvPr id="140294" name="Picture 6" descr="Image result for Protix png logo">
                <a:extLst>
                  <a:ext uri="{FF2B5EF4-FFF2-40B4-BE49-F238E27FC236}">
                    <a16:creationId xmlns:a16="http://schemas.microsoft.com/office/drawing/2014/main" id="{5A0FE0F5-BDAB-4009-91D3-34E95C7C2871}"/>
                  </a:ext>
                </a:extLst>
              </p:cNvPr>
              <p:cNvPicPr>
                <a:picLocks noChangeAspect="1" noChangeArrowheads="1"/>
              </p:cNvPicPr>
              <p:nvPr/>
            </p:nvPicPr>
            <p:blipFill rotWithShape="1">
              <a:blip r:embed="rId52">
                <a:extLst>
                  <a:ext uri="{28A0092B-C50C-407E-A947-70E740481C1C}">
                    <a14:useLocalDpi xmlns:a14="http://schemas.microsoft.com/office/drawing/2010/main" val="0"/>
                  </a:ext>
                </a:extLst>
              </a:blip>
              <a:srcRect l="8880" t="27380" r="34042" b="28494"/>
              <a:stretch/>
            </p:blipFill>
            <p:spPr bwMode="auto">
              <a:xfrm>
                <a:off x="6154734" y="3303860"/>
                <a:ext cx="631227" cy="147621"/>
              </a:xfrm>
              <a:prstGeom prst="rect">
                <a:avLst/>
              </a:prstGeom>
              <a:noFill/>
              <a:extLst>
                <a:ext uri="{909E8E84-426E-40DD-AFC4-6F175D3DCCD1}">
                  <a14:hiddenFill xmlns:a14="http://schemas.microsoft.com/office/drawing/2010/main">
                    <a:solidFill>
                      <a:srgbClr val="FFFFFF"/>
                    </a:solidFill>
                  </a14:hiddenFill>
                </a:ext>
              </a:extLst>
            </p:spPr>
          </p:pic>
          <p:pic>
            <p:nvPicPr>
              <p:cNvPr id="140296" name="Picture 8" descr="Image result for Rockefeller Foundation png logo">
                <a:extLst>
                  <a:ext uri="{FF2B5EF4-FFF2-40B4-BE49-F238E27FC236}">
                    <a16:creationId xmlns:a16="http://schemas.microsoft.com/office/drawing/2014/main" id="{A978F777-17BB-4C33-B559-B08B52870B9B}"/>
                  </a:ext>
                </a:extLst>
              </p:cNvPr>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6178605" y="2972620"/>
                <a:ext cx="538381" cy="179909"/>
              </a:xfrm>
              <a:prstGeom prst="rect">
                <a:avLst/>
              </a:prstGeom>
              <a:noFill/>
              <a:extLst>
                <a:ext uri="{909E8E84-426E-40DD-AFC4-6F175D3DCCD1}">
                  <a14:hiddenFill xmlns:a14="http://schemas.microsoft.com/office/drawing/2010/main">
                    <a:solidFill>
                      <a:srgbClr val="FFFFFF"/>
                    </a:solidFill>
                  </a14:hiddenFill>
                </a:ext>
              </a:extLst>
            </p:spPr>
          </p:pic>
          <p:pic>
            <p:nvPicPr>
              <p:cNvPr id="140298" name="Picture 10" descr="Image result for BKS png logo">
                <a:extLst>
                  <a:ext uri="{FF2B5EF4-FFF2-40B4-BE49-F238E27FC236}">
                    <a16:creationId xmlns:a16="http://schemas.microsoft.com/office/drawing/2014/main" id="{3CF1784D-D3BA-4AF2-8E4F-C3C01B7F2888}"/>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6866756" y="3293301"/>
                <a:ext cx="353091" cy="158180"/>
              </a:xfrm>
              <a:prstGeom prst="rect">
                <a:avLst/>
              </a:prstGeom>
              <a:noFill/>
              <a:extLst>
                <a:ext uri="{909E8E84-426E-40DD-AFC4-6F175D3DCCD1}">
                  <a14:hiddenFill xmlns:a14="http://schemas.microsoft.com/office/drawing/2010/main">
                    <a:solidFill>
                      <a:srgbClr val="FFFFFF"/>
                    </a:solidFill>
                  </a14:hiddenFill>
                </a:ext>
              </a:extLst>
            </p:spPr>
          </p:pic>
          <p:pic>
            <p:nvPicPr>
              <p:cNvPr id="140300" name="Picture 12" descr="Image result for IUCN png logo">
                <a:extLst>
                  <a:ext uri="{FF2B5EF4-FFF2-40B4-BE49-F238E27FC236}">
                    <a16:creationId xmlns:a16="http://schemas.microsoft.com/office/drawing/2014/main" id="{66B0F7CB-4720-4F79-9F22-FA5D70D75260}"/>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7296880" y="3265375"/>
                <a:ext cx="236082" cy="224976"/>
              </a:xfrm>
              <a:prstGeom prst="rect">
                <a:avLst/>
              </a:prstGeom>
              <a:noFill/>
              <a:extLst>
                <a:ext uri="{909E8E84-426E-40DD-AFC4-6F175D3DCCD1}">
                  <a14:hiddenFill xmlns:a14="http://schemas.microsoft.com/office/drawing/2010/main">
                    <a:solidFill>
                      <a:srgbClr val="FFFFFF"/>
                    </a:solidFill>
                  </a14:hiddenFill>
                </a:ext>
              </a:extLst>
            </p:spPr>
          </p:pic>
          <p:pic>
            <p:nvPicPr>
              <p:cNvPr id="140302" name="Picture 14" descr="Image result for Unilever png logo">
                <a:extLst>
                  <a:ext uri="{FF2B5EF4-FFF2-40B4-BE49-F238E27FC236}">
                    <a16:creationId xmlns:a16="http://schemas.microsoft.com/office/drawing/2014/main" id="{18141ADC-D896-4B01-81C0-15D2E69318CB}"/>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7602788" y="3319890"/>
                <a:ext cx="501466" cy="110593"/>
              </a:xfrm>
              <a:prstGeom prst="rect">
                <a:avLst/>
              </a:prstGeom>
              <a:noFill/>
              <a:extLst>
                <a:ext uri="{909E8E84-426E-40DD-AFC4-6F175D3DCCD1}">
                  <a14:hiddenFill xmlns:a14="http://schemas.microsoft.com/office/drawing/2010/main">
                    <a:solidFill>
                      <a:srgbClr val="FFFFFF"/>
                    </a:solidFill>
                  </a14:hiddenFill>
                </a:ext>
              </a:extLst>
            </p:spPr>
          </p:pic>
          <p:pic>
            <p:nvPicPr>
              <p:cNvPr id="140306" name="Picture 18" descr="Image result for University of Leeds png logo">
                <a:extLst>
                  <a:ext uri="{FF2B5EF4-FFF2-40B4-BE49-F238E27FC236}">
                    <a16:creationId xmlns:a16="http://schemas.microsoft.com/office/drawing/2014/main" id="{7360F486-70FF-4DD2-A189-BD90ACAC254F}"/>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7509631" y="2943769"/>
                <a:ext cx="792552" cy="229858"/>
              </a:xfrm>
              <a:prstGeom prst="rect">
                <a:avLst/>
              </a:prstGeom>
              <a:noFill/>
              <a:extLst>
                <a:ext uri="{909E8E84-426E-40DD-AFC4-6F175D3DCCD1}">
                  <a14:hiddenFill xmlns:a14="http://schemas.microsoft.com/office/drawing/2010/main">
                    <a:solidFill>
                      <a:srgbClr val="FFFFFF"/>
                    </a:solidFill>
                  </a14:hiddenFill>
                </a:ext>
              </a:extLst>
            </p:spPr>
          </p:pic>
          <p:pic>
            <p:nvPicPr>
              <p:cNvPr id="140310" name="Picture 22" descr="Image result for WHO png logo">
                <a:extLst>
                  <a:ext uri="{FF2B5EF4-FFF2-40B4-BE49-F238E27FC236}">
                    <a16:creationId xmlns:a16="http://schemas.microsoft.com/office/drawing/2014/main" id="{17E18C7E-838A-4A96-AE38-665A5F493526}"/>
                  </a:ext>
                </a:extLst>
              </p:cNvPr>
              <p:cNvPicPr>
                <a:picLocks noChangeAspect="1" noChangeArrowheads="1"/>
              </p:cNvPicPr>
              <p:nvPr/>
            </p:nvPicPr>
            <p:blipFill rotWithShape="1">
              <a:blip r:embed="rId58">
                <a:extLst>
                  <a:ext uri="{28A0092B-C50C-407E-A947-70E740481C1C}">
                    <a14:useLocalDpi xmlns:a14="http://schemas.microsoft.com/office/drawing/2010/main" val="0"/>
                  </a:ext>
                </a:extLst>
              </a:blip>
              <a:srcRect l="15555" t="2774" r="13845" b="8990"/>
              <a:stretch/>
            </p:blipFill>
            <p:spPr bwMode="auto">
              <a:xfrm>
                <a:off x="8399589" y="2917227"/>
                <a:ext cx="374250" cy="3141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Screen Clipping">
                <a:extLst>
                  <a:ext uri="{FF2B5EF4-FFF2-40B4-BE49-F238E27FC236}">
                    <a16:creationId xmlns:a16="http://schemas.microsoft.com/office/drawing/2014/main" id="{08E107FB-1FBE-4BC6-9C0F-3F21F8E7848A}"/>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8139796" y="3305922"/>
                <a:ext cx="571912" cy="163793"/>
              </a:xfrm>
              <a:prstGeom prst="rect">
                <a:avLst/>
              </a:prstGeom>
            </p:spPr>
          </p:pic>
          <p:pic>
            <p:nvPicPr>
              <p:cNvPr id="140320" name="Picture 32" descr="Image result for CGIAR logo">
                <a:extLst>
                  <a:ext uri="{FF2B5EF4-FFF2-40B4-BE49-F238E27FC236}">
                    <a16:creationId xmlns:a16="http://schemas.microsoft.com/office/drawing/2014/main" id="{6A8E3B0F-F0C4-49C9-8976-5A643A44C546}"/>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8881932" y="2908172"/>
                <a:ext cx="260630" cy="30880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93D81325-EB08-4BE6-9EC2-0F8F31CB52A0}"/>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8774620" y="3283837"/>
                <a:ext cx="1316690" cy="173364"/>
              </a:xfrm>
              <a:prstGeom prst="rect">
                <a:avLst/>
              </a:prstGeom>
            </p:spPr>
          </p:pic>
          <p:pic>
            <p:nvPicPr>
              <p:cNvPr id="140324" name="Picture 36" descr="Image result for Royal DSM logo">
                <a:extLst>
                  <a:ext uri="{FF2B5EF4-FFF2-40B4-BE49-F238E27FC236}">
                    <a16:creationId xmlns:a16="http://schemas.microsoft.com/office/drawing/2014/main" id="{ADD462F3-4A1F-478F-90D5-6132E9276523}"/>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9252485" y="3011154"/>
                <a:ext cx="444032" cy="213374"/>
              </a:xfrm>
              <a:prstGeom prst="rect">
                <a:avLst/>
              </a:prstGeom>
              <a:noFill/>
              <a:extLst>
                <a:ext uri="{909E8E84-426E-40DD-AFC4-6F175D3DCCD1}">
                  <a14:hiddenFill xmlns:a14="http://schemas.microsoft.com/office/drawing/2010/main">
                    <a:solidFill>
                      <a:srgbClr val="FFFFFF"/>
                    </a:solidFill>
                  </a14:hiddenFill>
                </a:ext>
              </a:extLst>
            </p:spPr>
          </p:pic>
          <p:pic>
            <p:nvPicPr>
              <p:cNvPr id="140327" name="Picture 39" descr="Image result for RaboBank logo">
                <a:extLst>
                  <a:ext uri="{FF2B5EF4-FFF2-40B4-BE49-F238E27FC236}">
                    <a16:creationId xmlns:a16="http://schemas.microsoft.com/office/drawing/2014/main" id="{BA3C4EDF-179A-4727-B295-D4831E893383}"/>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9772868" y="2984141"/>
                <a:ext cx="624981" cy="230256"/>
              </a:xfrm>
              <a:prstGeom prst="rect">
                <a:avLst/>
              </a:prstGeom>
              <a:noFill/>
              <a:extLst>
                <a:ext uri="{909E8E84-426E-40DD-AFC4-6F175D3DCCD1}">
                  <a14:hiddenFill xmlns:a14="http://schemas.microsoft.com/office/drawing/2010/main">
                    <a:solidFill>
                      <a:srgbClr val="FFFFFF"/>
                    </a:solidFill>
                  </a14:hiddenFill>
                </a:ext>
              </a:extLst>
            </p:spPr>
          </p:pic>
          <p:pic>
            <p:nvPicPr>
              <p:cNvPr id="140329" name="Picture 41" descr="Image result for NJAU university logo">
                <a:extLst>
                  <a:ext uri="{FF2B5EF4-FFF2-40B4-BE49-F238E27FC236}">
                    <a16:creationId xmlns:a16="http://schemas.microsoft.com/office/drawing/2014/main" id="{46FC7AD2-1BBF-434B-A0E3-40522D2A687D}"/>
                  </a:ext>
                </a:extLst>
              </p:cNvPr>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11535999" y="3231393"/>
                <a:ext cx="186578" cy="186578"/>
              </a:xfrm>
              <a:prstGeom prst="rect">
                <a:avLst/>
              </a:prstGeom>
              <a:noFill/>
              <a:extLst>
                <a:ext uri="{909E8E84-426E-40DD-AFC4-6F175D3DCCD1}">
                  <a14:hiddenFill xmlns:a14="http://schemas.microsoft.com/office/drawing/2010/main">
                    <a:solidFill>
                      <a:srgbClr val="FFFFFF"/>
                    </a:solidFill>
                  </a14:hiddenFill>
                </a:ext>
              </a:extLst>
            </p:spPr>
          </p:pic>
          <p:pic>
            <p:nvPicPr>
              <p:cNvPr id="140331" name="Picture 43" descr="Image result for Tufts logo">
                <a:extLst>
                  <a:ext uri="{FF2B5EF4-FFF2-40B4-BE49-F238E27FC236}">
                    <a16:creationId xmlns:a16="http://schemas.microsoft.com/office/drawing/2014/main" id="{3E5BB12D-CD52-497F-8D01-4577D15741FC}"/>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1078204" y="2990691"/>
                <a:ext cx="539993" cy="171030"/>
              </a:xfrm>
              <a:prstGeom prst="rect">
                <a:avLst/>
              </a:prstGeom>
              <a:noFill/>
              <a:extLst>
                <a:ext uri="{909E8E84-426E-40DD-AFC4-6F175D3DCCD1}">
                  <a14:hiddenFill xmlns:a14="http://schemas.microsoft.com/office/drawing/2010/main">
                    <a:solidFill>
                      <a:srgbClr val="FFFFFF"/>
                    </a:solidFill>
                  </a14:hiddenFill>
                </a:ext>
              </a:extLst>
            </p:spPr>
          </p:pic>
          <p:pic>
            <p:nvPicPr>
              <p:cNvPr id="140333" name="Picture 45" descr="Image result for Wellcome trust logo">
                <a:extLst>
                  <a:ext uri="{FF2B5EF4-FFF2-40B4-BE49-F238E27FC236}">
                    <a16:creationId xmlns:a16="http://schemas.microsoft.com/office/drawing/2014/main" id="{A1FCB11A-1EB4-4F20-850A-AD0154A687BB}"/>
                  </a:ext>
                </a:extLst>
              </p:cNvPr>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10710450" y="3299844"/>
                <a:ext cx="737744" cy="96200"/>
              </a:xfrm>
              <a:prstGeom prst="rect">
                <a:avLst/>
              </a:prstGeom>
              <a:noFill/>
              <a:extLst>
                <a:ext uri="{909E8E84-426E-40DD-AFC4-6F175D3DCCD1}">
                  <a14:hiddenFill xmlns:a14="http://schemas.microsoft.com/office/drawing/2010/main">
                    <a:solidFill>
                      <a:srgbClr val="FFFFFF"/>
                    </a:solidFill>
                  </a14:hiddenFill>
                </a:ext>
              </a:extLst>
            </p:spPr>
          </p:pic>
          <p:pic>
            <p:nvPicPr>
              <p:cNvPr id="140335" name="Picture 47" descr="Image result for WRI logo">
                <a:extLst>
                  <a:ext uri="{FF2B5EF4-FFF2-40B4-BE49-F238E27FC236}">
                    <a16:creationId xmlns:a16="http://schemas.microsoft.com/office/drawing/2014/main" id="{8F675E48-2ABD-4F8A-860D-D203D8F81972}"/>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10444050" y="3011154"/>
                <a:ext cx="545502" cy="189289"/>
              </a:xfrm>
              <a:prstGeom prst="rect">
                <a:avLst/>
              </a:prstGeom>
              <a:noFill/>
              <a:extLst>
                <a:ext uri="{909E8E84-426E-40DD-AFC4-6F175D3DCCD1}">
                  <a14:hiddenFill xmlns:a14="http://schemas.microsoft.com/office/drawing/2010/main">
                    <a:solidFill>
                      <a:srgbClr val="FFFFFF"/>
                    </a:solidFill>
                  </a14:hiddenFill>
                </a:ext>
              </a:extLst>
            </p:spPr>
          </p:pic>
          <p:pic>
            <p:nvPicPr>
              <p:cNvPr id="140339" name="Picture 51" descr="Image result for BBSRC logo">
                <a:extLst>
                  <a:ext uri="{FF2B5EF4-FFF2-40B4-BE49-F238E27FC236}">
                    <a16:creationId xmlns:a16="http://schemas.microsoft.com/office/drawing/2014/main" id="{A8539D36-C74F-4ABA-BF70-21A5F31C9D1E}"/>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0146749" y="3297162"/>
                <a:ext cx="502201" cy="12576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6" name="Group 35">
            <a:extLst>
              <a:ext uri="{FF2B5EF4-FFF2-40B4-BE49-F238E27FC236}">
                <a16:creationId xmlns:a16="http://schemas.microsoft.com/office/drawing/2014/main" id="{2A630942-3756-4B08-AA22-EE56803BEFC4}"/>
              </a:ext>
            </a:extLst>
          </p:cNvPr>
          <p:cNvGrpSpPr/>
          <p:nvPr/>
        </p:nvGrpSpPr>
        <p:grpSpPr>
          <a:xfrm>
            <a:off x="3173328" y="2019670"/>
            <a:ext cx="8434516" cy="606871"/>
            <a:chOff x="3173328" y="2066932"/>
            <a:chExt cx="8434516" cy="606871"/>
          </a:xfrm>
        </p:grpSpPr>
        <p:pic>
          <p:nvPicPr>
            <p:cNvPr id="289" name="Picture 288">
              <a:extLst>
                <a:ext uri="{FF2B5EF4-FFF2-40B4-BE49-F238E27FC236}">
                  <a16:creationId xmlns:a16="http://schemas.microsoft.com/office/drawing/2014/main" id="{2B14845D-3C54-423D-9635-6EEBC5CA1A72}"/>
                </a:ext>
              </a:extLst>
            </p:cNvPr>
            <p:cNvPicPr>
              <a:picLocks/>
            </p:cNvPicPr>
            <p:nvPr/>
          </p:nvPicPr>
          <p:blipFill>
            <a:blip r:embed="rId69"/>
            <a:stretch>
              <a:fillRect/>
            </a:stretch>
          </p:blipFill>
          <p:spPr>
            <a:xfrm>
              <a:off x="4714737" y="2080180"/>
              <a:ext cx="577749" cy="221843"/>
            </a:xfrm>
            <a:prstGeom prst="rect">
              <a:avLst/>
            </a:prstGeom>
          </p:spPr>
        </p:pic>
        <p:pic>
          <p:nvPicPr>
            <p:cNvPr id="290" name="Picture 289">
              <a:extLst>
                <a:ext uri="{FF2B5EF4-FFF2-40B4-BE49-F238E27FC236}">
                  <a16:creationId xmlns:a16="http://schemas.microsoft.com/office/drawing/2014/main" id="{C2354C47-5773-4726-A7C4-D1A5D9865316}"/>
                </a:ext>
              </a:extLst>
            </p:cNvPr>
            <p:cNvPicPr>
              <a:picLocks/>
            </p:cNvPicPr>
            <p:nvPr/>
          </p:nvPicPr>
          <p:blipFill>
            <a:blip r:embed="rId70"/>
            <a:stretch>
              <a:fillRect/>
            </a:stretch>
          </p:blipFill>
          <p:spPr>
            <a:xfrm>
              <a:off x="5980798" y="2080180"/>
              <a:ext cx="267338" cy="299735"/>
            </a:xfrm>
            <a:prstGeom prst="rect">
              <a:avLst/>
            </a:prstGeom>
          </p:spPr>
        </p:pic>
        <p:pic>
          <p:nvPicPr>
            <p:cNvPr id="291" name="Picture 290">
              <a:extLst>
                <a:ext uri="{FF2B5EF4-FFF2-40B4-BE49-F238E27FC236}">
                  <a16:creationId xmlns:a16="http://schemas.microsoft.com/office/drawing/2014/main" id="{6DF3E82B-AE14-4A9B-A0B9-F0CB2E1E0AE9}"/>
                </a:ext>
              </a:extLst>
            </p:cNvPr>
            <p:cNvPicPr>
              <a:picLocks/>
            </p:cNvPicPr>
            <p:nvPr/>
          </p:nvPicPr>
          <p:blipFill rotWithShape="1">
            <a:blip r:embed="rId71"/>
            <a:srcRect l="7403" t="5390" r="8799" b="8653"/>
            <a:stretch/>
          </p:blipFill>
          <p:spPr>
            <a:xfrm>
              <a:off x="5664479" y="2080180"/>
              <a:ext cx="267338" cy="299735"/>
            </a:xfrm>
            <a:prstGeom prst="rect">
              <a:avLst/>
            </a:prstGeom>
          </p:spPr>
        </p:pic>
        <p:pic>
          <p:nvPicPr>
            <p:cNvPr id="292" name="Picture 291">
              <a:extLst>
                <a:ext uri="{FF2B5EF4-FFF2-40B4-BE49-F238E27FC236}">
                  <a16:creationId xmlns:a16="http://schemas.microsoft.com/office/drawing/2014/main" id="{6E1E6C07-B84E-4293-B2CA-830A24064036}"/>
                </a:ext>
              </a:extLst>
            </p:cNvPr>
            <p:cNvPicPr>
              <a:picLocks/>
            </p:cNvPicPr>
            <p:nvPr/>
          </p:nvPicPr>
          <p:blipFill>
            <a:blip r:embed="rId72"/>
            <a:stretch>
              <a:fillRect/>
            </a:stretch>
          </p:blipFill>
          <p:spPr>
            <a:xfrm>
              <a:off x="6297116" y="2080180"/>
              <a:ext cx="267338" cy="299735"/>
            </a:xfrm>
            <a:prstGeom prst="rect">
              <a:avLst/>
            </a:prstGeom>
          </p:spPr>
        </p:pic>
        <p:pic>
          <p:nvPicPr>
            <p:cNvPr id="293" name="Picture 292">
              <a:extLst>
                <a:ext uri="{FF2B5EF4-FFF2-40B4-BE49-F238E27FC236}">
                  <a16:creationId xmlns:a16="http://schemas.microsoft.com/office/drawing/2014/main" id="{FF4B4FCA-2B17-4E4D-8C93-D0F34307B7A0}"/>
                </a:ext>
              </a:extLst>
            </p:cNvPr>
            <p:cNvPicPr>
              <a:picLocks noChangeAspect="1"/>
            </p:cNvPicPr>
            <p:nvPr/>
          </p:nvPicPr>
          <p:blipFill>
            <a:blip r:embed="rId73"/>
            <a:stretch>
              <a:fillRect/>
            </a:stretch>
          </p:blipFill>
          <p:spPr>
            <a:xfrm>
              <a:off x="7815192" y="2376909"/>
              <a:ext cx="388785" cy="234610"/>
            </a:xfrm>
            <a:prstGeom prst="rect">
              <a:avLst/>
            </a:prstGeom>
          </p:spPr>
        </p:pic>
        <p:pic>
          <p:nvPicPr>
            <p:cNvPr id="294" name="Picture 293">
              <a:extLst>
                <a:ext uri="{FF2B5EF4-FFF2-40B4-BE49-F238E27FC236}">
                  <a16:creationId xmlns:a16="http://schemas.microsoft.com/office/drawing/2014/main" id="{CAF99056-32EB-438C-8DB8-F0C481384714}"/>
                </a:ext>
              </a:extLst>
            </p:cNvPr>
            <p:cNvPicPr>
              <a:picLocks noChangeAspect="1"/>
            </p:cNvPicPr>
            <p:nvPr/>
          </p:nvPicPr>
          <p:blipFill rotWithShape="1">
            <a:blip r:embed="rId74"/>
            <a:srcRect l="4071" t="14004" r="5545"/>
            <a:stretch/>
          </p:blipFill>
          <p:spPr>
            <a:xfrm>
              <a:off x="7190748" y="2080180"/>
              <a:ext cx="450331" cy="319703"/>
            </a:xfrm>
            <a:prstGeom prst="rect">
              <a:avLst/>
            </a:prstGeom>
          </p:spPr>
        </p:pic>
        <p:pic>
          <p:nvPicPr>
            <p:cNvPr id="295" name="Picture 294">
              <a:extLst>
                <a:ext uri="{FF2B5EF4-FFF2-40B4-BE49-F238E27FC236}">
                  <a16:creationId xmlns:a16="http://schemas.microsoft.com/office/drawing/2014/main" id="{D4706BE9-8ED6-4664-9A25-97099DC315CA}"/>
                </a:ext>
              </a:extLst>
            </p:cNvPr>
            <p:cNvPicPr>
              <a:picLocks/>
            </p:cNvPicPr>
            <p:nvPr/>
          </p:nvPicPr>
          <p:blipFill>
            <a:blip r:embed="rId75"/>
            <a:stretch>
              <a:fillRect/>
            </a:stretch>
          </p:blipFill>
          <p:spPr>
            <a:xfrm>
              <a:off x="5341466" y="2080180"/>
              <a:ext cx="274034" cy="105223"/>
            </a:xfrm>
            <a:prstGeom prst="rect">
              <a:avLst/>
            </a:prstGeom>
          </p:spPr>
        </p:pic>
        <p:pic>
          <p:nvPicPr>
            <p:cNvPr id="296" name="Picture 295">
              <a:extLst>
                <a:ext uri="{FF2B5EF4-FFF2-40B4-BE49-F238E27FC236}">
                  <a16:creationId xmlns:a16="http://schemas.microsoft.com/office/drawing/2014/main" id="{4508FACF-1D8E-42D4-BC36-95F1C39CD6D1}"/>
                </a:ext>
              </a:extLst>
            </p:cNvPr>
            <p:cNvPicPr>
              <a:picLocks/>
            </p:cNvPicPr>
            <p:nvPr/>
          </p:nvPicPr>
          <p:blipFill>
            <a:blip r:embed="rId76"/>
            <a:stretch>
              <a:fillRect/>
            </a:stretch>
          </p:blipFill>
          <p:spPr>
            <a:xfrm>
              <a:off x="5365955" y="2447594"/>
              <a:ext cx="577749" cy="221843"/>
            </a:xfrm>
            <a:prstGeom prst="rect">
              <a:avLst/>
            </a:prstGeom>
          </p:spPr>
        </p:pic>
        <p:pic>
          <p:nvPicPr>
            <p:cNvPr id="297" name="Picture 296">
              <a:extLst>
                <a:ext uri="{FF2B5EF4-FFF2-40B4-BE49-F238E27FC236}">
                  <a16:creationId xmlns:a16="http://schemas.microsoft.com/office/drawing/2014/main" id="{92BF02D3-7B34-4677-8792-14229F9F20EB}"/>
                </a:ext>
              </a:extLst>
            </p:cNvPr>
            <p:cNvPicPr>
              <a:picLocks/>
            </p:cNvPicPr>
            <p:nvPr/>
          </p:nvPicPr>
          <p:blipFill>
            <a:blip r:embed="rId77"/>
            <a:stretch>
              <a:fillRect/>
            </a:stretch>
          </p:blipFill>
          <p:spPr>
            <a:xfrm>
              <a:off x="6540730" y="2525941"/>
              <a:ext cx="373711" cy="143497"/>
            </a:xfrm>
            <a:prstGeom prst="rect">
              <a:avLst/>
            </a:prstGeom>
          </p:spPr>
        </p:pic>
        <p:pic>
          <p:nvPicPr>
            <p:cNvPr id="298" name="Picture 297">
              <a:extLst>
                <a:ext uri="{FF2B5EF4-FFF2-40B4-BE49-F238E27FC236}">
                  <a16:creationId xmlns:a16="http://schemas.microsoft.com/office/drawing/2014/main" id="{72402790-A418-46F5-8199-71BE4DB70925}"/>
                </a:ext>
              </a:extLst>
            </p:cNvPr>
            <p:cNvPicPr>
              <a:picLocks noChangeAspect="1"/>
            </p:cNvPicPr>
            <p:nvPr/>
          </p:nvPicPr>
          <p:blipFill rotWithShape="1">
            <a:blip r:embed="rId78"/>
            <a:srcRect l="10510" t="28460" r="10136" b="26440"/>
            <a:stretch/>
          </p:blipFill>
          <p:spPr>
            <a:xfrm>
              <a:off x="8335863" y="2350031"/>
              <a:ext cx="568774" cy="168926"/>
            </a:xfrm>
            <a:prstGeom prst="rect">
              <a:avLst/>
            </a:prstGeom>
          </p:spPr>
        </p:pic>
        <p:pic>
          <p:nvPicPr>
            <p:cNvPr id="299" name="Picture 298">
              <a:extLst>
                <a:ext uri="{FF2B5EF4-FFF2-40B4-BE49-F238E27FC236}">
                  <a16:creationId xmlns:a16="http://schemas.microsoft.com/office/drawing/2014/main" id="{9DB21768-C9E5-4092-ABA1-4645C3124C97}"/>
                </a:ext>
              </a:extLst>
            </p:cNvPr>
            <p:cNvPicPr>
              <a:picLocks/>
            </p:cNvPicPr>
            <p:nvPr/>
          </p:nvPicPr>
          <p:blipFill rotWithShape="1">
            <a:blip r:embed="rId79"/>
            <a:srcRect l="16586" t="28425" r="16586" b="28425"/>
            <a:stretch/>
          </p:blipFill>
          <p:spPr>
            <a:xfrm>
              <a:off x="4714737" y="2447594"/>
              <a:ext cx="577749" cy="221843"/>
            </a:xfrm>
            <a:prstGeom prst="rect">
              <a:avLst/>
            </a:prstGeom>
          </p:spPr>
        </p:pic>
        <p:pic>
          <p:nvPicPr>
            <p:cNvPr id="301" name="Picture 300">
              <a:extLst>
                <a:ext uri="{FF2B5EF4-FFF2-40B4-BE49-F238E27FC236}">
                  <a16:creationId xmlns:a16="http://schemas.microsoft.com/office/drawing/2014/main" id="{6599E4CC-0A54-4867-872D-9156C1E86A60}"/>
                </a:ext>
              </a:extLst>
            </p:cNvPr>
            <p:cNvPicPr>
              <a:picLocks noChangeAspect="1"/>
            </p:cNvPicPr>
            <p:nvPr/>
          </p:nvPicPr>
          <p:blipFill rotWithShape="1">
            <a:blip r:embed="rId80"/>
            <a:srcRect l="4906" t="8935" r="8251" b="7129"/>
            <a:stretch/>
          </p:blipFill>
          <p:spPr>
            <a:xfrm>
              <a:off x="6102405" y="2518957"/>
              <a:ext cx="285119" cy="150480"/>
            </a:xfrm>
            <a:prstGeom prst="rect">
              <a:avLst/>
            </a:prstGeom>
          </p:spPr>
        </p:pic>
        <p:pic>
          <p:nvPicPr>
            <p:cNvPr id="303" name="Picture 302">
              <a:extLst>
                <a:ext uri="{FF2B5EF4-FFF2-40B4-BE49-F238E27FC236}">
                  <a16:creationId xmlns:a16="http://schemas.microsoft.com/office/drawing/2014/main" id="{E0B7FBAC-111C-4742-A62A-5A505F1F03B1}"/>
                </a:ext>
              </a:extLst>
            </p:cNvPr>
            <p:cNvPicPr>
              <a:picLocks noChangeAspect="1"/>
            </p:cNvPicPr>
            <p:nvPr/>
          </p:nvPicPr>
          <p:blipFill rotWithShape="1">
            <a:blip r:embed="rId81"/>
            <a:srcRect t="36913" b="36913"/>
            <a:stretch/>
          </p:blipFill>
          <p:spPr>
            <a:xfrm>
              <a:off x="7722129" y="2548621"/>
              <a:ext cx="831959" cy="120815"/>
            </a:xfrm>
            <a:prstGeom prst="rect">
              <a:avLst/>
            </a:prstGeom>
          </p:spPr>
        </p:pic>
        <p:pic>
          <p:nvPicPr>
            <p:cNvPr id="304" name="Picture 303">
              <a:extLst>
                <a:ext uri="{FF2B5EF4-FFF2-40B4-BE49-F238E27FC236}">
                  <a16:creationId xmlns:a16="http://schemas.microsoft.com/office/drawing/2014/main" id="{A452C775-C219-4ABA-A2B1-48A6DC4CCE4B}"/>
                </a:ext>
              </a:extLst>
            </p:cNvPr>
            <p:cNvPicPr>
              <a:picLocks/>
            </p:cNvPicPr>
            <p:nvPr/>
          </p:nvPicPr>
          <p:blipFill rotWithShape="1">
            <a:blip r:embed="rId82"/>
            <a:srcRect l="13132" t="22126" r="13132" b="22126"/>
            <a:stretch/>
          </p:blipFill>
          <p:spPr>
            <a:xfrm>
              <a:off x="7690060" y="2080180"/>
              <a:ext cx="577749" cy="221843"/>
            </a:xfrm>
            <a:prstGeom prst="rect">
              <a:avLst/>
            </a:prstGeom>
          </p:spPr>
        </p:pic>
        <p:pic>
          <p:nvPicPr>
            <p:cNvPr id="305" name="Picture 304">
              <a:extLst>
                <a:ext uri="{FF2B5EF4-FFF2-40B4-BE49-F238E27FC236}">
                  <a16:creationId xmlns:a16="http://schemas.microsoft.com/office/drawing/2014/main" id="{68241347-ACBF-4CBB-949B-7EEEEEC206C7}"/>
                </a:ext>
              </a:extLst>
            </p:cNvPr>
            <p:cNvPicPr>
              <a:picLocks/>
            </p:cNvPicPr>
            <p:nvPr/>
          </p:nvPicPr>
          <p:blipFill>
            <a:blip r:embed="rId83"/>
            <a:stretch>
              <a:fillRect/>
            </a:stretch>
          </p:blipFill>
          <p:spPr>
            <a:xfrm>
              <a:off x="8316789" y="2080180"/>
              <a:ext cx="577749" cy="221843"/>
            </a:xfrm>
            <a:prstGeom prst="rect">
              <a:avLst/>
            </a:prstGeom>
          </p:spPr>
        </p:pic>
        <p:pic>
          <p:nvPicPr>
            <p:cNvPr id="311" name="Picture 125" descr="Image result for PepsiCo logo">
              <a:extLst>
                <a:ext uri="{FF2B5EF4-FFF2-40B4-BE49-F238E27FC236}">
                  <a16:creationId xmlns:a16="http://schemas.microsoft.com/office/drawing/2014/main" id="{A92FD3C3-5FDC-45E6-B7F2-EECABD5AA36F}"/>
                </a:ext>
              </a:extLst>
            </p:cNvPr>
            <p:cNvPicPr>
              <a:picLocks noChangeArrowheads="1"/>
            </p:cNvPicPr>
            <p:nvPr/>
          </p:nvPicPr>
          <p:blipFill>
            <a:blip r:embed="rId84" cstate="print">
              <a:extLst>
                <a:ext uri="{28A0092B-C50C-407E-A947-70E740481C1C}">
                  <a14:useLocalDpi xmlns:a14="http://schemas.microsoft.com/office/drawing/2010/main" val="0"/>
                </a:ext>
              </a:extLst>
            </a:blip>
            <a:srcRect/>
            <a:stretch>
              <a:fillRect/>
            </a:stretch>
          </p:blipFill>
          <p:spPr bwMode="auto">
            <a:xfrm>
              <a:off x="6938512" y="2447594"/>
              <a:ext cx="577749" cy="221843"/>
            </a:xfrm>
            <a:prstGeom prst="rect">
              <a:avLst/>
            </a:prstGeom>
            <a:noFill/>
            <a:extLst>
              <a:ext uri="{909E8E84-426E-40DD-AFC4-6F175D3DCCD1}">
                <a14:hiddenFill xmlns:a14="http://schemas.microsoft.com/office/drawing/2010/main">
                  <a:solidFill>
                    <a:srgbClr val="FFFFFF"/>
                  </a:solidFill>
                </a14:hiddenFill>
              </a:ext>
            </a:extLst>
          </p:spPr>
        </p:pic>
        <p:pic>
          <p:nvPicPr>
            <p:cNvPr id="313" name="Picture 312">
              <a:extLst>
                <a:ext uri="{FF2B5EF4-FFF2-40B4-BE49-F238E27FC236}">
                  <a16:creationId xmlns:a16="http://schemas.microsoft.com/office/drawing/2014/main" id="{955DF065-DEDD-4FD8-9CA3-D202F00AD8AF}"/>
                </a:ext>
              </a:extLst>
            </p:cNvPr>
            <p:cNvPicPr>
              <a:picLocks noChangeAspect="1"/>
            </p:cNvPicPr>
            <p:nvPr/>
          </p:nvPicPr>
          <p:blipFill>
            <a:blip r:embed="rId17"/>
            <a:stretch>
              <a:fillRect/>
            </a:stretch>
          </p:blipFill>
          <p:spPr>
            <a:xfrm>
              <a:off x="6613435" y="2080181"/>
              <a:ext cx="253242" cy="279276"/>
            </a:xfrm>
            <a:prstGeom prst="rect">
              <a:avLst/>
            </a:prstGeom>
          </p:spPr>
        </p:pic>
        <p:pic>
          <p:nvPicPr>
            <p:cNvPr id="314" name="Picture 313">
              <a:extLst>
                <a:ext uri="{FF2B5EF4-FFF2-40B4-BE49-F238E27FC236}">
                  <a16:creationId xmlns:a16="http://schemas.microsoft.com/office/drawing/2014/main" id="{580EC184-7E0E-40CD-97BE-F977D8C1A70F}"/>
                </a:ext>
              </a:extLst>
            </p:cNvPr>
            <p:cNvPicPr>
              <a:picLocks noChangeAspect="1"/>
            </p:cNvPicPr>
            <p:nvPr/>
          </p:nvPicPr>
          <p:blipFill rotWithShape="1">
            <a:blip r:embed="rId38"/>
            <a:srcRect l="5303" t="5303" r="5303" b="5303"/>
            <a:stretch/>
          </p:blipFill>
          <p:spPr>
            <a:xfrm>
              <a:off x="6915656" y="2080180"/>
              <a:ext cx="226113" cy="226112"/>
            </a:xfrm>
            <a:prstGeom prst="rect">
              <a:avLst/>
            </a:prstGeom>
          </p:spPr>
        </p:pic>
        <p:pic>
          <p:nvPicPr>
            <p:cNvPr id="300" name="Picture 299">
              <a:extLst>
                <a:ext uri="{FF2B5EF4-FFF2-40B4-BE49-F238E27FC236}">
                  <a16:creationId xmlns:a16="http://schemas.microsoft.com/office/drawing/2014/main" id="{B249A7EA-150C-4C10-8EBF-3645A4EA5C99}"/>
                </a:ext>
              </a:extLst>
            </p:cNvPr>
            <p:cNvPicPr>
              <a:picLocks noChangeAspect="1"/>
            </p:cNvPicPr>
            <p:nvPr/>
          </p:nvPicPr>
          <p:blipFill>
            <a:blip r:embed="rId85"/>
            <a:stretch>
              <a:fillRect/>
            </a:stretch>
          </p:blipFill>
          <p:spPr>
            <a:xfrm>
              <a:off x="8950387" y="2536466"/>
              <a:ext cx="397896" cy="132972"/>
            </a:xfrm>
            <a:prstGeom prst="rect">
              <a:avLst/>
            </a:prstGeom>
          </p:spPr>
        </p:pic>
        <p:pic>
          <p:nvPicPr>
            <p:cNvPr id="302" name="Picture 301">
              <a:extLst>
                <a:ext uri="{FF2B5EF4-FFF2-40B4-BE49-F238E27FC236}">
                  <a16:creationId xmlns:a16="http://schemas.microsoft.com/office/drawing/2014/main" id="{669DAB6C-175E-485F-823C-D318DBE396D4}"/>
                </a:ext>
              </a:extLst>
            </p:cNvPr>
            <p:cNvPicPr>
              <a:picLocks noChangeAspect="1"/>
            </p:cNvPicPr>
            <p:nvPr/>
          </p:nvPicPr>
          <p:blipFill>
            <a:blip r:embed="rId86"/>
            <a:stretch>
              <a:fillRect/>
            </a:stretch>
          </p:blipFill>
          <p:spPr>
            <a:xfrm>
              <a:off x="9394604" y="2501677"/>
              <a:ext cx="578147" cy="167761"/>
            </a:xfrm>
            <a:prstGeom prst="rect">
              <a:avLst/>
            </a:prstGeom>
          </p:spPr>
        </p:pic>
        <p:pic>
          <p:nvPicPr>
            <p:cNvPr id="306" name="Picture 305">
              <a:extLst>
                <a:ext uri="{FF2B5EF4-FFF2-40B4-BE49-F238E27FC236}">
                  <a16:creationId xmlns:a16="http://schemas.microsoft.com/office/drawing/2014/main" id="{073ECD3C-F2AD-4593-A26C-461E4CDA4777}"/>
                </a:ext>
              </a:extLst>
            </p:cNvPr>
            <p:cNvPicPr>
              <a:picLocks noChangeAspect="1"/>
            </p:cNvPicPr>
            <p:nvPr/>
          </p:nvPicPr>
          <p:blipFill rotWithShape="1">
            <a:blip r:embed="rId87"/>
            <a:srcRect l="12405" t="9135" r="12405" b="9135"/>
            <a:stretch/>
          </p:blipFill>
          <p:spPr>
            <a:xfrm>
              <a:off x="10396334" y="2416324"/>
              <a:ext cx="565617" cy="132385"/>
            </a:xfrm>
            <a:prstGeom prst="rect">
              <a:avLst/>
            </a:prstGeom>
          </p:spPr>
        </p:pic>
        <p:pic>
          <p:nvPicPr>
            <p:cNvPr id="307" name="Picture 306">
              <a:extLst>
                <a:ext uri="{FF2B5EF4-FFF2-40B4-BE49-F238E27FC236}">
                  <a16:creationId xmlns:a16="http://schemas.microsoft.com/office/drawing/2014/main" id="{3F675F19-76CE-4EB7-AD71-D2B1DBD2DF92}"/>
                </a:ext>
              </a:extLst>
            </p:cNvPr>
            <p:cNvPicPr>
              <a:picLocks/>
            </p:cNvPicPr>
            <p:nvPr/>
          </p:nvPicPr>
          <p:blipFill>
            <a:blip r:embed="rId33"/>
            <a:stretch>
              <a:fillRect/>
            </a:stretch>
          </p:blipFill>
          <p:spPr>
            <a:xfrm>
              <a:off x="10681005" y="2566048"/>
              <a:ext cx="269261" cy="103388"/>
            </a:xfrm>
            <a:prstGeom prst="rect">
              <a:avLst/>
            </a:prstGeom>
          </p:spPr>
        </p:pic>
        <p:pic>
          <p:nvPicPr>
            <p:cNvPr id="308" name="Picture 307">
              <a:extLst>
                <a:ext uri="{FF2B5EF4-FFF2-40B4-BE49-F238E27FC236}">
                  <a16:creationId xmlns:a16="http://schemas.microsoft.com/office/drawing/2014/main" id="{7EEFAF35-3ADB-4902-83B9-BA5836534370}"/>
                </a:ext>
              </a:extLst>
            </p:cNvPr>
            <p:cNvPicPr>
              <a:picLocks/>
            </p:cNvPicPr>
            <p:nvPr/>
          </p:nvPicPr>
          <p:blipFill rotWithShape="1">
            <a:blip r:embed="rId88"/>
            <a:srcRect l="4689" t="4424" r="4689" b="8539"/>
            <a:stretch/>
          </p:blipFill>
          <p:spPr>
            <a:xfrm>
              <a:off x="10069907" y="2080180"/>
              <a:ext cx="577749" cy="221843"/>
            </a:xfrm>
            <a:prstGeom prst="rect">
              <a:avLst/>
            </a:prstGeom>
          </p:spPr>
        </p:pic>
        <p:pic>
          <p:nvPicPr>
            <p:cNvPr id="309" name="Picture 308">
              <a:extLst>
                <a:ext uri="{FF2B5EF4-FFF2-40B4-BE49-F238E27FC236}">
                  <a16:creationId xmlns:a16="http://schemas.microsoft.com/office/drawing/2014/main" id="{01E97B39-C2A3-4890-98A7-ABAF9F0A65AC}"/>
                </a:ext>
              </a:extLst>
            </p:cNvPr>
            <p:cNvPicPr>
              <a:picLocks/>
            </p:cNvPicPr>
            <p:nvPr/>
          </p:nvPicPr>
          <p:blipFill rotWithShape="1">
            <a:blip r:embed="rId89"/>
            <a:srcRect l="14382" t="33591" r="14382" b="33591"/>
            <a:stretch/>
          </p:blipFill>
          <p:spPr>
            <a:xfrm>
              <a:off x="9443176" y="2080180"/>
              <a:ext cx="577749" cy="221843"/>
            </a:xfrm>
            <a:prstGeom prst="rect">
              <a:avLst/>
            </a:prstGeom>
          </p:spPr>
        </p:pic>
        <p:pic>
          <p:nvPicPr>
            <p:cNvPr id="310" name="Picture 309">
              <a:extLst>
                <a:ext uri="{FF2B5EF4-FFF2-40B4-BE49-F238E27FC236}">
                  <a16:creationId xmlns:a16="http://schemas.microsoft.com/office/drawing/2014/main" id="{0B9A79D9-22DA-4A4B-8C6F-C8EBA0E82E32}"/>
                </a:ext>
              </a:extLst>
            </p:cNvPr>
            <p:cNvPicPr>
              <a:picLocks noChangeAspect="1"/>
            </p:cNvPicPr>
            <p:nvPr/>
          </p:nvPicPr>
          <p:blipFill>
            <a:blip r:embed="rId24"/>
            <a:stretch>
              <a:fillRect/>
            </a:stretch>
          </p:blipFill>
          <p:spPr>
            <a:xfrm>
              <a:off x="9138457" y="2080180"/>
              <a:ext cx="255739" cy="255739"/>
            </a:xfrm>
            <a:prstGeom prst="rect">
              <a:avLst/>
            </a:prstGeom>
          </p:spPr>
        </p:pic>
        <p:pic>
          <p:nvPicPr>
            <p:cNvPr id="312" name="Picture 311">
              <a:extLst>
                <a:ext uri="{FF2B5EF4-FFF2-40B4-BE49-F238E27FC236}">
                  <a16:creationId xmlns:a16="http://schemas.microsoft.com/office/drawing/2014/main" id="{771BA52D-56D8-4A06-B577-575A01089EC5}"/>
                </a:ext>
              </a:extLst>
            </p:cNvPr>
            <p:cNvPicPr>
              <a:picLocks noChangeAspect="1"/>
            </p:cNvPicPr>
            <p:nvPr/>
          </p:nvPicPr>
          <p:blipFill>
            <a:blip r:embed="rId8"/>
            <a:stretch>
              <a:fillRect/>
            </a:stretch>
          </p:blipFill>
          <p:spPr>
            <a:xfrm>
              <a:off x="10658889" y="2071563"/>
              <a:ext cx="201782" cy="201782"/>
            </a:xfrm>
            <a:prstGeom prst="rect">
              <a:avLst/>
            </a:prstGeom>
          </p:spPr>
        </p:pic>
        <p:pic>
          <p:nvPicPr>
            <p:cNvPr id="315" name="Picture 314">
              <a:extLst>
                <a:ext uri="{FF2B5EF4-FFF2-40B4-BE49-F238E27FC236}">
                  <a16:creationId xmlns:a16="http://schemas.microsoft.com/office/drawing/2014/main" id="{721F6526-A831-4C21-8D24-0B6A48711B65}"/>
                </a:ext>
              </a:extLst>
            </p:cNvPr>
            <p:cNvPicPr>
              <a:picLocks noChangeAspect="1"/>
            </p:cNvPicPr>
            <p:nvPr/>
          </p:nvPicPr>
          <p:blipFill rotWithShape="1">
            <a:blip r:embed="rId90">
              <a:clrChange>
                <a:clrFrom>
                  <a:srgbClr val="FFFFFF"/>
                </a:clrFrom>
                <a:clrTo>
                  <a:srgbClr val="FFFFFF">
                    <a:alpha val="0"/>
                  </a:srgbClr>
                </a:clrTo>
              </a:clrChange>
            </a:blip>
            <a:srcRect l="1376" r="3067"/>
            <a:stretch/>
          </p:blipFill>
          <p:spPr>
            <a:xfrm>
              <a:off x="10075863" y="2475043"/>
              <a:ext cx="571794" cy="194395"/>
            </a:xfrm>
            <a:prstGeom prst="rect">
              <a:avLst/>
            </a:prstGeom>
          </p:spPr>
        </p:pic>
        <p:sp>
          <p:nvSpPr>
            <p:cNvPr id="316" name="TextBox 315">
              <a:extLst>
                <a:ext uri="{FF2B5EF4-FFF2-40B4-BE49-F238E27FC236}">
                  <a16:creationId xmlns:a16="http://schemas.microsoft.com/office/drawing/2014/main" id="{E403A4A1-AFD1-4A83-B2C0-5DE7F098CB94}"/>
                </a:ext>
              </a:extLst>
            </p:cNvPr>
            <p:cNvSpPr txBox="1"/>
            <p:nvPr/>
          </p:nvSpPr>
          <p:spPr>
            <a:xfrm>
              <a:off x="9425374" y="2435691"/>
              <a:ext cx="378309" cy="161583"/>
            </a:xfrm>
            <a:prstGeom prst="rect">
              <a:avLst/>
            </a:prstGeom>
          </p:spPr>
          <p:txBody>
            <a:bodyPr vert="horz" wrap="none" lIns="0" tIns="0" rIns="0" bIns="0" rtlCol="0">
              <a:sp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r>
                <a:rPr lang="en-US" sz="1050" dirty="0">
                  <a:latin typeface="Palatino Linotype" panose="02040502050505030304" pitchFamily="18" charset="0"/>
                </a:rPr>
                <a:t>Mercy</a:t>
              </a:r>
            </a:p>
          </p:txBody>
        </p:sp>
        <p:pic>
          <p:nvPicPr>
            <p:cNvPr id="317" name="Picture 316">
              <a:extLst>
                <a:ext uri="{FF2B5EF4-FFF2-40B4-BE49-F238E27FC236}">
                  <a16:creationId xmlns:a16="http://schemas.microsoft.com/office/drawing/2014/main" id="{B08D4140-4683-4284-A120-F03D9138F043}"/>
                </a:ext>
              </a:extLst>
            </p:cNvPr>
            <p:cNvPicPr>
              <a:picLocks/>
            </p:cNvPicPr>
            <p:nvPr/>
          </p:nvPicPr>
          <p:blipFill>
            <a:blip r:embed="rId91" cstate="print">
              <a:extLst>
                <a:ext uri="{28A0092B-C50C-407E-A947-70E740481C1C}">
                  <a14:useLocalDpi xmlns:a14="http://schemas.microsoft.com/office/drawing/2010/main" val="0"/>
                </a:ext>
              </a:extLst>
            </a:blip>
            <a:stretch>
              <a:fillRect/>
            </a:stretch>
          </p:blipFill>
          <p:spPr>
            <a:xfrm>
              <a:off x="10909914" y="2077632"/>
              <a:ext cx="199815" cy="199815"/>
            </a:xfrm>
            <a:prstGeom prst="rect">
              <a:avLst/>
            </a:prstGeom>
          </p:spPr>
        </p:pic>
        <p:pic>
          <p:nvPicPr>
            <p:cNvPr id="318" name="Picture 317">
              <a:extLst>
                <a:ext uri="{FF2B5EF4-FFF2-40B4-BE49-F238E27FC236}">
                  <a16:creationId xmlns:a16="http://schemas.microsoft.com/office/drawing/2014/main" id="{29032D65-BE99-46DC-88B6-9AEFBFFC7A2D}"/>
                </a:ext>
              </a:extLst>
            </p:cNvPr>
            <p:cNvPicPr>
              <a:picLocks/>
            </p:cNvPicPr>
            <p:nvPr/>
          </p:nvPicPr>
          <p:blipFill>
            <a:blip r:embed="rId92" cstate="print">
              <a:extLst>
                <a:ext uri="{28A0092B-C50C-407E-A947-70E740481C1C}">
                  <a14:useLocalDpi xmlns:a14="http://schemas.microsoft.com/office/drawing/2010/main" val="0"/>
                </a:ext>
              </a:extLst>
            </a:blip>
            <a:stretch>
              <a:fillRect/>
            </a:stretch>
          </p:blipFill>
          <p:spPr>
            <a:xfrm>
              <a:off x="11158971" y="2071296"/>
              <a:ext cx="199815" cy="199815"/>
            </a:xfrm>
            <a:prstGeom prst="rect">
              <a:avLst/>
            </a:prstGeom>
          </p:spPr>
        </p:pic>
        <p:pic>
          <p:nvPicPr>
            <p:cNvPr id="319" name="Picture 318">
              <a:extLst>
                <a:ext uri="{FF2B5EF4-FFF2-40B4-BE49-F238E27FC236}">
                  <a16:creationId xmlns:a16="http://schemas.microsoft.com/office/drawing/2014/main" id="{12EAE825-603D-4B77-96AC-D550FCD14696}"/>
                </a:ext>
              </a:extLst>
            </p:cNvPr>
            <p:cNvPicPr>
              <a:picLocks/>
            </p:cNvPicPr>
            <p:nvPr/>
          </p:nvPicPr>
          <p:blipFill>
            <a:blip r:embed="rId93" cstate="print">
              <a:extLst>
                <a:ext uri="{28A0092B-C50C-407E-A947-70E740481C1C}">
                  <a14:useLocalDpi xmlns:a14="http://schemas.microsoft.com/office/drawing/2010/main" val="0"/>
                </a:ext>
              </a:extLst>
            </a:blip>
            <a:stretch>
              <a:fillRect/>
            </a:stretch>
          </p:blipFill>
          <p:spPr>
            <a:xfrm>
              <a:off x="11408029" y="2084715"/>
              <a:ext cx="199815" cy="199815"/>
            </a:xfrm>
            <a:prstGeom prst="rect">
              <a:avLst/>
            </a:prstGeom>
          </p:spPr>
        </p:pic>
        <p:pic>
          <p:nvPicPr>
            <p:cNvPr id="320" name="Picture 319">
              <a:extLst>
                <a:ext uri="{FF2B5EF4-FFF2-40B4-BE49-F238E27FC236}">
                  <a16:creationId xmlns:a16="http://schemas.microsoft.com/office/drawing/2014/main" id="{FF98AE8C-31EF-4E5C-913F-0EFE806867E6}"/>
                </a:ext>
              </a:extLst>
            </p:cNvPr>
            <p:cNvPicPr>
              <a:picLocks/>
            </p:cNvPicPr>
            <p:nvPr/>
          </p:nvPicPr>
          <p:blipFill>
            <a:blip r:embed="rId94" cstate="print">
              <a:extLst>
                <a:ext uri="{28A0092B-C50C-407E-A947-70E740481C1C}">
                  <a14:useLocalDpi xmlns:a14="http://schemas.microsoft.com/office/drawing/2010/main" val="0"/>
                </a:ext>
              </a:extLst>
            </a:blip>
            <a:stretch>
              <a:fillRect/>
            </a:stretch>
          </p:blipFill>
          <p:spPr>
            <a:xfrm>
              <a:off x="11036334" y="2469622"/>
              <a:ext cx="199815" cy="199815"/>
            </a:xfrm>
            <a:prstGeom prst="rect">
              <a:avLst/>
            </a:prstGeom>
          </p:spPr>
        </p:pic>
        <p:pic>
          <p:nvPicPr>
            <p:cNvPr id="321" name="Picture 320">
              <a:extLst>
                <a:ext uri="{FF2B5EF4-FFF2-40B4-BE49-F238E27FC236}">
                  <a16:creationId xmlns:a16="http://schemas.microsoft.com/office/drawing/2014/main" id="{31B098A9-58C7-49B7-B3DE-BB46E450AA7F}"/>
                </a:ext>
              </a:extLst>
            </p:cNvPr>
            <p:cNvPicPr>
              <a:picLocks/>
            </p:cNvPicPr>
            <p:nvPr/>
          </p:nvPicPr>
          <p:blipFill rotWithShape="1">
            <a:blip r:embed="rId95"/>
            <a:srcRect l="-7285" t="-3654" r="-7285" b="4027"/>
            <a:stretch/>
          </p:blipFill>
          <p:spPr>
            <a:xfrm>
              <a:off x="11408029" y="2469622"/>
              <a:ext cx="199815" cy="199815"/>
            </a:xfrm>
            <a:prstGeom prst="flowChartConnector">
              <a:avLst/>
            </a:prstGeom>
            <a:ln>
              <a:solidFill>
                <a:schemeClr val="accent1"/>
              </a:solidFill>
            </a:ln>
          </p:spPr>
        </p:pic>
        <p:sp>
          <p:nvSpPr>
            <p:cNvPr id="288" name="Rectangle 287">
              <a:extLst>
                <a:ext uri="{FF2B5EF4-FFF2-40B4-BE49-F238E27FC236}">
                  <a16:creationId xmlns:a16="http://schemas.microsoft.com/office/drawing/2014/main" id="{525BEFAE-5C12-4DAA-A560-0B93764B9BCD}"/>
                </a:ext>
              </a:extLst>
            </p:cNvPr>
            <p:cNvSpPr>
              <a:spLocks/>
            </p:cNvSpPr>
            <p:nvPr/>
          </p:nvSpPr>
          <p:spPr>
            <a:xfrm>
              <a:off x="3173328" y="2066932"/>
              <a:ext cx="1450679" cy="606871"/>
            </a:xfrm>
            <a:prstGeom prst="rect">
              <a:avLst/>
            </a:prstGeom>
            <a:gradFill flip="none" rotWithShape="1">
              <a:gsLst>
                <a:gs pos="0">
                  <a:schemeClr val="accent2"/>
                </a:gs>
                <a:gs pos="100000">
                  <a:schemeClr val="accent3"/>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300" dirty="0">
                  <a:solidFill>
                    <a:schemeClr val="bg1"/>
                  </a:solidFill>
                  <a:latin typeface="Palatino Linotype" panose="02040502050505030304" pitchFamily="18" charset="0"/>
                </a:rPr>
                <a:t>Stewards</a:t>
              </a:r>
            </a:p>
          </p:txBody>
        </p:sp>
      </p:grpSp>
      <p:cxnSp>
        <p:nvCxnSpPr>
          <p:cNvPr id="144" name="Straight Connector 143">
            <a:extLst>
              <a:ext uri="{FF2B5EF4-FFF2-40B4-BE49-F238E27FC236}">
                <a16:creationId xmlns:a16="http://schemas.microsoft.com/office/drawing/2014/main" id="{BE6E5F51-BD12-45A5-AB7A-B4D2BD675B4F}"/>
              </a:ext>
            </a:extLst>
          </p:cNvPr>
          <p:cNvCxnSpPr>
            <a:cxnSpLocks/>
          </p:cNvCxnSpPr>
          <p:nvPr/>
        </p:nvCxnSpPr>
        <p:spPr>
          <a:xfrm>
            <a:off x="3173329" y="2727791"/>
            <a:ext cx="8477320"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62E2EAB-E64B-407B-BAFF-ABE62D82ABB9}"/>
              </a:ext>
            </a:extLst>
          </p:cNvPr>
          <p:cNvCxnSpPr>
            <a:cxnSpLocks/>
          </p:cNvCxnSpPr>
          <p:nvPr/>
        </p:nvCxnSpPr>
        <p:spPr>
          <a:xfrm>
            <a:off x="3173329" y="3537162"/>
            <a:ext cx="8477320"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72CDE17B-2495-487A-B862-D7F0E2DB93D6}"/>
              </a:ext>
            </a:extLst>
          </p:cNvPr>
          <p:cNvGrpSpPr/>
          <p:nvPr/>
        </p:nvGrpSpPr>
        <p:grpSpPr>
          <a:xfrm rot="8100000">
            <a:off x="1424370" y="2635376"/>
            <a:ext cx="223838" cy="223838"/>
            <a:chOff x="3305175" y="-966788"/>
            <a:chExt cx="866775" cy="866775"/>
          </a:xfrm>
        </p:grpSpPr>
        <p:cxnSp>
          <p:nvCxnSpPr>
            <p:cNvPr id="31" name="Straight Connector 30">
              <a:extLst>
                <a:ext uri="{FF2B5EF4-FFF2-40B4-BE49-F238E27FC236}">
                  <a16:creationId xmlns:a16="http://schemas.microsoft.com/office/drawing/2014/main" id="{469FDA96-ECB5-44FF-B31F-BC1D52685E88}"/>
                </a:ext>
              </a:extLst>
            </p:cNvPr>
            <p:cNvCxnSpPr/>
            <p:nvPr/>
          </p:nvCxnSpPr>
          <p:spPr>
            <a:xfrm>
              <a:off x="3305175" y="-966788"/>
              <a:ext cx="866775"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08507765-F7DF-4BC8-96A3-694E9B721666}"/>
                </a:ext>
              </a:extLst>
            </p:cNvPr>
            <p:cNvCxnSpPr>
              <a:cxnSpLocks/>
            </p:cNvCxnSpPr>
            <p:nvPr/>
          </p:nvCxnSpPr>
          <p:spPr>
            <a:xfrm rot="5400000">
              <a:off x="3738562" y="-533400"/>
              <a:ext cx="866775"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61E8E766-7506-4BF6-9868-4B074E80CBC5}"/>
              </a:ext>
            </a:extLst>
          </p:cNvPr>
          <p:cNvGrpSpPr/>
          <p:nvPr/>
        </p:nvGrpSpPr>
        <p:grpSpPr>
          <a:xfrm rot="8100000">
            <a:off x="1424370" y="4082920"/>
            <a:ext cx="223838" cy="223838"/>
            <a:chOff x="3305175" y="-966788"/>
            <a:chExt cx="866775" cy="866775"/>
          </a:xfrm>
        </p:grpSpPr>
        <p:cxnSp>
          <p:nvCxnSpPr>
            <p:cNvPr id="151" name="Straight Connector 150">
              <a:extLst>
                <a:ext uri="{FF2B5EF4-FFF2-40B4-BE49-F238E27FC236}">
                  <a16:creationId xmlns:a16="http://schemas.microsoft.com/office/drawing/2014/main" id="{0AAF403F-480E-483E-944B-D25588C84C1D}"/>
                </a:ext>
              </a:extLst>
            </p:cNvPr>
            <p:cNvCxnSpPr/>
            <p:nvPr/>
          </p:nvCxnSpPr>
          <p:spPr>
            <a:xfrm>
              <a:off x="3305175" y="-966788"/>
              <a:ext cx="866775"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853876FE-2BB4-44C0-9244-1665D41D8BAD}"/>
                </a:ext>
              </a:extLst>
            </p:cNvPr>
            <p:cNvCxnSpPr>
              <a:cxnSpLocks/>
            </p:cNvCxnSpPr>
            <p:nvPr/>
          </p:nvCxnSpPr>
          <p:spPr>
            <a:xfrm rot="5400000">
              <a:off x="3738562" y="-533400"/>
              <a:ext cx="866775"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B68CA8DE-82CF-4C09-B2C3-E90F9D96AB5F}"/>
              </a:ext>
            </a:extLst>
          </p:cNvPr>
          <p:cNvGrpSpPr/>
          <p:nvPr/>
        </p:nvGrpSpPr>
        <p:grpSpPr>
          <a:xfrm rot="8100000">
            <a:off x="1424369" y="5574455"/>
            <a:ext cx="223838" cy="223838"/>
            <a:chOff x="3305175" y="-966788"/>
            <a:chExt cx="866775" cy="866775"/>
          </a:xfrm>
        </p:grpSpPr>
        <p:cxnSp>
          <p:nvCxnSpPr>
            <p:cNvPr id="154" name="Straight Connector 153">
              <a:extLst>
                <a:ext uri="{FF2B5EF4-FFF2-40B4-BE49-F238E27FC236}">
                  <a16:creationId xmlns:a16="http://schemas.microsoft.com/office/drawing/2014/main" id="{D32D991E-BB5B-4444-AA50-B8E1D6F7863A}"/>
                </a:ext>
              </a:extLst>
            </p:cNvPr>
            <p:cNvCxnSpPr/>
            <p:nvPr/>
          </p:nvCxnSpPr>
          <p:spPr>
            <a:xfrm>
              <a:off x="3305175" y="-966788"/>
              <a:ext cx="866775"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31E827A-6457-4649-BAC7-314FF22B4AC9}"/>
                </a:ext>
              </a:extLst>
            </p:cNvPr>
            <p:cNvCxnSpPr>
              <a:cxnSpLocks/>
            </p:cNvCxnSpPr>
            <p:nvPr/>
          </p:nvCxnSpPr>
          <p:spPr>
            <a:xfrm rot="5400000">
              <a:off x="3738562" y="-533400"/>
              <a:ext cx="866775"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56" name="Straight Connector 155">
            <a:extLst>
              <a:ext uri="{FF2B5EF4-FFF2-40B4-BE49-F238E27FC236}">
                <a16:creationId xmlns:a16="http://schemas.microsoft.com/office/drawing/2014/main" id="{7221736E-8FF8-4484-9362-8DEA182522C8}"/>
              </a:ext>
            </a:extLst>
          </p:cNvPr>
          <p:cNvCxnSpPr>
            <a:cxnSpLocks/>
          </p:cNvCxnSpPr>
          <p:nvPr/>
        </p:nvCxnSpPr>
        <p:spPr>
          <a:xfrm>
            <a:off x="3173329" y="1158896"/>
            <a:ext cx="8477320" cy="0"/>
          </a:xfrm>
          <a:prstGeom prst="line">
            <a:avLst/>
          </a:prstGeom>
          <a:ln w="3175">
            <a:solidFill>
              <a:schemeClr val="accent3">
                <a:alpha val="58000"/>
              </a:schemeClr>
            </a:solidFill>
            <a:prstDash val="solid"/>
          </a:ln>
        </p:spPr>
        <p:style>
          <a:lnRef idx="1">
            <a:schemeClr val="accent1"/>
          </a:lnRef>
          <a:fillRef idx="0">
            <a:schemeClr val="accent1"/>
          </a:fillRef>
          <a:effectRef idx="0">
            <a:schemeClr val="accent1"/>
          </a:effectRef>
          <a:fontRef idx="minor">
            <a:schemeClr val="tx1"/>
          </a:fontRef>
        </p:style>
      </p:cxnSp>
      <p:pic>
        <p:nvPicPr>
          <p:cNvPr id="136" name="Picture 6" descr="The World Bank logo.svg">
            <a:extLst>
              <a:ext uri="{FF2B5EF4-FFF2-40B4-BE49-F238E27FC236}">
                <a16:creationId xmlns:a16="http://schemas.microsoft.com/office/drawing/2014/main" id="{EACD6B29-8141-4E85-97D1-DB7B7F50D868}"/>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4952325" y="2201922"/>
            <a:ext cx="680321" cy="144228"/>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28C14872-FDD7-4828-B9DE-5A465C642E1D}"/>
              </a:ext>
            </a:extLst>
          </p:cNvPr>
          <p:cNvCxnSpPr>
            <a:cxnSpLocks/>
          </p:cNvCxnSpPr>
          <p:nvPr/>
        </p:nvCxnSpPr>
        <p:spPr>
          <a:xfrm>
            <a:off x="159807" y="1410701"/>
            <a:ext cx="2755061" cy="0"/>
          </a:xfrm>
          <a:prstGeom prst="line">
            <a:avLst/>
          </a:prstGeom>
          <a:ln w="3175">
            <a:solidFill>
              <a:schemeClr val="accent3">
                <a:alpha val="58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874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 name="Object 66" hidden="1">
            <a:extLst>
              <a:ext uri="{FF2B5EF4-FFF2-40B4-BE49-F238E27FC236}">
                <a16:creationId xmlns:a16="http://schemas.microsoft.com/office/drawing/2014/main" id="{2A6E27FB-BD43-4FB8-9A3E-A72B1EFA19A1}"/>
              </a:ext>
            </a:extLst>
          </p:cNvPr>
          <p:cNvGraphicFramePr>
            <a:graphicFrameLocks noChangeAspect="1"/>
          </p:cNvGraphicFramePr>
          <p:nvPr>
            <p:custDataLst>
              <p:tags r:id="rId2"/>
            </p:custDataLst>
            <p:extLst>
              <p:ext uri="{D42A27DB-BD31-4B8C-83A1-F6EECF244321}">
                <p14:modId xmlns:p14="http://schemas.microsoft.com/office/powerpoint/2010/main" val="960452089"/>
              </p:ext>
            </p:extLst>
          </p:nvPr>
        </p:nvGraphicFramePr>
        <p:xfrm>
          <a:off x="1495426" y="1589"/>
          <a:ext cx="1587" cy="1587"/>
        </p:xfrm>
        <a:graphic>
          <a:graphicData uri="http://schemas.openxmlformats.org/presentationml/2006/ole">
            <mc:AlternateContent xmlns:mc="http://schemas.openxmlformats.org/markup-compatibility/2006">
              <mc:Choice xmlns:v="urn:schemas-microsoft-com:vml" Requires="v">
                <p:oleObj spid="_x0000_s133201" name="think-cell Slide" r:id="rId5" imgW="526" imgH="526" progId="TCLayout.ActiveDocument.1">
                  <p:embed/>
                </p:oleObj>
              </mc:Choice>
              <mc:Fallback>
                <p:oleObj name="think-cell Slide" r:id="rId5" imgW="526" imgH="526" progId="TCLayout.ActiveDocument.1">
                  <p:embed/>
                  <p:pic>
                    <p:nvPicPr>
                      <p:cNvPr id="67" name="Object 66" hidden="1">
                        <a:extLst>
                          <a:ext uri="{FF2B5EF4-FFF2-40B4-BE49-F238E27FC236}">
                            <a16:creationId xmlns:a16="http://schemas.microsoft.com/office/drawing/2014/main" id="{2A6E27FB-BD43-4FB8-9A3E-A72B1EFA19A1}"/>
                          </a:ext>
                        </a:extLst>
                      </p:cNvPr>
                      <p:cNvPicPr/>
                      <p:nvPr/>
                    </p:nvPicPr>
                    <p:blipFill>
                      <a:blip r:embed="rId6"/>
                      <a:stretch>
                        <a:fillRect/>
                      </a:stretch>
                    </p:blipFill>
                    <p:spPr>
                      <a:xfrm>
                        <a:off x="1495426" y="1589"/>
                        <a:ext cx="1587"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BA956A6-963B-4597-9324-84B5BE7673C5}"/>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GB" sz="2000" dirty="0" err="1">
              <a:solidFill>
                <a:schemeClr val="tx1"/>
              </a:solidFill>
              <a:latin typeface="Palatino Linotype" panose="02040502050505030304" pitchFamily="18" charset="0"/>
              <a:ea typeface="+mj-ea"/>
              <a:cs typeface="+mj-cs"/>
              <a:sym typeface="Palatino Linotype" panose="02040502050505030304" pitchFamily="18" charset="0"/>
            </a:endParaRPr>
          </a:p>
        </p:txBody>
      </p:sp>
      <p:sp>
        <p:nvSpPr>
          <p:cNvPr id="2" name="Title 1">
            <a:extLst>
              <a:ext uri="{FF2B5EF4-FFF2-40B4-BE49-F238E27FC236}">
                <a16:creationId xmlns:a16="http://schemas.microsoft.com/office/drawing/2014/main" id="{38476E8B-AD98-4FE3-8FAB-6D179BF23DEE}"/>
              </a:ext>
            </a:extLst>
          </p:cNvPr>
          <p:cNvSpPr>
            <a:spLocks noGrp="1"/>
          </p:cNvSpPr>
          <p:nvPr>
            <p:ph type="title"/>
          </p:nvPr>
        </p:nvSpPr>
        <p:spPr>
          <a:xfrm>
            <a:off x="158759" y="230189"/>
            <a:ext cx="11491891" cy="615553"/>
          </a:xfrm>
        </p:spPr>
        <p:txBody>
          <a:bodyPr>
            <a:spAutoFit/>
          </a:bodyPr>
          <a:lstStyle/>
          <a:p>
            <a:r>
              <a:rPr lang="en-GB" dirty="0">
                <a:latin typeface="Palatino Linotype" panose="02040502050505030304" pitchFamily="18" charset="0"/>
              </a:rPr>
              <a:t>The ‘Transformative Twelve’ have the power to drive significant progress in the sustainability, inclusivity, efficiency and health impacts of food systems by 2030 </a:t>
            </a:r>
            <a:endParaRPr lang="en-US" dirty="0">
              <a:latin typeface="Palatino Linotype" panose="02040502050505030304" pitchFamily="18" charset="0"/>
            </a:endParaRPr>
          </a:p>
        </p:txBody>
      </p:sp>
      <p:sp>
        <p:nvSpPr>
          <p:cNvPr id="46" name="5. Source">
            <a:extLst>
              <a:ext uri="{FF2B5EF4-FFF2-40B4-BE49-F238E27FC236}">
                <a16:creationId xmlns:a16="http://schemas.microsoft.com/office/drawing/2014/main" id="{9D8BE689-DB28-487C-BA0F-F188001850B1}"/>
              </a:ext>
            </a:extLst>
          </p:cNvPr>
          <p:cNvSpPr>
            <a:spLocks noChangeArrowheads="1"/>
          </p:cNvSpPr>
          <p:nvPr/>
        </p:nvSpPr>
        <p:spPr bwMode="gray">
          <a:xfrm>
            <a:off x="158758" y="6507558"/>
            <a:ext cx="7200000"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609600" indent="-609600" defTabSz="895350">
              <a:tabLst>
                <a:tab pos="630238" algn="l"/>
              </a:tabLst>
            </a:pPr>
            <a:r>
              <a:rPr lang="en-US" sz="800" dirty="0">
                <a:solidFill>
                  <a:schemeClr val="accent6"/>
                </a:solidFill>
                <a:latin typeface="Palatino Linotype" panose="02040502050505030304" pitchFamily="18" charset="0"/>
              </a:rPr>
              <a:t>SOURCE: World Economic Forum, McKinsey; All impact figures estimated based on 2030 time horizon</a:t>
            </a:r>
          </a:p>
        </p:txBody>
      </p:sp>
      <p:sp>
        <p:nvSpPr>
          <p:cNvPr id="63" name="TextBox 62">
            <a:extLst>
              <a:ext uri="{FF2B5EF4-FFF2-40B4-BE49-F238E27FC236}">
                <a16:creationId xmlns:a16="http://schemas.microsoft.com/office/drawing/2014/main" id="{585EDEE3-656E-4512-8B0A-D6B0140CC711}"/>
              </a:ext>
            </a:extLst>
          </p:cNvPr>
          <p:cNvSpPr txBox="1">
            <a:spLocks/>
          </p:cNvSpPr>
          <p:nvPr/>
        </p:nvSpPr>
        <p:spPr>
          <a:xfrm>
            <a:off x="158810" y="1009979"/>
            <a:ext cx="11518840" cy="184666"/>
          </a:xfrm>
          <a:prstGeom prst="rect">
            <a:avLst/>
          </a:prstGeom>
          <a:noFill/>
          <a:ln>
            <a:noFill/>
          </a:ln>
        </p:spPr>
        <p:txBody>
          <a:bodyPr vert="horz" wrap="square" lIns="0" tIns="0" rIns="0" bIns="0" rtlCol="0" anchor="ctr" anchorCtr="0">
            <a:noAutofit/>
          </a:bodyPr>
          <a:lstStyle>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4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marL="0" marR="0" lvl="0" indent="0" algn="l" defTabSz="892507" rtl="0" eaLnBrk="1" fontAlgn="base" latinLnBrk="0" hangingPunct="1">
              <a:lnSpc>
                <a:spcPct val="100000"/>
              </a:lnSpc>
              <a:spcBef>
                <a:spcPct val="0"/>
              </a:spcBef>
              <a:spcAft>
                <a:spcPct val="0"/>
              </a:spcAft>
              <a:buClr>
                <a:srgbClr val="002960"/>
              </a:buClr>
              <a:buSzPct val="100000"/>
              <a:buFontTx/>
              <a:buNone/>
              <a:tabLst/>
              <a:defRPr/>
            </a:pPr>
            <a:r>
              <a:rPr kumimoji="0" lang="en-US" sz="1200" b="1" i="0" u="none" strike="noStrike" kern="1200" cap="none" spc="0" normalizeH="0" baseline="0" noProof="0" dirty="0">
                <a:ln>
                  <a:noFill/>
                </a:ln>
                <a:solidFill>
                  <a:schemeClr val="accent2"/>
                </a:solidFill>
                <a:effectLst/>
                <a:uLnTx/>
                <a:uFillTx/>
                <a:latin typeface="Palatino Linotype" panose="02040502050505030304" pitchFamily="18" charset="0"/>
                <a:cs typeface="Arial" charset="0"/>
              </a:rPr>
              <a:t>Transformative Twelve” technologies impacting food systems, estimated impact by 2030</a:t>
            </a:r>
          </a:p>
        </p:txBody>
      </p:sp>
      <p:sp>
        <p:nvSpPr>
          <p:cNvPr id="66" name="Freeform 163">
            <a:extLst>
              <a:ext uri="{FF2B5EF4-FFF2-40B4-BE49-F238E27FC236}">
                <a16:creationId xmlns:a16="http://schemas.microsoft.com/office/drawing/2014/main" id="{DC1F0206-5A23-4BE9-8211-E2F01394D971}"/>
              </a:ext>
            </a:extLst>
          </p:cNvPr>
          <p:cNvSpPr/>
          <p:nvPr/>
        </p:nvSpPr>
        <p:spPr>
          <a:xfrm>
            <a:off x="11538196" y="1270085"/>
            <a:ext cx="188421" cy="315147"/>
          </a:xfrm>
          <a:custGeom>
            <a:avLst/>
            <a:gdLst>
              <a:gd name="connsiteX0" fmla="*/ 172298 w 273898"/>
              <a:gd name="connsiteY0" fmla="*/ 0 h 458114"/>
              <a:gd name="connsiteX1" fmla="*/ 273898 w 273898"/>
              <a:gd name="connsiteY1" fmla="*/ 0 h 458114"/>
              <a:gd name="connsiteX2" fmla="*/ 101600 w 273898"/>
              <a:gd name="connsiteY2" fmla="*/ 458114 h 458114"/>
              <a:gd name="connsiteX3" fmla="*/ 0 w 273898"/>
              <a:gd name="connsiteY3" fmla="*/ 458114 h 458114"/>
              <a:gd name="connsiteX4" fmla="*/ 172298 w 273898"/>
              <a:gd name="connsiteY4" fmla="*/ 0 h 45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98" h="458114">
                <a:moveTo>
                  <a:pt x="172298" y="0"/>
                </a:moveTo>
                <a:lnTo>
                  <a:pt x="273898" y="0"/>
                </a:lnTo>
                <a:lnTo>
                  <a:pt x="101600" y="458114"/>
                </a:lnTo>
                <a:lnTo>
                  <a:pt x="0" y="458114"/>
                </a:lnTo>
                <a:lnTo>
                  <a:pt x="172298" y="0"/>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2"/>
              </a:buClr>
            </a:pPr>
            <a:endParaRPr lang="en-US" sz="1200" dirty="0">
              <a:latin typeface="Palatino Linotype" panose="02040502050505030304" pitchFamily="18" charset="0"/>
            </a:endParaRPr>
          </a:p>
        </p:txBody>
      </p:sp>
      <p:sp>
        <p:nvSpPr>
          <p:cNvPr id="93" name="Freeform 164">
            <a:extLst>
              <a:ext uri="{FF2B5EF4-FFF2-40B4-BE49-F238E27FC236}">
                <a16:creationId xmlns:a16="http://schemas.microsoft.com/office/drawing/2014/main" id="{59E91587-FE06-4882-B359-F3E4F472C4AE}"/>
              </a:ext>
            </a:extLst>
          </p:cNvPr>
          <p:cNvSpPr/>
          <p:nvPr/>
        </p:nvSpPr>
        <p:spPr>
          <a:xfrm>
            <a:off x="11669245" y="1270085"/>
            <a:ext cx="279868" cy="315147"/>
          </a:xfrm>
          <a:custGeom>
            <a:avLst/>
            <a:gdLst>
              <a:gd name="connsiteX0" fmla="*/ 172298 w 406830"/>
              <a:gd name="connsiteY0" fmla="*/ 0 h 458114"/>
              <a:gd name="connsiteX1" fmla="*/ 406830 w 406830"/>
              <a:gd name="connsiteY1" fmla="*/ 0 h 458114"/>
              <a:gd name="connsiteX2" fmla="*/ 406830 w 406830"/>
              <a:gd name="connsiteY2" fmla="*/ 458114 h 458114"/>
              <a:gd name="connsiteX3" fmla="*/ 0 w 406830"/>
              <a:gd name="connsiteY3" fmla="*/ 458114 h 458114"/>
              <a:gd name="connsiteX4" fmla="*/ 172298 w 406830"/>
              <a:gd name="connsiteY4" fmla="*/ 0 h 45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30" h="458114">
                <a:moveTo>
                  <a:pt x="172298" y="0"/>
                </a:moveTo>
                <a:lnTo>
                  <a:pt x="406830" y="0"/>
                </a:lnTo>
                <a:lnTo>
                  <a:pt x="406830" y="458114"/>
                </a:lnTo>
                <a:lnTo>
                  <a:pt x="0" y="458114"/>
                </a:lnTo>
                <a:lnTo>
                  <a:pt x="172298" y="0"/>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2"/>
              </a:buClr>
            </a:pPr>
            <a:endParaRPr lang="en-US" sz="1200" dirty="0">
              <a:latin typeface="Palatino Linotype" panose="02040502050505030304" pitchFamily="18" charset="0"/>
            </a:endParaRPr>
          </a:p>
        </p:txBody>
      </p:sp>
      <p:sp>
        <p:nvSpPr>
          <p:cNvPr id="94" name="Freeform: Shape 93">
            <a:extLst>
              <a:ext uri="{FF2B5EF4-FFF2-40B4-BE49-F238E27FC236}">
                <a16:creationId xmlns:a16="http://schemas.microsoft.com/office/drawing/2014/main" id="{917ECCA3-51BF-4276-A410-8D88F91AAA2C}"/>
              </a:ext>
            </a:extLst>
          </p:cNvPr>
          <p:cNvSpPr>
            <a:spLocks/>
          </p:cNvSpPr>
          <p:nvPr/>
        </p:nvSpPr>
        <p:spPr>
          <a:xfrm>
            <a:off x="0" y="1270085"/>
            <a:ext cx="11595567" cy="315147"/>
          </a:xfrm>
          <a:custGeom>
            <a:avLst/>
            <a:gdLst>
              <a:gd name="connsiteX0" fmla="*/ 0 w 11595567"/>
              <a:gd name="connsiteY0" fmla="*/ 0 h 315147"/>
              <a:gd name="connsiteX1" fmla="*/ 2755602 w 11595567"/>
              <a:gd name="connsiteY1" fmla="*/ 0 h 315147"/>
              <a:gd name="connsiteX2" fmla="*/ 3314926 w 11595567"/>
              <a:gd name="connsiteY2" fmla="*/ 0 h 315147"/>
              <a:gd name="connsiteX3" fmla="*/ 3729038 w 11595567"/>
              <a:gd name="connsiteY3" fmla="*/ 0 h 315147"/>
              <a:gd name="connsiteX4" fmla="*/ 6484640 w 11595567"/>
              <a:gd name="connsiteY4" fmla="*/ 0 h 315147"/>
              <a:gd name="connsiteX5" fmla="*/ 7043964 w 11595567"/>
              <a:gd name="connsiteY5" fmla="*/ 0 h 315147"/>
              <a:gd name="connsiteX6" fmla="*/ 7866529 w 11595567"/>
              <a:gd name="connsiteY6" fmla="*/ 0 h 315147"/>
              <a:gd name="connsiteX7" fmla="*/ 11595567 w 11595567"/>
              <a:gd name="connsiteY7" fmla="*/ 0 h 315147"/>
              <a:gd name="connsiteX8" fmla="*/ 11477039 w 11595567"/>
              <a:gd name="connsiteY8" fmla="*/ 315147 h 315147"/>
              <a:gd name="connsiteX9" fmla="*/ 7748001 w 11595567"/>
              <a:gd name="connsiteY9" fmla="*/ 315147 h 315147"/>
              <a:gd name="connsiteX10" fmla="*/ 7043964 w 11595567"/>
              <a:gd name="connsiteY10" fmla="*/ 315147 h 315147"/>
              <a:gd name="connsiteX11" fmla="*/ 6366113 w 11595567"/>
              <a:gd name="connsiteY11" fmla="*/ 315147 h 315147"/>
              <a:gd name="connsiteX12" fmla="*/ 3729038 w 11595567"/>
              <a:gd name="connsiteY12" fmla="*/ 315147 h 315147"/>
              <a:gd name="connsiteX13" fmla="*/ 3314926 w 11595567"/>
              <a:gd name="connsiteY13" fmla="*/ 315147 h 315147"/>
              <a:gd name="connsiteX14" fmla="*/ 2637075 w 11595567"/>
              <a:gd name="connsiteY14" fmla="*/ 315147 h 315147"/>
              <a:gd name="connsiteX15" fmla="*/ 0 w 11595567"/>
              <a:gd name="connsiteY15" fmla="*/ 315147 h 31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95567" h="315147">
                <a:moveTo>
                  <a:pt x="0" y="0"/>
                </a:moveTo>
                <a:lnTo>
                  <a:pt x="2755602" y="0"/>
                </a:lnTo>
                <a:lnTo>
                  <a:pt x="3314926" y="0"/>
                </a:lnTo>
                <a:lnTo>
                  <a:pt x="3729038" y="0"/>
                </a:lnTo>
                <a:lnTo>
                  <a:pt x="6484640" y="0"/>
                </a:lnTo>
                <a:lnTo>
                  <a:pt x="7043964" y="0"/>
                </a:lnTo>
                <a:lnTo>
                  <a:pt x="7866529" y="0"/>
                </a:lnTo>
                <a:lnTo>
                  <a:pt x="11595567" y="0"/>
                </a:lnTo>
                <a:lnTo>
                  <a:pt x="11477039" y="315147"/>
                </a:lnTo>
                <a:lnTo>
                  <a:pt x="7748001" y="315147"/>
                </a:lnTo>
                <a:lnTo>
                  <a:pt x="7043964" y="315147"/>
                </a:lnTo>
                <a:lnTo>
                  <a:pt x="6366113" y="315147"/>
                </a:lnTo>
                <a:lnTo>
                  <a:pt x="3729038" y="315147"/>
                </a:lnTo>
                <a:lnTo>
                  <a:pt x="3314926" y="315147"/>
                </a:lnTo>
                <a:lnTo>
                  <a:pt x="2637075" y="315147"/>
                </a:lnTo>
                <a:lnTo>
                  <a:pt x="0" y="315147"/>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chemeClr val="bg2"/>
              </a:buClr>
            </a:pPr>
            <a:endParaRPr lang="en-US" sz="1200" dirty="0">
              <a:latin typeface="Palatino Linotype" panose="02040502050505030304" pitchFamily="18" charset="0"/>
            </a:endParaRPr>
          </a:p>
        </p:txBody>
      </p:sp>
      <p:sp>
        <p:nvSpPr>
          <p:cNvPr id="95" name="Rectangle 94">
            <a:extLst>
              <a:ext uri="{FF2B5EF4-FFF2-40B4-BE49-F238E27FC236}">
                <a16:creationId xmlns:a16="http://schemas.microsoft.com/office/drawing/2014/main" id="{299B0E3D-8986-4735-8075-F85A6578B825}"/>
              </a:ext>
            </a:extLst>
          </p:cNvPr>
          <p:cNvSpPr>
            <a:spLocks/>
          </p:cNvSpPr>
          <p:nvPr/>
        </p:nvSpPr>
        <p:spPr>
          <a:xfrm>
            <a:off x="158809" y="1335325"/>
            <a:ext cx="11518840" cy="1846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marL="0" marR="0" lvl="0" indent="0" algn="l" defTabSz="911494" rtl="0" eaLnBrk="1" fontAlgn="base" latinLnBrk="0" hangingPunct="1">
              <a:lnSpc>
                <a:spcPct val="100000"/>
              </a:lnSpc>
              <a:spcBef>
                <a:spcPct val="0"/>
              </a:spcBef>
              <a:spcAft>
                <a:spcPct val="0"/>
              </a:spcAft>
              <a:buClrTx/>
              <a:buSzTx/>
              <a:buFontTx/>
              <a:buNone/>
              <a:tabLst/>
              <a:defRPr/>
            </a:pPr>
            <a:r>
              <a:rPr kumimoji="0" lang="en-US" sz="1200" b="1" i="0" strike="noStrike" kern="1200" cap="none" spc="0" normalizeH="0" baseline="0" noProof="0" dirty="0">
                <a:ln>
                  <a:noFill/>
                </a:ln>
                <a:solidFill>
                  <a:schemeClr val="bg1"/>
                </a:solidFill>
                <a:effectLst/>
                <a:uLnTx/>
                <a:uFillTx/>
                <a:latin typeface="Palatino Linotype" panose="02040502050505030304" pitchFamily="18" charset="0"/>
              </a:rPr>
              <a:t>Changing the shape of demand</a:t>
            </a:r>
          </a:p>
        </p:txBody>
      </p:sp>
      <p:grpSp>
        <p:nvGrpSpPr>
          <p:cNvPr id="96" name="Group 95">
            <a:extLst>
              <a:ext uri="{FF2B5EF4-FFF2-40B4-BE49-F238E27FC236}">
                <a16:creationId xmlns:a16="http://schemas.microsoft.com/office/drawing/2014/main" id="{6B5F70F0-6A7A-485A-A1EC-DD2484627A25}"/>
              </a:ext>
            </a:extLst>
          </p:cNvPr>
          <p:cNvGrpSpPr/>
          <p:nvPr/>
        </p:nvGrpSpPr>
        <p:grpSpPr>
          <a:xfrm>
            <a:off x="0" y="2775035"/>
            <a:ext cx="11949113" cy="315147"/>
            <a:chOff x="0" y="1327235"/>
            <a:chExt cx="11949113" cy="315147"/>
          </a:xfrm>
        </p:grpSpPr>
        <p:grpSp>
          <p:nvGrpSpPr>
            <p:cNvPr id="97" name="Group 96">
              <a:extLst>
                <a:ext uri="{FF2B5EF4-FFF2-40B4-BE49-F238E27FC236}">
                  <a16:creationId xmlns:a16="http://schemas.microsoft.com/office/drawing/2014/main" id="{FA2E5857-1E08-4E95-B663-B8CF91960F3B}"/>
                </a:ext>
              </a:extLst>
            </p:cNvPr>
            <p:cNvGrpSpPr/>
            <p:nvPr/>
          </p:nvGrpSpPr>
          <p:grpSpPr>
            <a:xfrm>
              <a:off x="0" y="1327235"/>
              <a:ext cx="11949113" cy="315147"/>
              <a:chOff x="0" y="1327235"/>
              <a:chExt cx="11949113" cy="315147"/>
            </a:xfrm>
          </p:grpSpPr>
          <p:sp>
            <p:nvSpPr>
              <p:cNvPr id="99" name="Freeform 163">
                <a:extLst>
                  <a:ext uri="{FF2B5EF4-FFF2-40B4-BE49-F238E27FC236}">
                    <a16:creationId xmlns:a16="http://schemas.microsoft.com/office/drawing/2014/main" id="{D597B2B0-3484-4F64-B5C3-0672ED87B99B}"/>
                  </a:ext>
                </a:extLst>
              </p:cNvPr>
              <p:cNvSpPr/>
              <p:nvPr/>
            </p:nvSpPr>
            <p:spPr>
              <a:xfrm>
                <a:off x="11538196" y="1327235"/>
                <a:ext cx="188421" cy="315147"/>
              </a:xfrm>
              <a:custGeom>
                <a:avLst/>
                <a:gdLst>
                  <a:gd name="connsiteX0" fmla="*/ 172298 w 273898"/>
                  <a:gd name="connsiteY0" fmla="*/ 0 h 458114"/>
                  <a:gd name="connsiteX1" fmla="*/ 273898 w 273898"/>
                  <a:gd name="connsiteY1" fmla="*/ 0 h 458114"/>
                  <a:gd name="connsiteX2" fmla="*/ 101600 w 273898"/>
                  <a:gd name="connsiteY2" fmla="*/ 458114 h 458114"/>
                  <a:gd name="connsiteX3" fmla="*/ 0 w 273898"/>
                  <a:gd name="connsiteY3" fmla="*/ 458114 h 458114"/>
                  <a:gd name="connsiteX4" fmla="*/ 172298 w 273898"/>
                  <a:gd name="connsiteY4" fmla="*/ 0 h 45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98" h="458114">
                    <a:moveTo>
                      <a:pt x="172298" y="0"/>
                    </a:moveTo>
                    <a:lnTo>
                      <a:pt x="273898" y="0"/>
                    </a:lnTo>
                    <a:lnTo>
                      <a:pt x="101600" y="458114"/>
                    </a:lnTo>
                    <a:lnTo>
                      <a:pt x="0" y="458114"/>
                    </a:lnTo>
                    <a:lnTo>
                      <a:pt x="172298" y="0"/>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2"/>
                  </a:buClr>
                </a:pPr>
                <a:endParaRPr lang="en-US" sz="1200" dirty="0">
                  <a:latin typeface="Palatino Linotype" panose="02040502050505030304" pitchFamily="18" charset="0"/>
                </a:endParaRPr>
              </a:p>
            </p:txBody>
          </p:sp>
          <p:sp>
            <p:nvSpPr>
              <p:cNvPr id="100" name="Freeform 164">
                <a:extLst>
                  <a:ext uri="{FF2B5EF4-FFF2-40B4-BE49-F238E27FC236}">
                    <a16:creationId xmlns:a16="http://schemas.microsoft.com/office/drawing/2014/main" id="{E0C4B759-8BF0-4FC8-901B-2A4D2E8999A9}"/>
                  </a:ext>
                </a:extLst>
              </p:cNvPr>
              <p:cNvSpPr/>
              <p:nvPr/>
            </p:nvSpPr>
            <p:spPr>
              <a:xfrm>
                <a:off x="11669245" y="1327235"/>
                <a:ext cx="279868" cy="315147"/>
              </a:xfrm>
              <a:custGeom>
                <a:avLst/>
                <a:gdLst>
                  <a:gd name="connsiteX0" fmla="*/ 172298 w 406830"/>
                  <a:gd name="connsiteY0" fmla="*/ 0 h 458114"/>
                  <a:gd name="connsiteX1" fmla="*/ 406830 w 406830"/>
                  <a:gd name="connsiteY1" fmla="*/ 0 h 458114"/>
                  <a:gd name="connsiteX2" fmla="*/ 406830 w 406830"/>
                  <a:gd name="connsiteY2" fmla="*/ 458114 h 458114"/>
                  <a:gd name="connsiteX3" fmla="*/ 0 w 406830"/>
                  <a:gd name="connsiteY3" fmla="*/ 458114 h 458114"/>
                  <a:gd name="connsiteX4" fmla="*/ 172298 w 406830"/>
                  <a:gd name="connsiteY4" fmla="*/ 0 h 45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30" h="458114">
                    <a:moveTo>
                      <a:pt x="172298" y="0"/>
                    </a:moveTo>
                    <a:lnTo>
                      <a:pt x="406830" y="0"/>
                    </a:lnTo>
                    <a:lnTo>
                      <a:pt x="406830" y="458114"/>
                    </a:lnTo>
                    <a:lnTo>
                      <a:pt x="0" y="458114"/>
                    </a:lnTo>
                    <a:lnTo>
                      <a:pt x="172298" y="0"/>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2"/>
                  </a:buClr>
                </a:pPr>
                <a:endParaRPr lang="en-US" sz="1200" dirty="0">
                  <a:latin typeface="Palatino Linotype" panose="02040502050505030304" pitchFamily="18" charset="0"/>
                </a:endParaRPr>
              </a:p>
            </p:txBody>
          </p:sp>
          <p:sp>
            <p:nvSpPr>
              <p:cNvPr id="101" name="Freeform: Shape 100">
                <a:extLst>
                  <a:ext uri="{FF2B5EF4-FFF2-40B4-BE49-F238E27FC236}">
                    <a16:creationId xmlns:a16="http://schemas.microsoft.com/office/drawing/2014/main" id="{C3739F60-E6D6-4CCF-A1D6-765A70E1B0B6}"/>
                  </a:ext>
                </a:extLst>
              </p:cNvPr>
              <p:cNvSpPr>
                <a:spLocks/>
              </p:cNvSpPr>
              <p:nvPr/>
            </p:nvSpPr>
            <p:spPr>
              <a:xfrm>
                <a:off x="0" y="1327235"/>
                <a:ext cx="11595567" cy="315147"/>
              </a:xfrm>
              <a:custGeom>
                <a:avLst/>
                <a:gdLst>
                  <a:gd name="connsiteX0" fmla="*/ 0 w 11595567"/>
                  <a:gd name="connsiteY0" fmla="*/ 0 h 315147"/>
                  <a:gd name="connsiteX1" fmla="*/ 2755602 w 11595567"/>
                  <a:gd name="connsiteY1" fmla="*/ 0 h 315147"/>
                  <a:gd name="connsiteX2" fmla="*/ 3314926 w 11595567"/>
                  <a:gd name="connsiteY2" fmla="*/ 0 h 315147"/>
                  <a:gd name="connsiteX3" fmla="*/ 3729038 w 11595567"/>
                  <a:gd name="connsiteY3" fmla="*/ 0 h 315147"/>
                  <a:gd name="connsiteX4" fmla="*/ 6484640 w 11595567"/>
                  <a:gd name="connsiteY4" fmla="*/ 0 h 315147"/>
                  <a:gd name="connsiteX5" fmla="*/ 7043964 w 11595567"/>
                  <a:gd name="connsiteY5" fmla="*/ 0 h 315147"/>
                  <a:gd name="connsiteX6" fmla="*/ 7866529 w 11595567"/>
                  <a:gd name="connsiteY6" fmla="*/ 0 h 315147"/>
                  <a:gd name="connsiteX7" fmla="*/ 11595567 w 11595567"/>
                  <a:gd name="connsiteY7" fmla="*/ 0 h 315147"/>
                  <a:gd name="connsiteX8" fmla="*/ 11477039 w 11595567"/>
                  <a:gd name="connsiteY8" fmla="*/ 315147 h 315147"/>
                  <a:gd name="connsiteX9" fmla="*/ 7748001 w 11595567"/>
                  <a:gd name="connsiteY9" fmla="*/ 315147 h 315147"/>
                  <a:gd name="connsiteX10" fmla="*/ 7043964 w 11595567"/>
                  <a:gd name="connsiteY10" fmla="*/ 315147 h 315147"/>
                  <a:gd name="connsiteX11" fmla="*/ 6366113 w 11595567"/>
                  <a:gd name="connsiteY11" fmla="*/ 315147 h 315147"/>
                  <a:gd name="connsiteX12" fmla="*/ 3729038 w 11595567"/>
                  <a:gd name="connsiteY12" fmla="*/ 315147 h 315147"/>
                  <a:gd name="connsiteX13" fmla="*/ 3314926 w 11595567"/>
                  <a:gd name="connsiteY13" fmla="*/ 315147 h 315147"/>
                  <a:gd name="connsiteX14" fmla="*/ 2637075 w 11595567"/>
                  <a:gd name="connsiteY14" fmla="*/ 315147 h 315147"/>
                  <a:gd name="connsiteX15" fmla="*/ 0 w 11595567"/>
                  <a:gd name="connsiteY15" fmla="*/ 315147 h 31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95567" h="315147">
                    <a:moveTo>
                      <a:pt x="0" y="0"/>
                    </a:moveTo>
                    <a:lnTo>
                      <a:pt x="2755602" y="0"/>
                    </a:lnTo>
                    <a:lnTo>
                      <a:pt x="3314926" y="0"/>
                    </a:lnTo>
                    <a:lnTo>
                      <a:pt x="3729038" y="0"/>
                    </a:lnTo>
                    <a:lnTo>
                      <a:pt x="6484640" y="0"/>
                    </a:lnTo>
                    <a:lnTo>
                      <a:pt x="7043964" y="0"/>
                    </a:lnTo>
                    <a:lnTo>
                      <a:pt x="7866529" y="0"/>
                    </a:lnTo>
                    <a:lnTo>
                      <a:pt x="11595567" y="0"/>
                    </a:lnTo>
                    <a:lnTo>
                      <a:pt x="11477039" y="315147"/>
                    </a:lnTo>
                    <a:lnTo>
                      <a:pt x="7748001" y="315147"/>
                    </a:lnTo>
                    <a:lnTo>
                      <a:pt x="7043964" y="315147"/>
                    </a:lnTo>
                    <a:lnTo>
                      <a:pt x="6366113" y="315147"/>
                    </a:lnTo>
                    <a:lnTo>
                      <a:pt x="3729038" y="315147"/>
                    </a:lnTo>
                    <a:lnTo>
                      <a:pt x="3314926" y="315147"/>
                    </a:lnTo>
                    <a:lnTo>
                      <a:pt x="2637075" y="315147"/>
                    </a:lnTo>
                    <a:lnTo>
                      <a:pt x="0" y="315147"/>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chemeClr val="bg2"/>
                  </a:buClr>
                </a:pPr>
                <a:endParaRPr lang="en-US" sz="1200" dirty="0">
                  <a:latin typeface="Palatino Linotype" panose="02040502050505030304" pitchFamily="18" charset="0"/>
                </a:endParaRPr>
              </a:p>
            </p:txBody>
          </p:sp>
        </p:grpSp>
        <p:sp>
          <p:nvSpPr>
            <p:cNvPr id="98" name="Rectangle 97">
              <a:extLst>
                <a:ext uri="{FF2B5EF4-FFF2-40B4-BE49-F238E27FC236}">
                  <a16:creationId xmlns:a16="http://schemas.microsoft.com/office/drawing/2014/main" id="{2CB5088F-A6DD-407B-ACF0-A95BF0785CA0}"/>
                </a:ext>
              </a:extLst>
            </p:cNvPr>
            <p:cNvSpPr>
              <a:spLocks/>
            </p:cNvSpPr>
            <p:nvPr/>
          </p:nvSpPr>
          <p:spPr>
            <a:xfrm>
              <a:off x="158809" y="1392475"/>
              <a:ext cx="11518840" cy="1846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lvl="0" defTabSz="911494">
                <a:defRPr/>
              </a:pPr>
              <a:r>
                <a:rPr lang="en-US" sz="1200" b="1" dirty="0">
                  <a:solidFill>
                    <a:schemeClr val="bg1"/>
                  </a:solidFill>
                  <a:latin typeface="Palatino Linotype" panose="02040502050505030304" pitchFamily="18" charset="0"/>
                </a:rPr>
                <a:t>Promoting value-chain linkages</a:t>
              </a:r>
            </a:p>
          </p:txBody>
        </p:sp>
      </p:grpSp>
      <p:grpSp>
        <p:nvGrpSpPr>
          <p:cNvPr id="102" name="Group 101">
            <a:extLst>
              <a:ext uri="{FF2B5EF4-FFF2-40B4-BE49-F238E27FC236}">
                <a16:creationId xmlns:a16="http://schemas.microsoft.com/office/drawing/2014/main" id="{B36012BC-9154-4BC7-82B8-87762E7B0741}"/>
              </a:ext>
            </a:extLst>
          </p:cNvPr>
          <p:cNvGrpSpPr/>
          <p:nvPr/>
        </p:nvGrpSpPr>
        <p:grpSpPr>
          <a:xfrm>
            <a:off x="0" y="4150539"/>
            <a:ext cx="11949113" cy="315147"/>
            <a:chOff x="0" y="1327235"/>
            <a:chExt cx="11949113" cy="315147"/>
          </a:xfrm>
        </p:grpSpPr>
        <p:grpSp>
          <p:nvGrpSpPr>
            <p:cNvPr id="103" name="Group 102">
              <a:extLst>
                <a:ext uri="{FF2B5EF4-FFF2-40B4-BE49-F238E27FC236}">
                  <a16:creationId xmlns:a16="http://schemas.microsoft.com/office/drawing/2014/main" id="{6E12CB5E-DAC8-4AEA-9BFF-A16553C92CA5}"/>
                </a:ext>
              </a:extLst>
            </p:cNvPr>
            <p:cNvGrpSpPr/>
            <p:nvPr/>
          </p:nvGrpSpPr>
          <p:grpSpPr>
            <a:xfrm>
              <a:off x="0" y="1327235"/>
              <a:ext cx="11949113" cy="315147"/>
              <a:chOff x="0" y="1327235"/>
              <a:chExt cx="11949113" cy="315147"/>
            </a:xfrm>
          </p:grpSpPr>
          <p:sp>
            <p:nvSpPr>
              <p:cNvPr id="105" name="Freeform 163">
                <a:extLst>
                  <a:ext uri="{FF2B5EF4-FFF2-40B4-BE49-F238E27FC236}">
                    <a16:creationId xmlns:a16="http://schemas.microsoft.com/office/drawing/2014/main" id="{0FE3D0C4-53E0-4191-81FF-A2C8CC92FC7F}"/>
                  </a:ext>
                </a:extLst>
              </p:cNvPr>
              <p:cNvSpPr/>
              <p:nvPr/>
            </p:nvSpPr>
            <p:spPr>
              <a:xfrm>
                <a:off x="11538196" y="1327235"/>
                <a:ext cx="188421" cy="315147"/>
              </a:xfrm>
              <a:custGeom>
                <a:avLst/>
                <a:gdLst>
                  <a:gd name="connsiteX0" fmla="*/ 172298 w 273898"/>
                  <a:gd name="connsiteY0" fmla="*/ 0 h 458114"/>
                  <a:gd name="connsiteX1" fmla="*/ 273898 w 273898"/>
                  <a:gd name="connsiteY1" fmla="*/ 0 h 458114"/>
                  <a:gd name="connsiteX2" fmla="*/ 101600 w 273898"/>
                  <a:gd name="connsiteY2" fmla="*/ 458114 h 458114"/>
                  <a:gd name="connsiteX3" fmla="*/ 0 w 273898"/>
                  <a:gd name="connsiteY3" fmla="*/ 458114 h 458114"/>
                  <a:gd name="connsiteX4" fmla="*/ 172298 w 273898"/>
                  <a:gd name="connsiteY4" fmla="*/ 0 h 45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98" h="458114">
                    <a:moveTo>
                      <a:pt x="172298" y="0"/>
                    </a:moveTo>
                    <a:lnTo>
                      <a:pt x="273898" y="0"/>
                    </a:lnTo>
                    <a:lnTo>
                      <a:pt x="101600" y="458114"/>
                    </a:lnTo>
                    <a:lnTo>
                      <a:pt x="0" y="458114"/>
                    </a:lnTo>
                    <a:lnTo>
                      <a:pt x="172298" y="0"/>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2"/>
                  </a:buClr>
                </a:pPr>
                <a:endParaRPr lang="en-US" sz="1200" dirty="0">
                  <a:latin typeface="Palatino Linotype" panose="02040502050505030304" pitchFamily="18" charset="0"/>
                </a:endParaRPr>
              </a:p>
            </p:txBody>
          </p:sp>
          <p:sp>
            <p:nvSpPr>
              <p:cNvPr id="106" name="Freeform 164">
                <a:extLst>
                  <a:ext uri="{FF2B5EF4-FFF2-40B4-BE49-F238E27FC236}">
                    <a16:creationId xmlns:a16="http://schemas.microsoft.com/office/drawing/2014/main" id="{DA5BFA18-396C-4B0D-B318-A1C517DDB550}"/>
                  </a:ext>
                </a:extLst>
              </p:cNvPr>
              <p:cNvSpPr/>
              <p:nvPr/>
            </p:nvSpPr>
            <p:spPr>
              <a:xfrm>
                <a:off x="11669245" y="1327235"/>
                <a:ext cx="279868" cy="315147"/>
              </a:xfrm>
              <a:custGeom>
                <a:avLst/>
                <a:gdLst>
                  <a:gd name="connsiteX0" fmla="*/ 172298 w 406830"/>
                  <a:gd name="connsiteY0" fmla="*/ 0 h 458114"/>
                  <a:gd name="connsiteX1" fmla="*/ 406830 w 406830"/>
                  <a:gd name="connsiteY1" fmla="*/ 0 h 458114"/>
                  <a:gd name="connsiteX2" fmla="*/ 406830 w 406830"/>
                  <a:gd name="connsiteY2" fmla="*/ 458114 h 458114"/>
                  <a:gd name="connsiteX3" fmla="*/ 0 w 406830"/>
                  <a:gd name="connsiteY3" fmla="*/ 458114 h 458114"/>
                  <a:gd name="connsiteX4" fmla="*/ 172298 w 406830"/>
                  <a:gd name="connsiteY4" fmla="*/ 0 h 45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30" h="458114">
                    <a:moveTo>
                      <a:pt x="172298" y="0"/>
                    </a:moveTo>
                    <a:lnTo>
                      <a:pt x="406830" y="0"/>
                    </a:lnTo>
                    <a:lnTo>
                      <a:pt x="406830" y="458114"/>
                    </a:lnTo>
                    <a:lnTo>
                      <a:pt x="0" y="458114"/>
                    </a:lnTo>
                    <a:lnTo>
                      <a:pt x="172298" y="0"/>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2"/>
                  </a:buClr>
                </a:pPr>
                <a:endParaRPr lang="en-US" sz="1200" dirty="0">
                  <a:latin typeface="Palatino Linotype" panose="02040502050505030304" pitchFamily="18" charset="0"/>
                </a:endParaRPr>
              </a:p>
            </p:txBody>
          </p:sp>
          <p:sp>
            <p:nvSpPr>
              <p:cNvPr id="107" name="Freeform: Shape 106">
                <a:extLst>
                  <a:ext uri="{FF2B5EF4-FFF2-40B4-BE49-F238E27FC236}">
                    <a16:creationId xmlns:a16="http://schemas.microsoft.com/office/drawing/2014/main" id="{CC5D9632-6F66-40EA-9128-4CBFEA0AC5D3}"/>
                  </a:ext>
                </a:extLst>
              </p:cNvPr>
              <p:cNvSpPr>
                <a:spLocks/>
              </p:cNvSpPr>
              <p:nvPr/>
            </p:nvSpPr>
            <p:spPr>
              <a:xfrm>
                <a:off x="0" y="1327235"/>
                <a:ext cx="11595567" cy="315147"/>
              </a:xfrm>
              <a:custGeom>
                <a:avLst/>
                <a:gdLst>
                  <a:gd name="connsiteX0" fmla="*/ 0 w 11595567"/>
                  <a:gd name="connsiteY0" fmla="*/ 0 h 315147"/>
                  <a:gd name="connsiteX1" fmla="*/ 2755602 w 11595567"/>
                  <a:gd name="connsiteY1" fmla="*/ 0 h 315147"/>
                  <a:gd name="connsiteX2" fmla="*/ 3314926 w 11595567"/>
                  <a:gd name="connsiteY2" fmla="*/ 0 h 315147"/>
                  <a:gd name="connsiteX3" fmla="*/ 3729038 w 11595567"/>
                  <a:gd name="connsiteY3" fmla="*/ 0 h 315147"/>
                  <a:gd name="connsiteX4" fmla="*/ 6484640 w 11595567"/>
                  <a:gd name="connsiteY4" fmla="*/ 0 h 315147"/>
                  <a:gd name="connsiteX5" fmla="*/ 7043964 w 11595567"/>
                  <a:gd name="connsiteY5" fmla="*/ 0 h 315147"/>
                  <a:gd name="connsiteX6" fmla="*/ 7866529 w 11595567"/>
                  <a:gd name="connsiteY6" fmla="*/ 0 h 315147"/>
                  <a:gd name="connsiteX7" fmla="*/ 11595567 w 11595567"/>
                  <a:gd name="connsiteY7" fmla="*/ 0 h 315147"/>
                  <a:gd name="connsiteX8" fmla="*/ 11477039 w 11595567"/>
                  <a:gd name="connsiteY8" fmla="*/ 315147 h 315147"/>
                  <a:gd name="connsiteX9" fmla="*/ 7748001 w 11595567"/>
                  <a:gd name="connsiteY9" fmla="*/ 315147 h 315147"/>
                  <a:gd name="connsiteX10" fmla="*/ 7043964 w 11595567"/>
                  <a:gd name="connsiteY10" fmla="*/ 315147 h 315147"/>
                  <a:gd name="connsiteX11" fmla="*/ 6366113 w 11595567"/>
                  <a:gd name="connsiteY11" fmla="*/ 315147 h 315147"/>
                  <a:gd name="connsiteX12" fmla="*/ 3729038 w 11595567"/>
                  <a:gd name="connsiteY12" fmla="*/ 315147 h 315147"/>
                  <a:gd name="connsiteX13" fmla="*/ 3314926 w 11595567"/>
                  <a:gd name="connsiteY13" fmla="*/ 315147 h 315147"/>
                  <a:gd name="connsiteX14" fmla="*/ 2637075 w 11595567"/>
                  <a:gd name="connsiteY14" fmla="*/ 315147 h 315147"/>
                  <a:gd name="connsiteX15" fmla="*/ 0 w 11595567"/>
                  <a:gd name="connsiteY15" fmla="*/ 315147 h 31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95567" h="315147">
                    <a:moveTo>
                      <a:pt x="0" y="0"/>
                    </a:moveTo>
                    <a:lnTo>
                      <a:pt x="2755602" y="0"/>
                    </a:lnTo>
                    <a:lnTo>
                      <a:pt x="3314926" y="0"/>
                    </a:lnTo>
                    <a:lnTo>
                      <a:pt x="3729038" y="0"/>
                    </a:lnTo>
                    <a:lnTo>
                      <a:pt x="6484640" y="0"/>
                    </a:lnTo>
                    <a:lnTo>
                      <a:pt x="7043964" y="0"/>
                    </a:lnTo>
                    <a:lnTo>
                      <a:pt x="7866529" y="0"/>
                    </a:lnTo>
                    <a:lnTo>
                      <a:pt x="11595567" y="0"/>
                    </a:lnTo>
                    <a:lnTo>
                      <a:pt x="11477039" y="315147"/>
                    </a:lnTo>
                    <a:lnTo>
                      <a:pt x="7748001" y="315147"/>
                    </a:lnTo>
                    <a:lnTo>
                      <a:pt x="7043964" y="315147"/>
                    </a:lnTo>
                    <a:lnTo>
                      <a:pt x="6366113" y="315147"/>
                    </a:lnTo>
                    <a:lnTo>
                      <a:pt x="3729038" y="315147"/>
                    </a:lnTo>
                    <a:lnTo>
                      <a:pt x="3314926" y="315147"/>
                    </a:lnTo>
                    <a:lnTo>
                      <a:pt x="2637075" y="315147"/>
                    </a:lnTo>
                    <a:lnTo>
                      <a:pt x="0" y="315147"/>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chemeClr val="bg2"/>
                  </a:buClr>
                </a:pPr>
                <a:endParaRPr lang="en-US" sz="1200" dirty="0">
                  <a:latin typeface="Palatino Linotype" panose="02040502050505030304" pitchFamily="18" charset="0"/>
                </a:endParaRPr>
              </a:p>
            </p:txBody>
          </p:sp>
        </p:grpSp>
        <p:sp>
          <p:nvSpPr>
            <p:cNvPr id="104" name="Rectangle 103">
              <a:extLst>
                <a:ext uri="{FF2B5EF4-FFF2-40B4-BE49-F238E27FC236}">
                  <a16:creationId xmlns:a16="http://schemas.microsoft.com/office/drawing/2014/main" id="{D6DBB839-A31F-479F-A8DC-757D36518572}"/>
                </a:ext>
              </a:extLst>
            </p:cNvPr>
            <p:cNvSpPr>
              <a:spLocks/>
            </p:cNvSpPr>
            <p:nvPr/>
          </p:nvSpPr>
          <p:spPr>
            <a:xfrm>
              <a:off x="158809" y="1392475"/>
              <a:ext cx="11518840" cy="18466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lvl="0" defTabSz="911494">
                <a:defRPr/>
              </a:pPr>
              <a:r>
                <a:rPr lang="en-US" sz="1200" b="1" dirty="0">
                  <a:solidFill>
                    <a:schemeClr val="bg1"/>
                  </a:solidFill>
                  <a:latin typeface="Palatino Linotype" panose="02040502050505030304" pitchFamily="18" charset="0"/>
                </a:rPr>
                <a:t>Creating effective production systems</a:t>
              </a:r>
            </a:p>
          </p:txBody>
        </p:sp>
      </p:grpSp>
      <p:grpSp>
        <p:nvGrpSpPr>
          <p:cNvPr id="108" name="Group 107">
            <a:extLst>
              <a:ext uri="{FF2B5EF4-FFF2-40B4-BE49-F238E27FC236}">
                <a16:creationId xmlns:a16="http://schemas.microsoft.com/office/drawing/2014/main" id="{4DD57673-A03C-4D15-81D4-0447ACC7C1CA}"/>
              </a:ext>
            </a:extLst>
          </p:cNvPr>
          <p:cNvGrpSpPr/>
          <p:nvPr/>
        </p:nvGrpSpPr>
        <p:grpSpPr>
          <a:xfrm>
            <a:off x="315713" y="1735589"/>
            <a:ext cx="3826483" cy="769167"/>
            <a:chOff x="199020" y="1799630"/>
            <a:chExt cx="3826483" cy="769167"/>
          </a:xfrm>
        </p:grpSpPr>
        <p:grpSp>
          <p:nvGrpSpPr>
            <p:cNvPr id="109" name="Group 108">
              <a:extLst>
                <a:ext uri="{FF2B5EF4-FFF2-40B4-BE49-F238E27FC236}">
                  <a16:creationId xmlns:a16="http://schemas.microsoft.com/office/drawing/2014/main" id="{B87AE229-9084-4B09-A1EB-21CBDC8B446A}"/>
                </a:ext>
              </a:extLst>
            </p:cNvPr>
            <p:cNvGrpSpPr/>
            <p:nvPr/>
          </p:nvGrpSpPr>
          <p:grpSpPr>
            <a:xfrm>
              <a:off x="1451565" y="1799630"/>
              <a:ext cx="2573938" cy="769167"/>
              <a:chOff x="1377412" y="1799630"/>
              <a:chExt cx="2573938" cy="769167"/>
            </a:xfrm>
          </p:grpSpPr>
          <p:sp>
            <p:nvSpPr>
              <p:cNvPr id="111" name="TextBox 110">
                <a:extLst>
                  <a:ext uri="{FF2B5EF4-FFF2-40B4-BE49-F238E27FC236}">
                    <a16:creationId xmlns:a16="http://schemas.microsoft.com/office/drawing/2014/main" id="{CE95D1C4-BA32-46EB-B5F5-0C352F1316CC}"/>
                  </a:ext>
                </a:extLst>
              </p:cNvPr>
              <p:cNvSpPr txBox="1">
                <a:spLocks/>
              </p:cNvSpPr>
              <p:nvPr/>
            </p:nvSpPr>
            <p:spPr>
              <a:xfrm>
                <a:off x="1377412" y="1799630"/>
                <a:ext cx="793487" cy="369332"/>
              </a:xfrm>
              <a:prstGeom prst="rect">
                <a:avLst/>
              </a:prstGeom>
            </p:spPr>
            <p:txBody>
              <a:bodyPr vert="horz" wrap="none" lIns="0" tIns="0" rIns="0" bIns="0" rtlCol="0" anchor="ctr">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2507" rtl="0" eaLnBrk="1" fontAlgn="base" latinLnBrk="0" hangingPunct="1">
                  <a:lnSpc>
                    <a:spcPct val="100000"/>
                  </a:lnSpc>
                  <a:spcBef>
                    <a:spcPct val="0"/>
                  </a:spcBef>
                  <a:spcAft>
                    <a:spcPts val="100"/>
                  </a:spcAft>
                  <a:buClr>
                    <a:srgbClr val="002960"/>
                  </a:buClr>
                  <a:buSzPct val="100000"/>
                  <a:buFontTx/>
                  <a:buNone/>
                  <a:tabLst/>
                  <a:defRPr/>
                </a:pPr>
                <a:r>
                  <a:rPr kumimoji="0" lang="en-US" sz="1200" b="1" i="0" u="none" strike="noStrike" kern="1200" cap="none" spc="0" normalizeH="0" baseline="0" noProof="0" dirty="0">
                    <a:ln>
                      <a:noFill/>
                    </a:ln>
                    <a:solidFill>
                      <a:schemeClr val="accent2"/>
                    </a:solidFill>
                    <a:effectLst/>
                    <a:uLnTx/>
                    <a:uFillTx/>
                    <a:latin typeface="Palatino Linotype" panose="02040502050505030304" pitchFamily="18" charset="0"/>
                    <a:cs typeface="Arial" charset="0"/>
                  </a:rPr>
                  <a:t>Alternative</a:t>
                </a:r>
                <a:br>
                  <a:rPr kumimoji="0" lang="en-US" sz="1200" b="1" i="0" u="none" strike="noStrike" kern="1200" cap="none" spc="0" normalizeH="0" baseline="0" noProof="0" dirty="0">
                    <a:ln>
                      <a:noFill/>
                    </a:ln>
                    <a:solidFill>
                      <a:schemeClr val="accent2"/>
                    </a:solidFill>
                    <a:effectLst/>
                    <a:uLnTx/>
                    <a:uFillTx/>
                    <a:latin typeface="Palatino Linotype" panose="02040502050505030304" pitchFamily="18" charset="0"/>
                    <a:cs typeface="Arial" charset="0"/>
                  </a:rPr>
                </a:br>
                <a:r>
                  <a:rPr kumimoji="0" lang="en-US" sz="1200" b="1" i="0" u="none" strike="noStrike" kern="1200" cap="none" spc="0" normalizeH="0" baseline="0" noProof="0" dirty="0">
                    <a:ln>
                      <a:noFill/>
                    </a:ln>
                    <a:solidFill>
                      <a:schemeClr val="accent2"/>
                    </a:solidFill>
                    <a:effectLst/>
                    <a:uLnTx/>
                    <a:uFillTx/>
                    <a:latin typeface="Palatino Linotype" panose="02040502050505030304" pitchFamily="18" charset="0"/>
                    <a:cs typeface="Arial" charset="0"/>
                  </a:rPr>
                  <a:t>proteins</a:t>
                </a:r>
              </a:p>
            </p:txBody>
          </p:sp>
          <p:sp>
            <p:nvSpPr>
              <p:cNvPr id="112" name="TextBox 111">
                <a:extLst>
                  <a:ext uri="{FF2B5EF4-FFF2-40B4-BE49-F238E27FC236}">
                    <a16:creationId xmlns:a16="http://schemas.microsoft.com/office/drawing/2014/main" id="{777CF4E9-663D-48E8-83AF-D0DAA0C1FE60}"/>
                  </a:ext>
                </a:extLst>
              </p:cNvPr>
              <p:cNvSpPr txBox="1">
                <a:spLocks/>
              </p:cNvSpPr>
              <p:nvPr/>
            </p:nvSpPr>
            <p:spPr>
              <a:xfrm>
                <a:off x="1377412" y="2199465"/>
                <a:ext cx="2573938" cy="369332"/>
              </a:xfrm>
              <a:prstGeom prst="rect">
                <a:avLst/>
              </a:prstGeom>
            </p:spPr>
            <p:txBody>
              <a:bodyPr vert="horz" wrap="square" lIns="0" tIns="0" rIns="0" bIns="0" rtlCol="0" anchor="ctr">
                <a:no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2507" rtl="0" eaLnBrk="1" fontAlgn="base" latinLnBrk="0" hangingPunct="1">
                  <a:lnSpc>
                    <a:spcPct val="100000"/>
                  </a:lnSpc>
                  <a:spcBef>
                    <a:spcPct val="0"/>
                  </a:spcBef>
                  <a:spcAft>
                    <a:spcPts val="100"/>
                  </a:spcAft>
                  <a:buClr>
                    <a:srgbClr val="002960"/>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Palatino Linotype" panose="02040502050505030304" pitchFamily="18" charset="0"/>
                    <a:cs typeface="Arial" charset="0"/>
                  </a:rPr>
                  <a:t>Agriculture’s impact on fresh water withdrawal could reduce by 7-12%</a:t>
                </a:r>
              </a:p>
            </p:txBody>
          </p:sp>
        </p:grpSp>
        <p:pic>
          <p:nvPicPr>
            <p:cNvPr id="110" name="Picture 109">
              <a:extLst>
                <a:ext uri="{FF2B5EF4-FFF2-40B4-BE49-F238E27FC236}">
                  <a16:creationId xmlns:a16="http://schemas.microsoft.com/office/drawing/2014/main" id="{A5A316B2-2DD5-49A7-88EE-12AF89FA08F3}"/>
                </a:ext>
              </a:extLst>
            </p:cNvPr>
            <p:cNvPicPr>
              <a:picLocks noChangeAspect="1"/>
            </p:cNvPicPr>
            <p:nvPr/>
          </p:nvPicPr>
          <p:blipFill>
            <a:blip r:embed="rId7" cstate="email">
              <a:duotone>
                <a:schemeClr val="accent4">
                  <a:shade val="45000"/>
                  <a:satMod val="135000"/>
                </a:schemeClr>
                <a:prstClr val="white"/>
              </a:duotone>
              <a:lum bright="-20000" contrast="20000"/>
              <a:extLst>
                <a:ext uri="{28A0092B-C50C-407E-A947-70E740481C1C}">
                  <a14:useLocalDpi xmlns:a14="http://schemas.microsoft.com/office/drawing/2010/main"/>
                </a:ext>
              </a:extLst>
            </a:blip>
            <a:stretch>
              <a:fillRect/>
            </a:stretch>
          </p:blipFill>
          <p:spPr>
            <a:xfrm>
              <a:off x="199020" y="1943884"/>
              <a:ext cx="1057058" cy="480658"/>
            </a:xfrm>
            <a:prstGeom prst="rect">
              <a:avLst/>
            </a:prstGeom>
          </p:spPr>
        </p:pic>
      </p:grpSp>
      <p:grpSp>
        <p:nvGrpSpPr>
          <p:cNvPr id="113" name="Group 112">
            <a:extLst>
              <a:ext uri="{FF2B5EF4-FFF2-40B4-BE49-F238E27FC236}">
                <a16:creationId xmlns:a16="http://schemas.microsoft.com/office/drawing/2014/main" id="{A55BD7E9-9F19-4093-8844-3FC92564984A}"/>
              </a:ext>
            </a:extLst>
          </p:cNvPr>
          <p:cNvGrpSpPr/>
          <p:nvPr/>
        </p:nvGrpSpPr>
        <p:grpSpPr>
          <a:xfrm>
            <a:off x="4652478" y="1735589"/>
            <a:ext cx="3347047" cy="769167"/>
            <a:chOff x="4535784" y="1799630"/>
            <a:chExt cx="3347047" cy="769167"/>
          </a:xfrm>
        </p:grpSpPr>
        <p:grpSp>
          <p:nvGrpSpPr>
            <p:cNvPr id="114" name="Group 113">
              <a:extLst>
                <a:ext uri="{FF2B5EF4-FFF2-40B4-BE49-F238E27FC236}">
                  <a16:creationId xmlns:a16="http://schemas.microsoft.com/office/drawing/2014/main" id="{283D1C0C-5E1A-4DA6-BE4A-5D72205FB979}"/>
                </a:ext>
              </a:extLst>
            </p:cNvPr>
            <p:cNvGrpSpPr/>
            <p:nvPr/>
          </p:nvGrpSpPr>
          <p:grpSpPr>
            <a:xfrm>
              <a:off x="5308893" y="1799630"/>
              <a:ext cx="2573938" cy="769167"/>
              <a:chOff x="5006569" y="1799630"/>
              <a:chExt cx="2573938" cy="769167"/>
            </a:xfrm>
          </p:grpSpPr>
          <p:sp>
            <p:nvSpPr>
              <p:cNvPr id="116" name="TextBox 115">
                <a:extLst>
                  <a:ext uri="{FF2B5EF4-FFF2-40B4-BE49-F238E27FC236}">
                    <a16:creationId xmlns:a16="http://schemas.microsoft.com/office/drawing/2014/main" id="{BBA65998-D671-4CAF-9F6A-2C2834E42C13}"/>
                  </a:ext>
                </a:extLst>
              </p:cNvPr>
              <p:cNvSpPr txBox="1">
                <a:spLocks/>
              </p:cNvSpPr>
              <p:nvPr/>
            </p:nvSpPr>
            <p:spPr>
              <a:xfrm>
                <a:off x="5006569" y="1799630"/>
                <a:ext cx="2573938" cy="369332"/>
              </a:xfrm>
              <a:prstGeom prst="rect">
                <a:avLst/>
              </a:prstGeom>
            </p:spPr>
            <p:txBody>
              <a:bodyPr vert="horz" wrap="square" lIns="0" tIns="0" rIns="0" bIns="0" rtlCol="0" anchor="ctr">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5350" rtl="0" eaLnBrk="1" fontAlgn="base" latinLnBrk="0" hangingPunct="1">
                  <a:lnSpc>
                    <a:spcPct val="100000"/>
                  </a:lnSpc>
                  <a:spcBef>
                    <a:spcPct val="0"/>
                  </a:spcBef>
                  <a:spcAft>
                    <a:spcPct val="0"/>
                  </a:spcAft>
                  <a:buClr>
                    <a:srgbClr val="646567"/>
                  </a:buClr>
                  <a:buSzPct val="100000"/>
                  <a:buFontTx/>
                  <a:buNone/>
                  <a:tabLst/>
                  <a:defRPr/>
                </a:pPr>
                <a:r>
                  <a:rPr kumimoji="0" lang="en-US" sz="1200" b="1" i="0" u="none" strike="noStrike" kern="1200" cap="none" spc="0" normalizeH="0" baseline="0" noProof="0" dirty="0">
                    <a:ln>
                      <a:noFill/>
                    </a:ln>
                    <a:solidFill>
                      <a:schemeClr val="accent2"/>
                    </a:solidFill>
                    <a:effectLst/>
                    <a:uLnTx/>
                    <a:uFillTx/>
                    <a:latin typeface="Palatino Linotype" panose="02040502050505030304" pitchFamily="18" charset="0"/>
                    <a:cs typeface="Arial" charset="0"/>
                  </a:rPr>
                  <a:t>Food sensing technologies for food safety, quality, and traceability </a:t>
                </a:r>
              </a:p>
            </p:txBody>
          </p:sp>
          <p:sp>
            <p:nvSpPr>
              <p:cNvPr id="117" name="TextBox 116">
                <a:extLst>
                  <a:ext uri="{FF2B5EF4-FFF2-40B4-BE49-F238E27FC236}">
                    <a16:creationId xmlns:a16="http://schemas.microsoft.com/office/drawing/2014/main" id="{9CBCC741-C2ED-442C-947B-73BA033BA2E0}"/>
                  </a:ext>
                </a:extLst>
              </p:cNvPr>
              <p:cNvSpPr txBox="1">
                <a:spLocks/>
              </p:cNvSpPr>
              <p:nvPr/>
            </p:nvSpPr>
            <p:spPr>
              <a:xfrm>
                <a:off x="5006569" y="2199465"/>
                <a:ext cx="2573938" cy="369332"/>
              </a:xfrm>
              <a:prstGeom prst="rect">
                <a:avLst/>
              </a:prstGeom>
            </p:spPr>
            <p:txBody>
              <a:bodyPr vert="horz" wrap="square" lIns="0" tIns="0" rIns="0" bIns="0" rtlCol="0" anchor="ctr">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5350" rtl="0" eaLnBrk="1" fontAlgn="base" latinLnBrk="0" hangingPunct="1">
                  <a:lnSpc>
                    <a:spcPct val="100000"/>
                  </a:lnSpc>
                  <a:spcBef>
                    <a:spcPct val="0"/>
                  </a:spcBef>
                  <a:spcAft>
                    <a:spcPts val="100"/>
                  </a:spcAft>
                  <a:buClr>
                    <a:srgbClr val="002960"/>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Palatino Linotype" panose="02040502050505030304" pitchFamily="18" charset="0"/>
                    <a:cs typeface="Arial" charset="0"/>
                  </a:rPr>
                  <a:t>Reduce food waste</a:t>
                </a:r>
                <a:br>
                  <a:rPr kumimoji="0" lang="en-US" sz="1200" b="0" i="0" u="none" strike="noStrike" kern="1200" cap="none" spc="0" normalizeH="0" baseline="0" noProof="0" dirty="0">
                    <a:ln>
                      <a:noFill/>
                    </a:ln>
                    <a:solidFill>
                      <a:srgbClr val="000000"/>
                    </a:solidFill>
                    <a:effectLst/>
                    <a:uLnTx/>
                    <a:uFillTx/>
                    <a:latin typeface="Palatino Linotype" panose="02040502050505030304" pitchFamily="18" charset="0"/>
                    <a:cs typeface="Arial" charset="0"/>
                  </a:rPr>
                </a:br>
                <a:r>
                  <a:rPr kumimoji="0" lang="en-US" sz="1200" b="0" i="0" u="none" strike="noStrike" kern="1200" cap="none" spc="0" normalizeH="0" baseline="0" noProof="0" dirty="0">
                    <a:ln>
                      <a:noFill/>
                    </a:ln>
                    <a:solidFill>
                      <a:srgbClr val="000000"/>
                    </a:solidFill>
                    <a:effectLst/>
                    <a:uLnTx/>
                    <a:uFillTx/>
                    <a:latin typeface="Palatino Linotype" panose="02040502050505030304" pitchFamily="18" charset="0"/>
                    <a:cs typeface="Arial" charset="0"/>
                  </a:rPr>
                  <a:t>by 5-7%</a:t>
                </a:r>
              </a:p>
            </p:txBody>
          </p:sp>
        </p:grpSp>
        <p:pic>
          <p:nvPicPr>
            <p:cNvPr id="115" name="Picture 114">
              <a:extLst>
                <a:ext uri="{FF2B5EF4-FFF2-40B4-BE49-F238E27FC236}">
                  <a16:creationId xmlns:a16="http://schemas.microsoft.com/office/drawing/2014/main" id="{57CDD3F1-352D-4112-B9E1-0E662376100E}"/>
                </a:ext>
              </a:extLst>
            </p:cNvPr>
            <p:cNvPicPr>
              <a:picLocks noChangeAspect="1"/>
            </p:cNvPicPr>
            <p:nvPr/>
          </p:nvPicPr>
          <p:blipFill>
            <a:blip r:embed="rId8" cstate="email">
              <a:duotone>
                <a:schemeClr val="accent4">
                  <a:shade val="45000"/>
                  <a:satMod val="135000"/>
                </a:schemeClr>
                <a:prstClr val="white"/>
              </a:duotone>
              <a:lum bright="-20000" contrast="40000"/>
              <a:extLst>
                <a:ext uri="{28A0092B-C50C-407E-A947-70E740481C1C}">
                  <a14:useLocalDpi xmlns:a14="http://schemas.microsoft.com/office/drawing/2010/main"/>
                </a:ext>
              </a:extLst>
            </a:blip>
            <a:stretch>
              <a:fillRect/>
            </a:stretch>
          </p:blipFill>
          <p:spPr>
            <a:xfrm>
              <a:off x="4535784" y="1878056"/>
              <a:ext cx="577622" cy="612314"/>
            </a:xfrm>
            <a:prstGeom prst="rect">
              <a:avLst/>
            </a:prstGeom>
          </p:spPr>
        </p:pic>
      </p:grpSp>
      <p:grpSp>
        <p:nvGrpSpPr>
          <p:cNvPr id="118" name="Group 117">
            <a:extLst>
              <a:ext uri="{FF2B5EF4-FFF2-40B4-BE49-F238E27FC236}">
                <a16:creationId xmlns:a16="http://schemas.microsoft.com/office/drawing/2014/main" id="{2DB68EF8-C8C3-4EE0-8D53-D6A60898D674}"/>
              </a:ext>
            </a:extLst>
          </p:cNvPr>
          <p:cNvGrpSpPr/>
          <p:nvPr/>
        </p:nvGrpSpPr>
        <p:grpSpPr>
          <a:xfrm>
            <a:off x="8509805" y="1735589"/>
            <a:ext cx="3123595" cy="769167"/>
            <a:chOff x="8393112" y="1799630"/>
            <a:chExt cx="3123595" cy="769167"/>
          </a:xfrm>
        </p:grpSpPr>
        <p:grpSp>
          <p:nvGrpSpPr>
            <p:cNvPr id="119" name="Group 118">
              <a:extLst>
                <a:ext uri="{FF2B5EF4-FFF2-40B4-BE49-F238E27FC236}">
                  <a16:creationId xmlns:a16="http://schemas.microsoft.com/office/drawing/2014/main" id="{08BC888A-FA4F-4343-A996-00E9EE9DB9B9}"/>
                </a:ext>
              </a:extLst>
            </p:cNvPr>
            <p:cNvGrpSpPr/>
            <p:nvPr/>
          </p:nvGrpSpPr>
          <p:grpSpPr>
            <a:xfrm>
              <a:off x="8942769" y="1799630"/>
              <a:ext cx="2573938" cy="769167"/>
              <a:chOff x="9100166" y="1799630"/>
              <a:chExt cx="2573938" cy="769167"/>
            </a:xfrm>
          </p:grpSpPr>
          <p:sp>
            <p:nvSpPr>
              <p:cNvPr id="121" name="TextBox 120">
                <a:extLst>
                  <a:ext uri="{FF2B5EF4-FFF2-40B4-BE49-F238E27FC236}">
                    <a16:creationId xmlns:a16="http://schemas.microsoft.com/office/drawing/2014/main" id="{23F977B0-5D3D-4531-8179-54FEC4AE9ACE}"/>
                  </a:ext>
                </a:extLst>
              </p:cNvPr>
              <p:cNvSpPr txBox="1">
                <a:spLocks/>
              </p:cNvSpPr>
              <p:nvPr/>
            </p:nvSpPr>
            <p:spPr>
              <a:xfrm>
                <a:off x="9100166" y="1799630"/>
                <a:ext cx="2573938" cy="369332"/>
              </a:xfrm>
              <a:prstGeom prst="rect">
                <a:avLst/>
              </a:prstGeom>
            </p:spPr>
            <p:txBody>
              <a:bodyPr vert="horz" wrap="square" lIns="0" tIns="0" rIns="0" bIns="0" rtlCol="0" anchor="ctr">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5350" rtl="0" eaLnBrk="1" fontAlgn="base" latinLnBrk="0" hangingPunct="1">
                  <a:lnSpc>
                    <a:spcPct val="100000"/>
                  </a:lnSpc>
                  <a:spcBef>
                    <a:spcPct val="0"/>
                  </a:spcBef>
                  <a:spcAft>
                    <a:spcPct val="0"/>
                  </a:spcAft>
                  <a:buClr>
                    <a:srgbClr val="646567"/>
                  </a:buClr>
                  <a:buSzPct val="100000"/>
                  <a:buFontTx/>
                  <a:buNone/>
                  <a:tabLst/>
                  <a:defRPr/>
                </a:pPr>
                <a:r>
                  <a:rPr kumimoji="0" lang="en-US" sz="1200" b="1" i="0" u="none" strike="noStrike" kern="1200" cap="none" spc="0" normalizeH="0" baseline="0" noProof="0" dirty="0">
                    <a:ln>
                      <a:noFill/>
                    </a:ln>
                    <a:solidFill>
                      <a:schemeClr val="accent2"/>
                    </a:solidFill>
                    <a:effectLst/>
                    <a:uLnTx/>
                    <a:uFillTx/>
                    <a:latin typeface="Palatino Linotype" panose="02040502050505030304" pitchFamily="18" charset="0"/>
                    <a:cs typeface="Arial" charset="0"/>
                  </a:rPr>
                  <a:t>Nutrigenetics for personalized nutrition </a:t>
                </a:r>
              </a:p>
            </p:txBody>
          </p:sp>
          <p:sp>
            <p:nvSpPr>
              <p:cNvPr id="122" name="TextBox 121">
                <a:extLst>
                  <a:ext uri="{FF2B5EF4-FFF2-40B4-BE49-F238E27FC236}">
                    <a16:creationId xmlns:a16="http://schemas.microsoft.com/office/drawing/2014/main" id="{410D47D9-543E-45A8-AA0A-8FC86794D350}"/>
                  </a:ext>
                </a:extLst>
              </p:cNvPr>
              <p:cNvSpPr txBox="1">
                <a:spLocks/>
              </p:cNvSpPr>
              <p:nvPr/>
            </p:nvSpPr>
            <p:spPr>
              <a:xfrm>
                <a:off x="9100166" y="2199465"/>
                <a:ext cx="2573938" cy="369332"/>
              </a:xfrm>
              <a:prstGeom prst="rect">
                <a:avLst/>
              </a:prstGeom>
            </p:spPr>
            <p:txBody>
              <a:bodyPr vert="horz" wrap="square" lIns="0" tIns="0" rIns="0" bIns="0" rtlCol="0" anchor="ctr">
                <a:no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5350" rtl="0" eaLnBrk="1" fontAlgn="base" latinLnBrk="0" hangingPunct="1">
                  <a:lnSpc>
                    <a:spcPct val="100000"/>
                  </a:lnSpc>
                  <a:spcBef>
                    <a:spcPct val="0"/>
                  </a:spcBef>
                  <a:spcAft>
                    <a:spcPts val="100"/>
                  </a:spcAft>
                  <a:buClr>
                    <a:srgbClr val="002960"/>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Palatino Linotype" panose="02040502050505030304" pitchFamily="18" charset="0"/>
                    <a:cs typeface="Arial" charset="0"/>
                  </a:rPr>
                  <a:t>Reduce total global overweight population by 1-2%</a:t>
                </a:r>
              </a:p>
            </p:txBody>
          </p:sp>
        </p:grpSp>
        <p:pic>
          <p:nvPicPr>
            <p:cNvPr id="120" name="Picture 119">
              <a:extLst>
                <a:ext uri="{FF2B5EF4-FFF2-40B4-BE49-F238E27FC236}">
                  <a16:creationId xmlns:a16="http://schemas.microsoft.com/office/drawing/2014/main" id="{154337E0-DE8B-4F7D-9244-943FE2C51165}"/>
                </a:ext>
              </a:extLst>
            </p:cNvPr>
            <p:cNvPicPr>
              <a:picLocks noChangeAspect="1"/>
            </p:cNvPicPr>
            <p:nvPr/>
          </p:nvPicPr>
          <p:blipFill>
            <a:blip r:embed="rId9" cstate="email">
              <a:duotone>
                <a:schemeClr val="accent4">
                  <a:shade val="45000"/>
                  <a:satMod val="135000"/>
                </a:schemeClr>
                <a:prstClr val="white"/>
              </a:duotone>
              <a:lum bright="-20000" contrast="40000"/>
              <a:extLst>
                <a:ext uri="{28A0092B-C50C-407E-A947-70E740481C1C}">
                  <a14:useLocalDpi xmlns:a14="http://schemas.microsoft.com/office/drawing/2010/main"/>
                </a:ext>
              </a:extLst>
            </a:blip>
            <a:stretch>
              <a:fillRect/>
            </a:stretch>
          </p:blipFill>
          <p:spPr>
            <a:xfrm>
              <a:off x="8393112" y="1867393"/>
              <a:ext cx="354172" cy="633641"/>
            </a:xfrm>
            <a:prstGeom prst="rect">
              <a:avLst/>
            </a:prstGeom>
          </p:spPr>
        </p:pic>
      </p:grpSp>
      <p:cxnSp>
        <p:nvCxnSpPr>
          <p:cNvPr id="123" name="Straight Connector 122">
            <a:extLst>
              <a:ext uri="{FF2B5EF4-FFF2-40B4-BE49-F238E27FC236}">
                <a16:creationId xmlns:a16="http://schemas.microsoft.com/office/drawing/2014/main" id="{018FE3A2-5D71-41CD-9625-5B0DDA92B993}"/>
              </a:ext>
            </a:extLst>
          </p:cNvPr>
          <p:cNvCxnSpPr/>
          <p:nvPr/>
        </p:nvCxnSpPr>
        <p:spPr>
          <a:xfrm>
            <a:off x="4397337" y="1701129"/>
            <a:ext cx="0" cy="838086"/>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374BD1D-CE62-4190-9F10-A56092413066}"/>
              </a:ext>
            </a:extLst>
          </p:cNvPr>
          <p:cNvCxnSpPr/>
          <p:nvPr/>
        </p:nvCxnSpPr>
        <p:spPr>
          <a:xfrm>
            <a:off x="8254666" y="1701129"/>
            <a:ext cx="0" cy="838086"/>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125" name="Group 124">
            <a:extLst>
              <a:ext uri="{FF2B5EF4-FFF2-40B4-BE49-F238E27FC236}">
                <a16:creationId xmlns:a16="http://schemas.microsoft.com/office/drawing/2014/main" id="{FB270802-98AE-4FA4-BD0B-8E14B5A08020}"/>
              </a:ext>
            </a:extLst>
          </p:cNvPr>
          <p:cNvGrpSpPr/>
          <p:nvPr/>
        </p:nvGrpSpPr>
        <p:grpSpPr>
          <a:xfrm>
            <a:off x="203080" y="3186989"/>
            <a:ext cx="11519228" cy="838086"/>
            <a:chOff x="203080" y="3281614"/>
            <a:chExt cx="11519228" cy="838086"/>
          </a:xfrm>
        </p:grpSpPr>
        <p:grpSp>
          <p:nvGrpSpPr>
            <p:cNvPr id="126" name="Group 125">
              <a:extLst>
                <a:ext uri="{FF2B5EF4-FFF2-40B4-BE49-F238E27FC236}">
                  <a16:creationId xmlns:a16="http://schemas.microsoft.com/office/drawing/2014/main" id="{AC5ACBAB-28C5-4405-8432-BE98D5B6341D}"/>
                </a:ext>
              </a:extLst>
            </p:cNvPr>
            <p:cNvGrpSpPr/>
            <p:nvPr/>
          </p:nvGrpSpPr>
          <p:grpSpPr>
            <a:xfrm>
              <a:off x="203080" y="3308455"/>
              <a:ext cx="2859930" cy="784404"/>
              <a:chOff x="203080" y="3215992"/>
              <a:chExt cx="2859930" cy="784404"/>
            </a:xfrm>
          </p:grpSpPr>
          <p:grpSp>
            <p:nvGrpSpPr>
              <p:cNvPr id="145" name="Group 144">
                <a:extLst>
                  <a:ext uri="{FF2B5EF4-FFF2-40B4-BE49-F238E27FC236}">
                    <a16:creationId xmlns:a16="http://schemas.microsoft.com/office/drawing/2014/main" id="{CD7D04C2-8301-475F-930F-35BCBB679D81}"/>
                  </a:ext>
                </a:extLst>
              </p:cNvPr>
              <p:cNvGrpSpPr/>
              <p:nvPr/>
            </p:nvGrpSpPr>
            <p:grpSpPr>
              <a:xfrm>
                <a:off x="846800" y="3215992"/>
                <a:ext cx="2216210" cy="784404"/>
                <a:chOff x="766833" y="3215992"/>
                <a:chExt cx="2216210" cy="784404"/>
              </a:xfrm>
            </p:grpSpPr>
            <p:sp>
              <p:nvSpPr>
                <p:cNvPr id="147" name="TextBox 146">
                  <a:extLst>
                    <a:ext uri="{FF2B5EF4-FFF2-40B4-BE49-F238E27FC236}">
                      <a16:creationId xmlns:a16="http://schemas.microsoft.com/office/drawing/2014/main" id="{5118DC3B-04EA-452F-B565-F20D28178CD2}"/>
                    </a:ext>
                  </a:extLst>
                </p:cNvPr>
                <p:cNvSpPr txBox="1">
                  <a:spLocks/>
                </p:cNvSpPr>
                <p:nvPr/>
              </p:nvSpPr>
              <p:spPr>
                <a:xfrm>
                  <a:off x="766833" y="3215992"/>
                  <a:ext cx="2216210" cy="369332"/>
                </a:xfrm>
                <a:prstGeom prst="rect">
                  <a:avLst/>
                </a:prstGeom>
              </p:spPr>
              <p:txBody>
                <a:bodyPr vert="horz" wrap="square" lIns="0" tIns="0" rIns="0" bIns="0" rtlCol="0" anchor="t">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2507" rtl="0" eaLnBrk="1" fontAlgn="base" latinLnBrk="0" hangingPunct="1">
                    <a:lnSpc>
                      <a:spcPct val="100000"/>
                    </a:lnSpc>
                    <a:spcBef>
                      <a:spcPct val="0"/>
                    </a:spcBef>
                    <a:spcAft>
                      <a:spcPts val="100"/>
                    </a:spcAft>
                    <a:buClr>
                      <a:srgbClr val="002960"/>
                    </a:buClr>
                    <a:buSzPct val="100000"/>
                    <a:buFontTx/>
                    <a:buNone/>
                    <a:tabLst/>
                    <a:defRPr/>
                  </a:pPr>
                  <a:r>
                    <a:rPr kumimoji="0" lang="en-US" sz="1200" b="1" i="0" u="none" strike="noStrike" kern="1200" cap="none" spc="0" normalizeH="0" baseline="0" noProof="0" dirty="0">
                      <a:ln>
                        <a:noFill/>
                      </a:ln>
                      <a:solidFill>
                        <a:schemeClr val="accent2"/>
                      </a:solidFill>
                      <a:effectLst/>
                      <a:uLnTx/>
                      <a:uFillTx/>
                      <a:latin typeface="Palatino Linotype" panose="02040502050505030304" pitchFamily="18" charset="0"/>
                      <a:cs typeface="Arial" charset="0"/>
                    </a:rPr>
                    <a:t>Mobile service</a:t>
                  </a:r>
                  <a:br>
                    <a:rPr kumimoji="0" lang="en-US" sz="1200" b="1" i="0" u="none" strike="noStrike" kern="1200" cap="none" spc="0" normalizeH="0" baseline="0" noProof="0" dirty="0">
                      <a:ln>
                        <a:noFill/>
                      </a:ln>
                      <a:solidFill>
                        <a:schemeClr val="accent2"/>
                      </a:solidFill>
                      <a:effectLst/>
                      <a:uLnTx/>
                      <a:uFillTx/>
                      <a:latin typeface="Palatino Linotype" panose="02040502050505030304" pitchFamily="18" charset="0"/>
                      <a:cs typeface="Arial" charset="0"/>
                    </a:rPr>
                  </a:br>
                  <a:r>
                    <a:rPr kumimoji="0" lang="en-US" sz="1200" b="1" i="0" u="none" strike="noStrike" kern="1200" cap="none" spc="0" normalizeH="0" baseline="0" noProof="0" dirty="0">
                      <a:ln>
                        <a:noFill/>
                      </a:ln>
                      <a:solidFill>
                        <a:schemeClr val="accent2"/>
                      </a:solidFill>
                      <a:effectLst/>
                      <a:uLnTx/>
                      <a:uFillTx/>
                      <a:latin typeface="Palatino Linotype" panose="02040502050505030304" pitchFamily="18" charset="0"/>
                      <a:cs typeface="Arial" charset="0"/>
                    </a:rPr>
                    <a:t>delivery</a:t>
                  </a:r>
                </a:p>
              </p:txBody>
            </p:sp>
            <p:sp>
              <p:nvSpPr>
                <p:cNvPr id="148" name="TextBox 147">
                  <a:extLst>
                    <a:ext uri="{FF2B5EF4-FFF2-40B4-BE49-F238E27FC236}">
                      <a16:creationId xmlns:a16="http://schemas.microsoft.com/office/drawing/2014/main" id="{F981663C-1A72-4C3F-98B2-103DFE41D471}"/>
                    </a:ext>
                  </a:extLst>
                </p:cNvPr>
                <p:cNvSpPr txBox="1">
                  <a:spLocks/>
                </p:cNvSpPr>
                <p:nvPr/>
              </p:nvSpPr>
              <p:spPr>
                <a:xfrm>
                  <a:off x="766833" y="3631064"/>
                  <a:ext cx="2216210" cy="369332"/>
                </a:xfrm>
                <a:prstGeom prst="rect">
                  <a:avLst/>
                </a:prstGeom>
              </p:spPr>
              <p:txBody>
                <a:bodyPr vert="horz" wrap="square" lIns="0" tIns="0" rIns="0" bIns="0" rtlCol="0" anchor="ctr">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2507" rtl="0" eaLnBrk="1" fontAlgn="base" latinLnBrk="0" hangingPunct="1">
                    <a:lnSpc>
                      <a:spcPct val="100000"/>
                    </a:lnSpc>
                    <a:spcBef>
                      <a:spcPct val="0"/>
                    </a:spcBef>
                    <a:spcAft>
                      <a:spcPts val="100"/>
                    </a:spcAft>
                    <a:buClr>
                      <a:srgbClr val="002960"/>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Palatino Linotype" panose="02040502050505030304" pitchFamily="18" charset="0"/>
                      <a:cs typeface="Arial" charset="0"/>
                    </a:rPr>
                    <a:t>Increase farmer income by 3-6% and reduce food loss by 2-5%</a:t>
                  </a:r>
                </a:p>
              </p:txBody>
            </p:sp>
          </p:grpSp>
          <p:pic>
            <p:nvPicPr>
              <p:cNvPr id="146" name="Picture 145">
                <a:extLst>
                  <a:ext uri="{FF2B5EF4-FFF2-40B4-BE49-F238E27FC236}">
                    <a16:creationId xmlns:a16="http://schemas.microsoft.com/office/drawing/2014/main" id="{41A7BB7D-6F76-4196-9629-14470E7315E6}"/>
                  </a:ext>
                </a:extLst>
              </p:cNvPr>
              <p:cNvPicPr>
                <a:picLocks noChangeAspect="1"/>
              </p:cNvPicPr>
              <p:nvPr/>
            </p:nvPicPr>
            <p:blipFill>
              <a:blip r:embed="rId10" cstate="email">
                <a:duotone>
                  <a:schemeClr val="accent4">
                    <a:shade val="45000"/>
                    <a:satMod val="135000"/>
                  </a:schemeClr>
                  <a:prstClr val="white"/>
                </a:duotone>
                <a:lum bright="-20000" contrast="40000"/>
                <a:extLst>
                  <a:ext uri="{28A0092B-C50C-407E-A947-70E740481C1C}">
                    <a14:useLocalDpi xmlns:a14="http://schemas.microsoft.com/office/drawing/2010/main"/>
                  </a:ext>
                </a:extLst>
              </a:blip>
              <a:stretch>
                <a:fillRect/>
              </a:stretch>
            </p:blipFill>
            <p:spPr>
              <a:xfrm>
                <a:off x="203080" y="3272465"/>
                <a:ext cx="514826" cy="671458"/>
              </a:xfrm>
              <a:prstGeom prst="rect">
                <a:avLst/>
              </a:prstGeom>
            </p:spPr>
          </p:pic>
        </p:grpSp>
        <p:grpSp>
          <p:nvGrpSpPr>
            <p:cNvPr id="127" name="Group 126">
              <a:extLst>
                <a:ext uri="{FF2B5EF4-FFF2-40B4-BE49-F238E27FC236}">
                  <a16:creationId xmlns:a16="http://schemas.microsoft.com/office/drawing/2014/main" id="{692A21F2-8E8C-4468-BF16-CE79EF2D1441}"/>
                </a:ext>
              </a:extLst>
            </p:cNvPr>
            <p:cNvGrpSpPr/>
            <p:nvPr/>
          </p:nvGrpSpPr>
          <p:grpSpPr>
            <a:xfrm>
              <a:off x="3359768" y="3308455"/>
              <a:ext cx="2509487" cy="784404"/>
              <a:chOff x="3191904" y="3215992"/>
              <a:chExt cx="2509487" cy="784404"/>
            </a:xfrm>
          </p:grpSpPr>
          <p:grpSp>
            <p:nvGrpSpPr>
              <p:cNvPr id="141" name="Group 140">
                <a:extLst>
                  <a:ext uri="{FF2B5EF4-FFF2-40B4-BE49-F238E27FC236}">
                    <a16:creationId xmlns:a16="http://schemas.microsoft.com/office/drawing/2014/main" id="{1B1BE207-C54B-4487-AAAB-B9BF2674BA5E}"/>
                  </a:ext>
                </a:extLst>
              </p:cNvPr>
              <p:cNvGrpSpPr/>
              <p:nvPr/>
            </p:nvGrpSpPr>
            <p:grpSpPr>
              <a:xfrm>
                <a:off x="4003198" y="3215992"/>
                <a:ext cx="1698193" cy="784404"/>
                <a:chOff x="3734727" y="3215992"/>
                <a:chExt cx="1698193" cy="784404"/>
              </a:xfrm>
            </p:grpSpPr>
            <p:sp>
              <p:nvSpPr>
                <p:cNvPr id="143" name="TextBox 142">
                  <a:extLst>
                    <a:ext uri="{FF2B5EF4-FFF2-40B4-BE49-F238E27FC236}">
                      <a16:creationId xmlns:a16="http://schemas.microsoft.com/office/drawing/2014/main" id="{2E441F83-F9CC-4096-BB1E-D80301DBE307}"/>
                    </a:ext>
                  </a:extLst>
                </p:cNvPr>
                <p:cNvSpPr txBox="1">
                  <a:spLocks/>
                </p:cNvSpPr>
                <p:nvPr/>
              </p:nvSpPr>
              <p:spPr>
                <a:xfrm>
                  <a:off x="3734727" y="3631064"/>
                  <a:ext cx="1698193" cy="369332"/>
                </a:xfrm>
                <a:prstGeom prst="rect">
                  <a:avLst/>
                </a:prstGeom>
              </p:spPr>
              <p:txBody>
                <a:bodyPr vert="horz" wrap="square" lIns="0" tIns="0" rIns="0" bIns="0" rtlCol="0" anchor="t">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2507" rtl="0" eaLnBrk="1" fontAlgn="base" latinLnBrk="0" hangingPunct="1">
                    <a:lnSpc>
                      <a:spcPct val="100000"/>
                    </a:lnSpc>
                    <a:spcBef>
                      <a:spcPct val="0"/>
                    </a:spcBef>
                    <a:spcAft>
                      <a:spcPts val="100"/>
                    </a:spcAft>
                    <a:buClr>
                      <a:srgbClr val="002960"/>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Palatino Linotype" panose="02040502050505030304" pitchFamily="18" charset="0"/>
                      <a:cs typeface="Arial" charset="0"/>
                    </a:rPr>
                    <a:t>Farmer income could increase by up to 2%</a:t>
                  </a:r>
                </a:p>
              </p:txBody>
            </p:sp>
            <p:sp>
              <p:nvSpPr>
                <p:cNvPr id="144" name="TextBox 143">
                  <a:extLst>
                    <a:ext uri="{FF2B5EF4-FFF2-40B4-BE49-F238E27FC236}">
                      <a16:creationId xmlns:a16="http://schemas.microsoft.com/office/drawing/2014/main" id="{D4D7F2D0-9CBF-4F63-B920-73A576D0C1AE}"/>
                    </a:ext>
                  </a:extLst>
                </p:cNvPr>
                <p:cNvSpPr txBox="1">
                  <a:spLocks/>
                </p:cNvSpPr>
                <p:nvPr/>
              </p:nvSpPr>
              <p:spPr>
                <a:xfrm>
                  <a:off x="3734727" y="3215992"/>
                  <a:ext cx="1698193" cy="369332"/>
                </a:xfrm>
                <a:prstGeom prst="rect">
                  <a:avLst/>
                </a:prstGeom>
              </p:spPr>
              <p:txBody>
                <a:bodyPr vert="horz" wrap="square" lIns="0" tIns="0" rIns="0" bIns="0" rtlCol="0" anchor="t">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2507" rtl="0" eaLnBrk="1" fontAlgn="base" latinLnBrk="0" hangingPunct="1">
                    <a:lnSpc>
                      <a:spcPct val="100000"/>
                    </a:lnSpc>
                    <a:spcBef>
                      <a:spcPct val="0"/>
                    </a:spcBef>
                    <a:spcAft>
                      <a:spcPts val="100"/>
                    </a:spcAft>
                    <a:buClr>
                      <a:srgbClr val="002960"/>
                    </a:buClr>
                    <a:buSzPct val="100000"/>
                    <a:buFontTx/>
                    <a:buNone/>
                    <a:tabLst/>
                    <a:defRPr/>
                  </a:pPr>
                  <a:r>
                    <a:rPr kumimoji="0" lang="en-US" sz="1200" b="1" i="0" u="none" strike="noStrike" kern="1200" cap="none" spc="0" normalizeH="0" baseline="0" noProof="0" dirty="0">
                      <a:ln>
                        <a:noFill/>
                      </a:ln>
                      <a:solidFill>
                        <a:schemeClr val="accent2"/>
                      </a:solidFill>
                      <a:effectLst/>
                      <a:uLnTx/>
                      <a:uFillTx/>
                      <a:latin typeface="Palatino Linotype" panose="02040502050505030304" pitchFamily="18" charset="0"/>
                      <a:cs typeface="Arial" charset="0"/>
                    </a:rPr>
                    <a:t>Big data and advanced analytics for insurance</a:t>
                  </a:r>
                </a:p>
              </p:txBody>
            </p:sp>
          </p:grpSp>
          <p:pic>
            <p:nvPicPr>
              <p:cNvPr id="142" name="Picture 141">
                <a:extLst>
                  <a:ext uri="{FF2B5EF4-FFF2-40B4-BE49-F238E27FC236}">
                    <a16:creationId xmlns:a16="http://schemas.microsoft.com/office/drawing/2014/main" id="{60D51A1A-16F8-4266-8187-DBB5641C1F4D}"/>
                  </a:ext>
                </a:extLst>
              </p:cNvPr>
              <p:cNvPicPr>
                <a:picLocks noChangeAspect="1"/>
              </p:cNvPicPr>
              <p:nvPr/>
            </p:nvPicPr>
            <p:blipFill>
              <a:blip r:embed="rId11" cstate="email">
                <a:duotone>
                  <a:schemeClr val="accent4">
                    <a:shade val="45000"/>
                    <a:satMod val="135000"/>
                  </a:schemeClr>
                  <a:prstClr val="white"/>
                </a:duotone>
                <a:lum bright="-20000" contrast="40000"/>
                <a:extLst>
                  <a:ext uri="{28A0092B-C50C-407E-A947-70E740481C1C}">
                    <a14:useLocalDpi xmlns:a14="http://schemas.microsoft.com/office/drawing/2010/main"/>
                  </a:ext>
                </a:extLst>
              </a:blip>
              <a:stretch>
                <a:fillRect/>
              </a:stretch>
            </p:blipFill>
            <p:spPr>
              <a:xfrm>
                <a:off x="3191904" y="3392744"/>
                <a:ext cx="682400" cy="430900"/>
              </a:xfrm>
              <a:prstGeom prst="rect">
                <a:avLst/>
              </a:prstGeom>
            </p:spPr>
          </p:pic>
        </p:grpSp>
        <p:grpSp>
          <p:nvGrpSpPr>
            <p:cNvPr id="128" name="Group 127">
              <a:extLst>
                <a:ext uri="{FF2B5EF4-FFF2-40B4-BE49-F238E27FC236}">
                  <a16:creationId xmlns:a16="http://schemas.microsoft.com/office/drawing/2014/main" id="{24B2CACD-B6ED-4CE7-9ED9-0090CBA9225D}"/>
                </a:ext>
              </a:extLst>
            </p:cNvPr>
            <p:cNvGrpSpPr/>
            <p:nvPr/>
          </p:nvGrpSpPr>
          <p:grpSpPr>
            <a:xfrm>
              <a:off x="6166013" y="3308455"/>
              <a:ext cx="2818050" cy="784404"/>
              <a:chOff x="5830285" y="3215992"/>
              <a:chExt cx="2818050" cy="784404"/>
            </a:xfrm>
          </p:grpSpPr>
          <p:grpSp>
            <p:nvGrpSpPr>
              <p:cNvPr id="137" name="Group 136">
                <a:extLst>
                  <a:ext uri="{FF2B5EF4-FFF2-40B4-BE49-F238E27FC236}">
                    <a16:creationId xmlns:a16="http://schemas.microsoft.com/office/drawing/2014/main" id="{09DEF8AE-CCB5-4A20-8FCD-6D3386B2E635}"/>
                  </a:ext>
                </a:extLst>
              </p:cNvPr>
              <p:cNvGrpSpPr/>
              <p:nvPr/>
            </p:nvGrpSpPr>
            <p:grpSpPr>
              <a:xfrm>
                <a:off x="6466234" y="3215992"/>
                <a:ext cx="2182101" cy="784404"/>
                <a:chOff x="6354797" y="3215992"/>
                <a:chExt cx="2182101" cy="784404"/>
              </a:xfrm>
            </p:grpSpPr>
            <p:sp>
              <p:nvSpPr>
                <p:cNvPr id="139" name="TextBox 138">
                  <a:extLst>
                    <a:ext uri="{FF2B5EF4-FFF2-40B4-BE49-F238E27FC236}">
                      <a16:creationId xmlns:a16="http://schemas.microsoft.com/office/drawing/2014/main" id="{A700A8AA-D366-4CD6-8EB8-249914364B44}"/>
                    </a:ext>
                  </a:extLst>
                </p:cNvPr>
                <p:cNvSpPr txBox="1">
                  <a:spLocks/>
                </p:cNvSpPr>
                <p:nvPr/>
              </p:nvSpPr>
              <p:spPr>
                <a:xfrm>
                  <a:off x="6354797" y="3215992"/>
                  <a:ext cx="2182101" cy="369332"/>
                </a:xfrm>
                <a:prstGeom prst="rect">
                  <a:avLst/>
                </a:prstGeom>
              </p:spPr>
              <p:txBody>
                <a:bodyPr vert="horz" wrap="square" lIns="0" tIns="0" rIns="0" bIns="0" rtlCol="0" anchor="t">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2507" rtl="0" eaLnBrk="1" fontAlgn="base" latinLnBrk="0" hangingPunct="1">
                    <a:lnSpc>
                      <a:spcPct val="100000"/>
                    </a:lnSpc>
                    <a:spcBef>
                      <a:spcPct val="0"/>
                    </a:spcBef>
                    <a:spcAft>
                      <a:spcPts val="100"/>
                    </a:spcAft>
                    <a:buClr>
                      <a:srgbClr val="002960"/>
                    </a:buClr>
                    <a:buSzPct val="100000"/>
                    <a:buFontTx/>
                    <a:buNone/>
                    <a:tabLst/>
                    <a:defRPr/>
                  </a:pPr>
                  <a:r>
                    <a:rPr kumimoji="0" lang="en-US" sz="1200" b="1" i="0" u="none" strike="noStrike" kern="1200" cap="none" spc="0" normalizeH="0" baseline="0" noProof="0" dirty="0">
                      <a:ln>
                        <a:noFill/>
                      </a:ln>
                      <a:solidFill>
                        <a:schemeClr val="accent2"/>
                      </a:solidFill>
                      <a:effectLst/>
                      <a:uLnTx/>
                      <a:uFillTx/>
                      <a:latin typeface="Palatino Linotype" panose="02040502050505030304" pitchFamily="18" charset="0"/>
                      <a:cs typeface="Arial" charset="0"/>
                    </a:rPr>
                    <a:t>IOT for real-time supply chain transparency and traceability</a:t>
                  </a:r>
                </a:p>
              </p:txBody>
            </p:sp>
            <p:sp>
              <p:nvSpPr>
                <p:cNvPr id="140" name="TextBox 139">
                  <a:extLst>
                    <a:ext uri="{FF2B5EF4-FFF2-40B4-BE49-F238E27FC236}">
                      <a16:creationId xmlns:a16="http://schemas.microsoft.com/office/drawing/2014/main" id="{8471139A-BF8B-47C6-BEA0-7304D7DD42DA}"/>
                    </a:ext>
                  </a:extLst>
                </p:cNvPr>
                <p:cNvSpPr txBox="1">
                  <a:spLocks/>
                </p:cNvSpPr>
                <p:nvPr/>
              </p:nvSpPr>
              <p:spPr>
                <a:xfrm>
                  <a:off x="6354798" y="3631064"/>
                  <a:ext cx="1801702" cy="369332"/>
                </a:xfrm>
                <a:prstGeom prst="rect">
                  <a:avLst/>
                </a:prstGeom>
              </p:spPr>
              <p:txBody>
                <a:bodyPr vert="horz" wrap="square" lIns="0" tIns="0" rIns="0" bIns="0" rtlCol="0" anchor="t">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2507" rtl="0" eaLnBrk="1" fontAlgn="base" latinLnBrk="0" hangingPunct="1">
                    <a:lnSpc>
                      <a:spcPct val="100000"/>
                    </a:lnSpc>
                    <a:spcBef>
                      <a:spcPct val="0"/>
                    </a:spcBef>
                    <a:spcAft>
                      <a:spcPts val="100"/>
                    </a:spcAft>
                    <a:buClr>
                      <a:srgbClr val="002960"/>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Palatino Linotype" panose="02040502050505030304" pitchFamily="18" charset="0"/>
                      <a:cs typeface="Arial" charset="0"/>
                    </a:rPr>
                    <a:t>Reduce food loss </a:t>
                  </a:r>
                  <a:br>
                    <a:rPr kumimoji="0" lang="en-US" sz="1200" b="0" i="0" u="none" strike="noStrike" kern="1200" cap="none" spc="0" normalizeH="0" baseline="0" noProof="0" dirty="0">
                      <a:ln>
                        <a:noFill/>
                      </a:ln>
                      <a:solidFill>
                        <a:srgbClr val="000000"/>
                      </a:solidFill>
                      <a:effectLst/>
                      <a:uLnTx/>
                      <a:uFillTx/>
                      <a:latin typeface="Palatino Linotype" panose="02040502050505030304" pitchFamily="18" charset="0"/>
                      <a:cs typeface="Arial" charset="0"/>
                    </a:rPr>
                  </a:br>
                  <a:r>
                    <a:rPr kumimoji="0" lang="en-US" sz="1200" b="0" i="0" u="none" strike="noStrike" kern="1200" cap="none" spc="0" normalizeH="0" baseline="0" noProof="0" dirty="0">
                      <a:ln>
                        <a:noFill/>
                      </a:ln>
                      <a:solidFill>
                        <a:srgbClr val="000000"/>
                      </a:solidFill>
                      <a:effectLst/>
                      <a:uLnTx/>
                      <a:uFillTx/>
                      <a:latin typeface="Palatino Linotype" panose="02040502050505030304" pitchFamily="18" charset="0"/>
                      <a:cs typeface="Arial" charset="0"/>
                    </a:rPr>
                    <a:t>by 1-4%</a:t>
                  </a:r>
                </a:p>
              </p:txBody>
            </p:sp>
          </p:grpSp>
          <p:pic>
            <p:nvPicPr>
              <p:cNvPr id="138" name="Picture 137">
                <a:extLst>
                  <a:ext uri="{FF2B5EF4-FFF2-40B4-BE49-F238E27FC236}">
                    <a16:creationId xmlns:a16="http://schemas.microsoft.com/office/drawing/2014/main" id="{60151F62-1C00-4595-B26E-E47A65E40A88}"/>
                  </a:ext>
                </a:extLst>
              </p:cNvPr>
              <p:cNvPicPr>
                <a:picLocks noChangeAspect="1"/>
              </p:cNvPicPr>
              <p:nvPr/>
            </p:nvPicPr>
            <p:blipFill>
              <a:blip r:embed="rId12" cstate="email">
                <a:duotone>
                  <a:schemeClr val="accent4">
                    <a:shade val="45000"/>
                    <a:satMod val="135000"/>
                  </a:schemeClr>
                  <a:prstClr val="white"/>
                </a:duotone>
                <a:lum bright="-20000" contrast="40000"/>
                <a:extLst>
                  <a:ext uri="{28A0092B-C50C-407E-A947-70E740481C1C}">
                    <a14:useLocalDpi xmlns:a14="http://schemas.microsoft.com/office/drawing/2010/main"/>
                  </a:ext>
                </a:extLst>
              </a:blip>
              <a:stretch>
                <a:fillRect/>
              </a:stretch>
            </p:blipFill>
            <p:spPr>
              <a:xfrm>
                <a:off x="5830285" y="3363354"/>
                <a:ext cx="507055" cy="489681"/>
              </a:xfrm>
              <a:prstGeom prst="rect">
                <a:avLst/>
              </a:prstGeom>
            </p:spPr>
          </p:pic>
        </p:grpSp>
        <p:grpSp>
          <p:nvGrpSpPr>
            <p:cNvPr id="129" name="Group 128">
              <a:extLst>
                <a:ext uri="{FF2B5EF4-FFF2-40B4-BE49-F238E27FC236}">
                  <a16:creationId xmlns:a16="http://schemas.microsoft.com/office/drawing/2014/main" id="{ECEF452E-BC52-4963-8077-708C3BF83D1B}"/>
                </a:ext>
              </a:extLst>
            </p:cNvPr>
            <p:cNvGrpSpPr/>
            <p:nvPr/>
          </p:nvGrpSpPr>
          <p:grpSpPr>
            <a:xfrm>
              <a:off x="9280822" y="3308455"/>
              <a:ext cx="2441486" cy="784404"/>
              <a:chOff x="8777229" y="3215992"/>
              <a:chExt cx="2441486" cy="784404"/>
            </a:xfrm>
          </p:grpSpPr>
          <p:grpSp>
            <p:nvGrpSpPr>
              <p:cNvPr id="133" name="Group 132">
                <a:extLst>
                  <a:ext uri="{FF2B5EF4-FFF2-40B4-BE49-F238E27FC236}">
                    <a16:creationId xmlns:a16="http://schemas.microsoft.com/office/drawing/2014/main" id="{9491E9D5-91FF-422A-A489-009E8623B47F}"/>
                  </a:ext>
                </a:extLst>
              </p:cNvPr>
              <p:cNvGrpSpPr/>
              <p:nvPr/>
            </p:nvGrpSpPr>
            <p:grpSpPr>
              <a:xfrm>
                <a:off x="9780444" y="3215992"/>
                <a:ext cx="1438271" cy="784404"/>
                <a:chOff x="9780444" y="3215992"/>
                <a:chExt cx="1438271" cy="784404"/>
              </a:xfrm>
            </p:grpSpPr>
            <p:sp>
              <p:nvSpPr>
                <p:cNvPr id="135" name="TextBox 134">
                  <a:extLst>
                    <a:ext uri="{FF2B5EF4-FFF2-40B4-BE49-F238E27FC236}">
                      <a16:creationId xmlns:a16="http://schemas.microsoft.com/office/drawing/2014/main" id="{0A8AA688-E1AC-44FF-8D74-0C25A00357A6}"/>
                    </a:ext>
                  </a:extLst>
                </p:cNvPr>
                <p:cNvSpPr txBox="1">
                  <a:spLocks/>
                </p:cNvSpPr>
                <p:nvPr/>
              </p:nvSpPr>
              <p:spPr>
                <a:xfrm>
                  <a:off x="9780444" y="3215992"/>
                  <a:ext cx="1438271" cy="369332"/>
                </a:xfrm>
                <a:prstGeom prst="rect">
                  <a:avLst/>
                </a:prstGeom>
              </p:spPr>
              <p:txBody>
                <a:bodyPr vert="horz" wrap="square" lIns="0" tIns="0" rIns="0" bIns="0" rtlCol="0" anchor="t">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2507" rtl="0" eaLnBrk="1" fontAlgn="base" latinLnBrk="0" hangingPunct="1">
                    <a:lnSpc>
                      <a:spcPct val="100000"/>
                    </a:lnSpc>
                    <a:spcBef>
                      <a:spcPct val="0"/>
                    </a:spcBef>
                    <a:spcAft>
                      <a:spcPts val="100"/>
                    </a:spcAft>
                    <a:buClr>
                      <a:srgbClr val="002960"/>
                    </a:buClr>
                    <a:buSzPct val="100000"/>
                    <a:buFontTx/>
                    <a:buNone/>
                    <a:tabLst/>
                    <a:defRPr/>
                  </a:pPr>
                  <a:r>
                    <a:rPr kumimoji="0" lang="en-US" sz="1200" b="1" i="0" u="none" strike="noStrike" kern="1200" cap="none" spc="0" normalizeH="0" baseline="0" noProof="0" dirty="0">
                      <a:ln>
                        <a:noFill/>
                      </a:ln>
                      <a:solidFill>
                        <a:schemeClr val="accent2"/>
                      </a:solidFill>
                      <a:effectLst/>
                      <a:uLnTx/>
                      <a:uFillTx/>
                      <a:latin typeface="Palatino Linotype" panose="02040502050505030304" pitchFamily="18" charset="0"/>
                      <a:cs typeface="Arial" charset="0"/>
                    </a:rPr>
                    <a:t>Blockchain-enabled traceability</a:t>
                  </a:r>
                </a:p>
              </p:txBody>
            </p:sp>
            <p:sp>
              <p:nvSpPr>
                <p:cNvPr id="136" name="TextBox 135">
                  <a:extLst>
                    <a:ext uri="{FF2B5EF4-FFF2-40B4-BE49-F238E27FC236}">
                      <a16:creationId xmlns:a16="http://schemas.microsoft.com/office/drawing/2014/main" id="{AB685320-D048-4500-84B7-4584608FC625}"/>
                    </a:ext>
                  </a:extLst>
                </p:cNvPr>
                <p:cNvSpPr txBox="1">
                  <a:spLocks/>
                </p:cNvSpPr>
                <p:nvPr/>
              </p:nvSpPr>
              <p:spPr>
                <a:xfrm>
                  <a:off x="9780444" y="3631064"/>
                  <a:ext cx="1438271" cy="369332"/>
                </a:xfrm>
                <a:prstGeom prst="rect">
                  <a:avLst/>
                </a:prstGeom>
              </p:spPr>
              <p:txBody>
                <a:bodyPr vert="horz" wrap="square" lIns="0" tIns="0" rIns="0" bIns="0" rtlCol="0" anchor="t">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marL="0" marR="0" lvl="0" indent="0" algn="l" defTabSz="892507" rtl="0" eaLnBrk="1" fontAlgn="base" latinLnBrk="0" hangingPunct="1">
                    <a:lnSpc>
                      <a:spcPct val="100000"/>
                    </a:lnSpc>
                    <a:spcBef>
                      <a:spcPct val="0"/>
                    </a:spcBef>
                    <a:spcAft>
                      <a:spcPts val="100"/>
                    </a:spcAft>
                    <a:buClr>
                      <a:srgbClr val="002960"/>
                    </a:buClr>
                    <a:buSzPct val="100000"/>
                    <a:buFontTx/>
                    <a:buNone/>
                    <a:tabLst/>
                    <a:defRPr/>
                  </a:pPr>
                  <a:r>
                    <a:rPr kumimoji="0" lang="en-US" sz="1200" b="0" i="0" u="none" strike="noStrike" kern="1200" cap="none" spc="0" normalizeH="0" baseline="0" noProof="0" dirty="0">
                      <a:ln>
                        <a:noFill/>
                      </a:ln>
                      <a:solidFill>
                        <a:srgbClr val="000000"/>
                      </a:solidFill>
                      <a:effectLst/>
                      <a:uLnTx/>
                      <a:uFillTx/>
                      <a:latin typeface="Palatino Linotype" panose="02040502050505030304" pitchFamily="18" charset="0"/>
                      <a:cs typeface="Arial" charset="0"/>
                    </a:rPr>
                    <a:t>Reduce food loss </a:t>
                  </a:r>
                  <a:br>
                    <a:rPr kumimoji="0" lang="en-US" sz="1200" b="0" i="0" u="none" strike="noStrike" kern="1200" cap="none" spc="0" normalizeH="0" baseline="0" noProof="0" dirty="0">
                      <a:ln>
                        <a:noFill/>
                      </a:ln>
                      <a:solidFill>
                        <a:srgbClr val="000000"/>
                      </a:solidFill>
                      <a:effectLst/>
                      <a:uLnTx/>
                      <a:uFillTx/>
                      <a:latin typeface="Palatino Linotype" panose="02040502050505030304" pitchFamily="18" charset="0"/>
                      <a:cs typeface="Arial" charset="0"/>
                    </a:rPr>
                  </a:br>
                  <a:r>
                    <a:rPr kumimoji="0" lang="en-US" sz="1200" b="0" i="0" u="none" strike="noStrike" kern="1200" cap="none" spc="0" normalizeH="0" baseline="0" noProof="0" dirty="0">
                      <a:ln>
                        <a:noFill/>
                      </a:ln>
                      <a:solidFill>
                        <a:srgbClr val="000000"/>
                      </a:solidFill>
                      <a:effectLst/>
                      <a:uLnTx/>
                      <a:uFillTx/>
                      <a:latin typeface="Palatino Linotype" panose="02040502050505030304" pitchFamily="18" charset="0"/>
                      <a:cs typeface="Arial" charset="0"/>
                    </a:rPr>
                    <a:t>by 1-2%</a:t>
                  </a:r>
                </a:p>
              </p:txBody>
            </p:sp>
          </p:grpSp>
          <p:pic>
            <p:nvPicPr>
              <p:cNvPr id="134" name="Picture 133">
                <a:extLst>
                  <a:ext uri="{FF2B5EF4-FFF2-40B4-BE49-F238E27FC236}">
                    <a16:creationId xmlns:a16="http://schemas.microsoft.com/office/drawing/2014/main" id="{CCC20702-BB3C-4CF7-AE22-59D5C7CF11D0}"/>
                  </a:ext>
                </a:extLst>
              </p:cNvPr>
              <p:cNvPicPr>
                <a:picLocks noChangeAspect="1"/>
              </p:cNvPicPr>
              <p:nvPr/>
            </p:nvPicPr>
            <p:blipFill>
              <a:blip r:embed="rId13" cstate="email">
                <a:duotone>
                  <a:schemeClr val="accent4">
                    <a:shade val="45000"/>
                    <a:satMod val="135000"/>
                  </a:schemeClr>
                  <a:prstClr val="white"/>
                </a:duotone>
                <a:lum bright="-20000" contrast="40000"/>
                <a:extLst>
                  <a:ext uri="{28A0092B-C50C-407E-A947-70E740481C1C}">
                    <a14:useLocalDpi xmlns:a14="http://schemas.microsoft.com/office/drawing/2010/main"/>
                  </a:ext>
                </a:extLst>
              </a:blip>
              <a:stretch>
                <a:fillRect/>
              </a:stretch>
            </p:blipFill>
            <p:spPr>
              <a:xfrm>
                <a:off x="8777229" y="3411199"/>
                <a:ext cx="874318" cy="393990"/>
              </a:xfrm>
              <a:prstGeom prst="rect">
                <a:avLst/>
              </a:prstGeom>
            </p:spPr>
          </p:pic>
        </p:grpSp>
        <p:cxnSp>
          <p:nvCxnSpPr>
            <p:cNvPr id="130" name="Straight Connector 129">
              <a:extLst>
                <a:ext uri="{FF2B5EF4-FFF2-40B4-BE49-F238E27FC236}">
                  <a16:creationId xmlns:a16="http://schemas.microsoft.com/office/drawing/2014/main" id="{1EC755EF-A66C-424B-AFCA-D9334F8DFA03}"/>
                </a:ext>
              </a:extLst>
            </p:cNvPr>
            <p:cNvCxnSpPr/>
            <p:nvPr/>
          </p:nvCxnSpPr>
          <p:spPr>
            <a:xfrm>
              <a:off x="3211389" y="3281614"/>
              <a:ext cx="0" cy="838086"/>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39B8CC1-6D56-4EE0-80DC-101D6478CF0E}"/>
                </a:ext>
              </a:extLst>
            </p:cNvPr>
            <p:cNvCxnSpPr/>
            <p:nvPr/>
          </p:nvCxnSpPr>
          <p:spPr>
            <a:xfrm>
              <a:off x="6017634" y="3281614"/>
              <a:ext cx="0" cy="838086"/>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C7B3513-C3DF-413F-916D-434A2B5B4A7F}"/>
                </a:ext>
              </a:extLst>
            </p:cNvPr>
            <p:cNvCxnSpPr/>
            <p:nvPr/>
          </p:nvCxnSpPr>
          <p:spPr>
            <a:xfrm>
              <a:off x="9132442" y="3281614"/>
              <a:ext cx="0" cy="838086"/>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E2DA56E7-4220-4B10-B2C5-61AB465C6754}"/>
              </a:ext>
            </a:extLst>
          </p:cNvPr>
          <p:cNvGrpSpPr/>
          <p:nvPr/>
        </p:nvGrpSpPr>
        <p:grpSpPr>
          <a:xfrm>
            <a:off x="279408" y="4556754"/>
            <a:ext cx="11524526" cy="838086"/>
            <a:chOff x="279408" y="4613904"/>
            <a:chExt cx="11524526" cy="838086"/>
          </a:xfrm>
        </p:grpSpPr>
        <p:cxnSp>
          <p:nvCxnSpPr>
            <p:cNvPr id="150" name="Straight Connector 149">
              <a:extLst>
                <a:ext uri="{FF2B5EF4-FFF2-40B4-BE49-F238E27FC236}">
                  <a16:creationId xmlns:a16="http://schemas.microsoft.com/office/drawing/2014/main" id="{87DB94FB-FD6F-4823-96E1-B3468F252EEB}"/>
                </a:ext>
              </a:extLst>
            </p:cNvPr>
            <p:cNvCxnSpPr/>
            <p:nvPr/>
          </p:nvCxnSpPr>
          <p:spPr>
            <a:xfrm>
              <a:off x="3762987" y="4613904"/>
              <a:ext cx="0" cy="838086"/>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6E4E441-6819-4253-94B7-A0CE32875F04}"/>
                </a:ext>
              </a:extLst>
            </p:cNvPr>
            <p:cNvCxnSpPr/>
            <p:nvPr/>
          </p:nvCxnSpPr>
          <p:spPr>
            <a:xfrm>
              <a:off x="7263062" y="4613904"/>
              <a:ext cx="0" cy="838086"/>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152" name="Group 151">
              <a:extLst>
                <a:ext uri="{FF2B5EF4-FFF2-40B4-BE49-F238E27FC236}">
                  <a16:creationId xmlns:a16="http://schemas.microsoft.com/office/drawing/2014/main" id="{FA658BA5-0B3B-4E99-BE33-33E3478E2941}"/>
                </a:ext>
              </a:extLst>
            </p:cNvPr>
            <p:cNvGrpSpPr/>
            <p:nvPr/>
          </p:nvGrpSpPr>
          <p:grpSpPr>
            <a:xfrm>
              <a:off x="279408" y="4648364"/>
              <a:ext cx="3258270" cy="769167"/>
              <a:chOff x="279408" y="4648364"/>
              <a:chExt cx="3258270" cy="769167"/>
            </a:xfrm>
          </p:grpSpPr>
          <p:grpSp>
            <p:nvGrpSpPr>
              <p:cNvPr id="163" name="Group 162">
                <a:extLst>
                  <a:ext uri="{FF2B5EF4-FFF2-40B4-BE49-F238E27FC236}">
                    <a16:creationId xmlns:a16="http://schemas.microsoft.com/office/drawing/2014/main" id="{6FFD9E63-71FA-43A9-A004-FEB920212C9E}"/>
                  </a:ext>
                </a:extLst>
              </p:cNvPr>
              <p:cNvGrpSpPr/>
              <p:nvPr/>
            </p:nvGrpSpPr>
            <p:grpSpPr>
              <a:xfrm>
                <a:off x="946166" y="4648364"/>
                <a:ext cx="2591512" cy="769167"/>
                <a:chOff x="1115084" y="1799630"/>
                <a:chExt cx="2591512" cy="769167"/>
              </a:xfrm>
            </p:grpSpPr>
            <p:sp>
              <p:nvSpPr>
                <p:cNvPr id="165" name="TextBox 164">
                  <a:extLst>
                    <a:ext uri="{FF2B5EF4-FFF2-40B4-BE49-F238E27FC236}">
                      <a16:creationId xmlns:a16="http://schemas.microsoft.com/office/drawing/2014/main" id="{654AF319-0893-4635-A303-20C5FDFA9957}"/>
                    </a:ext>
                  </a:extLst>
                </p:cNvPr>
                <p:cNvSpPr txBox="1">
                  <a:spLocks/>
                </p:cNvSpPr>
                <p:nvPr/>
              </p:nvSpPr>
              <p:spPr>
                <a:xfrm>
                  <a:off x="1115084" y="1799630"/>
                  <a:ext cx="2591512" cy="369332"/>
                </a:xfrm>
                <a:prstGeom prst="rect">
                  <a:avLst/>
                </a:prstGeom>
              </p:spPr>
              <p:txBody>
                <a:bodyPr vert="horz" wrap="square" lIns="0" tIns="0" rIns="0" bIns="0" rtlCol="0" anchor="ctr">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lvl="0" defTabSz="892507">
                    <a:spcAft>
                      <a:spcPts val="100"/>
                    </a:spcAft>
                    <a:buClr>
                      <a:srgbClr val="002960"/>
                    </a:buClr>
                    <a:defRPr/>
                  </a:pPr>
                  <a:r>
                    <a:rPr lang="en-US" sz="1200" b="1" dirty="0">
                      <a:solidFill>
                        <a:schemeClr val="accent2"/>
                      </a:solidFill>
                      <a:latin typeface="Palatino Linotype" panose="02040502050505030304" pitchFamily="18" charset="0"/>
                      <a:cs typeface="Arial" charset="0"/>
                    </a:rPr>
                    <a:t>Precision agriculture for input and water use optimization</a:t>
                  </a:r>
                </a:p>
              </p:txBody>
            </p:sp>
            <p:sp>
              <p:nvSpPr>
                <p:cNvPr id="166" name="TextBox 165">
                  <a:extLst>
                    <a:ext uri="{FF2B5EF4-FFF2-40B4-BE49-F238E27FC236}">
                      <a16:creationId xmlns:a16="http://schemas.microsoft.com/office/drawing/2014/main" id="{FA32EDFA-4069-4688-BC41-6882C9A5F321}"/>
                    </a:ext>
                  </a:extLst>
                </p:cNvPr>
                <p:cNvSpPr txBox="1">
                  <a:spLocks/>
                </p:cNvSpPr>
                <p:nvPr/>
              </p:nvSpPr>
              <p:spPr>
                <a:xfrm>
                  <a:off x="1115084" y="2199465"/>
                  <a:ext cx="2573938" cy="369332"/>
                </a:xfrm>
                <a:prstGeom prst="rect">
                  <a:avLst/>
                </a:prstGeom>
              </p:spPr>
              <p:txBody>
                <a:bodyPr vert="horz" wrap="square" lIns="0" tIns="0" rIns="0" bIns="0" rtlCol="0" anchor="ctr">
                  <a:no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lvl="0" defTabSz="892507">
                    <a:spcAft>
                      <a:spcPts val="100"/>
                    </a:spcAft>
                    <a:buClr>
                      <a:srgbClr val="002960"/>
                    </a:buClr>
                    <a:defRPr/>
                  </a:pPr>
                  <a:r>
                    <a:rPr lang="en-US" sz="1200" dirty="0">
                      <a:solidFill>
                        <a:srgbClr val="000000"/>
                      </a:solidFill>
                      <a:latin typeface="Palatino Linotype" panose="02040502050505030304" pitchFamily="18" charset="0"/>
                      <a:cs typeface="Arial" charset="0"/>
                    </a:rPr>
                    <a:t>Reduce agriculture’s impact on water use by 2-5%</a:t>
                  </a:r>
                </a:p>
              </p:txBody>
            </p:sp>
          </p:grpSp>
          <p:pic>
            <p:nvPicPr>
              <p:cNvPr id="164" name="Picture 163">
                <a:extLst>
                  <a:ext uri="{FF2B5EF4-FFF2-40B4-BE49-F238E27FC236}">
                    <a16:creationId xmlns:a16="http://schemas.microsoft.com/office/drawing/2014/main" id="{E809A858-D52F-4B07-ACFF-D0C4DC54A405}"/>
                  </a:ext>
                </a:extLst>
              </p:cNvPr>
              <p:cNvPicPr>
                <a:picLocks noChangeAspect="1"/>
              </p:cNvPicPr>
              <p:nvPr/>
            </p:nvPicPr>
            <p:blipFill>
              <a:blip r:embed="rId14" cstate="email">
                <a:duotone>
                  <a:schemeClr val="accent4">
                    <a:shade val="45000"/>
                    <a:satMod val="135000"/>
                  </a:schemeClr>
                  <a:prstClr val="white"/>
                </a:duotone>
                <a:lum bright="-20000" contrast="40000"/>
                <a:extLst>
                  <a:ext uri="{28A0092B-C50C-407E-A947-70E740481C1C}">
                    <a14:useLocalDpi xmlns:a14="http://schemas.microsoft.com/office/drawing/2010/main"/>
                  </a:ext>
                </a:extLst>
              </a:blip>
              <a:stretch>
                <a:fillRect/>
              </a:stretch>
            </p:blipFill>
            <p:spPr>
              <a:xfrm>
                <a:off x="279408" y="4720852"/>
                <a:ext cx="605012" cy="624190"/>
              </a:xfrm>
              <a:prstGeom prst="rect">
                <a:avLst/>
              </a:prstGeom>
            </p:spPr>
          </p:pic>
        </p:grpSp>
        <p:grpSp>
          <p:nvGrpSpPr>
            <p:cNvPr id="153" name="Group 152">
              <a:extLst>
                <a:ext uri="{FF2B5EF4-FFF2-40B4-BE49-F238E27FC236}">
                  <a16:creationId xmlns:a16="http://schemas.microsoft.com/office/drawing/2014/main" id="{6BF2E777-9CC8-4311-B8C9-4C25A1626990}"/>
                </a:ext>
              </a:extLst>
            </p:cNvPr>
            <p:cNvGrpSpPr/>
            <p:nvPr/>
          </p:nvGrpSpPr>
          <p:grpSpPr>
            <a:xfrm>
              <a:off x="3988296" y="4648364"/>
              <a:ext cx="3049457" cy="769167"/>
              <a:chOff x="4130832" y="4648364"/>
              <a:chExt cx="3049457" cy="769167"/>
            </a:xfrm>
          </p:grpSpPr>
          <p:grpSp>
            <p:nvGrpSpPr>
              <p:cNvPr id="159" name="Group 158">
                <a:extLst>
                  <a:ext uri="{FF2B5EF4-FFF2-40B4-BE49-F238E27FC236}">
                    <a16:creationId xmlns:a16="http://schemas.microsoft.com/office/drawing/2014/main" id="{AC8787BA-BC0B-4679-8490-9AEB7F8043EC}"/>
                  </a:ext>
                </a:extLst>
              </p:cNvPr>
              <p:cNvGrpSpPr/>
              <p:nvPr/>
            </p:nvGrpSpPr>
            <p:grpSpPr>
              <a:xfrm>
                <a:off x="4915922" y="4648364"/>
                <a:ext cx="2264367" cy="769167"/>
                <a:chOff x="5006569" y="1799630"/>
                <a:chExt cx="2573938" cy="769167"/>
              </a:xfrm>
            </p:grpSpPr>
            <p:sp>
              <p:nvSpPr>
                <p:cNvPr id="161" name="TextBox 160">
                  <a:extLst>
                    <a:ext uri="{FF2B5EF4-FFF2-40B4-BE49-F238E27FC236}">
                      <a16:creationId xmlns:a16="http://schemas.microsoft.com/office/drawing/2014/main" id="{D4FCC6E6-87B6-4049-B0C4-CCE2FDB6290A}"/>
                    </a:ext>
                  </a:extLst>
                </p:cNvPr>
                <p:cNvSpPr txBox="1">
                  <a:spLocks/>
                </p:cNvSpPr>
                <p:nvPr/>
              </p:nvSpPr>
              <p:spPr>
                <a:xfrm>
                  <a:off x="5006569" y="1799630"/>
                  <a:ext cx="2573938" cy="369332"/>
                </a:xfrm>
                <a:prstGeom prst="rect">
                  <a:avLst/>
                </a:prstGeom>
              </p:spPr>
              <p:txBody>
                <a:bodyPr vert="horz" wrap="square" lIns="0" tIns="0" rIns="0" bIns="0" rtlCol="0" anchor="ctr">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lvl="0">
                    <a:buClr>
                      <a:srgbClr val="646567"/>
                    </a:buClr>
                    <a:defRPr/>
                  </a:pPr>
                  <a:r>
                    <a:rPr lang="fr-FR" sz="1200" b="1" dirty="0">
                      <a:solidFill>
                        <a:schemeClr val="accent2"/>
                      </a:solidFill>
                      <a:latin typeface="Palatino Linotype" panose="02040502050505030304" pitchFamily="18" charset="0"/>
                      <a:cs typeface="Arial" charset="0"/>
                    </a:rPr>
                    <a:t>Microbiome  technologies </a:t>
                  </a:r>
                  <a:br>
                    <a:rPr lang="fr-FR" sz="1200" b="1" dirty="0">
                      <a:solidFill>
                        <a:schemeClr val="accent2"/>
                      </a:solidFill>
                      <a:latin typeface="Palatino Linotype" panose="02040502050505030304" pitchFamily="18" charset="0"/>
                      <a:cs typeface="Arial" charset="0"/>
                    </a:rPr>
                  </a:br>
                  <a:r>
                    <a:rPr lang="fr-FR" sz="1200" b="1" dirty="0">
                      <a:solidFill>
                        <a:schemeClr val="accent2"/>
                      </a:solidFill>
                      <a:latin typeface="Palatino Linotype" panose="02040502050505030304" pitchFamily="18" charset="0"/>
                      <a:cs typeface="Arial" charset="0"/>
                    </a:rPr>
                    <a:t>to </a:t>
                  </a:r>
                  <a:r>
                    <a:rPr lang="fr-FR" sz="1200" b="1" dirty="0" err="1">
                      <a:solidFill>
                        <a:schemeClr val="accent2"/>
                      </a:solidFill>
                      <a:latin typeface="Palatino Linotype" panose="02040502050505030304" pitchFamily="18" charset="0"/>
                      <a:cs typeface="Arial" charset="0"/>
                    </a:rPr>
                    <a:t>enhance</a:t>
                  </a:r>
                  <a:r>
                    <a:rPr lang="fr-FR" sz="1200" b="1" dirty="0">
                      <a:solidFill>
                        <a:schemeClr val="accent2"/>
                      </a:solidFill>
                      <a:latin typeface="Palatino Linotype" panose="02040502050505030304" pitchFamily="18" charset="0"/>
                      <a:cs typeface="Arial" charset="0"/>
                    </a:rPr>
                    <a:t> </a:t>
                  </a:r>
                  <a:r>
                    <a:rPr lang="fr-FR" sz="1200" b="1" dirty="0" err="1">
                      <a:solidFill>
                        <a:schemeClr val="accent2"/>
                      </a:solidFill>
                      <a:latin typeface="Palatino Linotype" panose="02040502050505030304" pitchFamily="18" charset="0"/>
                      <a:cs typeface="Arial" charset="0"/>
                    </a:rPr>
                    <a:t>crop</a:t>
                  </a:r>
                  <a:r>
                    <a:rPr lang="fr-FR" sz="1200" b="1" dirty="0">
                      <a:solidFill>
                        <a:schemeClr val="accent2"/>
                      </a:solidFill>
                      <a:latin typeface="Palatino Linotype" panose="02040502050505030304" pitchFamily="18" charset="0"/>
                      <a:cs typeface="Arial" charset="0"/>
                    </a:rPr>
                    <a:t> </a:t>
                  </a:r>
                  <a:r>
                    <a:rPr lang="fr-FR" sz="1200" b="1" dirty="0" err="1">
                      <a:solidFill>
                        <a:schemeClr val="accent2"/>
                      </a:solidFill>
                      <a:latin typeface="Palatino Linotype" panose="02040502050505030304" pitchFamily="18" charset="0"/>
                      <a:cs typeface="Arial" charset="0"/>
                    </a:rPr>
                    <a:t>resilience</a:t>
                  </a:r>
                  <a:endParaRPr lang="fr-FR" sz="1200" b="1" dirty="0">
                    <a:solidFill>
                      <a:schemeClr val="accent2"/>
                    </a:solidFill>
                    <a:latin typeface="Palatino Linotype" panose="02040502050505030304" pitchFamily="18" charset="0"/>
                    <a:cs typeface="Arial" charset="0"/>
                  </a:endParaRPr>
                </a:p>
              </p:txBody>
            </p:sp>
            <p:sp>
              <p:nvSpPr>
                <p:cNvPr id="162" name="TextBox 161">
                  <a:extLst>
                    <a:ext uri="{FF2B5EF4-FFF2-40B4-BE49-F238E27FC236}">
                      <a16:creationId xmlns:a16="http://schemas.microsoft.com/office/drawing/2014/main" id="{B17932A0-F5A5-4216-8D17-1953E21FDC8A}"/>
                    </a:ext>
                  </a:extLst>
                </p:cNvPr>
                <p:cNvSpPr txBox="1">
                  <a:spLocks/>
                </p:cNvSpPr>
                <p:nvPr/>
              </p:nvSpPr>
              <p:spPr>
                <a:xfrm>
                  <a:off x="5006569" y="2199465"/>
                  <a:ext cx="2573938" cy="369332"/>
                </a:xfrm>
                <a:prstGeom prst="rect">
                  <a:avLst/>
                </a:prstGeom>
              </p:spPr>
              <p:txBody>
                <a:bodyPr vert="horz" wrap="square" lIns="0" tIns="0" rIns="0" bIns="0" rtlCol="0" anchor="ctr">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lvl="0">
                    <a:spcAft>
                      <a:spcPts val="100"/>
                    </a:spcAft>
                    <a:buClr>
                      <a:srgbClr val="002960"/>
                    </a:buClr>
                    <a:defRPr/>
                  </a:pPr>
                  <a:r>
                    <a:rPr lang="en-US" sz="1200" dirty="0">
                      <a:solidFill>
                        <a:srgbClr val="000000"/>
                      </a:solidFill>
                      <a:latin typeface="Palatino Linotype" panose="02040502050505030304" pitchFamily="18" charset="0"/>
                      <a:cs typeface="Arial" charset="0"/>
                    </a:rPr>
                    <a:t>Increase farmer income by 2-3% </a:t>
                  </a:r>
                  <a:br>
                    <a:rPr lang="en-US" sz="1200" dirty="0">
                      <a:solidFill>
                        <a:srgbClr val="000000"/>
                      </a:solidFill>
                      <a:latin typeface="Palatino Linotype" panose="02040502050505030304" pitchFamily="18" charset="0"/>
                      <a:cs typeface="Arial" charset="0"/>
                    </a:rPr>
                  </a:br>
                  <a:r>
                    <a:rPr lang="en-US" sz="1200" dirty="0">
                      <a:solidFill>
                        <a:srgbClr val="000000"/>
                      </a:solidFill>
                      <a:latin typeface="Palatino Linotype" panose="02040502050505030304" pitchFamily="18" charset="0"/>
                      <a:cs typeface="Arial" charset="0"/>
                    </a:rPr>
                    <a:t>and reduce food loss by 1-2%</a:t>
                  </a:r>
                </a:p>
              </p:txBody>
            </p:sp>
          </p:grpSp>
          <p:pic>
            <p:nvPicPr>
              <p:cNvPr id="160" name="Picture 159">
                <a:extLst>
                  <a:ext uri="{FF2B5EF4-FFF2-40B4-BE49-F238E27FC236}">
                    <a16:creationId xmlns:a16="http://schemas.microsoft.com/office/drawing/2014/main" id="{E98B7705-21DF-42E7-A3ED-6E3107B0564A}"/>
                  </a:ext>
                </a:extLst>
              </p:cNvPr>
              <p:cNvPicPr>
                <a:picLocks noChangeAspect="1"/>
              </p:cNvPicPr>
              <p:nvPr/>
            </p:nvPicPr>
            <p:blipFill>
              <a:blip r:embed="rId15" cstate="email">
                <a:duotone>
                  <a:schemeClr val="accent4">
                    <a:shade val="45000"/>
                    <a:satMod val="135000"/>
                  </a:schemeClr>
                  <a:prstClr val="white"/>
                </a:duotone>
                <a:lum bright="-20000" contrast="40000"/>
                <a:extLst>
                  <a:ext uri="{28A0092B-C50C-407E-A947-70E740481C1C}">
                    <a14:useLocalDpi xmlns:a14="http://schemas.microsoft.com/office/drawing/2010/main"/>
                  </a:ext>
                </a:extLst>
              </a:blip>
              <a:stretch>
                <a:fillRect/>
              </a:stretch>
            </p:blipFill>
            <p:spPr>
              <a:xfrm>
                <a:off x="4130832" y="4713652"/>
                <a:ext cx="607135" cy="570952"/>
              </a:xfrm>
              <a:prstGeom prst="rect">
                <a:avLst/>
              </a:prstGeom>
            </p:spPr>
          </p:pic>
        </p:grpSp>
        <p:grpSp>
          <p:nvGrpSpPr>
            <p:cNvPr id="154" name="Group 153">
              <a:extLst>
                <a:ext uri="{FF2B5EF4-FFF2-40B4-BE49-F238E27FC236}">
                  <a16:creationId xmlns:a16="http://schemas.microsoft.com/office/drawing/2014/main" id="{0111C554-E554-4DA6-BD3A-BDAFC2A4A4DE}"/>
                </a:ext>
              </a:extLst>
            </p:cNvPr>
            <p:cNvGrpSpPr/>
            <p:nvPr/>
          </p:nvGrpSpPr>
          <p:grpSpPr>
            <a:xfrm>
              <a:off x="7488372" y="4648364"/>
              <a:ext cx="4315562" cy="769167"/>
              <a:chOff x="7488372" y="4648364"/>
              <a:chExt cx="4315562" cy="769167"/>
            </a:xfrm>
          </p:grpSpPr>
          <p:grpSp>
            <p:nvGrpSpPr>
              <p:cNvPr id="155" name="Group 154">
                <a:extLst>
                  <a:ext uri="{FF2B5EF4-FFF2-40B4-BE49-F238E27FC236}">
                    <a16:creationId xmlns:a16="http://schemas.microsoft.com/office/drawing/2014/main" id="{DF797AED-DD98-4D93-BBD5-FB61CB243EAD}"/>
                  </a:ext>
                </a:extLst>
              </p:cNvPr>
              <p:cNvGrpSpPr/>
              <p:nvPr/>
            </p:nvGrpSpPr>
            <p:grpSpPr>
              <a:xfrm>
                <a:off x="8064709" y="4648364"/>
                <a:ext cx="3739225" cy="769167"/>
                <a:chOff x="8105413" y="1799630"/>
                <a:chExt cx="3739225" cy="769167"/>
              </a:xfrm>
            </p:grpSpPr>
            <p:sp>
              <p:nvSpPr>
                <p:cNvPr id="157" name="TextBox 156">
                  <a:extLst>
                    <a:ext uri="{FF2B5EF4-FFF2-40B4-BE49-F238E27FC236}">
                      <a16:creationId xmlns:a16="http://schemas.microsoft.com/office/drawing/2014/main" id="{7D0F6F3D-DBAD-42A0-B44A-005CF9F388C7}"/>
                    </a:ext>
                  </a:extLst>
                </p:cNvPr>
                <p:cNvSpPr txBox="1">
                  <a:spLocks/>
                </p:cNvSpPr>
                <p:nvPr/>
              </p:nvSpPr>
              <p:spPr>
                <a:xfrm>
                  <a:off x="8105413" y="1799630"/>
                  <a:ext cx="3710066" cy="369332"/>
                </a:xfrm>
                <a:prstGeom prst="rect">
                  <a:avLst/>
                </a:prstGeom>
              </p:spPr>
              <p:txBody>
                <a:bodyPr vert="horz" wrap="square" lIns="0" tIns="0" rIns="0" bIns="0" rtlCol="0" anchor="ctr">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lvl="0">
                    <a:buClr>
                      <a:srgbClr val="646567"/>
                    </a:buClr>
                    <a:defRPr/>
                  </a:pPr>
                  <a:r>
                    <a:rPr lang="en-US" sz="1200" b="1" dirty="0">
                      <a:solidFill>
                        <a:schemeClr val="accent2"/>
                      </a:solidFill>
                      <a:latin typeface="Palatino Linotype" panose="02040502050505030304" pitchFamily="18" charset="0"/>
                      <a:cs typeface="Arial" charset="0"/>
                    </a:rPr>
                    <a:t>Off-grid renewable energy generation and storage for access to electricity</a:t>
                  </a:r>
                </a:p>
              </p:txBody>
            </p:sp>
            <p:sp>
              <p:nvSpPr>
                <p:cNvPr id="158" name="TextBox 157">
                  <a:extLst>
                    <a:ext uri="{FF2B5EF4-FFF2-40B4-BE49-F238E27FC236}">
                      <a16:creationId xmlns:a16="http://schemas.microsoft.com/office/drawing/2014/main" id="{A2DBF76B-D2B4-42AA-B5A2-165B24CCF4B1}"/>
                    </a:ext>
                  </a:extLst>
                </p:cNvPr>
                <p:cNvSpPr txBox="1">
                  <a:spLocks/>
                </p:cNvSpPr>
                <p:nvPr/>
              </p:nvSpPr>
              <p:spPr>
                <a:xfrm>
                  <a:off x="8134572" y="2199465"/>
                  <a:ext cx="3710066" cy="369332"/>
                </a:xfrm>
                <a:prstGeom prst="rect">
                  <a:avLst/>
                </a:prstGeom>
              </p:spPr>
              <p:txBody>
                <a:bodyPr vert="horz" wrap="square" lIns="0" tIns="0" rIns="0" bIns="0" rtlCol="0" anchor="ctr">
                  <a:no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lvl="0">
                    <a:spcAft>
                      <a:spcPts val="100"/>
                    </a:spcAft>
                    <a:buClr>
                      <a:srgbClr val="002960"/>
                    </a:buClr>
                    <a:defRPr/>
                  </a:pPr>
                  <a:r>
                    <a:rPr lang="en-US" sz="1200" dirty="0">
                      <a:solidFill>
                        <a:srgbClr val="000000"/>
                      </a:solidFill>
                      <a:latin typeface="Palatino Linotype" panose="02040502050505030304" pitchFamily="18" charset="0"/>
                      <a:cs typeface="Arial" charset="0"/>
                    </a:rPr>
                    <a:t>Increase farmer yields by 4-7% and reduce agriculture’s impact on fresh water withdrawal by 4-8%</a:t>
                  </a:r>
                </a:p>
              </p:txBody>
            </p:sp>
          </p:grpSp>
          <p:pic>
            <p:nvPicPr>
              <p:cNvPr id="156" name="Picture 155">
                <a:extLst>
                  <a:ext uri="{FF2B5EF4-FFF2-40B4-BE49-F238E27FC236}">
                    <a16:creationId xmlns:a16="http://schemas.microsoft.com/office/drawing/2014/main" id="{833F09D5-7F07-413D-A6EA-C7817E849937}"/>
                  </a:ext>
                </a:extLst>
              </p:cNvPr>
              <p:cNvPicPr>
                <a:picLocks noChangeAspect="1"/>
              </p:cNvPicPr>
              <p:nvPr/>
            </p:nvPicPr>
            <p:blipFill>
              <a:blip r:embed="rId16" cstate="email">
                <a:duotone>
                  <a:schemeClr val="accent4">
                    <a:shade val="45000"/>
                    <a:satMod val="135000"/>
                  </a:schemeClr>
                  <a:prstClr val="white"/>
                </a:duotone>
                <a:lum bright="-20000" contrast="40000"/>
                <a:extLst>
                  <a:ext uri="{28A0092B-C50C-407E-A947-70E740481C1C}">
                    <a14:useLocalDpi xmlns:a14="http://schemas.microsoft.com/office/drawing/2010/main"/>
                  </a:ext>
                </a:extLst>
              </a:blip>
              <a:stretch>
                <a:fillRect/>
              </a:stretch>
            </p:blipFill>
            <p:spPr>
              <a:xfrm>
                <a:off x="7488372" y="4795255"/>
                <a:ext cx="471645" cy="475384"/>
              </a:xfrm>
              <a:prstGeom prst="rect">
                <a:avLst/>
              </a:prstGeom>
            </p:spPr>
          </p:pic>
        </p:grpSp>
      </p:grpSp>
      <p:grpSp>
        <p:nvGrpSpPr>
          <p:cNvPr id="167" name="Group 166">
            <a:extLst>
              <a:ext uri="{FF2B5EF4-FFF2-40B4-BE49-F238E27FC236}">
                <a16:creationId xmlns:a16="http://schemas.microsoft.com/office/drawing/2014/main" id="{B81F30A7-4E6C-456C-BBB4-FD7EFAC3DA9E}"/>
              </a:ext>
            </a:extLst>
          </p:cNvPr>
          <p:cNvGrpSpPr/>
          <p:nvPr/>
        </p:nvGrpSpPr>
        <p:grpSpPr>
          <a:xfrm>
            <a:off x="2592410" y="5531113"/>
            <a:ext cx="6898523" cy="838086"/>
            <a:chOff x="2890053" y="5588263"/>
            <a:chExt cx="6898523" cy="838086"/>
          </a:xfrm>
        </p:grpSpPr>
        <p:cxnSp>
          <p:nvCxnSpPr>
            <p:cNvPr id="168" name="Straight Connector 167">
              <a:extLst>
                <a:ext uri="{FF2B5EF4-FFF2-40B4-BE49-F238E27FC236}">
                  <a16:creationId xmlns:a16="http://schemas.microsoft.com/office/drawing/2014/main" id="{E99DF5EF-14A5-440B-A9F1-23274FCDFF7C}"/>
                </a:ext>
              </a:extLst>
            </p:cNvPr>
            <p:cNvCxnSpPr/>
            <p:nvPr/>
          </p:nvCxnSpPr>
          <p:spPr>
            <a:xfrm>
              <a:off x="5918677" y="5588263"/>
              <a:ext cx="0" cy="838086"/>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169" name="Group 168">
              <a:extLst>
                <a:ext uri="{FF2B5EF4-FFF2-40B4-BE49-F238E27FC236}">
                  <a16:creationId xmlns:a16="http://schemas.microsoft.com/office/drawing/2014/main" id="{FCD71A6B-FF82-47B4-B8E7-DD02EC3C74B9}"/>
                </a:ext>
              </a:extLst>
            </p:cNvPr>
            <p:cNvGrpSpPr/>
            <p:nvPr/>
          </p:nvGrpSpPr>
          <p:grpSpPr>
            <a:xfrm>
              <a:off x="2890053" y="5622723"/>
              <a:ext cx="2641316" cy="769167"/>
              <a:chOff x="2890053" y="5622723"/>
              <a:chExt cx="2641316" cy="769167"/>
            </a:xfrm>
          </p:grpSpPr>
          <p:grpSp>
            <p:nvGrpSpPr>
              <p:cNvPr id="175" name="Group 174">
                <a:extLst>
                  <a:ext uri="{FF2B5EF4-FFF2-40B4-BE49-F238E27FC236}">
                    <a16:creationId xmlns:a16="http://schemas.microsoft.com/office/drawing/2014/main" id="{52B241C4-21DC-4B4A-8C10-FE846126C3D7}"/>
                  </a:ext>
                </a:extLst>
              </p:cNvPr>
              <p:cNvGrpSpPr/>
              <p:nvPr/>
            </p:nvGrpSpPr>
            <p:grpSpPr>
              <a:xfrm>
                <a:off x="3561950" y="5622723"/>
                <a:ext cx="1969419" cy="769167"/>
                <a:chOff x="1377412" y="1799630"/>
                <a:chExt cx="1969419" cy="769167"/>
              </a:xfrm>
            </p:grpSpPr>
            <p:sp>
              <p:nvSpPr>
                <p:cNvPr id="177" name="TextBox 176">
                  <a:extLst>
                    <a:ext uri="{FF2B5EF4-FFF2-40B4-BE49-F238E27FC236}">
                      <a16:creationId xmlns:a16="http://schemas.microsoft.com/office/drawing/2014/main" id="{57F1BC49-B8A3-4820-A78C-54A02F0EA57E}"/>
                    </a:ext>
                  </a:extLst>
                </p:cNvPr>
                <p:cNvSpPr txBox="1">
                  <a:spLocks/>
                </p:cNvSpPr>
                <p:nvPr/>
              </p:nvSpPr>
              <p:spPr>
                <a:xfrm>
                  <a:off x="1377412" y="1799630"/>
                  <a:ext cx="1969419" cy="369332"/>
                </a:xfrm>
                <a:prstGeom prst="rect">
                  <a:avLst/>
                </a:prstGeom>
              </p:spPr>
              <p:txBody>
                <a:bodyPr vert="horz" wrap="square" lIns="0" tIns="0" rIns="0" bIns="0" rtlCol="0" anchor="ctr">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lvl="0" defTabSz="892507">
                    <a:spcAft>
                      <a:spcPts val="100"/>
                    </a:spcAft>
                    <a:buClr>
                      <a:srgbClr val="002960"/>
                    </a:buClr>
                    <a:defRPr/>
                  </a:pPr>
                  <a:r>
                    <a:rPr lang="en-US" sz="1200" b="1" dirty="0">
                      <a:solidFill>
                        <a:schemeClr val="accent2"/>
                      </a:solidFill>
                      <a:latin typeface="Palatino Linotype" panose="02040502050505030304" pitchFamily="18" charset="0"/>
                      <a:cs typeface="Arial" charset="0"/>
                    </a:rPr>
                    <a:t>Gene-editing for multi-trait</a:t>
                  </a:r>
                  <a:br>
                    <a:rPr lang="en-US" sz="1200" b="1" dirty="0">
                      <a:solidFill>
                        <a:schemeClr val="accent2"/>
                      </a:solidFill>
                      <a:latin typeface="Palatino Linotype" panose="02040502050505030304" pitchFamily="18" charset="0"/>
                      <a:cs typeface="Arial" charset="0"/>
                    </a:rPr>
                  </a:br>
                  <a:r>
                    <a:rPr lang="en-US" sz="1200" b="1" dirty="0">
                      <a:solidFill>
                        <a:schemeClr val="accent2"/>
                      </a:solidFill>
                      <a:latin typeface="Palatino Linotype" panose="02040502050505030304" pitchFamily="18" charset="0"/>
                      <a:cs typeface="Arial" charset="0"/>
                    </a:rPr>
                    <a:t>seed improvements</a:t>
                  </a:r>
                </a:p>
              </p:txBody>
            </p:sp>
            <p:sp>
              <p:nvSpPr>
                <p:cNvPr id="178" name="TextBox 177">
                  <a:extLst>
                    <a:ext uri="{FF2B5EF4-FFF2-40B4-BE49-F238E27FC236}">
                      <a16:creationId xmlns:a16="http://schemas.microsoft.com/office/drawing/2014/main" id="{CA207B45-E867-4FE1-9640-832B56F6820C}"/>
                    </a:ext>
                  </a:extLst>
                </p:cNvPr>
                <p:cNvSpPr txBox="1">
                  <a:spLocks/>
                </p:cNvSpPr>
                <p:nvPr/>
              </p:nvSpPr>
              <p:spPr>
                <a:xfrm>
                  <a:off x="1377412" y="2199465"/>
                  <a:ext cx="1752063" cy="369332"/>
                </a:xfrm>
                <a:prstGeom prst="rect">
                  <a:avLst/>
                </a:prstGeom>
              </p:spPr>
              <p:txBody>
                <a:bodyPr vert="horz" wrap="square" lIns="0" tIns="0" rIns="0" bIns="0" rtlCol="0" anchor="ctr">
                  <a:no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lvl="0" defTabSz="892507">
                    <a:spcAft>
                      <a:spcPts val="100"/>
                    </a:spcAft>
                    <a:buClr>
                      <a:srgbClr val="002960"/>
                    </a:buClr>
                    <a:defRPr/>
                  </a:pPr>
                  <a:r>
                    <a:rPr lang="en-US" sz="1200" dirty="0">
                      <a:solidFill>
                        <a:srgbClr val="000000"/>
                      </a:solidFill>
                      <a:latin typeface="Palatino Linotype" panose="02040502050505030304" pitchFamily="18" charset="0"/>
                      <a:cs typeface="Arial" charset="0"/>
                    </a:rPr>
                    <a:t>Increase farmer income</a:t>
                  </a:r>
                  <a:br>
                    <a:rPr lang="en-US" sz="1200" dirty="0">
                      <a:solidFill>
                        <a:srgbClr val="000000"/>
                      </a:solidFill>
                      <a:latin typeface="Palatino Linotype" panose="02040502050505030304" pitchFamily="18" charset="0"/>
                      <a:cs typeface="Arial" charset="0"/>
                    </a:rPr>
                  </a:br>
                  <a:r>
                    <a:rPr lang="en-US" sz="1200" dirty="0">
                      <a:solidFill>
                        <a:srgbClr val="000000"/>
                      </a:solidFill>
                      <a:latin typeface="Palatino Linotype" panose="02040502050505030304" pitchFamily="18" charset="0"/>
                      <a:cs typeface="Arial" charset="0"/>
                    </a:rPr>
                    <a:t>by 1-2%</a:t>
                  </a:r>
                </a:p>
              </p:txBody>
            </p:sp>
          </p:grpSp>
          <p:pic>
            <p:nvPicPr>
              <p:cNvPr id="176" name="Picture 175">
                <a:extLst>
                  <a:ext uri="{FF2B5EF4-FFF2-40B4-BE49-F238E27FC236}">
                    <a16:creationId xmlns:a16="http://schemas.microsoft.com/office/drawing/2014/main" id="{5793D003-629D-4872-8D03-EB0B42FECB77}"/>
                  </a:ext>
                </a:extLst>
              </p:cNvPr>
              <p:cNvPicPr>
                <a:picLocks noChangeAspect="1"/>
              </p:cNvPicPr>
              <p:nvPr/>
            </p:nvPicPr>
            <p:blipFill>
              <a:blip r:embed="rId17" cstate="email">
                <a:duotone>
                  <a:schemeClr val="accent4">
                    <a:shade val="45000"/>
                    <a:satMod val="135000"/>
                  </a:schemeClr>
                  <a:prstClr val="white"/>
                </a:duotone>
                <a:lum bright="-20000" contrast="40000"/>
                <a:extLst>
                  <a:ext uri="{28A0092B-C50C-407E-A947-70E740481C1C}">
                    <a14:useLocalDpi xmlns:a14="http://schemas.microsoft.com/office/drawing/2010/main"/>
                  </a:ext>
                </a:extLst>
              </a:blip>
              <a:stretch>
                <a:fillRect/>
              </a:stretch>
            </p:blipFill>
            <p:spPr>
              <a:xfrm>
                <a:off x="2890053" y="5751784"/>
                <a:ext cx="540362" cy="459926"/>
              </a:xfrm>
              <a:prstGeom prst="rect">
                <a:avLst/>
              </a:prstGeom>
            </p:spPr>
          </p:pic>
        </p:grpSp>
        <p:grpSp>
          <p:nvGrpSpPr>
            <p:cNvPr id="170" name="Group 169">
              <a:extLst>
                <a:ext uri="{FF2B5EF4-FFF2-40B4-BE49-F238E27FC236}">
                  <a16:creationId xmlns:a16="http://schemas.microsoft.com/office/drawing/2014/main" id="{8EA3F6A0-ECD0-45D7-BFC6-20F31EA433B4}"/>
                </a:ext>
              </a:extLst>
            </p:cNvPr>
            <p:cNvGrpSpPr/>
            <p:nvPr/>
          </p:nvGrpSpPr>
          <p:grpSpPr>
            <a:xfrm>
              <a:off x="6305985" y="5622723"/>
              <a:ext cx="3482591" cy="769167"/>
              <a:chOff x="6658254" y="5622723"/>
              <a:chExt cx="3482591" cy="769167"/>
            </a:xfrm>
          </p:grpSpPr>
          <p:grpSp>
            <p:nvGrpSpPr>
              <p:cNvPr id="171" name="Group 170">
                <a:extLst>
                  <a:ext uri="{FF2B5EF4-FFF2-40B4-BE49-F238E27FC236}">
                    <a16:creationId xmlns:a16="http://schemas.microsoft.com/office/drawing/2014/main" id="{765A16EB-ADE3-4639-B8C8-B47779A047FF}"/>
                  </a:ext>
                </a:extLst>
              </p:cNvPr>
              <p:cNvGrpSpPr/>
              <p:nvPr/>
            </p:nvGrpSpPr>
            <p:grpSpPr>
              <a:xfrm>
                <a:off x="7419278" y="5622723"/>
                <a:ext cx="2721567" cy="769167"/>
                <a:chOff x="5006568" y="1799630"/>
                <a:chExt cx="2721567" cy="769167"/>
              </a:xfrm>
            </p:grpSpPr>
            <p:sp>
              <p:nvSpPr>
                <p:cNvPr id="173" name="TextBox 172">
                  <a:extLst>
                    <a:ext uri="{FF2B5EF4-FFF2-40B4-BE49-F238E27FC236}">
                      <a16:creationId xmlns:a16="http://schemas.microsoft.com/office/drawing/2014/main" id="{A0762268-DA59-4D7C-AF9D-1E58D872526F}"/>
                    </a:ext>
                  </a:extLst>
                </p:cNvPr>
                <p:cNvSpPr txBox="1">
                  <a:spLocks/>
                </p:cNvSpPr>
                <p:nvPr/>
              </p:nvSpPr>
              <p:spPr>
                <a:xfrm>
                  <a:off x="5006568" y="1799630"/>
                  <a:ext cx="2721567" cy="369332"/>
                </a:xfrm>
                <a:prstGeom prst="rect">
                  <a:avLst/>
                </a:prstGeom>
              </p:spPr>
              <p:txBody>
                <a:bodyPr vert="horz" wrap="square" lIns="0" tIns="0" rIns="0" bIns="0" rtlCol="0" anchor="ctr">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lvl="0">
                    <a:buClr>
                      <a:srgbClr val="646567"/>
                    </a:buClr>
                    <a:defRPr/>
                  </a:pPr>
                  <a:r>
                    <a:rPr lang="en-US" sz="1200" b="1" dirty="0">
                      <a:solidFill>
                        <a:schemeClr val="accent2"/>
                      </a:solidFill>
                      <a:latin typeface="Palatino Linotype" panose="02040502050505030304" pitchFamily="18" charset="0"/>
                      <a:cs typeface="Arial" charset="0"/>
                    </a:rPr>
                    <a:t>Biological-based crop protection and micronutrients for soil management</a:t>
                  </a:r>
                </a:p>
              </p:txBody>
            </p:sp>
            <p:sp>
              <p:nvSpPr>
                <p:cNvPr id="174" name="TextBox 173">
                  <a:extLst>
                    <a:ext uri="{FF2B5EF4-FFF2-40B4-BE49-F238E27FC236}">
                      <a16:creationId xmlns:a16="http://schemas.microsoft.com/office/drawing/2014/main" id="{014CE899-D55E-48B1-980D-E3770E21AC76}"/>
                    </a:ext>
                  </a:extLst>
                </p:cNvPr>
                <p:cNvSpPr txBox="1">
                  <a:spLocks/>
                </p:cNvSpPr>
                <p:nvPr/>
              </p:nvSpPr>
              <p:spPr>
                <a:xfrm>
                  <a:off x="5006568" y="2199465"/>
                  <a:ext cx="2691587" cy="369332"/>
                </a:xfrm>
                <a:prstGeom prst="rect">
                  <a:avLst/>
                </a:prstGeom>
              </p:spPr>
              <p:txBody>
                <a:bodyPr vert="horz" wrap="square" lIns="0" tIns="0" rIns="0" bIns="0" rtlCol="0" anchor="ctr">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pPr lvl="0">
                    <a:spcAft>
                      <a:spcPts val="100"/>
                    </a:spcAft>
                    <a:buClr>
                      <a:srgbClr val="002960"/>
                    </a:buClr>
                    <a:defRPr/>
                  </a:pPr>
                  <a:r>
                    <a:rPr lang="en-US" sz="1200" dirty="0">
                      <a:solidFill>
                        <a:srgbClr val="000000"/>
                      </a:solidFill>
                      <a:latin typeface="Palatino Linotype" panose="02040502050505030304" pitchFamily="18" charset="0"/>
                      <a:cs typeface="Arial" charset="0"/>
                    </a:rPr>
                    <a:t>Increase yields by up to 1% and reduce agriculture </a:t>
                  </a:r>
                  <a:r>
                    <a:rPr lang="en-US" sz="1200" dirty="0" err="1">
                      <a:solidFill>
                        <a:srgbClr val="000000"/>
                      </a:solidFill>
                      <a:latin typeface="Palatino Linotype" panose="02040502050505030304" pitchFamily="18" charset="0"/>
                      <a:cs typeface="Arial" charset="0"/>
                    </a:rPr>
                    <a:t>GhG</a:t>
                  </a:r>
                  <a:r>
                    <a:rPr lang="en-US" sz="1200" dirty="0">
                      <a:solidFill>
                        <a:srgbClr val="000000"/>
                      </a:solidFill>
                      <a:latin typeface="Palatino Linotype" panose="02040502050505030304" pitchFamily="18" charset="0"/>
                      <a:cs typeface="Arial" charset="0"/>
                    </a:rPr>
                    <a:t> emissions by up to 1%</a:t>
                  </a:r>
                </a:p>
              </p:txBody>
            </p:sp>
          </p:grpSp>
          <p:pic>
            <p:nvPicPr>
              <p:cNvPr id="172" name="Picture 171">
                <a:extLst>
                  <a:ext uri="{FF2B5EF4-FFF2-40B4-BE49-F238E27FC236}">
                    <a16:creationId xmlns:a16="http://schemas.microsoft.com/office/drawing/2014/main" id="{CB72166C-C286-4E3D-8422-AED3962C3ED3}"/>
                  </a:ext>
                </a:extLst>
              </p:cNvPr>
              <p:cNvPicPr>
                <a:picLocks noChangeAspect="1"/>
              </p:cNvPicPr>
              <p:nvPr/>
            </p:nvPicPr>
            <p:blipFill>
              <a:blip r:embed="rId18" cstate="email">
                <a:duotone>
                  <a:schemeClr val="accent4">
                    <a:shade val="45000"/>
                    <a:satMod val="135000"/>
                  </a:schemeClr>
                  <a:prstClr val="white"/>
                </a:duotone>
                <a:lum bright="-20000" contrast="40000"/>
                <a:extLst>
                  <a:ext uri="{28A0092B-C50C-407E-A947-70E740481C1C}">
                    <a14:useLocalDpi xmlns:a14="http://schemas.microsoft.com/office/drawing/2010/main"/>
                  </a:ext>
                </a:extLst>
              </a:blip>
              <a:stretch>
                <a:fillRect/>
              </a:stretch>
            </p:blipFill>
            <p:spPr>
              <a:xfrm>
                <a:off x="6658254" y="5785492"/>
                <a:ext cx="626966" cy="491692"/>
              </a:xfrm>
              <a:prstGeom prst="rect">
                <a:avLst/>
              </a:prstGeom>
            </p:spPr>
          </p:pic>
        </p:grpSp>
      </p:grpSp>
    </p:spTree>
    <p:extLst>
      <p:ext uri="{BB962C8B-B14F-4D97-AF65-F5344CB8AC3E}">
        <p14:creationId xmlns:p14="http://schemas.microsoft.com/office/powerpoint/2010/main" val="2556874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 name="Object 74" hidden="1">
            <a:extLst>
              <a:ext uri="{FF2B5EF4-FFF2-40B4-BE49-F238E27FC236}">
                <a16:creationId xmlns:a16="http://schemas.microsoft.com/office/drawing/2014/main" id="{6AFFEAB1-4F0C-46E5-8F22-ECC30C286F91}"/>
              </a:ext>
            </a:extLst>
          </p:cNvPr>
          <p:cNvGraphicFramePr>
            <a:graphicFrameLocks noChangeAspect="1"/>
          </p:cNvGraphicFramePr>
          <p:nvPr>
            <p:custDataLst>
              <p:tags r:id="rId2"/>
            </p:custDataLst>
            <p:extLst>
              <p:ext uri="{D42A27DB-BD31-4B8C-83A1-F6EECF244321}">
                <p14:modId xmlns:p14="http://schemas.microsoft.com/office/powerpoint/2010/main" val="41723084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7701" name="think-cell Slide" r:id="rId10" imgW="395" imgH="394" progId="TCLayout.ActiveDocument.1">
                  <p:embed/>
                </p:oleObj>
              </mc:Choice>
              <mc:Fallback>
                <p:oleObj name="think-cell Slide" r:id="rId10" imgW="395" imgH="394" progId="TCLayout.ActiveDocument.1">
                  <p:embed/>
                  <p:pic>
                    <p:nvPicPr>
                      <p:cNvPr id="0" name=""/>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74" name="Rectangle 73" hidden="1">
            <a:extLst>
              <a:ext uri="{FF2B5EF4-FFF2-40B4-BE49-F238E27FC236}">
                <a16:creationId xmlns:a16="http://schemas.microsoft.com/office/drawing/2014/main" id="{C8E04788-7EA2-46BE-B8D0-E5B283C808B0}"/>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2000" dirty="0" err="1">
              <a:solidFill>
                <a:schemeClr val="tx1"/>
              </a:solidFill>
              <a:latin typeface="Palatino Linotype" panose="02040502050505030304" pitchFamily="18" charset="0"/>
              <a:ea typeface="+mj-ea"/>
              <a:cs typeface="+mj-cs"/>
              <a:sym typeface="Palatino Linotype" panose="02040502050505030304" pitchFamily="18" charset="0"/>
            </a:endParaRPr>
          </a:p>
        </p:txBody>
      </p:sp>
      <p:sp>
        <p:nvSpPr>
          <p:cNvPr id="2" name="Title 1">
            <a:extLst>
              <a:ext uri="{FF2B5EF4-FFF2-40B4-BE49-F238E27FC236}">
                <a16:creationId xmlns:a16="http://schemas.microsoft.com/office/drawing/2014/main" id="{F2FFB181-B15C-4874-AA4C-B15407783E2D}"/>
              </a:ext>
            </a:extLst>
          </p:cNvPr>
          <p:cNvSpPr>
            <a:spLocks noGrp="1"/>
          </p:cNvSpPr>
          <p:nvPr>
            <p:ph type="title"/>
          </p:nvPr>
        </p:nvSpPr>
        <p:spPr/>
        <p:txBody>
          <a:bodyPr/>
          <a:lstStyle/>
          <a:p>
            <a:r>
              <a:rPr lang="en-US" dirty="0">
                <a:latin typeface="Palatino Linotype" panose="02040502050505030304" pitchFamily="18" charset="0"/>
              </a:rPr>
              <a:t>Enabling traceability in supply chain – a key opportunity</a:t>
            </a:r>
          </a:p>
        </p:txBody>
      </p:sp>
      <p:sp>
        <p:nvSpPr>
          <p:cNvPr id="3" name="TextBox 2">
            <a:extLst>
              <a:ext uri="{FF2B5EF4-FFF2-40B4-BE49-F238E27FC236}">
                <a16:creationId xmlns:a16="http://schemas.microsoft.com/office/drawing/2014/main" id="{C08D4E38-5D44-4851-9BF3-05237C3C26F0}"/>
              </a:ext>
            </a:extLst>
          </p:cNvPr>
          <p:cNvSpPr txBox="1">
            <a:spLocks/>
          </p:cNvSpPr>
          <p:nvPr/>
        </p:nvSpPr>
        <p:spPr>
          <a:xfrm>
            <a:off x="3067362" y="1978584"/>
            <a:ext cx="982388" cy="553998"/>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en-US" sz="1200" b="1" dirty="0">
                <a:solidFill>
                  <a:schemeClr val="accent2"/>
                </a:solidFill>
                <a:latin typeface="Palatino Linotype" panose="02040502050505030304" pitchFamily="18" charset="0"/>
              </a:rPr>
              <a:t>Distributed ledger technology</a:t>
            </a:r>
          </a:p>
        </p:txBody>
      </p:sp>
      <p:sp>
        <p:nvSpPr>
          <p:cNvPr id="4" name="TextBox 3">
            <a:extLst>
              <a:ext uri="{FF2B5EF4-FFF2-40B4-BE49-F238E27FC236}">
                <a16:creationId xmlns:a16="http://schemas.microsoft.com/office/drawing/2014/main" id="{72B9FC90-2840-4328-AFF5-F5C67EC90BE5}"/>
              </a:ext>
            </a:extLst>
          </p:cNvPr>
          <p:cNvSpPr txBox="1">
            <a:spLocks/>
          </p:cNvSpPr>
          <p:nvPr>
            <p:custDataLst>
              <p:tags r:id="rId4"/>
            </p:custDataLst>
          </p:nvPr>
        </p:nvSpPr>
        <p:spPr>
          <a:xfrm>
            <a:off x="8192447" y="1840823"/>
            <a:ext cx="2330423" cy="1107996"/>
          </a:xfrm>
          <a:prstGeom prst="rect">
            <a:avLst/>
          </a:prstGeom>
        </p:spPr>
        <p:txBody>
          <a:bodyPr vert="horz" wrap="square" lIns="0" tIns="0" rIns="0" bIns="0" rtlCol="0" anchor="t">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en-US" sz="1200" dirty="0">
                <a:latin typeface="Palatino Linotype" panose="02040502050505030304" pitchFamily="18" charset="0"/>
              </a:rPr>
              <a:t>Independent nodes to record, share, and synchronize transactions with the goal of facilitating </a:t>
            </a:r>
            <a:r>
              <a:rPr lang="en-US" sz="1200" b="1" dirty="0">
                <a:solidFill>
                  <a:schemeClr val="accent2"/>
                </a:solidFill>
                <a:latin typeface="Palatino Linotype" panose="02040502050505030304" pitchFamily="18" charset="0"/>
              </a:rPr>
              <a:t>easier tamper-proof, sharing, aggregating, and analyzing of data across actors</a:t>
            </a:r>
          </a:p>
        </p:txBody>
      </p:sp>
      <p:sp>
        <p:nvSpPr>
          <p:cNvPr id="5" name="Rectangle 4">
            <a:extLst>
              <a:ext uri="{FF2B5EF4-FFF2-40B4-BE49-F238E27FC236}">
                <a16:creationId xmlns:a16="http://schemas.microsoft.com/office/drawing/2014/main" id="{EE4BD06B-F5CE-4428-9173-BB3B752FF18D}"/>
              </a:ext>
            </a:extLst>
          </p:cNvPr>
          <p:cNvSpPr>
            <a:spLocks/>
          </p:cNvSpPr>
          <p:nvPr/>
        </p:nvSpPr>
        <p:spPr>
          <a:xfrm>
            <a:off x="1043914" y="1886251"/>
            <a:ext cx="1603554" cy="73866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200" b="1" dirty="0">
                <a:solidFill>
                  <a:schemeClr val="accent2"/>
                </a:solidFill>
                <a:latin typeface="Palatino Linotype" panose="02040502050505030304" pitchFamily="18" charset="0"/>
              </a:rPr>
              <a:t>Challenging coordination across many disbursed actors </a:t>
            </a:r>
          </a:p>
        </p:txBody>
      </p:sp>
      <p:sp>
        <p:nvSpPr>
          <p:cNvPr id="6" name="Rectangle 5">
            <a:extLst>
              <a:ext uri="{FF2B5EF4-FFF2-40B4-BE49-F238E27FC236}">
                <a16:creationId xmlns:a16="http://schemas.microsoft.com/office/drawing/2014/main" id="{AA111E19-F179-4C2D-8694-086A714C163D}"/>
              </a:ext>
            </a:extLst>
          </p:cNvPr>
          <p:cNvSpPr>
            <a:spLocks/>
          </p:cNvSpPr>
          <p:nvPr/>
        </p:nvSpPr>
        <p:spPr>
          <a:xfrm>
            <a:off x="1043914" y="3714143"/>
            <a:ext cx="1603554" cy="3693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200" b="1" dirty="0">
                <a:solidFill>
                  <a:schemeClr val="accent2"/>
                </a:solidFill>
                <a:latin typeface="Palatino Linotype" panose="02040502050505030304" pitchFamily="18" charset="0"/>
              </a:rPr>
              <a:t>Onerous data collection process</a:t>
            </a:r>
          </a:p>
        </p:txBody>
      </p:sp>
      <p:sp>
        <p:nvSpPr>
          <p:cNvPr id="7" name="TextBox 6">
            <a:extLst>
              <a:ext uri="{FF2B5EF4-FFF2-40B4-BE49-F238E27FC236}">
                <a16:creationId xmlns:a16="http://schemas.microsoft.com/office/drawing/2014/main" id="{F093A172-0A37-46C5-928F-EA5595837754}"/>
              </a:ext>
            </a:extLst>
          </p:cNvPr>
          <p:cNvSpPr txBox="1">
            <a:spLocks/>
          </p:cNvSpPr>
          <p:nvPr>
            <p:custDataLst>
              <p:tags r:id="rId5"/>
            </p:custDataLst>
          </p:nvPr>
        </p:nvSpPr>
        <p:spPr>
          <a:xfrm>
            <a:off x="8192447" y="3484049"/>
            <a:ext cx="2330423" cy="1292662"/>
          </a:xfrm>
          <a:prstGeom prst="rect">
            <a:avLst/>
          </a:prstGeom>
        </p:spPr>
        <p:txBody>
          <a:bodyPr vert="horz" wrap="square" lIns="0" tIns="0" rIns="0" bIns="0" rtlCol="0" anchor="t">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en-US" sz="1200" b="1" dirty="0">
                <a:solidFill>
                  <a:schemeClr val="accent2"/>
                </a:solidFill>
                <a:latin typeface="Palatino Linotype" panose="02040502050505030304" pitchFamily="18" charset="0"/>
              </a:rPr>
              <a:t>Automates and enhances data collection </a:t>
            </a:r>
            <a:r>
              <a:rPr lang="en-US" sz="1200" dirty="0">
                <a:latin typeface="Palatino Linotype" panose="02040502050505030304" pitchFamily="18" charset="0"/>
              </a:rPr>
              <a:t>with the potential for robust identification and tracking (e.g. animal GPS tracking), health monitoring, and condition tracking (e.g. rumen pH, temperature, etc.)</a:t>
            </a:r>
          </a:p>
        </p:txBody>
      </p:sp>
      <p:sp>
        <p:nvSpPr>
          <p:cNvPr id="8" name="TextBox 7">
            <a:extLst>
              <a:ext uri="{FF2B5EF4-FFF2-40B4-BE49-F238E27FC236}">
                <a16:creationId xmlns:a16="http://schemas.microsoft.com/office/drawing/2014/main" id="{43B38F72-4E15-4B8B-9F46-90F3E18D0B42}"/>
              </a:ext>
            </a:extLst>
          </p:cNvPr>
          <p:cNvSpPr txBox="1">
            <a:spLocks/>
          </p:cNvSpPr>
          <p:nvPr/>
        </p:nvSpPr>
        <p:spPr>
          <a:xfrm>
            <a:off x="3067361" y="3621810"/>
            <a:ext cx="982388" cy="553998"/>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en-US" sz="1200" b="1" dirty="0">
                <a:solidFill>
                  <a:schemeClr val="accent2"/>
                </a:solidFill>
                <a:latin typeface="Palatino Linotype" panose="02040502050505030304" pitchFamily="18" charset="0"/>
              </a:rPr>
              <a:t>Internet-of-Things (IoT) sensors</a:t>
            </a:r>
          </a:p>
        </p:txBody>
      </p:sp>
      <p:cxnSp>
        <p:nvCxnSpPr>
          <p:cNvPr id="9" name="Straight Arrow Connector 8">
            <a:extLst>
              <a:ext uri="{FF2B5EF4-FFF2-40B4-BE49-F238E27FC236}">
                <a16:creationId xmlns:a16="http://schemas.microsoft.com/office/drawing/2014/main" id="{8D94E125-94EF-439F-BE20-A4B62EA5B923}"/>
              </a:ext>
            </a:extLst>
          </p:cNvPr>
          <p:cNvCxnSpPr>
            <a:cxnSpLocks/>
          </p:cNvCxnSpPr>
          <p:nvPr/>
        </p:nvCxnSpPr>
        <p:spPr>
          <a:xfrm>
            <a:off x="507102" y="1394551"/>
            <a:ext cx="0" cy="498606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4862DC9-28A5-4A4B-85D8-035E3C5CB974}"/>
              </a:ext>
            </a:extLst>
          </p:cNvPr>
          <p:cNvGrpSpPr/>
          <p:nvPr/>
        </p:nvGrpSpPr>
        <p:grpSpPr>
          <a:xfrm>
            <a:off x="308923" y="3700630"/>
            <a:ext cx="396358" cy="396358"/>
            <a:chOff x="158759" y="3533108"/>
            <a:chExt cx="696686" cy="696686"/>
          </a:xfrm>
        </p:grpSpPr>
        <p:sp>
          <p:nvSpPr>
            <p:cNvPr id="11" name="Oval 10">
              <a:extLst>
                <a:ext uri="{FF2B5EF4-FFF2-40B4-BE49-F238E27FC236}">
                  <a16:creationId xmlns:a16="http://schemas.microsoft.com/office/drawing/2014/main" id="{92F720E4-1E9A-4F34-A6BE-F4F111743363}"/>
                </a:ext>
              </a:extLst>
            </p:cNvPr>
            <p:cNvSpPr/>
            <p:nvPr/>
          </p:nvSpPr>
          <p:spPr>
            <a:xfrm>
              <a:off x="158759" y="3533108"/>
              <a:ext cx="696686" cy="696686"/>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2"/>
                </a:buClr>
              </a:pPr>
              <a:endParaRPr lang="en-US" sz="1200" dirty="0">
                <a:latin typeface="Palatino Linotype" panose="02040502050505030304" pitchFamily="18" charset="0"/>
              </a:endParaRPr>
            </a:p>
          </p:txBody>
        </p:sp>
        <p:sp>
          <p:nvSpPr>
            <p:cNvPr id="12" name="Freeform 81">
              <a:extLst>
                <a:ext uri="{FF2B5EF4-FFF2-40B4-BE49-F238E27FC236}">
                  <a16:creationId xmlns:a16="http://schemas.microsoft.com/office/drawing/2014/main" id="{66230F2B-D681-4F82-ABDA-C137C1FDB87A}"/>
                </a:ext>
              </a:extLst>
            </p:cNvPr>
            <p:cNvSpPr>
              <a:spLocks noEditPoints="1"/>
            </p:cNvSpPr>
            <p:nvPr/>
          </p:nvSpPr>
          <p:spPr bwMode="auto">
            <a:xfrm>
              <a:off x="285409" y="3730797"/>
              <a:ext cx="443386" cy="301308"/>
            </a:xfrm>
            <a:custGeom>
              <a:avLst/>
              <a:gdLst>
                <a:gd name="T0" fmla="*/ 349 w 362"/>
                <a:gd name="T1" fmla="*/ 119 h 246"/>
                <a:gd name="T2" fmla="*/ 319 w 362"/>
                <a:gd name="T3" fmla="*/ 71 h 246"/>
                <a:gd name="T4" fmla="*/ 280 w 362"/>
                <a:gd name="T5" fmla="*/ 33 h 246"/>
                <a:gd name="T6" fmla="*/ 229 w 362"/>
                <a:gd name="T7" fmla="*/ 30 h 246"/>
                <a:gd name="T8" fmla="*/ 226 w 362"/>
                <a:gd name="T9" fmla="*/ 13 h 246"/>
                <a:gd name="T10" fmla="*/ 215 w 362"/>
                <a:gd name="T11" fmla="*/ 1 h 246"/>
                <a:gd name="T12" fmla="*/ 21 w 362"/>
                <a:gd name="T13" fmla="*/ 1 h 246"/>
                <a:gd name="T14" fmla="*/ 9 w 362"/>
                <a:gd name="T15" fmla="*/ 23 h 246"/>
                <a:gd name="T16" fmla="*/ 2 w 362"/>
                <a:gd name="T17" fmla="*/ 184 h 246"/>
                <a:gd name="T18" fmla="*/ 0 w 362"/>
                <a:gd name="T19" fmla="*/ 200 h 246"/>
                <a:gd name="T20" fmla="*/ 5 w 362"/>
                <a:gd name="T21" fmla="*/ 209 h 246"/>
                <a:gd name="T22" fmla="*/ 49 w 362"/>
                <a:gd name="T23" fmla="*/ 210 h 246"/>
                <a:gd name="T24" fmla="*/ 75 w 362"/>
                <a:gd name="T25" fmla="*/ 243 h 246"/>
                <a:gd name="T26" fmla="*/ 116 w 362"/>
                <a:gd name="T27" fmla="*/ 235 h 246"/>
                <a:gd name="T28" fmla="*/ 225 w 362"/>
                <a:gd name="T29" fmla="*/ 210 h 246"/>
                <a:gd name="T30" fmla="*/ 250 w 362"/>
                <a:gd name="T31" fmla="*/ 243 h 246"/>
                <a:gd name="T32" fmla="*/ 292 w 362"/>
                <a:gd name="T33" fmla="*/ 235 h 246"/>
                <a:gd name="T34" fmla="*/ 354 w 362"/>
                <a:gd name="T35" fmla="*/ 210 h 246"/>
                <a:gd name="T36" fmla="*/ 361 w 362"/>
                <a:gd name="T37" fmla="*/ 205 h 246"/>
                <a:gd name="T38" fmla="*/ 362 w 362"/>
                <a:gd name="T39" fmla="*/ 182 h 246"/>
                <a:gd name="T40" fmla="*/ 359 w 362"/>
                <a:gd name="T41" fmla="*/ 177 h 246"/>
                <a:gd name="T42" fmla="*/ 350 w 362"/>
                <a:gd name="T43" fmla="*/ 175 h 246"/>
                <a:gd name="T44" fmla="*/ 78 w 362"/>
                <a:gd name="T45" fmla="*/ 220 h 246"/>
                <a:gd name="T46" fmla="*/ 72 w 362"/>
                <a:gd name="T47" fmla="*/ 206 h 246"/>
                <a:gd name="T48" fmla="*/ 78 w 362"/>
                <a:gd name="T49" fmla="*/ 191 h 246"/>
                <a:gd name="T50" fmla="*/ 95 w 362"/>
                <a:gd name="T51" fmla="*/ 189 h 246"/>
                <a:gd name="T52" fmla="*/ 106 w 362"/>
                <a:gd name="T53" fmla="*/ 200 h 246"/>
                <a:gd name="T54" fmla="*/ 104 w 362"/>
                <a:gd name="T55" fmla="*/ 216 h 246"/>
                <a:gd name="T56" fmla="*/ 90 w 362"/>
                <a:gd name="T57" fmla="*/ 224 h 246"/>
                <a:gd name="T58" fmla="*/ 254 w 362"/>
                <a:gd name="T59" fmla="*/ 220 h 246"/>
                <a:gd name="T60" fmla="*/ 247 w 362"/>
                <a:gd name="T61" fmla="*/ 206 h 246"/>
                <a:gd name="T62" fmla="*/ 254 w 362"/>
                <a:gd name="T63" fmla="*/ 191 h 246"/>
                <a:gd name="T64" fmla="*/ 271 w 362"/>
                <a:gd name="T65" fmla="*/ 189 h 246"/>
                <a:gd name="T66" fmla="*/ 282 w 362"/>
                <a:gd name="T67" fmla="*/ 200 h 246"/>
                <a:gd name="T68" fmla="*/ 280 w 362"/>
                <a:gd name="T69" fmla="*/ 216 h 246"/>
                <a:gd name="T70" fmla="*/ 264 w 362"/>
                <a:gd name="T71" fmla="*/ 224 h 246"/>
                <a:gd name="T72" fmla="*/ 239 w 362"/>
                <a:gd name="T73" fmla="*/ 105 h 246"/>
                <a:gd name="T74" fmla="*/ 234 w 362"/>
                <a:gd name="T75" fmla="*/ 96 h 246"/>
                <a:gd name="T76" fmla="*/ 237 w 362"/>
                <a:gd name="T77" fmla="*/ 56 h 246"/>
                <a:gd name="T78" fmla="*/ 257 w 362"/>
                <a:gd name="T79" fmla="*/ 53 h 246"/>
                <a:gd name="T80" fmla="*/ 290 w 362"/>
                <a:gd name="T81" fmla="*/ 71 h 246"/>
                <a:gd name="T82" fmla="*/ 306 w 362"/>
                <a:gd name="T83" fmla="*/ 95 h 246"/>
                <a:gd name="T84" fmla="*/ 307 w 362"/>
                <a:gd name="T85" fmla="*/ 10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2" h="246">
                  <a:moveTo>
                    <a:pt x="350" y="175"/>
                  </a:moveTo>
                  <a:lnTo>
                    <a:pt x="350" y="129"/>
                  </a:lnTo>
                  <a:lnTo>
                    <a:pt x="349" y="119"/>
                  </a:lnTo>
                  <a:lnTo>
                    <a:pt x="343" y="106"/>
                  </a:lnTo>
                  <a:lnTo>
                    <a:pt x="331" y="89"/>
                  </a:lnTo>
                  <a:lnTo>
                    <a:pt x="319" y="71"/>
                  </a:lnTo>
                  <a:lnTo>
                    <a:pt x="307" y="56"/>
                  </a:lnTo>
                  <a:lnTo>
                    <a:pt x="293" y="42"/>
                  </a:lnTo>
                  <a:lnTo>
                    <a:pt x="280" y="33"/>
                  </a:lnTo>
                  <a:lnTo>
                    <a:pt x="266" y="30"/>
                  </a:lnTo>
                  <a:lnTo>
                    <a:pt x="231" y="30"/>
                  </a:lnTo>
                  <a:lnTo>
                    <a:pt x="229" y="30"/>
                  </a:lnTo>
                  <a:lnTo>
                    <a:pt x="228" y="32"/>
                  </a:lnTo>
                  <a:lnTo>
                    <a:pt x="228" y="18"/>
                  </a:lnTo>
                  <a:lnTo>
                    <a:pt x="226" y="13"/>
                  </a:lnTo>
                  <a:lnTo>
                    <a:pt x="224" y="8"/>
                  </a:lnTo>
                  <a:lnTo>
                    <a:pt x="220" y="4"/>
                  </a:lnTo>
                  <a:lnTo>
                    <a:pt x="215" y="1"/>
                  </a:lnTo>
                  <a:lnTo>
                    <a:pt x="209" y="0"/>
                  </a:lnTo>
                  <a:lnTo>
                    <a:pt x="32" y="0"/>
                  </a:lnTo>
                  <a:lnTo>
                    <a:pt x="21" y="1"/>
                  </a:lnTo>
                  <a:lnTo>
                    <a:pt x="15" y="8"/>
                  </a:lnTo>
                  <a:lnTo>
                    <a:pt x="10" y="14"/>
                  </a:lnTo>
                  <a:lnTo>
                    <a:pt x="9" y="23"/>
                  </a:lnTo>
                  <a:lnTo>
                    <a:pt x="9" y="180"/>
                  </a:lnTo>
                  <a:lnTo>
                    <a:pt x="5" y="181"/>
                  </a:lnTo>
                  <a:lnTo>
                    <a:pt x="2" y="184"/>
                  </a:lnTo>
                  <a:lnTo>
                    <a:pt x="1" y="186"/>
                  </a:lnTo>
                  <a:lnTo>
                    <a:pt x="0" y="190"/>
                  </a:lnTo>
                  <a:lnTo>
                    <a:pt x="0" y="200"/>
                  </a:lnTo>
                  <a:lnTo>
                    <a:pt x="1" y="204"/>
                  </a:lnTo>
                  <a:lnTo>
                    <a:pt x="2" y="206"/>
                  </a:lnTo>
                  <a:lnTo>
                    <a:pt x="5" y="209"/>
                  </a:lnTo>
                  <a:lnTo>
                    <a:pt x="9" y="209"/>
                  </a:lnTo>
                  <a:lnTo>
                    <a:pt x="9" y="210"/>
                  </a:lnTo>
                  <a:lnTo>
                    <a:pt x="49" y="210"/>
                  </a:lnTo>
                  <a:lnTo>
                    <a:pt x="53" y="224"/>
                  </a:lnTo>
                  <a:lnTo>
                    <a:pt x="62" y="235"/>
                  </a:lnTo>
                  <a:lnTo>
                    <a:pt x="75" y="243"/>
                  </a:lnTo>
                  <a:lnTo>
                    <a:pt x="90" y="246"/>
                  </a:lnTo>
                  <a:lnTo>
                    <a:pt x="104" y="243"/>
                  </a:lnTo>
                  <a:lnTo>
                    <a:pt x="116" y="235"/>
                  </a:lnTo>
                  <a:lnTo>
                    <a:pt x="125" y="224"/>
                  </a:lnTo>
                  <a:lnTo>
                    <a:pt x="129" y="210"/>
                  </a:lnTo>
                  <a:lnTo>
                    <a:pt x="225" y="210"/>
                  </a:lnTo>
                  <a:lnTo>
                    <a:pt x="229" y="224"/>
                  </a:lnTo>
                  <a:lnTo>
                    <a:pt x="238" y="235"/>
                  </a:lnTo>
                  <a:lnTo>
                    <a:pt x="250" y="243"/>
                  </a:lnTo>
                  <a:lnTo>
                    <a:pt x="264" y="246"/>
                  </a:lnTo>
                  <a:lnTo>
                    <a:pt x="280" y="243"/>
                  </a:lnTo>
                  <a:lnTo>
                    <a:pt x="292" y="235"/>
                  </a:lnTo>
                  <a:lnTo>
                    <a:pt x="300" y="224"/>
                  </a:lnTo>
                  <a:lnTo>
                    <a:pt x="305" y="210"/>
                  </a:lnTo>
                  <a:lnTo>
                    <a:pt x="354" y="210"/>
                  </a:lnTo>
                  <a:lnTo>
                    <a:pt x="357" y="209"/>
                  </a:lnTo>
                  <a:lnTo>
                    <a:pt x="359" y="208"/>
                  </a:lnTo>
                  <a:lnTo>
                    <a:pt x="361" y="205"/>
                  </a:lnTo>
                  <a:lnTo>
                    <a:pt x="362" y="203"/>
                  </a:lnTo>
                  <a:lnTo>
                    <a:pt x="362" y="185"/>
                  </a:lnTo>
                  <a:lnTo>
                    <a:pt x="362" y="182"/>
                  </a:lnTo>
                  <a:lnTo>
                    <a:pt x="362" y="181"/>
                  </a:lnTo>
                  <a:lnTo>
                    <a:pt x="361" y="178"/>
                  </a:lnTo>
                  <a:lnTo>
                    <a:pt x="359" y="177"/>
                  </a:lnTo>
                  <a:lnTo>
                    <a:pt x="357" y="176"/>
                  </a:lnTo>
                  <a:lnTo>
                    <a:pt x="354" y="175"/>
                  </a:lnTo>
                  <a:lnTo>
                    <a:pt x="350" y="175"/>
                  </a:lnTo>
                  <a:close/>
                  <a:moveTo>
                    <a:pt x="90" y="224"/>
                  </a:moveTo>
                  <a:lnTo>
                    <a:pt x="83" y="223"/>
                  </a:lnTo>
                  <a:lnTo>
                    <a:pt x="78" y="220"/>
                  </a:lnTo>
                  <a:lnTo>
                    <a:pt x="75" y="216"/>
                  </a:lnTo>
                  <a:lnTo>
                    <a:pt x="72" y="211"/>
                  </a:lnTo>
                  <a:lnTo>
                    <a:pt x="72" y="206"/>
                  </a:lnTo>
                  <a:lnTo>
                    <a:pt x="72" y="200"/>
                  </a:lnTo>
                  <a:lnTo>
                    <a:pt x="75" y="196"/>
                  </a:lnTo>
                  <a:lnTo>
                    <a:pt x="78" y="191"/>
                  </a:lnTo>
                  <a:lnTo>
                    <a:pt x="83" y="189"/>
                  </a:lnTo>
                  <a:lnTo>
                    <a:pt x="90" y="189"/>
                  </a:lnTo>
                  <a:lnTo>
                    <a:pt x="95" y="189"/>
                  </a:lnTo>
                  <a:lnTo>
                    <a:pt x="100" y="191"/>
                  </a:lnTo>
                  <a:lnTo>
                    <a:pt x="104" y="196"/>
                  </a:lnTo>
                  <a:lnTo>
                    <a:pt x="106" y="200"/>
                  </a:lnTo>
                  <a:lnTo>
                    <a:pt x="107" y="206"/>
                  </a:lnTo>
                  <a:lnTo>
                    <a:pt x="106" y="211"/>
                  </a:lnTo>
                  <a:lnTo>
                    <a:pt x="104" y="216"/>
                  </a:lnTo>
                  <a:lnTo>
                    <a:pt x="100" y="220"/>
                  </a:lnTo>
                  <a:lnTo>
                    <a:pt x="95" y="223"/>
                  </a:lnTo>
                  <a:lnTo>
                    <a:pt x="90" y="224"/>
                  </a:lnTo>
                  <a:close/>
                  <a:moveTo>
                    <a:pt x="264" y="224"/>
                  </a:moveTo>
                  <a:lnTo>
                    <a:pt x="259" y="223"/>
                  </a:lnTo>
                  <a:lnTo>
                    <a:pt x="254" y="220"/>
                  </a:lnTo>
                  <a:lnTo>
                    <a:pt x="250" y="216"/>
                  </a:lnTo>
                  <a:lnTo>
                    <a:pt x="248" y="211"/>
                  </a:lnTo>
                  <a:lnTo>
                    <a:pt x="247" y="206"/>
                  </a:lnTo>
                  <a:lnTo>
                    <a:pt x="248" y="200"/>
                  </a:lnTo>
                  <a:lnTo>
                    <a:pt x="250" y="196"/>
                  </a:lnTo>
                  <a:lnTo>
                    <a:pt x="254" y="191"/>
                  </a:lnTo>
                  <a:lnTo>
                    <a:pt x="259" y="189"/>
                  </a:lnTo>
                  <a:lnTo>
                    <a:pt x="264" y="189"/>
                  </a:lnTo>
                  <a:lnTo>
                    <a:pt x="271" y="189"/>
                  </a:lnTo>
                  <a:lnTo>
                    <a:pt x="276" y="191"/>
                  </a:lnTo>
                  <a:lnTo>
                    <a:pt x="280" y="196"/>
                  </a:lnTo>
                  <a:lnTo>
                    <a:pt x="282" y="200"/>
                  </a:lnTo>
                  <a:lnTo>
                    <a:pt x="282" y="206"/>
                  </a:lnTo>
                  <a:lnTo>
                    <a:pt x="282" y="211"/>
                  </a:lnTo>
                  <a:lnTo>
                    <a:pt x="280" y="216"/>
                  </a:lnTo>
                  <a:lnTo>
                    <a:pt x="276" y="220"/>
                  </a:lnTo>
                  <a:lnTo>
                    <a:pt x="271" y="223"/>
                  </a:lnTo>
                  <a:lnTo>
                    <a:pt x="264" y="224"/>
                  </a:lnTo>
                  <a:close/>
                  <a:moveTo>
                    <a:pt x="302" y="105"/>
                  </a:moveTo>
                  <a:lnTo>
                    <a:pt x="243" y="105"/>
                  </a:lnTo>
                  <a:lnTo>
                    <a:pt x="239" y="105"/>
                  </a:lnTo>
                  <a:lnTo>
                    <a:pt x="237" y="103"/>
                  </a:lnTo>
                  <a:lnTo>
                    <a:pt x="234" y="100"/>
                  </a:lnTo>
                  <a:lnTo>
                    <a:pt x="234" y="96"/>
                  </a:lnTo>
                  <a:lnTo>
                    <a:pt x="234" y="62"/>
                  </a:lnTo>
                  <a:lnTo>
                    <a:pt x="234" y="58"/>
                  </a:lnTo>
                  <a:lnTo>
                    <a:pt x="237" y="56"/>
                  </a:lnTo>
                  <a:lnTo>
                    <a:pt x="239" y="53"/>
                  </a:lnTo>
                  <a:lnTo>
                    <a:pt x="243" y="53"/>
                  </a:lnTo>
                  <a:lnTo>
                    <a:pt x="257" y="53"/>
                  </a:lnTo>
                  <a:lnTo>
                    <a:pt x="269" y="56"/>
                  </a:lnTo>
                  <a:lnTo>
                    <a:pt x="281" y="62"/>
                  </a:lnTo>
                  <a:lnTo>
                    <a:pt x="290" y="71"/>
                  </a:lnTo>
                  <a:lnTo>
                    <a:pt x="297" y="80"/>
                  </a:lnTo>
                  <a:lnTo>
                    <a:pt x="302" y="89"/>
                  </a:lnTo>
                  <a:lnTo>
                    <a:pt x="306" y="95"/>
                  </a:lnTo>
                  <a:lnTo>
                    <a:pt x="306" y="97"/>
                  </a:lnTo>
                  <a:lnTo>
                    <a:pt x="307" y="101"/>
                  </a:lnTo>
                  <a:lnTo>
                    <a:pt x="307" y="104"/>
                  </a:lnTo>
                  <a:lnTo>
                    <a:pt x="305" y="105"/>
                  </a:lnTo>
                  <a:lnTo>
                    <a:pt x="302" y="105"/>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grpSp>
      <p:grpSp>
        <p:nvGrpSpPr>
          <p:cNvPr id="13" name="Group 12">
            <a:extLst>
              <a:ext uri="{FF2B5EF4-FFF2-40B4-BE49-F238E27FC236}">
                <a16:creationId xmlns:a16="http://schemas.microsoft.com/office/drawing/2014/main" id="{45042770-63E9-4652-A315-F654DDFE034C}"/>
              </a:ext>
            </a:extLst>
          </p:cNvPr>
          <p:cNvGrpSpPr/>
          <p:nvPr/>
        </p:nvGrpSpPr>
        <p:grpSpPr>
          <a:xfrm>
            <a:off x="308923" y="4992890"/>
            <a:ext cx="396358" cy="396358"/>
            <a:chOff x="158759" y="4494119"/>
            <a:chExt cx="696686" cy="696686"/>
          </a:xfrm>
        </p:grpSpPr>
        <p:sp>
          <p:nvSpPr>
            <p:cNvPr id="14" name="Oval 13">
              <a:extLst>
                <a:ext uri="{FF2B5EF4-FFF2-40B4-BE49-F238E27FC236}">
                  <a16:creationId xmlns:a16="http://schemas.microsoft.com/office/drawing/2014/main" id="{FB99164F-913A-47A8-B5BB-798C633ED4BA}"/>
                </a:ext>
              </a:extLst>
            </p:cNvPr>
            <p:cNvSpPr/>
            <p:nvPr/>
          </p:nvSpPr>
          <p:spPr>
            <a:xfrm>
              <a:off x="158759" y="4494119"/>
              <a:ext cx="696686" cy="696686"/>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2"/>
                </a:buClr>
              </a:pPr>
              <a:endParaRPr lang="en-US" sz="1200" dirty="0">
                <a:latin typeface="Palatino Linotype" panose="02040502050505030304" pitchFamily="18" charset="0"/>
              </a:endParaRPr>
            </a:p>
          </p:txBody>
        </p:sp>
        <p:grpSp>
          <p:nvGrpSpPr>
            <p:cNvPr id="15" name="Group 14">
              <a:extLst>
                <a:ext uri="{FF2B5EF4-FFF2-40B4-BE49-F238E27FC236}">
                  <a16:creationId xmlns:a16="http://schemas.microsoft.com/office/drawing/2014/main" id="{A9FDB528-6FA2-4A40-83A0-F4BCA9502EB3}"/>
                </a:ext>
              </a:extLst>
            </p:cNvPr>
            <p:cNvGrpSpPr/>
            <p:nvPr/>
          </p:nvGrpSpPr>
          <p:grpSpPr>
            <a:xfrm>
              <a:off x="306595" y="4673314"/>
              <a:ext cx="401014" cy="338296"/>
              <a:chOff x="4099211" y="5198228"/>
              <a:chExt cx="334962" cy="282575"/>
            </a:xfrm>
            <a:solidFill>
              <a:schemeClr val="accent2"/>
            </a:solidFill>
          </p:grpSpPr>
          <p:sp>
            <p:nvSpPr>
              <p:cNvPr id="16" name="Freeform 213">
                <a:extLst>
                  <a:ext uri="{FF2B5EF4-FFF2-40B4-BE49-F238E27FC236}">
                    <a16:creationId xmlns:a16="http://schemas.microsoft.com/office/drawing/2014/main" id="{DD3A9A12-E8B9-48CA-8F27-206A6AF31B38}"/>
                  </a:ext>
                </a:extLst>
              </p:cNvPr>
              <p:cNvSpPr>
                <a:spLocks noEditPoints="1"/>
              </p:cNvSpPr>
              <p:nvPr/>
            </p:nvSpPr>
            <p:spPr bwMode="auto">
              <a:xfrm>
                <a:off x="4153186" y="5229978"/>
                <a:ext cx="280987" cy="169862"/>
              </a:xfrm>
              <a:custGeom>
                <a:avLst/>
                <a:gdLst>
                  <a:gd name="T0" fmla="*/ 40 w 531"/>
                  <a:gd name="T1" fmla="*/ 38 h 319"/>
                  <a:gd name="T2" fmla="*/ 80 w 531"/>
                  <a:gd name="T3" fmla="*/ 281 h 319"/>
                  <a:gd name="T4" fmla="*/ 475 w 531"/>
                  <a:gd name="T5" fmla="*/ 250 h 319"/>
                  <a:gd name="T6" fmla="*/ 493 w 531"/>
                  <a:gd name="T7" fmla="*/ 69 h 319"/>
                  <a:gd name="T8" fmla="*/ 40 w 531"/>
                  <a:gd name="T9" fmla="*/ 38 h 319"/>
                  <a:gd name="T10" fmla="*/ 19 w 531"/>
                  <a:gd name="T11" fmla="*/ 0 h 319"/>
                  <a:gd name="T12" fmla="*/ 514 w 531"/>
                  <a:gd name="T13" fmla="*/ 33 h 319"/>
                  <a:gd name="T14" fmla="*/ 518 w 531"/>
                  <a:gd name="T15" fmla="*/ 34 h 319"/>
                  <a:gd name="T16" fmla="*/ 522 w 531"/>
                  <a:gd name="T17" fmla="*/ 36 h 319"/>
                  <a:gd name="T18" fmla="*/ 526 w 531"/>
                  <a:gd name="T19" fmla="*/ 39 h 319"/>
                  <a:gd name="T20" fmla="*/ 530 w 531"/>
                  <a:gd name="T21" fmla="*/ 43 h 319"/>
                  <a:gd name="T22" fmla="*/ 531 w 531"/>
                  <a:gd name="T23" fmla="*/ 48 h 319"/>
                  <a:gd name="T24" fmla="*/ 531 w 531"/>
                  <a:gd name="T25" fmla="*/ 53 h 319"/>
                  <a:gd name="T26" fmla="*/ 511 w 531"/>
                  <a:gd name="T27" fmla="*/ 270 h 319"/>
                  <a:gd name="T28" fmla="*/ 510 w 531"/>
                  <a:gd name="T29" fmla="*/ 275 h 319"/>
                  <a:gd name="T30" fmla="*/ 507 w 531"/>
                  <a:gd name="T31" fmla="*/ 280 h 319"/>
                  <a:gd name="T32" fmla="*/ 504 w 531"/>
                  <a:gd name="T33" fmla="*/ 282 h 319"/>
                  <a:gd name="T34" fmla="*/ 499 w 531"/>
                  <a:gd name="T35" fmla="*/ 285 h 319"/>
                  <a:gd name="T36" fmla="*/ 494 w 531"/>
                  <a:gd name="T37" fmla="*/ 286 h 319"/>
                  <a:gd name="T38" fmla="*/ 66 w 531"/>
                  <a:gd name="T39" fmla="*/ 319 h 319"/>
                  <a:gd name="T40" fmla="*/ 65 w 531"/>
                  <a:gd name="T41" fmla="*/ 319 h 319"/>
                  <a:gd name="T42" fmla="*/ 60 w 531"/>
                  <a:gd name="T43" fmla="*/ 319 h 319"/>
                  <a:gd name="T44" fmla="*/ 55 w 531"/>
                  <a:gd name="T45" fmla="*/ 317 h 319"/>
                  <a:gd name="T46" fmla="*/ 51 w 531"/>
                  <a:gd name="T47" fmla="*/ 313 h 319"/>
                  <a:gd name="T48" fmla="*/ 48 w 531"/>
                  <a:gd name="T49" fmla="*/ 309 h 319"/>
                  <a:gd name="T50" fmla="*/ 46 w 531"/>
                  <a:gd name="T51" fmla="*/ 304 h 319"/>
                  <a:gd name="T52" fmla="*/ 0 w 531"/>
                  <a:gd name="T53" fmla="*/ 22 h 319"/>
                  <a:gd name="T54" fmla="*/ 0 w 531"/>
                  <a:gd name="T55" fmla="*/ 16 h 319"/>
                  <a:gd name="T56" fmla="*/ 1 w 531"/>
                  <a:gd name="T57" fmla="*/ 11 h 319"/>
                  <a:gd name="T58" fmla="*/ 5 w 531"/>
                  <a:gd name="T59" fmla="*/ 6 h 319"/>
                  <a:gd name="T60" fmla="*/ 8 w 531"/>
                  <a:gd name="T61" fmla="*/ 2 h 319"/>
                  <a:gd name="T62" fmla="*/ 13 w 531"/>
                  <a:gd name="T63" fmla="*/ 1 h 319"/>
                  <a:gd name="T64" fmla="*/ 19 w 53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1" h="319">
                    <a:moveTo>
                      <a:pt x="40" y="38"/>
                    </a:moveTo>
                    <a:lnTo>
                      <a:pt x="80" y="281"/>
                    </a:lnTo>
                    <a:lnTo>
                      <a:pt x="475" y="250"/>
                    </a:lnTo>
                    <a:lnTo>
                      <a:pt x="493" y="69"/>
                    </a:lnTo>
                    <a:lnTo>
                      <a:pt x="40" y="38"/>
                    </a:lnTo>
                    <a:close/>
                    <a:moveTo>
                      <a:pt x="19" y="0"/>
                    </a:moveTo>
                    <a:lnTo>
                      <a:pt x="514" y="33"/>
                    </a:lnTo>
                    <a:lnTo>
                      <a:pt x="518" y="34"/>
                    </a:lnTo>
                    <a:lnTo>
                      <a:pt x="522" y="36"/>
                    </a:lnTo>
                    <a:lnTo>
                      <a:pt x="526" y="39"/>
                    </a:lnTo>
                    <a:lnTo>
                      <a:pt x="530" y="43"/>
                    </a:lnTo>
                    <a:lnTo>
                      <a:pt x="531" y="48"/>
                    </a:lnTo>
                    <a:lnTo>
                      <a:pt x="531" y="53"/>
                    </a:lnTo>
                    <a:lnTo>
                      <a:pt x="511" y="270"/>
                    </a:lnTo>
                    <a:lnTo>
                      <a:pt x="510" y="275"/>
                    </a:lnTo>
                    <a:lnTo>
                      <a:pt x="507" y="280"/>
                    </a:lnTo>
                    <a:lnTo>
                      <a:pt x="504" y="282"/>
                    </a:lnTo>
                    <a:lnTo>
                      <a:pt x="499" y="285"/>
                    </a:lnTo>
                    <a:lnTo>
                      <a:pt x="494" y="286"/>
                    </a:lnTo>
                    <a:lnTo>
                      <a:pt x="66" y="319"/>
                    </a:lnTo>
                    <a:lnTo>
                      <a:pt x="65" y="319"/>
                    </a:lnTo>
                    <a:lnTo>
                      <a:pt x="60" y="319"/>
                    </a:lnTo>
                    <a:lnTo>
                      <a:pt x="55" y="317"/>
                    </a:lnTo>
                    <a:lnTo>
                      <a:pt x="51" y="313"/>
                    </a:lnTo>
                    <a:lnTo>
                      <a:pt x="48" y="309"/>
                    </a:lnTo>
                    <a:lnTo>
                      <a:pt x="46" y="304"/>
                    </a:lnTo>
                    <a:lnTo>
                      <a:pt x="0" y="22"/>
                    </a:lnTo>
                    <a:lnTo>
                      <a:pt x="0" y="16"/>
                    </a:lnTo>
                    <a:lnTo>
                      <a:pt x="1" y="11"/>
                    </a:lnTo>
                    <a:lnTo>
                      <a:pt x="5" y="6"/>
                    </a:lnTo>
                    <a:lnTo>
                      <a:pt x="8" y="2"/>
                    </a:lnTo>
                    <a:lnTo>
                      <a:pt x="13" y="1"/>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sp>
            <p:nvSpPr>
              <p:cNvPr id="17" name="Freeform 214">
                <a:extLst>
                  <a:ext uri="{FF2B5EF4-FFF2-40B4-BE49-F238E27FC236}">
                    <a16:creationId xmlns:a16="http://schemas.microsoft.com/office/drawing/2014/main" id="{2A0486E6-D692-42FD-9047-6E62B43DB6B1}"/>
                  </a:ext>
                </a:extLst>
              </p:cNvPr>
              <p:cNvSpPr>
                <a:spLocks/>
              </p:cNvSpPr>
              <p:nvPr/>
            </p:nvSpPr>
            <p:spPr bwMode="auto">
              <a:xfrm>
                <a:off x="4099211" y="5198228"/>
                <a:ext cx="268287" cy="246062"/>
              </a:xfrm>
              <a:custGeom>
                <a:avLst/>
                <a:gdLst>
                  <a:gd name="T0" fmla="*/ 19 w 507"/>
                  <a:gd name="T1" fmla="*/ 0 h 463"/>
                  <a:gd name="T2" fmla="*/ 83 w 507"/>
                  <a:gd name="T3" fmla="*/ 0 h 463"/>
                  <a:gd name="T4" fmla="*/ 101 w 507"/>
                  <a:gd name="T5" fmla="*/ 2 h 463"/>
                  <a:gd name="T6" fmla="*/ 116 w 507"/>
                  <a:gd name="T7" fmla="*/ 11 h 463"/>
                  <a:gd name="T8" fmla="*/ 127 w 507"/>
                  <a:gd name="T9" fmla="*/ 24 h 463"/>
                  <a:gd name="T10" fmla="*/ 133 w 507"/>
                  <a:gd name="T11" fmla="*/ 41 h 463"/>
                  <a:gd name="T12" fmla="*/ 190 w 507"/>
                  <a:gd name="T13" fmla="*/ 380 h 463"/>
                  <a:gd name="T14" fmla="*/ 196 w 507"/>
                  <a:gd name="T15" fmla="*/ 399 h 463"/>
                  <a:gd name="T16" fmla="*/ 209 w 507"/>
                  <a:gd name="T17" fmla="*/ 414 h 463"/>
                  <a:gd name="T18" fmla="*/ 225 w 507"/>
                  <a:gd name="T19" fmla="*/ 422 h 463"/>
                  <a:gd name="T20" fmla="*/ 243 w 507"/>
                  <a:gd name="T21" fmla="*/ 426 h 463"/>
                  <a:gd name="T22" fmla="*/ 488 w 507"/>
                  <a:gd name="T23" fmla="*/ 426 h 463"/>
                  <a:gd name="T24" fmla="*/ 495 w 507"/>
                  <a:gd name="T25" fmla="*/ 427 h 463"/>
                  <a:gd name="T26" fmla="*/ 499 w 507"/>
                  <a:gd name="T27" fmla="*/ 430 h 463"/>
                  <a:gd name="T28" fmla="*/ 503 w 507"/>
                  <a:gd name="T29" fmla="*/ 433 h 463"/>
                  <a:gd name="T30" fmla="*/ 506 w 507"/>
                  <a:gd name="T31" fmla="*/ 438 h 463"/>
                  <a:gd name="T32" fmla="*/ 507 w 507"/>
                  <a:gd name="T33" fmla="*/ 444 h 463"/>
                  <a:gd name="T34" fmla="*/ 506 w 507"/>
                  <a:gd name="T35" fmla="*/ 450 h 463"/>
                  <a:gd name="T36" fmla="*/ 503 w 507"/>
                  <a:gd name="T37" fmla="*/ 455 h 463"/>
                  <a:gd name="T38" fmla="*/ 499 w 507"/>
                  <a:gd name="T39" fmla="*/ 459 h 463"/>
                  <a:gd name="T40" fmla="*/ 495 w 507"/>
                  <a:gd name="T41" fmla="*/ 462 h 463"/>
                  <a:gd name="T42" fmla="*/ 488 w 507"/>
                  <a:gd name="T43" fmla="*/ 463 h 463"/>
                  <a:gd name="T44" fmla="*/ 243 w 507"/>
                  <a:gd name="T45" fmla="*/ 463 h 463"/>
                  <a:gd name="T46" fmla="*/ 222 w 507"/>
                  <a:gd name="T47" fmla="*/ 460 h 463"/>
                  <a:gd name="T48" fmla="*/ 201 w 507"/>
                  <a:gd name="T49" fmla="*/ 453 h 463"/>
                  <a:gd name="T50" fmla="*/ 184 w 507"/>
                  <a:gd name="T51" fmla="*/ 442 h 463"/>
                  <a:gd name="T52" fmla="*/ 170 w 507"/>
                  <a:gd name="T53" fmla="*/ 426 h 463"/>
                  <a:gd name="T54" fmla="*/ 159 w 507"/>
                  <a:gd name="T55" fmla="*/ 407 h 463"/>
                  <a:gd name="T56" fmla="*/ 153 w 507"/>
                  <a:gd name="T57" fmla="*/ 386 h 463"/>
                  <a:gd name="T58" fmla="*/ 96 w 507"/>
                  <a:gd name="T59" fmla="*/ 48 h 463"/>
                  <a:gd name="T60" fmla="*/ 95 w 507"/>
                  <a:gd name="T61" fmla="*/ 43 h 463"/>
                  <a:gd name="T62" fmla="*/ 93 w 507"/>
                  <a:gd name="T63" fmla="*/ 39 h 463"/>
                  <a:gd name="T64" fmla="*/ 88 w 507"/>
                  <a:gd name="T65" fmla="*/ 37 h 463"/>
                  <a:gd name="T66" fmla="*/ 83 w 507"/>
                  <a:gd name="T67" fmla="*/ 37 h 463"/>
                  <a:gd name="T68" fmla="*/ 19 w 507"/>
                  <a:gd name="T69" fmla="*/ 37 h 463"/>
                  <a:gd name="T70" fmla="*/ 13 w 507"/>
                  <a:gd name="T71" fmla="*/ 35 h 463"/>
                  <a:gd name="T72" fmla="*/ 8 w 507"/>
                  <a:gd name="T73" fmla="*/ 33 h 463"/>
                  <a:gd name="T74" fmla="*/ 4 w 507"/>
                  <a:gd name="T75" fmla="*/ 29 h 463"/>
                  <a:gd name="T76" fmla="*/ 2 w 507"/>
                  <a:gd name="T77" fmla="*/ 23 h 463"/>
                  <a:gd name="T78" fmla="*/ 0 w 507"/>
                  <a:gd name="T79" fmla="*/ 18 h 463"/>
                  <a:gd name="T80" fmla="*/ 2 w 507"/>
                  <a:gd name="T81" fmla="*/ 12 h 463"/>
                  <a:gd name="T82" fmla="*/ 4 w 507"/>
                  <a:gd name="T83" fmla="*/ 7 h 463"/>
                  <a:gd name="T84" fmla="*/ 8 w 507"/>
                  <a:gd name="T85" fmla="*/ 3 h 463"/>
                  <a:gd name="T86" fmla="*/ 13 w 507"/>
                  <a:gd name="T87" fmla="*/ 0 h 463"/>
                  <a:gd name="T88" fmla="*/ 19 w 507"/>
                  <a:gd name="T89"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7" h="463">
                    <a:moveTo>
                      <a:pt x="19" y="0"/>
                    </a:moveTo>
                    <a:lnTo>
                      <a:pt x="83" y="0"/>
                    </a:lnTo>
                    <a:lnTo>
                      <a:pt x="101" y="2"/>
                    </a:lnTo>
                    <a:lnTo>
                      <a:pt x="116" y="11"/>
                    </a:lnTo>
                    <a:lnTo>
                      <a:pt x="127" y="24"/>
                    </a:lnTo>
                    <a:lnTo>
                      <a:pt x="133" y="41"/>
                    </a:lnTo>
                    <a:lnTo>
                      <a:pt x="190" y="380"/>
                    </a:lnTo>
                    <a:lnTo>
                      <a:pt x="196" y="399"/>
                    </a:lnTo>
                    <a:lnTo>
                      <a:pt x="209" y="414"/>
                    </a:lnTo>
                    <a:lnTo>
                      <a:pt x="225" y="422"/>
                    </a:lnTo>
                    <a:lnTo>
                      <a:pt x="243" y="426"/>
                    </a:lnTo>
                    <a:lnTo>
                      <a:pt x="488" y="426"/>
                    </a:lnTo>
                    <a:lnTo>
                      <a:pt x="495" y="427"/>
                    </a:lnTo>
                    <a:lnTo>
                      <a:pt x="499" y="430"/>
                    </a:lnTo>
                    <a:lnTo>
                      <a:pt x="503" y="433"/>
                    </a:lnTo>
                    <a:lnTo>
                      <a:pt x="506" y="438"/>
                    </a:lnTo>
                    <a:lnTo>
                      <a:pt x="507" y="444"/>
                    </a:lnTo>
                    <a:lnTo>
                      <a:pt x="506" y="450"/>
                    </a:lnTo>
                    <a:lnTo>
                      <a:pt x="503" y="455"/>
                    </a:lnTo>
                    <a:lnTo>
                      <a:pt x="499" y="459"/>
                    </a:lnTo>
                    <a:lnTo>
                      <a:pt x="495" y="462"/>
                    </a:lnTo>
                    <a:lnTo>
                      <a:pt x="488" y="463"/>
                    </a:lnTo>
                    <a:lnTo>
                      <a:pt x="243" y="463"/>
                    </a:lnTo>
                    <a:lnTo>
                      <a:pt x="222" y="460"/>
                    </a:lnTo>
                    <a:lnTo>
                      <a:pt x="201" y="453"/>
                    </a:lnTo>
                    <a:lnTo>
                      <a:pt x="184" y="442"/>
                    </a:lnTo>
                    <a:lnTo>
                      <a:pt x="170" y="426"/>
                    </a:lnTo>
                    <a:lnTo>
                      <a:pt x="159" y="407"/>
                    </a:lnTo>
                    <a:lnTo>
                      <a:pt x="153" y="386"/>
                    </a:lnTo>
                    <a:lnTo>
                      <a:pt x="96" y="48"/>
                    </a:lnTo>
                    <a:lnTo>
                      <a:pt x="95" y="43"/>
                    </a:lnTo>
                    <a:lnTo>
                      <a:pt x="93" y="39"/>
                    </a:lnTo>
                    <a:lnTo>
                      <a:pt x="88" y="37"/>
                    </a:lnTo>
                    <a:lnTo>
                      <a:pt x="83" y="37"/>
                    </a:lnTo>
                    <a:lnTo>
                      <a:pt x="19" y="37"/>
                    </a:lnTo>
                    <a:lnTo>
                      <a:pt x="13" y="35"/>
                    </a:lnTo>
                    <a:lnTo>
                      <a:pt x="8" y="33"/>
                    </a:lnTo>
                    <a:lnTo>
                      <a:pt x="4" y="29"/>
                    </a:lnTo>
                    <a:lnTo>
                      <a:pt x="2" y="23"/>
                    </a:lnTo>
                    <a:lnTo>
                      <a:pt x="0" y="18"/>
                    </a:lnTo>
                    <a:lnTo>
                      <a:pt x="2" y="12"/>
                    </a:lnTo>
                    <a:lnTo>
                      <a:pt x="4" y="7"/>
                    </a:lnTo>
                    <a:lnTo>
                      <a:pt x="8" y="3"/>
                    </a:lnTo>
                    <a:lnTo>
                      <a:pt x="13"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sp>
            <p:nvSpPr>
              <p:cNvPr id="18" name="Freeform 215">
                <a:extLst>
                  <a:ext uri="{FF2B5EF4-FFF2-40B4-BE49-F238E27FC236}">
                    <a16:creationId xmlns:a16="http://schemas.microsoft.com/office/drawing/2014/main" id="{9C166342-1263-41FD-8CC6-8AC03A38985C}"/>
                  </a:ext>
                </a:extLst>
              </p:cNvPr>
              <p:cNvSpPr>
                <a:spLocks/>
              </p:cNvSpPr>
              <p:nvPr/>
            </p:nvSpPr>
            <p:spPr bwMode="auto">
              <a:xfrm>
                <a:off x="4208748" y="5433178"/>
                <a:ext cx="36512" cy="38100"/>
              </a:xfrm>
              <a:custGeom>
                <a:avLst/>
                <a:gdLst>
                  <a:gd name="T0" fmla="*/ 35 w 69"/>
                  <a:gd name="T1" fmla="*/ 0 h 71"/>
                  <a:gd name="T2" fmla="*/ 48 w 69"/>
                  <a:gd name="T3" fmla="*/ 3 h 71"/>
                  <a:gd name="T4" fmla="*/ 60 w 69"/>
                  <a:gd name="T5" fmla="*/ 10 h 71"/>
                  <a:gd name="T6" fmla="*/ 67 w 69"/>
                  <a:gd name="T7" fmla="*/ 21 h 71"/>
                  <a:gd name="T8" fmla="*/ 69 w 69"/>
                  <a:gd name="T9" fmla="*/ 35 h 71"/>
                  <a:gd name="T10" fmla="*/ 67 w 69"/>
                  <a:gd name="T11" fmla="*/ 48 h 71"/>
                  <a:gd name="T12" fmla="*/ 60 w 69"/>
                  <a:gd name="T13" fmla="*/ 59 h 71"/>
                  <a:gd name="T14" fmla="*/ 48 w 69"/>
                  <a:gd name="T15" fmla="*/ 67 h 71"/>
                  <a:gd name="T16" fmla="*/ 35 w 69"/>
                  <a:gd name="T17" fmla="*/ 71 h 71"/>
                  <a:gd name="T18" fmla="*/ 21 w 69"/>
                  <a:gd name="T19" fmla="*/ 67 h 71"/>
                  <a:gd name="T20" fmla="*/ 10 w 69"/>
                  <a:gd name="T21" fmla="*/ 59 h 71"/>
                  <a:gd name="T22" fmla="*/ 3 w 69"/>
                  <a:gd name="T23" fmla="*/ 48 h 71"/>
                  <a:gd name="T24" fmla="*/ 0 w 69"/>
                  <a:gd name="T25" fmla="*/ 35 h 71"/>
                  <a:gd name="T26" fmla="*/ 3 w 69"/>
                  <a:gd name="T27" fmla="*/ 21 h 71"/>
                  <a:gd name="T28" fmla="*/ 10 w 69"/>
                  <a:gd name="T29" fmla="*/ 10 h 71"/>
                  <a:gd name="T30" fmla="*/ 21 w 69"/>
                  <a:gd name="T31" fmla="*/ 3 h 71"/>
                  <a:gd name="T32" fmla="*/ 35 w 69"/>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71">
                    <a:moveTo>
                      <a:pt x="35" y="0"/>
                    </a:moveTo>
                    <a:lnTo>
                      <a:pt x="48" y="3"/>
                    </a:lnTo>
                    <a:lnTo>
                      <a:pt x="60" y="10"/>
                    </a:lnTo>
                    <a:lnTo>
                      <a:pt x="67" y="21"/>
                    </a:lnTo>
                    <a:lnTo>
                      <a:pt x="69" y="35"/>
                    </a:lnTo>
                    <a:lnTo>
                      <a:pt x="67" y="48"/>
                    </a:lnTo>
                    <a:lnTo>
                      <a:pt x="60" y="59"/>
                    </a:lnTo>
                    <a:lnTo>
                      <a:pt x="48" y="67"/>
                    </a:lnTo>
                    <a:lnTo>
                      <a:pt x="35" y="71"/>
                    </a:lnTo>
                    <a:lnTo>
                      <a:pt x="21" y="67"/>
                    </a:lnTo>
                    <a:lnTo>
                      <a:pt x="10" y="59"/>
                    </a:lnTo>
                    <a:lnTo>
                      <a:pt x="3" y="48"/>
                    </a:lnTo>
                    <a:lnTo>
                      <a:pt x="0" y="35"/>
                    </a:lnTo>
                    <a:lnTo>
                      <a:pt x="3" y="21"/>
                    </a:lnTo>
                    <a:lnTo>
                      <a:pt x="10" y="10"/>
                    </a:lnTo>
                    <a:lnTo>
                      <a:pt x="21" y="3"/>
                    </a:lnTo>
                    <a:lnTo>
                      <a:pt x="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sp>
            <p:nvSpPr>
              <p:cNvPr id="19" name="Freeform 216">
                <a:extLst>
                  <a:ext uri="{FF2B5EF4-FFF2-40B4-BE49-F238E27FC236}">
                    <a16:creationId xmlns:a16="http://schemas.microsoft.com/office/drawing/2014/main" id="{7B0E4BEA-EFFC-4CBA-9F1A-8936CD8F398D}"/>
                  </a:ext>
                </a:extLst>
              </p:cNvPr>
              <p:cNvSpPr>
                <a:spLocks noEditPoints="1"/>
              </p:cNvSpPr>
              <p:nvPr/>
            </p:nvSpPr>
            <p:spPr bwMode="auto">
              <a:xfrm>
                <a:off x="4199223" y="5423653"/>
                <a:ext cx="55562" cy="57150"/>
              </a:xfrm>
              <a:custGeom>
                <a:avLst/>
                <a:gdLst>
                  <a:gd name="T0" fmla="*/ 53 w 106"/>
                  <a:gd name="T1" fmla="*/ 37 h 107"/>
                  <a:gd name="T2" fmla="*/ 48 w 106"/>
                  <a:gd name="T3" fmla="*/ 38 h 107"/>
                  <a:gd name="T4" fmla="*/ 43 w 106"/>
                  <a:gd name="T5" fmla="*/ 40 h 107"/>
                  <a:gd name="T6" fmla="*/ 39 w 106"/>
                  <a:gd name="T7" fmla="*/ 44 h 107"/>
                  <a:gd name="T8" fmla="*/ 37 w 106"/>
                  <a:gd name="T9" fmla="*/ 48 h 107"/>
                  <a:gd name="T10" fmla="*/ 37 w 106"/>
                  <a:gd name="T11" fmla="*/ 53 h 107"/>
                  <a:gd name="T12" fmla="*/ 37 w 106"/>
                  <a:gd name="T13" fmla="*/ 59 h 107"/>
                  <a:gd name="T14" fmla="*/ 39 w 106"/>
                  <a:gd name="T15" fmla="*/ 63 h 107"/>
                  <a:gd name="T16" fmla="*/ 43 w 106"/>
                  <a:gd name="T17" fmla="*/ 66 h 107"/>
                  <a:gd name="T18" fmla="*/ 48 w 106"/>
                  <a:gd name="T19" fmla="*/ 69 h 107"/>
                  <a:gd name="T20" fmla="*/ 53 w 106"/>
                  <a:gd name="T21" fmla="*/ 70 h 107"/>
                  <a:gd name="T22" fmla="*/ 58 w 106"/>
                  <a:gd name="T23" fmla="*/ 69 h 107"/>
                  <a:gd name="T24" fmla="*/ 62 w 106"/>
                  <a:gd name="T25" fmla="*/ 66 h 107"/>
                  <a:gd name="T26" fmla="*/ 65 w 106"/>
                  <a:gd name="T27" fmla="*/ 63 h 107"/>
                  <a:gd name="T28" fmla="*/ 68 w 106"/>
                  <a:gd name="T29" fmla="*/ 59 h 107"/>
                  <a:gd name="T30" fmla="*/ 69 w 106"/>
                  <a:gd name="T31" fmla="*/ 53 h 107"/>
                  <a:gd name="T32" fmla="*/ 68 w 106"/>
                  <a:gd name="T33" fmla="*/ 48 h 107"/>
                  <a:gd name="T34" fmla="*/ 65 w 106"/>
                  <a:gd name="T35" fmla="*/ 44 h 107"/>
                  <a:gd name="T36" fmla="*/ 62 w 106"/>
                  <a:gd name="T37" fmla="*/ 40 h 107"/>
                  <a:gd name="T38" fmla="*/ 58 w 106"/>
                  <a:gd name="T39" fmla="*/ 38 h 107"/>
                  <a:gd name="T40" fmla="*/ 53 w 106"/>
                  <a:gd name="T41" fmla="*/ 37 h 107"/>
                  <a:gd name="T42" fmla="*/ 53 w 106"/>
                  <a:gd name="T43" fmla="*/ 0 h 107"/>
                  <a:gd name="T44" fmla="*/ 69 w 106"/>
                  <a:gd name="T45" fmla="*/ 2 h 107"/>
                  <a:gd name="T46" fmla="*/ 84 w 106"/>
                  <a:gd name="T47" fmla="*/ 11 h 107"/>
                  <a:gd name="T48" fmla="*/ 95 w 106"/>
                  <a:gd name="T49" fmla="*/ 22 h 107"/>
                  <a:gd name="T50" fmla="*/ 103 w 106"/>
                  <a:gd name="T51" fmla="*/ 37 h 107"/>
                  <a:gd name="T52" fmla="*/ 106 w 106"/>
                  <a:gd name="T53" fmla="*/ 53 h 107"/>
                  <a:gd name="T54" fmla="*/ 103 w 106"/>
                  <a:gd name="T55" fmla="*/ 70 h 107"/>
                  <a:gd name="T56" fmla="*/ 95 w 106"/>
                  <a:gd name="T57" fmla="*/ 85 h 107"/>
                  <a:gd name="T58" fmla="*/ 84 w 106"/>
                  <a:gd name="T59" fmla="*/ 96 h 107"/>
                  <a:gd name="T60" fmla="*/ 69 w 106"/>
                  <a:gd name="T61" fmla="*/ 103 h 107"/>
                  <a:gd name="T62" fmla="*/ 53 w 106"/>
                  <a:gd name="T63" fmla="*/ 107 h 107"/>
                  <a:gd name="T64" fmla="*/ 36 w 106"/>
                  <a:gd name="T65" fmla="*/ 103 h 107"/>
                  <a:gd name="T66" fmla="*/ 21 w 106"/>
                  <a:gd name="T67" fmla="*/ 96 h 107"/>
                  <a:gd name="T68" fmla="*/ 10 w 106"/>
                  <a:gd name="T69" fmla="*/ 85 h 107"/>
                  <a:gd name="T70" fmla="*/ 2 w 106"/>
                  <a:gd name="T71" fmla="*/ 70 h 107"/>
                  <a:gd name="T72" fmla="*/ 0 w 106"/>
                  <a:gd name="T73" fmla="*/ 53 h 107"/>
                  <a:gd name="T74" fmla="*/ 2 w 106"/>
                  <a:gd name="T75" fmla="*/ 37 h 107"/>
                  <a:gd name="T76" fmla="*/ 10 w 106"/>
                  <a:gd name="T77" fmla="*/ 22 h 107"/>
                  <a:gd name="T78" fmla="*/ 21 w 106"/>
                  <a:gd name="T79" fmla="*/ 11 h 107"/>
                  <a:gd name="T80" fmla="*/ 36 w 106"/>
                  <a:gd name="T81" fmla="*/ 2 h 107"/>
                  <a:gd name="T82" fmla="*/ 53 w 106"/>
                  <a:gd name="T83"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07">
                    <a:moveTo>
                      <a:pt x="53" y="37"/>
                    </a:moveTo>
                    <a:lnTo>
                      <a:pt x="48" y="38"/>
                    </a:lnTo>
                    <a:lnTo>
                      <a:pt x="43" y="40"/>
                    </a:lnTo>
                    <a:lnTo>
                      <a:pt x="39" y="44"/>
                    </a:lnTo>
                    <a:lnTo>
                      <a:pt x="37" y="48"/>
                    </a:lnTo>
                    <a:lnTo>
                      <a:pt x="37" y="53"/>
                    </a:lnTo>
                    <a:lnTo>
                      <a:pt x="37" y="59"/>
                    </a:lnTo>
                    <a:lnTo>
                      <a:pt x="39" y="63"/>
                    </a:lnTo>
                    <a:lnTo>
                      <a:pt x="43" y="66"/>
                    </a:lnTo>
                    <a:lnTo>
                      <a:pt x="48" y="69"/>
                    </a:lnTo>
                    <a:lnTo>
                      <a:pt x="53" y="70"/>
                    </a:lnTo>
                    <a:lnTo>
                      <a:pt x="58" y="69"/>
                    </a:lnTo>
                    <a:lnTo>
                      <a:pt x="62" y="66"/>
                    </a:lnTo>
                    <a:lnTo>
                      <a:pt x="65" y="63"/>
                    </a:lnTo>
                    <a:lnTo>
                      <a:pt x="68" y="59"/>
                    </a:lnTo>
                    <a:lnTo>
                      <a:pt x="69" y="53"/>
                    </a:lnTo>
                    <a:lnTo>
                      <a:pt x="68" y="48"/>
                    </a:lnTo>
                    <a:lnTo>
                      <a:pt x="65" y="44"/>
                    </a:lnTo>
                    <a:lnTo>
                      <a:pt x="62" y="40"/>
                    </a:lnTo>
                    <a:lnTo>
                      <a:pt x="58" y="38"/>
                    </a:lnTo>
                    <a:lnTo>
                      <a:pt x="53" y="37"/>
                    </a:lnTo>
                    <a:close/>
                    <a:moveTo>
                      <a:pt x="53" y="0"/>
                    </a:moveTo>
                    <a:lnTo>
                      <a:pt x="69" y="2"/>
                    </a:lnTo>
                    <a:lnTo>
                      <a:pt x="84" y="11"/>
                    </a:lnTo>
                    <a:lnTo>
                      <a:pt x="95" y="22"/>
                    </a:lnTo>
                    <a:lnTo>
                      <a:pt x="103" y="37"/>
                    </a:lnTo>
                    <a:lnTo>
                      <a:pt x="106" y="53"/>
                    </a:lnTo>
                    <a:lnTo>
                      <a:pt x="103" y="70"/>
                    </a:lnTo>
                    <a:lnTo>
                      <a:pt x="95" y="85"/>
                    </a:lnTo>
                    <a:lnTo>
                      <a:pt x="84" y="96"/>
                    </a:lnTo>
                    <a:lnTo>
                      <a:pt x="69" y="103"/>
                    </a:lnTo>
                    <a:lnTo>
                      <a:pt x="53" y="107"/>
                    </a:lnTo>
                    <a:lnTo>
                      <a:pt x="36" y="103"/>
                    </a:lnTo>
                    <a:lnTo>
                      <a:pt x="21" y="96"/>
                    </a:lnTo>
                    <a:lnTo>
                      <a:pt x="10" y="85"/>
                    </a:lnTo>
                    <a:lnTo>
                      <a:pt x="2" y="70"/>
                    </a:lnTo>
                    <a:lnTo>
                      <a:pt x="0" y="53"/>
                    </a:lnTo>
                    <a:lnTo>
                      <a:pt x="2" y="37"/>
                    </a:lnTo>
                    <a:lnTo>
                      <a:pt x="10" y="22"/>
                    </a:lnTo>
                    <a:lnTo>
                      <a:pt x="21" y="11"/>
                    </a:lnTo>
                    <a:lnTo>
                      <a:pt x="36" y="2"/>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sp>
            <p:nvSpPr>
              <p:cNvPr id="20" name="Freeform 217">
                <a:extLst>
                  <a:ext uri="{FF2B5EF4-FFF2-40B4-BE49-F238E27FC236}">
                    <a16:creationId xmlns:a16="http://schemas.microsoft.com/office/drawing/2014/main" id="{490E277D-E3C9-4793-8919-B8E5713D761F}"/>
                  </a:ext>
                </a:extLst>
              </p:cNvPr>
              <p:cNvSpPr>
                <a:spLocks/>
              </p:cNvSpPr>
              <p:nvPr/>
            </p:nvSpPr>
            <p:spPr bwMode="auto">
              <a:xfrm>
                <a:off x="4338923" y="5433178"/>
                <a:ext cx="36512" cy="38100"/>
              </a:xfrm>
              <a:custGeom>
                <a:avLst/>
                <a:gdLst>
                  <a:gd name="T0" fmla="*/ 34 w 69"/>
                  <a:gd name="T1" fmla="*/ 0 h 71"/>
                  <a:gd name="T2" fmla="*/ 48 w 69"/>
                  <a:gd name="T3" fmla="*/ 3 h 71"/>
                  <a:gd name="T4" fmla="*/ 59 w 69"/>
                  <a:gd name="T5" fmla="*/ 10 h 71"/>
                  <a:gd name="T6" fmla="*/ 66 w 69"/>
                  <a:gd name="T7" fmla="*/ 21 h 71"/>
                  <a:gd name="T8" fmla="*/ 69 w 69"/>
                  <a:gd name="T9" fmla="*/ 35 h 71"/>
                  <a:gd name="T10" fmla="*/ 66 w 69"/>
                  <a:gd name="T11" fmla="*/ 48 h 71"/>
                  <a:gd name="T12" fmla="*/ 59 w 69"/>
                  <a:gd name="T13" fmla="*/ 59 h 71"/>
                  <a:gd name="T14" fmla="*/ 48 w 69"/>
                  <a:gd name="T15" fmla="*/ 67 h 71"/>
                  <a:gd name="T16" fmla="*/ 34 w 69"/>
                  <a:gd name="T17" fmla="*/ 71 h 71"/>
                  <a:gd name="T18" fmla="*/ 21 w 69"/>
                  <a:gd name="T19" fmla="*/ 67 h 71"/>
                  <a:gd name="T20" fmla="*/ 10 w 69"/>
                  <a:gd name="T21" fmla="*/ 59 h 71"/>
                  <a:gd name="T22" fmla="*/ 2 w 69"/>
                  <a:gd name="T23" fmla="*/ 48 h 71"/>
                  <a:gd name="T24" fmla="*/ 0 w 69"/>
                  <a:gd name="T25" fmla="*/ 35 h 71"/>
                  <a:gd name="T26" fmla="*/ 2 w 69"/>
                  <a:gd name="T27" fmla="*/ 21 h 71"/>
                  <a:gd name="T28" fmla="*/ 10 w 69"/>
                  <a:gd name="T29" fmla="*/ 10 h 71"/>
                  <a:gd name="T30" fmla="*/ 21 w 69"/>
                  <a:gd name="T31" fmla="*/ 3 h 71"/>
                  <a:gd name="T32" fmla="*/ 34 w 69"/>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71">
                    <a:moveTo>
                      <a:pt x="34" y="0"/>
                    </a:moveTo>
                    <a:lnTo>
                      <a:pt x="48" y="3"/>
                    </a:lnTo>
                    <a:lnTo>
                      <a:pt x="59" y="10"/>
                    </a:lnTo>
                    <a:lnTo>
                      <a:pt x="66" y="21"/>
                    </a:lnTo>
                    <a:lnTo>
                      <a:pt x="69" y="35"/>
                    </a:lnTo>
                    <a:lnTo>
                      <a:pt x="66" y="48"/>
                    </a:lnTo>
                    <a:lnTo>
                      <a:pt x="59" y="59"/>
                    </a:lnTo>
                    <a:lnTo>
                      <a:pt x="48" y="67"/>
                    </a:lnTo>
                    <a:lnTo>
                      <a:pt x="34" y="71"/>
                    </a:lnTo>
                    <a:lnTo>
                      <a:pt x="21" y="67"/>
                    </a:lnTo>
                    <a:lnTo>
                      <a:pt x="10" y="59"/>
                    </a:lnTo>
                    <a:lnTo>
                      <a:pt x="2" y="48"/>
                    </a:lnTo>
                    <a:lnTo>
                      <a:pt x="0" y="35"/>
                    </a:lnTo>
                    <a:lnTo>
                      <a:pt x="2" y="21"/>
                    </a:lnTo>
                    <a:lnTo>
                      <a:pt x="10" y="10"/>
                    </a:lnTo>
                    <a:lnTo>
                      <a:pt x="21" y="3"/>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sp>
            <p:nvSpPr>
              <p:cNvPr id="21" name="Freeform 218">
                <a:extLst>
                  <a:ext uri="{FF2B5EF4-FFF2-40B4-BE49-F238E27FC236}">
                    <a16:creationId xmlns:a16="http://schemas.microsoft.com/office/drawing/2014/main" id="{2D0B161C-6AA7-45C1-B4BF-73EF6567ACA4}"/>
                  </a:ext>
                </a:extLst>
              </p:cNvPr>
              <p:cNvSpPr>
                <a:spLocks noEditPoints="1"/>
              </p:cNvSpPr>
              <p:nvPr/>
            </p:nvSpPr>
            <p:spPr bwMode="auto">
              <a:xfrm>
                <a:off x="4329398" y="5423653"/>
                <a:ext cx="55562" cy="57150"/>
              </a:xfrm>
              <a:custGeom>
                <a:avLst/>
                <a:gdLst>
                  <a:gd name="T0" fmla="*/ 53 w 106"/>
                  <a:gd name="T1" fmla="*/ 37 h 107"/>
                  <a:gd name="T2" fmla="*/ 48 w 106"/>
                  <a:gd name="T3" fmla="*/ 38 h 107"/>
                  <a:gd name="T4" fmla="*/ 44 w 106"/>
                  <a:gd name="T5" fmla="*/ 40 h 107"/>
                  <a:gd name="T6" fmla="*/ 40 w 106"/>
                  <a:gd name="T7" fmla="*/ 44 h 107"/>
                  <a:gd name="T8" fmla="*/ 39 w 106"/>
                  <a:gd name="T9" fmla="*/ 48 h 107"/>
                  <a:gd name="T10" fmla="*/ 37 w 106"/>
                  <a:gd name="T11" fmla="*/ 53 h 107"/>
                  <a:gd name="T12" fmla="*/ 39 w 106"/>
                  <a:gd name="T13" fmla="*/ 59 h 107"/>
                  <a:gd name="T14" fmla="*/ 40 w 106"/>
                  <a:gd name="T15" fmla="*/ 63 h 107"/>
                  <a:gd name="T16" fmla="*/ 44 w 106"/>
                  <a:gd name="T17" fmla="*/ 66 h 107"/>
                  <a:gd name="T18" fmla="*/ 48 w 106"/>
                  <a:gd name="T19" fmla="*/ 69 h 107"/>
                  <a:gd name="T20" fmla="*/ 53 w 106"/>
                  <a:gd name="T21" fmla="*/ 70 h 107"/>
                  <a:gd name="T22" fmla="*/ 58 w 106"/>
                  <a:gd name="T23" fmla="*/ 69 h 107"/>
                  <a:gd name="T24" fmla="*/ 63 w 106"/>
                  <a:gd name="T25" fmla="*/ 66 h 107"/>
                  <a:gd name="T26" fmla="*/ 67 w 106"/>
                  <a:gd name="T27" fmla="*/ 63 h 107"/>
                  <a:gd name="T28" fmla="*/ 69 w 106"/>
                  <a:gd name="T29" fmla="*/ 59 h 107"/>
                  <a:gd name="T30" fmla="*/ 69 w 106"/>
                  <a:gd name="T31" fmla="*/ 53 h 107"/>
                  <a:gd name="T32" fmla="*/ 69 w 106"/>
                  <a:gd name="T33" fmla="*/ 48 h 107"/>
                  <a:gd name="T34" fmla="*/ 67 w 106"/>
                  <a:gd name="T35" fmla="*/ 44 h 107"/>
                  <a:gd name="T36" fmla="*/ 63 w 106"/>
                  <a:gd name="T37" fmla="*/ 40 h 107"/>
                  <a:gd name="T38" fmla="*/ 58 w 106"/>
                  <a:gd name="T39" fmla="*/ 38 h 107"/>
                  <a:gd name="T40" fmla="*/ 53 w 106"/>
                  <a:gd name="T41" fmla="*/ 37 h 107"/>
                  <a:gd name="T42" fmla="*/ 53 w 106"/>
                  <a:gd name="T43" fmla="*/ 0 h 107"/>
                  <a:gd name="T44" fmla="*/ 71 w 106"/>
                  <a:gd name="T45" fmla="*/ 2 h 107"/>
                  <a:gd name="T46" fmla="*/ 85 w 106"/>
                  <a:gd name="T47" fmla="*/ 11 h 107"/>
                  <a:gd name="T48" fmla="*/ 97 w 106"/>
                  <a:gd name="T49" fmla="*/ 22 h 107"/>
                  <a:gd name="T50" fmla="*/ 104 w 106"/>
                  <a:gd name="T51" fmla="*/ 37 h 107"/>
                  <a:gd name="T52" fmla="*/ 106 w 106"/>
                  <a:gd name="T53" fmla="*/ 53 h 107"/>
                  <a:gd name="T54" fmla="*/ 104 w 106"/>
                  <a:gd name="T55" fmla="*/ 70 h 107"/>
                  <a:gd name="T56" fmla="*/ 97 w 106"/>
                  <a:gd name="T57" fmla="*/ 85 h 107"/>
                  <a:gd name="T58" fmla="*/ 85 w 106"/>
                  <a:gd name="T59" fmla="*/ 96 h 107"/>
                  <a:gd name="T60" fmla="*/ 71 w 106"/>
                  <a:gd name="T61" fmla="*/ 103 h 107"/>
                  <a:gd name="T62" fmla="*/ 53 w 106"/>
                  <a:gd name="T63" fmla="*/ 107 h 107"/>
                  <a:gd name="T64" fmla="*/ 36 w 106"/>
                  <a:gd name="T65" fmla="*/ 103 h 107"/>
                  <a:gd name="T66" fmla="*/ 23 w 106"/>
                  <a:gd name="T67" fmla="*/ 96 h 107"/>
                  <a:gd name="T68" fmla="*/ 10 w 106"/>
                  <a:gd name="T69" fmla="*/ 85 h 107"/>
                  <a:gd name="T70" fmla="*/ 3 w 106"/>
                  <a:gd name="T71" fmla="*/ 70 h 107"/>
                  <a:gd name="T72" fmla="*/ 0 w 106"/>
                  <a:gd name="T73" fmla="*/ 53 h 107"/>
                  <a:gd name="T74" fmla="*/ 3 w 106"/>
                  <a:gd name="T75" fmla="*/ 37 h 107"/>
                  <a:gd name="T76" fmla="*/ 10 w 106"/>
                  <a:gd name="T77" fmla="*/ 22 h 107"/>
                  <a:gd name="T78" fmla="*/ 23 w 106"/>
                  <a:gd name="T79" fmla="*/ 11 h 107"/>
                  <a:gd name="T80" fmla="*/ 36 w 106"/>
                  <a:gd name="T81" fmla="*/ 2 h 107"/>
                  <a:gd name="T82" fmla="*/ 53 w 106"/>
                  <a:gd name="T83"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07">
                    <a:moveTo>
                      <a:pt x="53" y="37"/>
                    </a:moveTo>
                    <a:lnTo>
                      <a:pt x="48" y="38"/>
                    </a:lnTo>
                    <a:lnTo>
                      <a:pt x="44" y="40"/>
                    </a:lnTo>
                    <a:lnTo>
                      <a:pt x="40" y="44"/>
                    </a:lnTo>
                    <a:lnTo>
                      <a:pt x="39" y="48"/>
                    </a:lnTo>
                    <a:lnTo>
                      <a:pt x="37" y="53"/>
                    </a:lnTo>
                    <a:lnTo>
                      <a:pt x="39" y="59"/>
                    </a:lnTo>
                    <a:lnTo>
                      <a:pt x="40" y="63"/>
                    </a:lnTo>
                    <a:lnTo>
                      <a:pt x="44" y="66"/>
                    </a:lnTo>
                    <a:lnTo>
                      <a:pt x="48" y="69"/>
                    </a:lnTo>
                    <a:lnTo>
                      <a:pt x="53" y="70"/>
                    </a:lnTo>
                    <a:lnTo>
                      <a:pt x="58" y="69"/>
                    </a:lnTo>
                    <a:lnTo>
                      <a:pt x="63" y="66"/>
                    </a:lnTo>
                    <a:lnTo>
                      <a:pt x="67" y="63"/>
                    </a:lnTo>
                    <a:lnTo>
                      <a:pt x="69" y="59"/>
                    </a:lnTo>
                    <a:lnTo>
                      <a:pt x="69" y="53"/>
                    </a:lnTo>
                    <a:lnTo>
                      <a:pt x="69" y="48"/>
                    </a:lnTo>
                    <a:lnTo>
                      <a:pt x="67" y="44"/>
                    </a:lnTo>
                    <a:lnTo>
                      <a:pt x="63" y="40"/>
                    </a:lnTo>
                    <a:lnTo>
                      <a:pt x="58" y="38"/>
                    </a:lnTo>
                    <a:lnTo>
                      <a:pt x="53" y="37"/>
                    </a:lnTo>
                    <a:close/>
                    <a:moveTo>
                      <a:pt x="53" y="0"/>
                    </a:moveTo>
                    <a:lnTo>
                      <a:pt x="71" y="2"/>
                    </a:lnTo>
                    <a:lnTo>
                      <a:pt x="85" y="11"/>
                    </a:lnTo>
                    <a:lnTo>
                      <a:pt x="97" y="22"/>
                    </a:lnTo>
                    <a:lnTo>
                      <a:pt x="104" y="37"/>
                    </a:lnTo>
                    <a:lnTo>
                      <a:pt x="106" y="53"/>
                    </a:lnTo>
                    <a:lnTo>
                      <a:pt x="104" y="70"/>
                    </a:lnTo>
                    <a:lnTo>
                      <a:pt x="97" y="85"/>
                    </a:lnTo>
                    <a:lnTo>
                      <a:pt x="85" y="96"/>
                    </a:lnTo>
                    <a:lnTo>
                      <a:pt x="71" y="103"/>
                    </a:lnTo>
                    <a:lnTo>
                      <a:pt x="53" y="107"/>
                    </a:lnTo>
                    <a:lnTo>
                      <a:pt x="36" y="103"/>
                    </a:lnTo>
                    <a:lnTo>
                      <a:pt x="23" y="96"/>
                    </a:lnTo>
                    <a:lnTo>
                      <a:pt x="10" y="85"/>
                    </a:lnTo>
                    <a:lnTo>
                      <a:pt x="3" y="70"/>
                    </a:lnTo>
                    <a:lnTo>
                      <a:pt x="0" y="53"/>
                    </a:lnTo>
                    <a:lnTo>
                      <a:pt x="3" y="37"/>
                    </a:lnTo>
                    <a:lnTo>
                      <a:pt x="10" y="22"/>
                    </a:lnTo>
                    <a:lnTo>
                      <a:pt x="23" y="11"/>
                    </a:lnTo>
                    <a:lnTo>
                      <a:pt x="36" y="2"/>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sp>
            <p:nvSpPr>
              <p:cNvPr id="22" name="Freeform 219">
                <a:extLst>
                  <a:ext uri="{FF2B5EF4-FFF2-40B4-BE49-F238E27FC236}">
                    <a16:creationId xmlns:a16="http://schemas.microsoft.com/office/drawing/2014/main" id="{A374DDF8-1B45-43C8-BED1-0D8811ABB597}"/>
                  </a:ext>
                </a:extLst>
              </p:cNvPr>
              <p:cNvSpPr>
                <a:spLocks/>
              </p:cNvSpPr>
              <p:nvPr/>
            </p:nvSpPr>
            <p:spPr bwMode="auto">
              <a:xfrm>
                <a:off x="4224623" y="5236328"/>
                <a:ext cx="31750" cy="158750"/>
              </a:xfrm>
              <a:custGeom>
                <a:avLst/>
                <a:gdLst>
                  <a:gd name="T0" fmla="*/ 16 w 62"/>
                  <a:gd name="T1" fmla="*/ 0 h 299"/>
                  <a:gd name="T2" fmla="*/ 26 w 62"/>
                  <a:gd name="T3" fmla="*/ 1 h 299"/>
                  <a:gd name="T4" fmla="*/ 33 w 62"/>
                  <a:gd name="T5" fmla="*/ 7 h 299"/>
                  <a:gd name="T6" fmla="*/ 37 w 62"/>
                  <a:gd name="T7" fmla="*/ 16 h 299"/>
                  <a:gd name="T8" fmla="*/ 62 w 62"/>
                  <a:gd name="T9" fmla="*/ 280 h 299"/>
                  <a:gd name="T10" fmla="*/ 59 w 62"/>
                  <a:gd name="T11" fmla="*/ 290 h 299"/>
                  <a:gd name="T12" fmla="*/ 53 w 62"/>
                  <a:gd name="T13" fmla="*/ 297 h 299"/>
                  <a:gd name="T14" fmla="*/ 44 w 62"/>
                  <a:gd name="T15" fmla="*/ 299 h 299"/>
                  <a:gd name="T16" fmla="*/ 43 w 62"/>
                  <a:gd name="T17" fmla="*/ 299 h 299"/>
                  <a:gd name="T18" fmla="*/ 37 w 62"/>
                  <a:gd name="T19" fmla="*/ 299 h 299"/>
                  <a:gd name="T20" fmla="*/ 32 w 62"/>
                  <a:gd name="T21" fmla="*/ 297 h 299"/>
                  <a:gd name="T22" fmla="*/ 28 w 62"/>
                  <a:gd name="T23" fmla="*/ 293 h 299"/>
                  <a:gd name="T24" fmla="*/ 26 w 62"/>
                  <a:gd name="T25" fmla="*/ 288 h 299"/>
                  <a:gd name="T26" fmla="*/ 25 w 62"/>
                  <a:gd name="T27" fmla="*/ 283 h 299"/>
                  <a:gd name="T28" fmla="*/ 0 w 62"/>
                  <a:gd name="T29" fmla="*/ 20 h 299"/>
                  <a:gd name="T30" fmla="*/ 1 w 62"/>
                  <a:gd name="T31" fmla="*/ 11 h 299"/>
                  <a:gd name="T32" fmla="*/ 7 w 62"/>
                  <a:gd name="T33" fmla="*/ 4 h 299"/>
                  <a:gd name="T34" fmla="*/ 16 w 62"/>
                  <a:gd name="T35" fmla="*/ 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 h="299">
                    <a:moveTo>
                      <a:pt x="16" y="0"/>
                    </a:moveTo>
                    <a:lnTo>
                      <a:pt x="26" y="1"/>
                    </a:lnTo>
                    <a:lnTo>
                      <a:pt x="33" y="7"/>
                    </a:lnTo>
                    <a:lnTo>
                      <a:pt x="37" y="16"/>
                    </a:lnTo>
                    <a:lnTo>
                      <a:pt x="62" y="280"/>
                    </a:lnTo>
                    <a:lnTo>
                      <a:pt x="59" y="290"/>
                    </a:lnTo>
                    <a:lnTo>
                      <a:pt x="53" y="297"/>
                    </a:lnTo>
                    <a:lnTo>
                      <a:pt x="44" y="299"/>
                    </a:lnTo>
                    <a:lnTo>
                      <a:pt x="43" y="299"/>
                    </a:lnTo>
                    <a:lnTo>
                      <a:pt x="37" y="299"/>
                    </a:lnTo>
                    <a:lnTo>
                      <a:pt x="32" y="297"/>
                    </a:lnTo>
                    <a:lnTo>
                      <a:pt x="28" y="293"/>
                    </a:lnTo>
                    <a:lnTo>
                      <a:pt x="26" y="288"/>
                    </a:lnTo>
                    <a:lnTo>
                      <a:pt x="25" y="283"/>
                    </a:lnTo>
                    <a:lnTo>
                      <a:pt x="0" y="20"/>
                    </a:lnTo>
                    <a:lnTo>
                      <a:pt x="1" y="11"/>
                    </a:lnTo>
                    <a:lnTo>
                      <a:pt x="7" y="4"/>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sp>
            <p:nvSpPr>
              <p:cNvPr id="23" name="Freeform 220">
                <a:extLst>
                  <a:ext uri="{FF2B5EF4-FFF2-40B4-BE49-F238E27FC236}">
                    <a16:creationId xmlns:a16="http://schemas.microsoft.com/office/drawing/2014/main" id="{5E167DC8-299F-44BE-A165-ACC7DDB66A2D}"/>
                  </a:ext>
                </a:extLst>
              </p:cNvPr>
              <p:cNvSpPr>
                <a:spLocks/>
              </p:cNvSpPr>
              <p:nvPr/>
            </p:nvSpPr>
            <p:spPr bwMode="auto">
              <a:xfrm>
                <a:off x="4291298" y="5241091"/>
                <a:ext cx="22225" cy="149225"/>
              </a:xfrm>
              <a:custGeom>
                <a:avLst/>
                <a:gdLst>
                  <a:gd name="T0" fmla="*/ 17 w 43"/>
                  <a:gd name="T1" fmla="*/ 0 h 281"/>
                  <a:gd name="T2" fmla="*/ 22 w 43"/>
                  <a:gd name="T3" fmla="*/ 0 h 281"/>
                  <a:gd name="T4" fmla="*/ 27 w 43"/>
                  <a:gd name="T5" fmla="*/ 1 h 281"/>
                  <a:gd name="T6" fmla="*/ 30 w 43"/>
                  <a:gd name="T7" fmla="*/ 5 h 281"/>
                  <a:gd name="T8" fmla="*/ 33 w 43"/>
                  <a:gd name="T9" fmla="*/ 9 h 281"/>
                  <a:gd name="T10" fmla="*/ 35 w 43"/>
                  <a:gd name="T11" fmla="*/ 12 h 281"/>
                  <a:gd name="T12" fmla="*/ 37 w 43"/>
                  <a:gd name="T13" fmla="*/ 17 h 281"/>
                  <a:gd name="T14" fmla="*/ 43 w 43"/>
                  <a:gd name="T15" fmla="*/ 262 h 281"/>
                  <a:gd name="T16" fmla="*/ 42 w 43"/>
                  <a:gd name="T17" fmla="*/ 267 h 281"/>
                  <a:gd name="T18" fmla="*/ 40 w 43"/>
                  <a:gd name="T19" fmla="*/ 272 h 281"/>
                  <a:gd name="T20" fmla="*/ 38 w 43"/>
                  <a:gd name="T21" fmla="*/ 276 h 281"/>
                  <a:gd name="T22" fmla="*/ 34 w 43"/>
                  <a:gd name="T23" fmla="*/ 278 h 281"/>
                  <a:gd name="T24" fmla="*/ 29 w 43"/>
                  <a:gd name="T25" fmla="*/ 281 h 281"/>
                  <a:gd name="T26" fmla="*/ 24 w 43"/>
                  <a:gd name="T27" fmla="*/ 281 h 281"/>
                  <a:gd name="T28" fmla="*/ 24 w 43"/>
                  <a:gd name="T29" fmla="*/ 281 h 281"/>
                  <a:gd name="T30" fmla="*/ 18 w 43"/>
                  <a:gd name="T31" fmla="*/ 281 h 281"/>
                  <a:gd name="T32" fmla="*/ 13 w 43"/>
                  <a:gd name="T33" fmla="*/ 277 h 281"/>
                  <a:gd name="T34" fmla="*/ 10 w 43"/>
                  <a:gd name="T35" fmla="*/ 273 h 281"/>
                  <a:gd name="T36" fmla="*/ 7 w 43"/>
                  <a:gd name="T37" fmla="*/ 268 h 281"/>
                  <a:gd name="T38" fmla="*/ 6 w 43"/>
                  <a:gd name="T39" fmla="*/ 264 h 281"/>
                  <a:gd name="T40" fmla="*/ 0 w 43"/>
                  <a:gd name="T41" fmla="*/ 18 h 281"/>
                  <a:gd name="T42" fmla="*/ 0 w 43"/>
                  <a:gd name="T43" fmla="*/ 13 h 281"/>
                  <a:gd name="T44" fmla="*/ 2 w 43"/>
                  <a:gd name="T45" fmla="*/ 9 h 281"/>
                  <a:gd name="T46" fmla="*/ 5 w 43"/>
                  <a:gd name="T47" fmla="*/ 5 h 281"/>
                  <a:gd name="T48" fmla="*/ 8 w 43"/>
                  <a:gd name="T49" fmla="*/ 2 h 281"/>
                  <a:gd name="T50" fmla="*/ 12 w 43"/>
                  <a:gd name="T51" fmla="*/ 0 h 281"/>
                  <a:gd name="T52" fmla="*/ 17 w 43"/>
                  <a:gd name="T53"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 h="281">
                    <a:moveTo>
                      <a:pt x="17" y="0"/>
                    </a:moveTo>
                    <a:lnTo>
                      <a:pt x="22" y="0"/>
                    </a:lnTo>
                    <a:lnTo>
                      <a:pt x="27" y="1"/>
                    </a:lnTo>
                    <a:lnTo>
                      <a:pt x="30" y="5"/>
                    </a:lnTo>
                    <a:lnTo>
                      <a:pt x="33" y="9"/>
                    </a:lnTo>
                    <a:lnTo>
                      <a:pt x="35" y="12"/>
                    </a:lnTo>
                    <a:lnTo>
                      <a:pt x="37" y="17"/>
                    </a:lnTo>
                    <a:lnTo>
                      <a:pt x="43" y="262"/>
                    </a:lnTo>
                    <a:lnTo>
                      <a:pt x="42" y="267"/>
                    </a:lnTo>
                    <a:lnTo>
                      <a:pt x="40" y="272"/>
                    </a:lnTo>
                    <a:lnTo>
                      <a:pt x="38" y="276"/>
                    </a:lnTo>
                    <a:lnTo>
                      <a:pt x="34" y="278"/>
                    </a:lnTo>
                    <a:lnTo>
                      <a:pt x="29" y="281"/>
                    </a:lnTo>
                    <a:lnTo>
                      <a:pt x="24" y="281"/>
                    </a:lnTo>
                    <a:lnTo>
                      <a:pt x="24" y="281"/>
                    </a:lnTo>
                    <a:lnTo>
                      <a:pt x="18" y="281"/>
                    </a:lnTo>
                    <a:lnTo>
                      <a:pt x="13" y="277"/>
                    </a:lnTo>
                    <a:lnTo>
                      <a:pt x="10" y="273"/>
                    </a:lnTo>
                    <a:lnTo>
                      <a:pt x="7" y="268"/>
                    </a:lnTo>
                    <a:lnTo>
                      <a:pt x="6" y="264"/>
                    </a:lnTo>
                    <a:lnTo>
                      <a:pt x="0" y="18"/>
                    </a:lnTo>
                    <a:lnTo>
                      <a:pt x="0" y="13"/>
                    </a:lnTo>
                    <a:lnTo>
                      <a:pt x="2" y="9"/>
                    </a:lnTo>
                    <a:lnTo>
                      <a:pt x="5" y="5"/>
                    </a:lnTo>
                    <a:lnTo>
                      <a:pt x="8" y="2"/>
                    </a:lnTo>
                    <a:lnTo>
                      <a:pt x="12" y="0"/>
                    </a:lnTo>
                    <a:lnTo>
                      <a:pt x="1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sp>
            <p:nvSpPr>
              <p:cNvPr id="24" name="Freeform 221">
                <a:extLst>
                  <a:ext uri="{FF2B5EF4-FFF2-40B4-BE49-F238E27FC236}">
                    <a16:creationId xmlns:a16="http://schemas.microsoft.com/office/drawing/2014/main" id="{5D2CE422-E6B5-4013-95D7-8AAD025E0E01}"/>
                  </a:ext>
                </a:extLst>
              </p:cNvPr>
              <p:cNvSpPr>
                <a:spLocks/>
              </p:cNvSpPr>
              <p:nvPr/>
            </p:nvSpPr>
            <p:spPr bwMode="auto">
              <a:xfrm>
                <a:off x="4350036" y="5245853"/>
                <a:ext cx="25400" cy="139700"/>
              </a:xfrm>
              <a:custGeom>
                <a:avLst/>
                <a:gdLst>
                  <a:gd name="T0" fmla="*/ 33 w 50"/>
                  <a:gd name="T1" fmla="*/ 0 h 265"/>
                  <a:gd name="T2" fmla="*/ 38 w 50"/>
                  <a:gd name="T3" fmla="*/ 2 h 265"/>
                  <a:gd name="T4" fmla="*/ 42 w 50"/>
                  <a:gd name="T5" fmla="*/ 3 h 265"/>
                  <a:gd name="T6" fmla="*/ 45 w 50"/>
                  <a:gd name="T7" fmla="*/ 6 h 265"/>
                  <a:gd name="T8" fmla="*/ 48 w 50"/>
                  <a:gd name="T9" fmla="*/ 10 h 265"/>
                  <a:gd name="T10" fmla="*/ 50 w 50"/>
                  <a:gd name="T11" fmla="*/ 15 h 265"/>
                  <a:gd name="T12" fmla="*/ 50 w 50"/>
                  <a:gd name="T13" fmla="*/ 20 h 265"/>
                  <a:gd name="T14" fmla="*/ 37 w 50"/>
                  <a:gd name="T15" fmla="*/ 248 h 265"/>
                  <a:gd name="T16" fmla="*/ 35 w 50"/>
                  <a:gd name="T17" fmla="*/ 253 h 265"/>
                  <a:gd name="T18" fmla="*/ 33 w 50"/>
                  <a:gd name="T19" fmla="*/ 258 h 265"/>
                  <a:gd name="T20" fmla="*/ 29 w 50"/>
                  <a:gd name="T21" fmla="*/ 261 h 265"/>
                  <a:gd name="T22" fmla="*/ 24 w 50"/>
                  <a:gd name="T23" fmla="*/ 264 h 265"/>
                  <a:gd name="T24" fmla="*/ 18 w 50"/>
                  <a:gd name="T25" fmla="*/ 265 h 265"/>
                  <a:gd name="T26" fmla="*/ 17 w 50"/>
                  <a:gd name="T27" fmla="*/ 265 h 265"/>
                  <a:gd name="T28" fmla="*/ 12 w 50"/>
                  <a:gd name="T29" fmla="*/ 264 h 265"/>
                  <a:gd name="T30" fmla="*/ 8 w 50"/>
                  <a:gd name="T31" fmla="*/ 261 h 265"/>
                  <a:gd name="T32" fmla="*/ 5 w 50"/>
                  <a:gd name="T33" fmla="*/ 259 h 265"/>
                  <a:gd name="T34" fmla="*/ 2 w 50"/>
                  <a:gd name="T35" fmla="*/ 255 h 265"/>
                  <a:gd name="T36" fmla="*/ 0 w 50"/>
                  <a:gd name="T37" fmla="*/ 250 h 265"/>
                  <a:gd name="T38" fmla="*/ 0 w 50"/>
                  <a:gd name="T39" fmla="*/ 245 h 265"/>
                  <a:gd name="T40" fmla="*/ 13 w 50"/>
                  <a:gd name="T41" fmla="*/ 18 h 265"/>
                  <a:gd name="T42" fmla="*/ 14 w 50"/>
                  <a:gd name="T43" fmla="*/ 13 h 265"/>
                  <a:gd name="T44" fmla="*/ 16 w 50"/>
                  <a:gd name="T45" fmla="*/ 9 h 265"/>
                  <a:gd name="T46" fmla="*/ 19 w 50"/>
                  <a:gd name="T47" fmla="*/ 5 h 265"/>
                  <a:gd name="T48" fmla="*/ 23 w 50"/>
                  <a:gd name="T49" fmla="*/ 3 h 265"/>
                  <a:gd name="T50" fmla="*/ 28 w 50"/>
                  <a:gd name="T51" fmla="*/ 0 h 265"/>
                  <a:gd name="T52" fmla="*/ 33 w 50"/>
                  <a:gd name="T53"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 h="265">
                    <a:moveTo>
                      <a:pt x="33" y="0"/>
                    </a:moveTo>
                    <a:lnTo>
                      <a:pt x="38" y="2"/>
                    </a:lnTo>
                    <a:lnTo>
                      <a:pt x="42" y="3"/>
                    </a:lnTo>
                    <a:lnTo>
                      <a:pt x="45" y="6"/>
                    </a:lnTo>
                    <a:lnTo>
                      <a:pt x="48" y="10"/>
                    </a:lnTo>
                    <a:lnTo>
                      <a:pt x="50" y="15"/>
                    </a:lnTo>
                    <a:lnTo>
                      <a:pt x="50" y="20"/>
                    </a:lnTo>
                    <a:lnTo>
                      <a:pt x="37" y="248"/>
                    </a:lnTo>
                    <a:lnTo>
                      <a:pt x="35" y="253"/>
                    </a:lnTo>
                    <a:lnTo>
                      <a:pt x="33" y="258"/>
                    </a:lnTo>
                    <a:lnTo>
                      <a:pt x="29" y="261"/>
                    </a:lnTo>
                    <a:lnTo>
                      <a:pt x="24" y="264"/>
                    </a:lnTo>
                    <a:lnTo>
                      <a:pt x="18" y="265"/>
                    </a:lnTo>
                    <a:lnTo>
                      <a:pt x="17" y="265"/>
                    </a:lnTo>
                    <a:lnTo>
                      <a:pt x="12" y="264"/>
                    </a:lnTo>
                    <a:lnTo>
                      <a:pt x="8" y="261"/>
                    </a:lnTo>
                    <a:lnTo>
                      <a:pt x="5" y="259"/>
                    </a:lnTo>
                    <a:lnTo>
                      <a:pt x="2" y="255"/>
                    </a:lnTo>
                    <a:lnTo>
                      <a:pt x="0" y="250"/>
                    </a:lnTo>
                    <a:lnTo>
                      <a:pt x="0" y="245"/>
                    </a:lnTo>
                    <a:lnTo>
                      <a:pt x="13" y="18"/>
                    </a:lnTo>
                    <a:lnTo>
                      <a:pt x="14" y="13"/>
                    </a:lnTo>
                    <a:lnTo>
                      <a:pt x="16" y="9"/>
                    </a:lnTo>
                    <a:lnTo>
                      <a:pt x="19" y="5"/>
                    </a:lnTo>
                    <a:lnTo>
                      <a:pt x="23" y="3"/>
                    </a:lnTo>
                    <a:lnTo>
                      <a:pt x="28" y="0"/>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sp>
            <p:nvSpPr>
              <p:cNvPr id="25" name="Freeform 222">
                <a:extLst>
                  <a:ext uri="{FF2B5EF4-FFF2-40B4-BE49-F238E27FC236}">
                    <a16:creationId xmlns:a16="http://schemas.microsoft.com/office/drawing/2014/main" id="{20080B91-7BD9-4254-92B5-D1B833AAB027}"/>
                  </a:ext>
                </a:extLst>
              </p:cNvPr>
              <p:cNvSpPr>
                <a:spLocks/>
              </p:cNvSpPr>
              <p:nvPr/>
            </p:nvSpPr>
            <p:spPr bwMode="auto">
              <a:xfrm>
                <a:off x="4161123" y="5282366"/>
                <a:ext cx="269875" cy="25400"/>
              </a:xfrm>
              <a:custGeom>
                <a:avLst/>
                <a:gdLst>
                  <a:gd name="T0" fmla="*/ 19 w 509"/>
                  <a:gd name="T1" fmla="*/ 0 h 46"/>
                  <a:gd name="T2" fmla="*/ 490 w 509"/>
                  <a:gd name="T3" fmla="*/ 9 h 46"/>
                  <a:gd name="T4" fmla="*/ 495 w 509"/>
                  <a:gd name="T5" fmla="*/ 11 h 46"/>
                  <a:gd name="T6" fmla="*/ 499 w 509"/>
                  <a:gd name="T7" fmla="*/ 12 h 46"/>
                  <a:gd name="T8" fmla="*/ 502 w 509"/>
                  <a:gd name="T9" fmla="*/ 16 h 46"/>
                  <a:gd name="T10" fmla="*/ 506 w 509"/>
                  <a:gd name="T11" fmla="*/ 19 h 46"/>
                  <a:gd name="T12" fmla="*/ 507 w 509"/>
                  <a:gd name="T13" fmla="*/ 23 h 46"/>
                  <a:gd name="T14" fmla="*/ 509 w 509"/>
                  <a:gd name="T15" fmla="*/ 28 h 46"/>
                  <a:gd name="T16" fmla="*/ 507 w 509"/>
                  <a:gd name="T17" fmla="*/ 34 h 46"/>
                  <a:gd name="T18" fmla="*/ 505 w 509"/>
                  <a:gd name="T19" fmla="*/ 39 h 46"/>
                  <a:gd name="T20" fmla="*/ 500 w 509"/>
                  <a:gd name="T21" fmla="*/ 43 h 46"/>
                  <a:gd name="T22" fmla="*/ 495 w 509"/>
                  <a:gd name="T23" fmla="*/ 45 h 46"/>
                  <a:gd name="T24" fmla="*/ 490 w 509"/>
                  <a:gd name="T25" fmla="*/ 46 h 46"/>
                  <a:gd name="T26" fmla="*/ 489 w 509"/>
                  <a:gd name="T27" fmla="*/ 46 h 46"/>
                  <a:gd name="T28" fmla="*/ 18 w 509"/>
                  <a:gd name="T29" fmla="*/ 36 h 46"/>
                  <a:gd name="T30" fmla="*/ 13 w 509"/>
                  <a:gd name="T31" fmla="*/ 35 h 46"/>
                  <a:gd name="T32" fmla="*/ 8 w 509"/>
                  <a:gd name="T33" fmla="*/ 33 h 46"/>
                  <a:gd name="T34" fmla="*/ 5 w 509"/>
                  <a:gd name="T35" fmla="*/ 30 h 46"/>
                  <a:gd name="T36" fmla="*/ 2 w 509"/>
                  <a:gd name="T37" fmla="*/ 27 h 46"/>
                  <a:gd name="T38" fmla="*/ 1 w 509"/>
                  <a:gd name="T39" fmla="*/ 22 h 46"/>
                  <a:gd name="T40" fmla="*/ 0 w 509"/>
                  <a:gd name="T41" fmla="*/ 17 h 46"/>
                  <a:gd name="T42" fmla="*/ 1 w 509"/>
                  <a:gd name="T43" fmla="*/ 12 h 46"/>
                  <a:gd name="T44" fmla="*/ 3 w 509"/>
                  <a:gd name="T45" fmla="*/ 8 h 46"/>
                  <a:gd name="T46" fmla="*/ 6 w 509"/>
                  <a:gd name="T47" fmla="*/ 4 h 46"/>
                  <a:gd name="T48" fmla="*/ 10 w 509"/>
                  <a:gd name="T49" fmla="*/ 2 h 46"/>
                  <a:gd name="T50" fmla="*/ 14 w 509"/>
                  <a:gd name="T51" fmla="*/ 0 h 46"/>
                  <a:gd name="T52" fmla="*/ 19 w 509"/>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9" h="46">
                    <a:moveTo>
                      <a:pt x="19" y="0"/>
                    </a:moveTo>
                    <a:lnTo>
                      <a:pt x="490" y="9"/>
                    </a:lnTo>
                    <a:lnTo>
                      <a:pt x="495" y="11"/>
                    </a:lnTo>
                    <a:lnTo>
                      <a:pt x="499" y="12"/>
                    </a:lnTo>
                    <a:lnTo>
                      <a:pt x="502" y="16"/>
                    </a:lnTo>
                    <a:lnTo>
                      <a:pt x="506" y="19"/>
                    </a:lnTo>
                    <a:lnTo>
                      <a:pt x="507" y="23"/>
                    </a:lnTo>
                    <a:lnTo>
                      <a:pt x="509" y="28"/>
                    </a:lnTo>
                    <a:lnTo>
                      <a:pt x="507" y="34"/>
                    </a:lnTo>
                    <a:lnTo>
                      <a:pt x="505" y="39"/>
                    </a:lnTo>
                    <a:lnTo>
                      <a:pt x="500" y="43"/>
                    </a:lnTo>
                    <a:lnTo>
                      <a:pt x="495" y="45"/>
                    </a:lnTo>
                    <a:lnTo>
                      <a:pt x="490" y="46"/>
                    </a:lnTo>
                    <a:lnTo>
                      <a:pt x="489" y="46"/>
                    </a:lnTo>
                    <a:lnTo>
                      <a:pt x="18" y="36"/>
                    </a:lnTo>
                    <a:lnTo>
                      <a:pt x="13" y="35"/>
                    </a:lnTo>
                    <a:lnTo>
                      <a:pt x="8" y="33"/>
                    </a:lnTo>
                    <a:lnTo>
                      <a:pt x="5" y="30"/>
                    </a:lnTo>
                    <a:lnTo>
                      <a:pt x="2" y="27"/>
                    </a:lnTo>
                    <a:lnTo>
                      <a:pt x="1" y="22"/>
                    </a:lnTo>
                    <a:lnTo>
                      <a:pt x="0" y="17"/>
                    </a:lnTo>
                    <a:lnTo>
                      <a:pt x="1" y="12"/>
                    </a:lnTo>
                    <a:lnTo>
                      <a:pt x="3" y="8"/>
                    </a:lnTo>
                    <a:lnTo>
                      <a:pt x="6" y="4"/>
                    </a:lnTo>
                    <a:lnTo>
                      <a:pt x="10" y="2"/>
                    </a:lnTo>
                    <a:lnTo>
                      <a:pt x="14"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sp>
            <p:nvSpPr>
              <p:cNvPr id="26" name="Freeform 223">
                <a:extLst>
                  <a:ext uri="{FF2B5EF4-FFF2-40B4-BE49-F238E27FC236}">
                    <a16:creationId xmlns:a16="http://schemas.microsoft.com/office/drawing/2014/main" id="{A49C1602-0A63-456D-B2B5-A2459B19D52E}"/>
                  </a:ext>
                </a:extLst>
              </p:cNvPr>
              <p:cNvSpPr>
                <a:spLocks/>
              </p:cNvSpPr>
              <p:nvPr/>
            </p:nvSpPr>
            <p:spPr bwMode="auto">
              <a:xfrm>
                <a:off x="4170648" y="5323641"/>
                <a:ext cx="255587" cy="30162"/>
              </a:xfrm>
              <a:custGeom>
                <a:avLst/>
                <a:gdLst>
                  <a:gd name="T0" fmla="*/ 466 w 485"/>
                  <a:gd name="T1" fmla="*/ 0 h 55"/>
                  <a:gd name="T2" fmla="*/ 470 w 485"/>
                  <a:gd name="T3" fmla="*/ 2 h 55"/>
                  <a:gd name="T4" fmla="*/ 475 w 485"/>
                  <a:gd name="T5" fmla="*/ 3 h 55"/>
                  <a:gd name="T6" fmla="*/ 479 w 485"/>
                  <a:gd name="T7" fmla="*/ 5 h 55"/>
                  <a:gd name="T8" fmla="*/ 483 w 485"/>
                  <a:gd name="T9" fmla="*/ 9 h 55"/>
                  <a:gd name="T10" fmla="*/ 484 w 485"/>
                  <a:gd name="T11" fmla="*/ 14 h 55"/>
                  <a:gd name="T12" fmla="*/ 485 w 485"/>
                  <a:gd name="T13" fmla="*/ 19 h 55"/>
                  <a:gd name="T14" fmla="*/ 485 w 485"/>
                  <a:gd name="T15" fmla="*/ 24 h 55"/>
                  <a:gd name="T16" fmla="*/ 483 w 485"/>
                  <a:gd name="T17" fmla="*/ 27 h 55"/>
                  <a:gd name="T18" fmla="*/ 480 w 485"/>
                  <a:gd name="T19" fmla="*/ 31 h 55"/>
                  <a:gd name="T20" fmla="*/ 477 w 485"/>
                  <a:gd name="T21" fmla="*/ 35 h 55"/>
                  <a:gd name="T22" fmla="*/ 472 w 485"/>
                  <a:gd name="T23" fmla="*/ 37 h 55"/>
                  <a:gd name="T24" fmla="*/ 467 w 485"/>
                  <a:gd name="T25" fmla="*/ 37 h 55"/>
                  <a:gd name="T26" fmla="*/ 19 w 485"/>
                  <a:gd name="T27" fmla="*/ 55 h 55"/>
                  <a:gd name="T28" fmla="*/ 18 w 485"/>
                  <a:gd name="T29" fmla="*/ 55 h 55"/>
                  <a:gd name="T30" fmla="*/ 13 w 485"/>
                  <a:gd name="T31" fmla="*/ 53 h 55"/>
                  <a:gd name="T32" fmla="*/ 8 w 485"/>
                  <a:gd name="T33" fmla="*/ 51 h 55"/>
                  <a:gd name="T34" fmla="*/ 3 w 485"/>
                  <a:gd name="T35" fmla="*/ 47 h 55"/>
                  <a:gd name="T36" fmla="*/ 1 w 485"/>
                  <a:gd name="T37" fmla="*/ 42 h 55"/>
                  <a:gd name="T38" fmla="*/ 0 w 485"/>
                  <a:gd name="T39" fmla="*/ 37 h 55"/>
                  <a:gd name="T40" fmla="*/ 1 w 485"/>
                  <a:gd name="T41" fmla="*/ 32 h 55"/>
                  <a:gd name="T42" fmla="*/ 2 w 485"/>
                  <a:gd name="T43" fmla="*/ 27 h 55"/>
                  <a:gd name="T44" fmla="*/ 5 w 485"/>
                  <a:gd name="T45" fmla="*/ 24 h 55"/>
                  <a:gd name="T46" fmla="*/ 8 w 485"/>
                  <a:gd name="T47" fmla="*/ 20 h 55"/>
                  <a:gd name="T48" fmla="*/ 13 w 485"/>
                  <a:gd name="T49" fmla="*/ 19 h 55"/>
                  <a:gd name="T50" fmla="*/ 18 w 485"/>
                  <a:gd name="T51" fmla="*/ 18 h 55"/>
                  <a:gd name="T52" fmla="*/ 466 w 485"/>
                  <a:gd name="T5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5" h="55">
                    <a:moveTo>
                      <a:pt x="466" y="0"/>
                    </a:moveTo>
                    <a:lnTo>
                      <a:pt x="470" y="2"/>
                    </a:lnTo>
                    <a:lnTo>
                      <a:pt x="475" y="3"/>
                    </a:lnTo>
                    <a:lnTo>
                      <a:pt x="479" y="5"/>
                    </a:lnTo>
                    <a:lnTo>
                      <a:pt x="483" y="9"/>
                    </a:lnTo>
                    <a:lnTo>
                      <a:pt x="484" y="14"/>
                    </a:lnTo>
                    <a:lnTo>
                      <a:pt x="485" y="19"/>
                    </a:lnTo>
                    <a:lnTo>
                      <a:pt x="485" y="24"/>
                    </a:lnTo>
                    <a:lnTo>
                      <a:pt x="483" y="27"/>
                    </a:lnTo>
                    <a:lnTo>
                      <a:pt x="480" y="31"/>
                    </a:lnTo>
                    <a:lnTo>
                      <a:pt x="477" y="35"/>
                    </a:lnTo>
                    <a:lnTo>
                      <a:pt x="472" y="37"/>
                    </a:lnTo>
                    <a:lnTo>
                      <a:pt x="467" y="37"/>
                    </a:lnTo>
                    <a:lnTo>
                      <a:pt x="19" y="55"/>
                    </a:lnTo>
                    <a:lnTo>
                      <a:pt x="18" y="55"/>
                    </a:lnTo>
                    <a:lnTo>
                      <a:pt x="13" y="53"/>
                    </a:lnTo>
                    <a:lnTo>
                      <a:pt x="8" y="51"/>
                    </a:lnTo>
                    <a:lnTo>
                      <a:pt x="3" y="47"/>
                    </a:lnTo>
                    <a:lnTo>
                      <a:pt x="1" y="42"/>
                    </a:lnTo>
                    <a:lnTo>
                      <a:pt x="0" y="37"/>
                    </a:lnTo>
                    <a:lnTo>
                      <a:pt x="1" y="32"/>
                    </a:lnTo>
                    <a:lnTo>
                      <a:pt x="2" y="27"/>
                    </a:lnTo>
                    <a:lnTo>
                      <a:pt x="5" y="24"/>
                    </a:lnTo>
                    <a:lnTo>
                      <a:pt x="8" y="20"/>
                    </a:lnTo>
                    <a:lnTo>
                      <a:pt x="13" y="19"/>
                    </a:lnTo>
                    <a:lnTo>
                      <a:pt x="18" y="18"/>
                    </a:lnTo>
                    <a:lnTo>
                      <a:pt x="4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grpSp>
      </p:grpSp>
      <p:grpSp>
        <p:nvGrpSpPr>
          <p:cNvPr id="27" name="Group 26">
            <a:extLst>
              <a:ext uri="{FF2B5EF4-FFF2-40B4-BE49-F238E27FC236}">
                <a16:creationId xmlns:a16="http://schemas.microsoft.com/office/drawing/2014/main" id="{38AA060F-2889-4A20-92C9-B008E17DDFF4}"/>
              </a:ext>
            </a:extLst>
          </p:cNvPr>
          <p:cNvGrpSpPr/>
          <p:nvPr/>
        </p:nvGrpSpPr>
        <p:grpSpPr>
          <a:xfrm>
            <a:off x="308923" y="5694820"/>
            <a:ext cx="396358" cy="396358"/>
            <a:chOff x="158759" y="5455129"/>
            <a:chExt cx="696686" cy="696686"/>
          </a:xfrm>
        </p:grpSpPr>
        <p:sp>
          <p:nvSpPr>
            <p:cNvPr id="28" name="Oval 27">
              <a:extLst>
                <a:ext uri="{FF2B5EF4-FFF2-40B4-BE49-F238E27FC236}">
                  <a16:creationId xmlns:a16="http://schemas.microsoft.com/office/drawing/2014/main" id="{3503E6C1-1BCC-4392-BD35-73268B6E2163}"/>
                </a:ext>
              </a:extLst>
            </p:cNvPr>
            <p:cNvSpPr/>
            <p:nvPr/>
          </p:nvSpPr>
          <p:spPr>
            <a:xfrm>
              <a:off x="158759" y="5455129"/>
              <a:ext cx="696686" cy="696686"/>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2"/>
                </a:buClr>
              </a:pPr>
              <a:endParaRPr lang="en-US" sz="1200" dirty="0">
                <a:latin typeface="Palatino Linotype" panose="02040502050505030304" pitchFamily="18" charset="0"/>
              </a:endParaRPr>
            </a:p>
          </p:txBody>
        </p:sp>
        <p:grpSp>
          <p:nvGrpSpPr>
            <p:cNvPr id="29" name="Group 28">
              <a:extLst>
                <a:ext uri="{FF2B5EF4-FFF2-40B4-BE49-F238E27FC236}">
                  <a16:creationId xmlns:a16="http://schemas.microsoft.com/office/drawing/2014/main" id="{28843B4F-EF55-4DFC-820F-4CD8EEB6ACAA}"/>
                </a:ext>
              </a:extLst>
            </p:cNvPr>
            <p:cNvGrpSpPr/>
            <p:nvPr/>
          </p:nvGrpSpPr>
          <p:grpSpPr>
            <a:xfrm>
              <a:off x="392520" y="5557426"/>
              <a:ext cx="229165" cy="492092"/>
              <a:chOff x="-169804" y="5480083"/>
              <a:chExt cx="165606" cy="492092"/>
            </a:xfrm>
            <a:solidFill>
              <a:schemeClr val="accent2"/>
            </a:solidFill>
          </p:grpSpPr>
          <p:sp>
            <p:nvSpPr>
              <p:cNvPr id="30" name="Freeform 30">
                <a:extLst>
                  <a:ext uri="{FF2B5EF4-FFF2-40B4-BE49-F238E27FC236}">
                    <a16:creationId xmlns:a16="http://schemas.microsoft.com/office/drawing/2014/main" id="{1E0A45B8-40B0-410E-82D1-F22692E03521}"/>
                  </a:ext>
                </a:extLst>
              </p:cNvPr>
              <p:cNvSpPr>
                <a:spLocks/>
              </p:cNvSpPr>
              <p:nvPr/>
            </p:nvSpPr>
            <p:spPr bwMode="auto">
              <a:xfrm>
                <a:off x="-169804" y="5497913"/>
                <a:ext cx="57054" cy="474262"/>
              </a:xfrm>
              <a:custGeom>
                <a:avLst/>
                <a:gdLst>
                  <a:gd name="T0" fmla="*/ 10 w 50"/>
                  <a:gd name="T1" fmla="*/ 5 h 401"/>
                  <a:gd name="T2" fmla="*/ 13 w 50"/>
                  <a:gd name="T3" fmla="*/ 112 h 401"/>
                  <a:gd name="T4" fmla="*/ 15 w 50"/>
                  <a:gd name="T5" fmla="*/ 103 h 401"/>
                  <a:gd name="T6" fmla="*/ 16 w 50"/>
                  <a:gd name="T7" fmla="*/ 75 h 401"/>
                  <a:gd name="T8" fmla="*/ 18 w 50"/>
                  <a:gd name="T9" fmla="*/ 44 h 401"/>
                  <a:gd name="T10" fmla="*/ 16 w 50"/>
                  <a:gd name="T11" fmla="*/ 17 h 401"/>
                  <a:gd name="T12" fmla="*/ 16 w 50"/>
                  <a:gd name="T13" fmla="*/ 5 h 401"/>
                  <a:gd name="T14" fmla="*/ 22 w 50"/>
                  <a:gd name="T15" fmla="*/ 6 h 401"/>
                  <a:gd name="T16" fmla="*/ 24 w 50"/>
                  <a:gd name="T17" fmla="*/ 112 h 401"/>
                  <a:gd name="T18" fmla="*/ 28 w 50"/>
                  <a:gd name="T19" fmla="*/ 97 h 401"/>
                  <a:gd name="T20" fmla="*/ 29 w 50"/>
                  <a:gd name="T21" fmla="*/ 68 h 401"/>
                  <a:gd name="T22" fmla="*/ 29 w 50"/>
                  <a:gd name="T23" fmla="*/ 32 h 401"/>
                  <a:gd name="T24" fmla="*/ 29 w 50"/>
                  <a:gd name="T25" fmla="*/ 9 h 401"/>
                  <a:gd name="T26" fmla="*/ 32 w 50"/>
                  <a:gd name="T27" fmla="*/ 1 h 401"/>
                  <a:gd name="T28" fmla="*/ 36 w 50"/>
                  <a:gd name="T29" fmla="*/ 109 h 401"/>
                  <a:gd name="T30" fmla="*/ 39 w 50"/>
                  <a:gd name="T31" fmla="*/ 109 h 401"/>
                  <a:gd name="T32" fmla="*/ 41 w 50"/>
                  <a:gd name="T33" fmla="*/ 84 h 401"/>
                  <a:gd name="T34" fmla="*/ 42 w 50"/>
                  <a:gd name="T35" fmla="*/ 51 h 401"/>
                  <a:gd name="T36" fmla="*/ 42 w 50"/>
                  <a:gd name="T37" fmla="*/ 19 h 401"/>
                  <a:gd name="T38" fmla="*/ 42 w 50"/>
                  <a:gd name="T39" fmla="*/ 6 h 401"/>
                  <a:gd name="T40" fmla="*/ 48 w 50"/>
                  <a:gd name="T41" fmla="*/ 4 h 401"/>
                  <a:gd name="T42" fmla="*/ 49 w 50"/>
                  <a:gd name="T43" fmla="*/ 30 h 401"/>
                  <a:gd name="T44" fmla="*/ 50 w 50"/>
                  <a:gd name="T45" fmla="*/ 70 h 401"/>
                  <a:gd name="T46" fmla="*/ 50 w 50"/>
                  <a:gd name="T47" fmla="*/ 110 h 401"/>
                  <a:gd name="T48" fmla="*/ 50 w 50"/>
                  <a:gd name="T49" fmla="*/ 138 h 401"/>
                  <a:gd name="T50" fmla="*/ 44 w 50"/>
                  <a:gd name="T51" fmla="*/ 144 h 401"/>
                  <a:gd name="T52" fmla="*/ 37 w 50"/>
                  <a:gd name="T53" fmla="*/ 151 h 401"/>
                  <a:gd name="T54" fmla="*/ 32 w 50"/>
                  <a:gd name="T55" fmla="*/ 156 h 401"/>
                  <a:gd name="T56" fmla="*/ 31 w 50"/>
                  <a:gd name="T57" fmla="*/ 159 h 401"/>
                  <a:gd name="T58" fmla="*/ 31 w 50"/>
                  <a:gd name="T59" fmla="*/ 159 h 401"/>
                  <a:gd name="T60" fmla="*/ 31 w 50"/>
                  <a:gd name="T61" fmla="*/ 161 h 401"/>
                  <a:gd name="T62" fmla="*/ 31 w 50"/>
                  <a:gd name="T63" fmla="*/ 164 h 401"/>
                  <a:gd name="T64" fmla="*/ 31 w 50"/>
                  <a:gd name="T65" fmla="*/ 164 h 401"/>
                  <a:gd name="T66" fmla="*/ 37 w 50"/>
                  <a:gd name="T67" fmla="*/ 207 h 401"/>
                  <a:gd name="T68" fmla="*/ 41 w 50"/>
                  <a:gd name="T69" fmla="*/ 225 h 401"/>
                  <a:gd name="T70" fmla="*/ 44 w 50"/>
                  <a:gd name="T71" fmla="*/ 388 h 401"/>
                  <a:gd name="T72" fmla="*/ 26 w 50"/>
                  <a:gd name="T73" fmla="*/ 401 h 401"/>
                  <a:gd name="T74" fmla="*/ 11 w 50"/>
                  <a:gd name="T75" fmla="*/ 397 h 401"/>
                  <a:gd name="T76" fmla="*/ 1 w 50"/>
                  <a:gd name="T77" fmla="*/ 375 h 401"/>
                  <a:gd name="T78" fmla="*/ 7 w 50"/>
                  <a:gd name="T79" fmla="*/ 213 h 401"/>
                  <a:gd name="T80" fmla="*/ 16 w 50"/>
                  <a:gd name="T81" fmla="*/ 200 h 401"/>
                  <a:gd name="T82" fmla="*/ 18 w 50"/>
                  <a:gd name="T83" fmla="*/ 162 h 401"/>
                  <a:gd name="T84" fmla="*/ 18 w 50"/>
                  <a:gd name="T85" fmla="*/ 160 h 401"/>
                  <a:gd name="T86" fmla="*/ 18 w 50"/>
                  <a:gd name="T87" fmla="*/ 160 h 401"/>
                  <a:gd name="T88" fmla="*/ 18 w 50"/>
                  <a:gd name="T89" fmla="*/ 159 h 401"/>
                  <a:gd name="T90" fmla="*/ 18 w 50"/>
                  <a:gd name="T91" fmla="*/ 157 h 401"/>
                  <a:gd name="T92" fmla="*/ 13 w 50"/>
                  <a:gd name="T93" fmla="*/ 149 h 401"/>
                  <a:gd name="T94" fmla="*/ 6 w 50"/>
                  <a:gd name="T95" fmla="*/ 144 h 401"/>
                  <a:gd name="T96" fmla="*/ 1 w 50"/>
                  <a:gd name="T97" fmla="*/ 142 h 401"/>
                  <a:gd name="T98" fmla="*/ 0 w 50"/>
                  <a:gd name="T99" fmla="*/ 136 h 401"/>
                  <a:gd name="T100" fmla="*/ 0 w 50"/>
                  <a:gd name="T101" fmla="*/ 109 h 401"/>
                  <a:gd name="T102" fmla="*/ 2 w 50"/>
                  <a:gd name="T103" fmla="*/ 70 h 401"/>
                  <a:gd name="T104" fmla="*/ 5 w 50"/>
                  <a:gd name="T105" fmla="*/ 30 h 401"/>
                  <a:gd name="T106" fmla="*/ 6 w 50"/>
                  <a:gd name="T107" fmla="*/ 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 h="401">
                    <a:moveTo>
                      <a:pt x="6" y="0"/>
                    </a:moveTo>
                    <a:lnTo>
                      <a:pt x="10" y="5"/>
                    </a:lnTo>
                    <a:lnTo>
                      <a:pt x="10" y="108"/>
                    </a:lnTo>
                    <a:lnTo>
                      <a:pt x="13" y="112"/>
                    </a:lnTo>
                    <a:lnTo>
                      <a:pt x="15" y="110"/>
                    </a:lnTo>
                    <a:lnTo>
                      <a:pt x="15" y="103"/>
                    </a:lnTo>
                    <a:lnTo>
                      <a:pt x="16" y="91"/>
                    </a:lnTo>
                    <a:lnTo>
                      <a:pt x="16" y="75"/>
                    </a:lnTo>
                    <a:lnTo>
                      <a:pt x="18" y="60"/>
                    </a:lnTo>
                    <a:lnTo>
                      <a:pt x="18" y="44"/>
                    </a:lnTo>
                    <a:lnTo>
                      <a:pt x="18" y="30"/>
                    </a:lnTo>
                    <a:lnTo>
                      <a:pt x="16" y="17"/>
                    </a:lnTo>
                    <a:lnTo>
                      <a:pt x="16" y="9"/>
                    </a:lnTo>
                    <a:lnTo>
                      <a:pt x="16" y="5"/>
                    </a:lnTo>
                    <a:lnTo>
                      <a:pt x="19" y="1"/>
                    </a:lnTo>
                    <a:lnTo>
                      <a:pt x="22" y="6"/>
                    </a:lnTo>
                    <a:lnTo>
                      <a:pt x="22" y="109"/>
                    </a:lnTo>
                    <a:lnTo>
                      <a:pt x="24" y="112"/>
                    </a:lnTo>
                    <a:lnTo>
                      <a:pt x="26" y="108"/>
                    </a:lnTo>
                    <a:lnTo>
                      <a:pt x="28" y="97"/>
                    </a:lnTo>
                    <a:lnTo>
                      <a:pt x="28" y="84"/>
                    </a:lnTo>
                    <a:lnTo>
                      <a:pt x="29" y="68"/>
                    </a:lnTo>
                    <a:lnTo>
                      <a:pt x="29" y="49"/>
                    </a:lnTo>
                    <a:lnTo>
                      <a:pt x="29" y="32"/>
                    </a:lnTo>
                    <a:lnTo>
                      <a:pt x="29" y="19"/>
                    </a:lnTo>
                    <a:lnTo>
                      <a:pt x="29" y="9"/>
                    </a:lnTo>
                    <a:lnTo>
                      <a:pt x="29" y="5"/>
                    </a:lnTo>
                    <a:lnTo>
                      <a:pt x="32" y="1"/>
                    </a:lnTo>
                    <a:lnTo>
                      <a:pt x="35" y="6"/>
                    </a:lnTo>
                    <a:lnTo>
                      <a:pt x="36" y="109"/>
                    </a:lnTo>
                    <a:lnTo>
                      <a:pt x="37" y="113"/>
                    </a:lnTo>
                    <a:lnTo>
                      <a:pt x="39" y="109"/>
                    </a:lnTo>
                    <a:lnTo>
                      <a:pt x="40" y="99"/>
                    </a:lnTo>
                    <a:lnTo>
                      <a:pt x="41" y="84"/>
                    </a:lnTo>
                    <a:lnTo>
                      <a:pt x="41" y="68"/>
                    </a:lnTo>
                    <a:lnTo>
                      <a:pt x="42" y="51"/>
                    </a:lnTo>
                    <a:lnTo>
                      <a:pt x="42" y="34"/>
                    </a:lnTo>
                    <a:lnTo>
                      <a:pt x="42" y="19"/>
                    </a:lnTo>
                    <a:lnTo>
                      <a:pt x="42" y="10"/>
                    </a:lnTo>
                    <a:lnTo>
                      <a:pt x="42" y="6"/>
                    </a:lnTo>
                    <a:lnTo>
                      <a:pt x="48" y="0"/>
                    </a:lnTo>
                    <a:lnTo>
                      <a:pt x="48" y="4"/>
                    </a:lnTo>
                    <a:lnTo>
                      <a:pt x="48" y="14"/>
                    </a:lnTo>
                    <a:lnTo>
                      <a:pt x="49" y="30"/>
                    </a:lnTo>
                    <a:lnTo>
                      <a:pt x="49" y="49"/>
                    </a:lnTo>
                    <a:lnTo>
                      <a:pt x="50" y="70"/>
                    </a:lnTo>
                    <a:lnTo>
                      <a:pt x="50" y="91"/>
                    </a:lnTo>
                    <a:lnTo>
                      <a:pt x="50" y="110"/>
                    </a:lnTo>
                    <a:lnTo>
                      <a:pt x="50" y="126"/>
                    </a:lnTo>
                    <a:lnTo>
                      <a:pt x="50" y="138"/>
                    </a:lnTo>
                    <a:lnTo>
                      <a:pt x="49" y="142"/>
                    </a:lnTo>
                    <a:lnTo>
                      <a:pt x="44" y="144"/>
                    </a:lnTo>
                    <a:lnTo>
                      <a:pt x="40" y="147"/>
                    </a:lnTo>
                    <a:lnTo>
                      <a:pt x="37" y="151"/>
                    </a:lnTo>
                    <a:lnTo>
                      <a:pt x="35" y="153"/>
                    </a:lnTo>
                    <a:lnTo>
                      <a:pt x="32" y="156"/>
                    </a:lnTo>
                    <a:lnTo>
                      <a:pt x="32" y="159"/>
                    </a:lnTo>
                    <a:lnTo>
                      <a:pt x="31" y="159"/>
                    </a:lnTo>
                    <a:lnTo>
                      <a:pt x="31" y="159"/>
                    </a:lnTo>
                    <a:lnTo>
                      <a:pt x="31" y="159"/>
                    </a:lnTo>
                    <a:lnTo>
                      <a:pt x="31" y="161"/>
                    </a:lnTo>
                    <a:lnTo>
                      <a:pt x="31" y="161"/>
                    </a:lnTo>
                    <a:lnTo>
                      <a:pt x="31" y="161"/>
                    </a:lnTo>
                    <a:lnTo>
                      <a:pt x="31" y="164"/>
                    </a:lnTo>
                    <a:lnTo>
                      <a:pt x="31" y="164"/>
                    </a:lnTo>
                    <a:lnTo>
                      <a:pt x="31" y="164"/>
                    </a:lnTo>
                    <a:lnTo>
                      <a:pt x="33" y="200"/>
                    </a:lnTo>
                    <a:lnTo>
                      <a:pt x="37" y="207"/>
                    </a:lnTo>
                    <a:lnTo>
                      <a:pt x="41" y="215"/>
                    </a:lnTo>
                    <a:lnTo>
                      <a:pt x="41" y="225"/>
                    </a:lnTo>
                    <a:lnTo>
                      <a:pt x="46" y="375"/>
                    </a:lnTo>
                    <a:lnTo>
                      <a:pt x="44" y="388"/>
                    </a:lnTo>
                    <a:lnTo>
                      <a:pt x="36" y="397"/>
                    </a:lnTo>
                    <a:lnTo>
                      <a:pt x="26" y="401"/>
                    </a:lnTo>
                    <a:lnTo>
                      <a:pt x="22" y="401"/>
                    </a:lnTo>
                    <a:lnTo>
                      <a:pt x="11" y="397"/>
                    </a:lnTo>
                    <a:lnTo>
                      <a:pt x="3" y="388"/>
                    </a:lnTo>
                    <a:lnTo>
                      <a:pt x="1" y="375"/>
                    </a:lnTo>
                    <a:lnTo>
                      <a:pt x="6" y="225"/>
                    </a:lnTo>
                    <a:lnTo>
                      <a:pt x="7" y="213"/>
                    </a:lnTo>
                    <a:lnTo>
                      <a:pt x="10" y="205"/>
                    </a:lnTo>
                    <a:lnTo>
                      <a:pt x="16" y="200"/>
                    </a:lnTo>
                    <a:lnTo>
                      <a:pt x="18" y="162"/>
                    </a:lnTo>
                    <a:lnTo>
                      <a:pt x="18" y="162"/>
                    </a:lnTo>
                    <a:lnTo>
                      <a:pt x="18" y="162"/>
                    </a:lnTo>
                    <a:lnTo>
                      <a:pt x="18" y="160"/>
                    </a:lnTo>
                    <a:lnTo>
                      <a:pt x="18" y="160"/>
                    </a:lnTo>
                    <a:lnTo>
                      <a:pt x="18" y="160"/>
                    </a:lnTo>
                    <a:lnTo>
                      <a:pt x="18" y="159"/>
                    </a:lnTo>
                    <a:lnTo>
                      <a:pt x="18" y="159"/>
                    </a:lnTo>
                    <a:lnTo>
                      <a:pt x="16" y="156"/>
                    </a:lnTo>
                    <a:lnTo>
                      <a:pt x="18" y="157"/>
                    </a:lnTo>
                    <a:lnTo>
                      <a:pt x="15" y="153"/>
                    </a:lnTo>
                    <a:lnTo>
                      <a:pt x="13" y="149"/>
                    </a:lnTo>
                    <a:lnTo>
                      <a:pt x="10" y="147"/>
                    </a:lnTo>
                    <a:lnTo>
                      <a:pt x="6" y="144"/>
                    </a:lnTo>
                    <a:lnTo>
                      <a:pt x="3" y="143"/>
                    </a:lnTo>
                    <a:lnTo>
                      <a:pt x="1" y="142"/>
                    </a:lnTo>
                    <a:lnTo>
                      <a:pt x="1" y="142"/>
                    </a:lnTo>
                    <a:lnTo>
                      <a:pt x="0" y="136"/>
                    </a:lnTo>
                    <a:lnTo>
                      <a:pt x="0" y="126"/>
                    </a:lnTo>
                    <a:lnTo>
                      <a:pt x="0" y="109"/>
                    </a:lnTo>
                    <a:lnTo>
                      <a:pt x="1" y="91"/>
                    </a:lnTo>
                    <a:lnTo>
                      <a:pt x="2" y="70"/>
                    </a:lnTo>
                    <a:lnTo>
                      <a:pt x="3" y="49"/>
                    </a:lnTo>
                    <a:lnTo>
                      <a:pt x="5" y="30"/>
                    </a:lnTo>
                    <a:lnTo>
                      <a:pt x="5" y="14"/>
                    </a:lnTo>
                    <a:lnTo>
                      <a:pt x="6" y="4"/>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sp>
            <p:nvSpPr>
              <p:cNvPr id="31" name="Freeform 31">
                <a:extLst>
                  <a:ext uri="{FF2B5EF4-FFF2-40B4-BE49-F238E27FC236}">
                    <a16:creationId xmlns:a16="http://schemas.microsoft.com/office/drawing/2014/main" id="{C06A24BB-ABB6-4BA6-A805-C9D6B7B8F530}"/>
                  </a:ext>
                </a:extLst>
              </p:cNvPr>
              <p:cNvSpPr>
                <a:spLocks/>
              </p:cNvSpPr>
              <p:nvPr/>
            </p:nvSpPr>
            <p:spPr bwMode="auto">
              <a:xfrm>
                <a:off x="-49347" y="5480083"/>
                <a:ext cx="45149" cy="492090"/>
              </a:xfrm>
              <a:custGeom>
                <a:avLst/>
                <a:gdLst>
                  <a:gd name="T0" fmla="*/ 43 w 51"/>
                  <a:gd name="T1" fmla="*/ 0 h 414"/>
                  <a:gd name="T2" fmla="*/ 48 w 51"/>
                  <a:gd name="T3" fmla="*/ 13 h 414"/>
                  <a:gd name="T4" fmla="*/ 50 w 51"/>
                  <a:gd name="T5" fmla="*/ 162 h 414"/>
                  <a:gd name="T6" fmla="*/ 47 w 51"/>
                  <a:gd name="T7" fmla="*/ 178 h 414"/>
                  <a:gd name="T8" fmla="*/ 39 w 51"/>
                  <a:gd name="T9" fmla="*/ 190 h 414"/>
                  <a:gd name="T10" fmla="*/ 37 w 51"/>
                  <a:gd name="T11" fmla="*/ 191 h 414"/>
                  <a:gd name="T12" fmla="*/ 35 w 51"/>
                  <a:gd name="T13" fmla="*/ 194 h 414"/>
                  <a:gd name="T14" fmla="*/ 35 w 51"/>
                  <a:gd name="T15" fmla="*/ 195 h 414"/>
                  <a:gd name="T16" fmla="*/ 35 w 51"/>
                  <a:gd name="T17" fmla="*/ 199 h 414"/>
                  <a:gd name="T18" fmla="*/ 37 w 51"/>
                  <a:gd name="T19" fmla="*/ 213 h 414"/>
                  <a:gd name="T20" fmla="*/ 46 w 51"/>
                  <a:gd name="T21" fmla="*/ 226 h 414"/>
                  <a:gd name="T22" fmla="*/ 51 w 51"/>
                  <a:gd name="T23" fmla="*/ 388 h 414"/>
                  <a:gd name="T24" fmla="*/ 50 w 51"/>
                  <a:gd name="T25" fmla="*/ 399 h 414"/>
                  <a:gd name="T26" fmla="*/ 48 w 51"/>
                  <a:gd name="T27" fmla="*/ 401 h 414"/>
                  <a:gd name="T28" fmla="*/ 42 w 51"/>
                  <a:gd name="T29" fmla="*/ 410 h 414"/>
                  <a:gd name="T30" fmla="*/ 32 w 51"/>
                  <a:gd name="T31" fmla="*/ 414 h 414"/>
                  <a:gd name="T32" fmla="*/ 17 w 51"/>
                  <a:gd name="T33" fmla="*/ 410 h 414"/>
                  <a:gd name="T34" fmla="*/ 7 w 51"/>
                  <a:gd name="T35" fmla="*/ 388 h 414"/>
                  <a:gd name="T36" fmla="*/ 12 w 51"/>
                  <a:gd name="T37" fmla="*/ 226 h 414"/>
                  <a:gd name="T38" fmla="*/ 22 w 51"/>
                  <a:gd name="T39" fmla="*/ 212 h 414"/>
                  <a:gd name="T40" fmla="*/ 22 w 51"/>
                  <a:gd name="T41" fmla="*/ 195 h 414"/>
                  <a:gd name="T42" fmla="*/ 22 w 51"/>
                  <a:gd name="T43" fmla="*/ 194 h 414"/>
                  <a:gd name="T44" fmla="*/ 24 w 51"/>
                  <a:gd name="T45" fmla="*/ 194 h 414"/>
                  <a:gd name="T46" fmla="*/ 20 w 51"/>
                  <a:gd name="T47" fmla="*/ 191 h 414"/>
                  <a:gd name="T48" fmla="*/ 8 w 51"/>
                  <a:gd name="T49" fmla="*/ 181 h 414"/>
                  <a:gd name="T50" fmla="*/ 0 w 51"/>
                  <a:gd name="T51" fmla="*/ 153 h 414"/>
                  <a:gd name="T52" fmla="*/ 0 w 51"/>
                  <a:gd name="T53" fmla="*/ 139 h 414"/>
                  <a:gd name="T54" fmla="*/ 3 w 51"/>
                  <a:gd name="T55" fmla="*/ 101 h 414"/>
                  <a:gd name="T56" fmla="*/ 11 w 51"/>
                  <a:gd name="T57" fmla="*/ 55 h 414"/>
                  <a:gd name="T58" fmla="*/ 28 w 51"/>
                  <a:gd name="T59" fmla="*/ 10 h 414"/>
                  <a:gd name="T60" fmla="*/ 32 w 51"/>
                  <a:gd name="T61" fmla="*/ 6 h 414"/>
                  <a:gd name="T62" fmla="*/ 39 w 51"/>
                  <a:gd name="T63"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 h="414">
                    <a:moveTo>
                      <a:pt x="39" y="0"/>
                    </a:moveTo>
                    <a:lnTo>
                      <a:pt x="43" y="0"/>
                    </a:lnTo>
                    <a:lnTo>
                      <a:pt x="46" y="4"/>
                    </a:lnTo>
                    <a:lnTo>
                      <a:pt x="48" y="13"/>
                    </a:lnTo>
                    <a:lnTo>
                      <a:pt x="50" y="160"/>
                    </a:lnTo>
                    <a:lnTo>
                      <a:pt x="50" y="162"/>
                    </a:lnTo>
                    <a:lnTo>
                      <a:pt x="48" y="169"/>
                    </a:lnTo>
                    <a:lnTo>
                      <a:pt x="47" y="178"/>
                    </a:lnTo>
                    <a:lnTo>
                      <a:pt x="45" y="186"/>
                    </a:lnTo>
                    <a:lnTo>
                      <a:pt x="39" y="190"/>
                    </a:lnTo>
                    <a:lnTo>
                      <a:pt x="38" y="190"/>
                    </a:lnTo>
                    <a:lnTo>
                      <a:pt x="37" y="191"/>
                    </a:lnTo>
                    <a:lnTo>
                      <a:pt x="35" y="192"/>
                    </a:lnTo>
                    <a:lnTo>
                      <a:pt x="35" y="194"/>
                    </a:lnTo>
                    <a:lnTo>
                      <a:pt x="35" y="194"/>
                    </a:lnTo>
                    <a:lnTo>
                      <a:pt x="35" y="195"/>
                    </a:lnTo>
                    <a:lnTo>
                      <a:pt x="35" y="199"/>
                    </a:lnTo>
                    <a:lnTo>
                      <a:pt x="35" y="199"/>
                    </a:lnTo>
                    <a:lnTo>
                      <a:pt x="35" y="199"/>
                    </a:lnTo>
                    <a:lnTo>
                      <a:pt x="37" y="213"/>
                    </a:lnTo>
                    <a:lnTo>
                      <a:pt x="42" y="218"/>
                    </a:lnTo>
                    <a:lnTo>
                      <a:pt x="46" y="226"/>
                    </a:lnTo>
                    <a:lnTo>
                      <a:pt x="47" y="238"/>
                    </a:lnTo>
                    <a:lnTo>
                      <a:pt x="51" y="388"/>
                    </a:lnTo>
                    <a:lnTo>
                      <a:pt x="51" y="394"/>
                    </a:lnTo>
                    <a:lnTo>
                      <a:pt x="50" y="399"/>
                    </a:lnTo>
                    <a:lnTo>
                      <a:pt x="50" y="399"/>
                    </a:lnTo>
                    <a:lnTo>
                      <a:pt x="48" y="401"/>
                    </a:lnTo>
                    <a:lnTo>
                      <a:pt x="46" y="406"/>
                    </a:lnTo>
                    <a:lnTo>
                      <a:pt x="42" y="410"/>
                    </a:lnTo>
                    <a:lnTo>
                      <a:pt x="37" y="412"/>
                    </a:lnTo>
                    <a:lnTo>
                      <a:pt x="32" y="414"/>
                    </a:lnTo>
                    <a:lnTo>
                      <a:pt x="26" y="414"/>
                    </a:lnTo>
                    <a:lnTo>
                      <a:pt x="17" y="410"/>
                    </a:lnTo>
                    <a:lnTo>
                      <a:pt x="9" y="401"/>
                    </a:lnTo>
                    <a:lnTo>
                      <a:pt x="7" y="388"/>
                    </a:lnTo>
                    <a:lnTo>
                      <a:pt x="11" y="238"/>
                    </a:lnTo>
                    <a:lnTo>
                      <a:pt x="12" y="226"/>
                    </a:lnTo>
                    <a:lnTo>
                      <a:pt x="16" y="217"/>
                    </a:lnTo>
                    <a:lnTo>
                      <a:pt x="22" y="212"/>
                    </a:lnTo>
                    <a:lnTo>
                      <a:pt x="24" y="195"/>
                    </a:lnTo>
                    <a:lnTo>
                      <a:pt x="22" y="195"/>
                    </a:lnTo>
                    <a:lnTo>
                      <a:pt x="22" y="194"/>
                    </a:lnTo>
                    <a:lnTo>
                      <a:pt x="22" y="194"/>
                    </a:lnTo>
                    <a:lnTo>
                      <a:pt x="24" y="194"/>
                    </a:lnTo>
                    <a:lnTo>
                      <a:pt x="24" y="194"/>
                    </a:lnTo>
                    <a:lnTo>
                      <a:pt x="22" y="192"/>
                    </a:lnTo>
                    <a:lnTo>
                      <a:pt x="20" y="191"/>
                    </a:lnTo>
                    <a:lnTo>
                      <a:pt x="15" y="187"/>
                    </a:lnTo>
                    <a:lnTo>
                      <a:pt x="8" y="181"/>
                    </a:lnTo>
                    <a:lnTo>
                      <a:pt x="3" y="169"/>
                    </a:lnTo>
                    <a:lnTo>
                      <a:pt x="0" y="153"/>
                    </a:lnTo>
                    <a:lnTo>
                      <a:pt x="0" y="149"/>
                    </a:lnTo>
                    <a:lnTo>
                      <a:pt x="0" y="139"/>
                    </a:lnTo>
                    <a:lnTo>
                      <a:pt x="0" y="122"/>
                    </a:lnTo>
                    <a:lnTo>
                      <a:pt x="3" y="101"/>
                    </a:lnTo>
                    <a:lnTo>
                      <a:pt x="6" y="78"/>
                    </a:lnTo>
                    <a:lnTo>
                      <a:pt x="11" y="55"/>
                    </a:lnTo>
                    <a:lnTo>
                      <a:pt x="17" y="31"/>
                    </a:lnTo>
                    <a:lnTo>
                      <a:pt x="28" y="10"/>
                    </a:lnTo>
                    <a:lnTo>
                      <a:pt x="29" y="9"/>
                    </a:lnTo>
                    <a:lnTo>
                      <a:pt x="32" y="6"/>
                    </a:lnTo>
                    <a:lnTo>
                      <a:pt x="34" y="2"/>
                    </a:lnTo>
                    <a:lnTo>
                      <a:pt x="3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grpSp>
      </p:grpSp>
      <p:grpSp>
        <p:nvGrpSpPr>
          <p:cNvPr id="34" name="Group 33">
            <a:extLst>
              <a:ext uri="{FF2B5EF4-FFF2-40B4-BE49-F238E27FC236}">
                <a16:creationId xmlns:a16="http://schemas.microsoft.com/office/drawing/2014/main" id="{F0B64A93-8C77-4565-A6A6-B8B256A407CA}"/>
              </a:ext>
            </a:extLst>
          </p:cNvPr>
          <p:cNvGrpSpPr/>
          <p:nvPr/>
        </p:nvGrpSpPr>
        <p:grpSpPr>
          <a:xfrm>
            <a:off x="308923" y="2438849"/>
            <a:ext cx="396358" cy="396358"/>
            <a:chOff x="158759" y="2572097"/>
            <a:chExt cx="696686" cy="696686"/>
          </a:xfrm>
        </p:grpSpPr>
        <p:sp>
          <p:nvSpPr>
            <p:cNvPr id="35" name="Oval 34">
              <a:extLst>
                <a:ext uri="{FF2B5EF4-FFF2-40B4-BE49-F238E27FC236}">
                  <a16:creationId xmlns:a16="http://schemas.microsoft.com/office/drawing/2014/main" id="{5E3CEF4E-7BB0-439F-B448-91ACAE03E34F}"/>
                </a:ext>
              </a:extLst>
            </p:cNvPr>
            <p:cNvSpPr/>
            <p:nvPr/>
          </p:nvSpPr>
          <p:spPr>
            <a:xfrm>
              <a:off x="158759" y="2572097"/>
              <a:ext cx="696686" cy="696686"/>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2"/>
                </a:buClr>
              </a:pPr>
              <a:endParaRPr lang="en-US" sz="1200" dirty="0">
                <a:latin typeface="Palatino Linotype" panose="02040502050505030304" pitchFamily="18" charset="0"/>
              </a:endParaRPr>
            </a:p>
          </p:txBody>
        </p:sp>
        <p:grpSp>
          <p:nvGrpSpPr>
            <p:cNvPr id="36" name="Group 35">
              <a:extLst>
                <a:ext uri="{FF2B5EF4-FFF2-40B4-BE49-F238E27FC236}">
                  <a16:creationId xmlns:a16="http://schemas.microsoft.com/office/drawing/2014/main" id="{7C5440AF-7AEE-4C84-9CF3-A66F056558EF}"/>
                </a:ext>
              </a:extLst>
            </p:cNvPr>
            <p:cNvGrpSpPr/>
            <p:nvPr/>
          </p:nvGrpSpPr>
          <p:grpSpPr>
            <a:xfrm flipH="1">
              <a:off x="300279" y="2769118"/>
              <a:ext cx="413646" cy="302644"/>
              <a:chOff x="3997325" y="1911350"/>
              <a:chExt cx="3957638" cy="2895600"/>
            </a:xfrm>
            <a:solidFill>
              <a:schemeClr val="accent2"/>
            </a:solidFill>
          </p:grpSpPr>
          <p:sp>
            <p:nvSpPr>
              <p:cNvPr id="37" name="Freeform 11">
                <a:extLst>
                  <a:ext uri="{FF2B5EF4-FFF2-40B4-BE49-F238E27FC236}">
                    <a16:creationId xmlns:a16="http://schemas.microsoft.com/office/drawing/2014/main" id="{13007CC3-68E0-430F-8D37-81D4A5F4259A}"/>
                  </a:ext>
                </a:extLst>
              </p:cNvPr>
              <p:cNvSpPr>
                <a:spLocks noEditPoints="1"/>
              </p:cNvSpPr>
              <p:nvPr/>
            </p:nvSpPr>
            <p:spPr bwMode="auto">
              <a:xfrm>
                <a:off x="3997325" y="1911350"/>
                <a:ext cx="3957638" cy="2424113"/>
              </a:xfrm>
              <a:custGeom>
                <a:avLst/>
                <a:gdLst>
                  <a:gd name="T0" fmla="*/ 0 w 1052"/>
                  <a:gd name="T1" fmla="*/ 360 h 644"/>
                  <a:gd name="T2" fmla="*/ 76 w 1052"/>
                  <a:gd name="T3" fmla="*/ 326 h 644"/>
                  <a:gd name="T4" fmla="*/ 175 w 1052"/>
                  <a:gd name="T5" fmla="*/ 321 h 644"/>
                  <a:gd name="T6" fmla="*/ 158 w 1052"/>
                  <a:gd name="T7" fmla="*/ 262 h 644"/>
                  <a:gd name="T8" fmla="*/ 151 w 1052"/>
                  <a:gd name="T9" fmla="*/ 139 h 644"/>
                  <a:gd name="T10" fmla="*/ 172 w 1052"/>
                  <a:gd name="T11" fmla="*/ 94 h 644"/>
                  <a:gd name="T12" fmla="*/ 213 w 1052"/>
                  <a:gd name="T13" fmla="*/ 19 h 644"/>
                  <a:gd name="T14" fmla="*/ 233 w 1052"/>
                  <a:gd name="T15" fmla="*/ 41 h 644"/>
                  <a:gd name="T16" fmla="*/ 217 w 1052"/>
                  <a:gd name="T17" fmla="*/ 118 h 644"/>
                  <a:gd name="T18" fmla="*/ 227 w 1052"/>
                  <a:gd name="T19" fmla="*/ 242 h 644"/>
                  <a:gd name="T20" fmla="*/ 200 w 1052"/>
                  <a:gd name="T21" fmla="*/ 289 h 644"/>
                  <a:gd name="T22" fmla="*/ 215 w 1052"/>
                  <a:gd name="T23" fmla="*/ 326 h 644"/>
                  <a:gd name="T24" fmla="*/ 446 w 1052"/>
                  <a:gd name="T25" fmla="*/ 315 h 644"/>
                  <a:gd name="T26" fmla="*/ 514 w 1052"/>
                  <a:gd name="T27" fmla="*/ 56 h 644"/>
                  <a:gd name="T28" fmla="*/ 484 w 1052"/>
                  <a:gd name="T29" fmla="*/ 39 h 644"/>
                  <a:gd name="T30" fmla="*/ 976 w 1052"/>
                  <a:gd name="T31" fmla="*/ 0 h 644"/>
                  <a:gd name="T32" fmla="*/ 999 w 1052"/>
                  <a:gd name="T33" fmla="*/ 51 h 644"/>
                  <a:gd name="T34" fmla="*/ 969 w 1052"/>
                  <a:gd name="T35" fmla="*/ 74 h 644"/>
                  <a:gd name="T36" fmla="*/ 980 w 1052"/>
                  <a:gd name="T37" fmla="*/ 304 h 644"/>
                  <a:gd name="T38" fmla="*/ 1052 w 1052"/>
                  <a:gd name="T39" fmla="*/ 380 h 644"/>
                  <a:gd name="T40" fmla="*/ 1006 w 1052"/>
                  <a:gd name="T41" fmla="*/ 413 h 644"/>
                  <a:gd name="T42" fmla="*/ 923 w 1052"/>
                  <a:gd name="T43" fmla="*/ 341 h 644"/>
                  <a:gd name="T44" fmla="*/ 601 w 1052"/>
                  <a:gd name="T45" fmla="*/ 622 h 644"/>
                  <a:gd name="T46" fmla="*/ 339 w 1052"/>
                  <a:gd name="T47" fmla="*/ 637 h 644"/>
                  <a:gd name="T48" fmla="*/ 310 w 1052"/>
                  <a:gd name="T49" fmla="*/ 566 h 644"/>
                  <a:gd name="T50" fmla="*/ 120 w 1052"/>
                  <a:gd name="T51" fmla="*/ 495 h 644"/>
                  <a:gd name="T52" fmla="*/ 12 w 1052"/>
                  <a:gd name="T53" fmla="*/ 642 h 644"/>
                  <a:gd name="T54" fmla="*/ 0 w 1052"/>
                  <a:gd name="T55" fmla="*/ 488 h 644"/>
                  <a:gd name="T56" fmla="*/ 58 w 1052"/>
                  <a:gd name="T57" fmla="*/ 430 h 644"/>
                  <a:gd name="T58" fmla="*/ 40 w 1052"/>
                  <a:gd name="T59" fmla="*/ 408 h 644"/>
                  <a:gd name="T60" fmla="*/ 778 w 1052"/>
                  <a:gd name="T61" fmla="*/ 72 h 644"/>
                  <a:gd name="T62" fmla="*/ 650 w 1052"/>
                  <a:gd name="T63" fmla="*/ 87 h 644"/>
                  <a:gd name="T64" fmla="*/ 668 w 1052"/>
                  <a:gd name="T65" fmla="*/ 292 h 644"/>
                  <a:gd name="T66" fmla="*/ 904 w 1052"/>
                  <a:gd name="T67" fmla="*/ 275 h 644"/>
                  <a:gd name="T68" fmla="*/ 886 w 1052"/>
                  <a:gd name="T69" fmla="*/ 72 h 644"/>
                  <a:gd name="T70" fmla="*/ 621 w 1052"/>
                  <a:gd name="T71" fmla="*/ 184 h 644"/>
                  <a:gd name="T72" fmla="*/ 620 w 1052"/>
                  <a:gd name="T73" fmla="*/ 90 h 644"/>
                  <a:gd name="T74" fmla="*/ 576 w 1052"/>
                  <a:gd name="T75" fmla="*/ 82 h 644"/>
                  <a:gd name="T76" fmla="*/ 504 w 1052"/>
                  <a:gd name="T77" fmla="*/ 324 h 644"/>
                  <a:gd name="T78" fmla="*/ 596 w 1052"/>
                  <a:gd name="T79" fmla="*/ 319 h 644"/>
                  <a:gd name="T80" fmla="*/ 621 w 1052"/>
                  <a:gd name="T81" fmla="*/ 184 h 644"/>
                  <a:gd name="T82" fmla="*/ 501 w 1052"/>
                  <a:gd name="T83" fmla="*/ 496 h 644"/>
                  <a:gd name="T84" fmla="*/ 555 w 1052"/>
                  <a:gd name="T85" fmla="*/ 484 h 644"/>
                  <a:gd name="T86" fmla="*/ 457 w 1052"/>
                  <a:gd name="T87" fmla="*/ 470 h 644"/>
                  <a:gd name="T88" fmla="*/ 459 w 1052"/>
                  <a:gd name="T89" fmla="*/ 496 h 644"/>
                  <a:gd name="T90" fmla="*/ 500 w 1052"/>
                  <a:gd name="T91" fmla="*/ 544 h 644"/>
                  <a:gd name="T92" fmla="*/ 540 w 1052"/>
                  <a:gd name="T93" fmla="*/ 544 h 644"/>
                  <a:gd name="T94" fmla="*/ 540 w 1052"/>
                  <a:gd name="T95" fmla="*/ 517 h 644"/>
                  <a:gd name="T96" fmla="*/ 445 w 1052"/>
                  <a:gd name="T97" fmla="*/ 531 h 644"/>
                  <a:gd name="T98" fmla="*/ 500 w 1052"/>
                  <a:gd name="T99" fmla="*/ 544 h 644"/>
                  <a:gd name="T100" fmla="*/ 539 w 1052"/>
                  <a:gd name="T101" fmla="*/ 592 h 644"/>
                  <a:gd name="T102" fmla="*/ 541 w 1052"/>
                  <a:gd name="T103" fmla="*/ 565 h 644"/>
                  <a:gd name="T104" fmla="*/ 445 w 1052"/>
                  <a:gd name="T105" fmla="*/ 579 h 644"/>
                  <a:gd name="T106" fmla="*/ 499 w 1052"/>
                  <a:gd name="T107" fmla="*/ 59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52" h="644">
                    <a:moveTo>
                      <a:pt x="0" y="408"/>
                    </a:moveTo>
                    <a:cubicBezTo>
                      <a:pt x="0" y="392"/>
                      <a:pt x="0" y="376"/>
                      <a:pt x="0" y="360"/>
                    </a:cubicBezTo>
                    <a:cubicBezTo>
                      <a:pt x="8" y="359"/>
                      <a:pt x="13" y="353"/>
                      <a:pt x="17" y="348"/>
                    </a:cubicBezTo>
                    <a:cubicBezTo>
                      <a:pt x="33" y="329"/>
                      <a:pt x="52" y="324"/>
                      <a:pt x="76" y="326"/>
                    </a:cubicBezTo>
                    <a:cubicBezTo>
                      <a:pt x="104" y="328"/>
                      <a:pt x="132" y="326"/>
                      <a:pt x="160" y="326"/>
                    </a:cubicBezTo>
                    <a:cubicBezTo>
                      <a:pt x="165" y="326"/>
                      <a:pt x="174" y="329"/>
                      <a:pt x="175" y="321"/>
                    </a:cubicBezTo>
                    <a:cubicBezTo>
                      <a:pt x="176" y="306"/>
                      <a:pt x="176" y="291"/>
                      <a:pt x="175" y="277"/>
                    </a:cubicBezTo>
                    <a:cubicBezTo>
                      <a:pt x="175" y="267"/>
                      <a:pt x="165" y="266"/>
                      <a:pt x="158" y="262"/>
                    </a:cubicBezTo>
                    <a:cubicBezTo>
                      <a:pt x="150" y="257"/>
                      <a:pt x="151" y="250"/>
                      <a:pt x="151" y="243"/>
                    </a:cubicBezTo>
                    <a:cubicBezTo>
                      <a:pt x="151" y="208"/>
                      <a:pt x="151" y="173"/>
                      <a:pt x="151" y="139"/>
                    </a:cubicBezTo>
                    <a:cubicBezTo>
                      <a:pt x="151" y="129"/>
                      <a:pt x="153" y="122"/>
                      <a:pt x="161" y="117"/>
                    </a:cubicBezTo>
                    <a:cubicBezTo>
                      <a:pt x="171" y="112"/>
                      <a:pt x="174" y="104"/>
                      <a:pt x="172" y="94"/>
                    </a:cubicBezTo>
                    <a:cubicBezTo>
                      <a:pt x="167" y="68"/>
                      <a:pt x="177" y="48"/>
                      <a:pt x="199" y="33"/>
                    </a:cubicBezTo>
                    <a:cubicBezTo>
                      <a:pt x="204" y="29"/>
                      <a:pt x="208" y="24"/>
                      <a:pt x="213" y="19"/>
                    </a:cubicBezTo>
                    <a:cubicBezTo>
                      <a:pt x="220" y="13"/>
                      <a:pt x="224" y="4"/>
                      <a:pt x="235" y="16"/>
                    </a:cubicBezTo>
                    <a:cubicBezTo>
                      <a:pt x="244" y="27"/>
                      <a:pt x="244" y="33"/>
                      <a:pt x="233" y="41"/>
                    </a:cubicBezTo>
                    <a:cubicBezTo>
                      <a:pt x="227" y="46"/>
                      <a:pt x="221" y="52"/>
                      <a:pt x="215" y="58"/>
                    </a:cubicBezTo>
                    <a:cubicBezTo>
                      <a:pt x="197" y="74"/>
                      <a:pt x="197" y="103"/>
                      <a:pt x="217" y="118"/>
                    </a:cubicBezTo>
                    <a:cubicBezTo>
                      <a:pt x="224" y="124"/>
                      <a:pt x="227" y="129"/>
                      <a:pt x="227" y="138"/>
                    </a:cubicBezTo>
                    <a:cubicBezTo>
                      <a:pt x="226" y="173"/>
                      <a:pt x="226" y="208"/>
                      <a:pt x="227" y="242"/>
                    </a:cubicBezTo>
                    <a:cubicBezTo>
                      <a:pt x="227" y="253"/>
                      <a:pt x="224" y="260"/>
                      <a:pt x="214" y="264"/>
                    </a:cubicBezTo>
                    <a:cubicBezTo>
                      <a:pt x="202" y="268"/>
                      <a:pt x="199" y="277"/>
                      <a:pt x="200" y="289"/>
                    </a:cubicBezTo>
                    <a:cubicBezTo>
                      <a:pt x="201" y="297"/>
                      <a:pt x="201" y="304"/>
                      <a:pt x="200" y="311"/>
                    </a:cubicBezTo>
                    <a:cubicBezTo>
                      <a:pt x="199" y="323"/>
                      <a:pt x="204" y="326"/>
                      <a:pt x="215" y="326"/>
                    </a:cubicBezTo>
                    <a:cubicBezTo>
                      <a:pt x="286" y="326"/>
                      <a:pt x="358" y="327"/>
                      <a:pt x="429" y="327"/>
                    </a:cubicBezTo>
                    <a:cubicBezTo>
                      <a:pt x="438" y="327"/>
                      <a:pt x="443" y="325"/>
                      <a:pt x="446" y="315"/>
                    </a:cubicBezTo>
                    <a:cubicBezTo>
                      <a:pt x="472" y="234"/>
                      <a:pt x="498" y="152"/>
                      <a:pt x="525" y="71"/>
                    </a:cubicBezTo>
                    <a:cubicBezTo>
                      <a:pt x="529" y="59"/>
                      <a:pt x="526" y="55"/>
                      <a:pt x="514" y="56"/>
                    </a:cubicBezTo>
                    <a:cubicBezTo>
                      <a:pt x="510" y="57"/>
                      <a:pt x="505" y="56"/>
                      <a:pt x="500" y="56"/>
                    </a:cubicBezTo>
                    <a:cubicBezTo>
                      <a:pt x="486" y="58"/>
                      <a:pt x="484" y="52"/>
                      <a:pt x="484" y="39"/>
                    </a:cubicBezTo>
                    <a:cubicBezTo>
                      <a:pt x="484" y="19"/>
                      <a:pt x="504" y="14"/>
                      <a:pt x="512" y="0"/>
                    </a:cubicBezTo>
                    <a:cubicBezTo>
                      <a:pt x="667" y="0"/>
                      <a:pt x="821" y="0"/>
                      <a:pt x="976" y="0"/>
                    </a:cubicBezTo>
                    <a:cubicBezTo>
                      <a:pt x="979" y="10"/>
                      <a:pt x="987" y="15"/>
                      <a:pt x="994" y="21"/>
                    </a:cubicBezTo>
                    <a:cubicBezTo>
                      <a:pt x="1003" y="30"/>
                      <a:pt x="1001" y="41"/>
                      <a:pt x="999" y="51"/>
                    </a:cubicBezTo>
                    <a:cubicBezTo>
                      <a:pt x="998" y="61"/>
                      <a:pt x="987" y="56"/>
                      <a:pt x="981" y="56"/>
                    </a:cubicBezTo>
                    <a:cubicBezTo>
                      <a:pt x="967" y="56"/>
                      <a:pt x="969" y="65"/>
                      <a:pt x="969" y="74"/>
                    </a:cubicBezTo>
                    <a:cubicBezTo>
                      <a:pt x="969" y="142"/>
                      <a:pt x="969" y="210"/>
                      <a:pt x="969" y="278"/>
                    </a:cubicBezTo>
                    <a:cubicBezTo>
                      <a:pt x="969" y="289"/>
                      <a:pt x="972" y="296"/>
                      <a:pt x="980" y="304"/>
                    </a:cubicBezTo>
                    <a:cubicBezTo>
                      <a:pt x="1004" y="328"/>
                      <a:pt x="1028" y="352"/>
                      <a:pt x="1052" y="376"/>
                    </a:cubicBezTo>
                    <a:cubicBezTo>
                      <a:pt x="1052" y="377"/>
                      <a:pt x="1052" y="379"/>
                      <a:pt x="1052" y="380"/>
                    </a:cubicBezTo>
                    <a:cubicBezTo>
                      <a:pt x="1039" y="388"/>
                      <a:pt x="1032" y="401"/>
                      <a:pt x="1023" y="412"/>
                    </a:cubicBezTo>
                    <a:cubicBezTo>
                      <a:pt x="1017" y="419"/>
                      <a:pt x="1013" y="420"/>
                      <a:pt x="1006" y="413"/>
                    </a:cubicBezTo>
                    <a:cubicBezTo>
                      <a:pt x="987" y="394"/>
                      <a:pt x="968" y="377"/>
                      <a:pt x="948" y="360"/>
                    </a:cubicBezTo>
                    <a:cubicBezTo>
                      <a:pt x="941" y="353"/>
                      <a:pt x="933" y="344"/>
                      <a:pt x="923" y="341"/>
                    </a:cubicBezTo>
                    <a:cubicBezTo>
                      <a:pt x="879" y="328"/>
                      <a:pt x="833" y="321"/>
                      <a:pt x="788" y="331"/>
                    </a:cubicBezTo>
                    <a:cubicBezTo>
                      <a:pt x="659" y="356"/>
                      <a:pt x="572" y="475"/>
                      <a:pt x="601" y="622"/>
                    </a:cubicBezTo>
                    <a:cubicBezTo>
                      <a:pt x="603" y="636"/>
                      <a:pt x="600" y="637"/>
                      <a:pt x="589" y="637"/>
                    </a:cubicBezTo>
                    <a:cubicBezTo>
                      <a:pt x="505" y="637"/>
                      <a:pt x="422" y="637"/>
                      <a:pt x="339" y="637"/>
                    </a:cubicBezTo>
                    <a:cubicBezTo>
                      <a:pt x="328" y="637"/>
                      <a:pt x="323" y="634"/>
                      <a:pt x="324" y="622"/>
                    </a:cubicBezTo>
                    <a:cubicBezTo>
                      <a:pt x="326" y="602"/>
                      <a:pt x="324" y="583"/>
                      <a:pt x="310" y="566"/>
                    </a:cubicBezTo>
                    <a:cubicBezTo>
                      <a:pt x="297" y="550"/>
                      <a:pt x="285" y="533"/>
                      <a:pt x="270" y="519"/>
                    </a:cubicBezTo>
                    <a:cubicBezTo>
                      <a:pt x="225" y="480"/>
                      <a:pt x="174" y="471"/>
                      <a:pt x="120" y="495"/>
                    </a:cubicBezTo>
                    <a:cubicBezTo>
                      <a:pt x="66" y="520"/>
                      <a:pt x="26" y="557"/>
                      <a:pt x="32" y="623"/>
                    </a:cubicBezTo>
                    <a:cubicBezTo>
                      <a:pt x="34" y="641"/>
                      <a:pt x="26" y="644"/>
                      <a:pt x="12" y="642"/>
                    </a:cubicBezTo>
                    <a:cubicBezTo>
                      <a:pt x="8" y="641"/>
                      <a:pt x="4" y="641"/>
                      <a:pt x="0" y="640"/>
                    </a:cubicBezTo>
                    <a:cubicBezTo>
                      <a:pt x="0" y="589"/>
                      <a:pt x="0" y="539"/>
                      <a:pt x="0" y="488"/>
                    </a:cubicBezTo>
                    <a:cubicBezTo>
                      <a:pt x="19" y="488"/>
                      <a:pt x="43" y="494"/>
                      <a:pt x="54" y="485"/>
                    </a:cubicBezTo>
                    <a:cubicBezTo>
                      <a:pt x="67" y="474"/>
                      <a:pt x="57" y="449"/>
                      <a:pt x="58" y="430"/>
                    </a:cubicBezTo>
                    <a:cubicBezTo>
                      <a:pt x="58" y="429"/>
                      <a:pt x="58" y="428"/>
                      <a:pt x="58" y="428"/>
                    </a:cubicBezTo>
                    <a:cubicBezTo>
                      <a:pt x="60" y="414"/>
                      <a:pt x="55" y="407"/>
                      <a:pt x="40" y="408"/>
                    </a:cubicBezTo>
                    <a:cubicBezTo>
                      <a:pt x="27" y="409"/>
                      <a:pt x="13" y="408"/>
                      <a:pt x="0" y="408"/>
                    </a:cubicBezTo>
                    <a:close/>
                    <a:moveTo>
                      <a:pt x="778" y="72"/>
                    </a:moveTo>
                    <a:cubicBezTo>
                      <a:pt x="741" y="72"/>
                      <a:pt x="703" y="72"/>
                      <a:pt x="666" y="72"/>
                    </a:cubicBezTo>
                    <a:cubicBezTo>
                      <a:pt x="654" y="71"/>
                      <a:pt x="650" y="74"/>
                      <a:pt x="650" y="87"/>
                    </a:cubicBezTo>
                    <a:cubicBezTo>
                      <a:pt x="651" y="150"/>
                      <a:pt x="651" y="212"/>
                      <a:pt x="650" y="275"/>
                    </a:cubicBezTo>
                    <a:cubicBezTo>
                      <a:pt x="650" y="289"/>
                      <a:pt x="655" y="292"/>
                      <a:pt x="668" y="292"/>
                    </a:cubicBezTo>
                    <a:cubicBezTo>
                      <a:pt x="741" y="292"/>
                      <a:pt x="813" y="292"/>
                      <a:pt x="886" y="292"/>
                    </a:cubicBezTo>
                    <a:cubicBezTo>
                      <a:pt x="899" y="292"/>
                      <a:pt x="904" y="289"/>
                      <a:pt x="904" y="275"/>
                    </a:cubicBezTo>
                    <a:cubicBezTo>
                      <a:pt x="903" y="213"/>
                      <a:pt x="903" y="151"/>
                      <a:pt x="904" y="89"/>
                    </a:cubicBezTo>
                    <a:cubicBezTo>
                      <a:pt x="904" y="74"/>
                      <a:pt x="899" y="71"/>
                      <a:pt x="886" y="72"/>
                    </a:cubicBezTo>
                    <a:cubicBezTo>
                      <a:pt x="850" y="72"/>
                      <a:pt x="814" y="72"/>
                      <a:pt x="778" y="72"/>
                    </a:cubicBezTo>
                    <a:close/>
                    <a:moveTo>
                      <a:pt x="621" y="184"/>
                    </a:moveTo>
                    <a:cubicBezTo>
                      <a:pt x="621" y="184"/>
                      <a:pt x="621" y="184"/>
                      <a:pt x="621" y="184"/>
                    </a:cubicBezTo>
                    <a:cubicBezTo>
                      <a:pt x="621" y="153"/>
                      <a:pt x="621" y="122"/>
                      <a:pt x="620" y="90"/>
                    </a:cubicBezTo>
                    <a:cubicBezTo>
                      <a:pt x="620" y="83"/>
                      <a:pt x="627" y="70"/>
                      <a:pt x="612" y="71"/>
                    </a:cubicBezTo>
                    <a:cubicBezTo>
                      <a:pt x="599" y="71"/>
                      <a:pt x="584" y="62"/>
                      <a:pt x="576" y="82"/>
                    </a:cubicBezTo>
                    <a:cubicBezTo>
                      <a:pt x="550" y="158"/>
                      <a:pt x="522" y="234"/>
                      <a:pt x="495" y="310"/>
                    </a:cubicBezTo>
                    <a:cubicBezTo>
                      <a:pt x="491" y="322"/>
                      <a:pt x="493" y="324"/>
                      <a:pt x="504" y="324"/>
                    </a:cubicBezTo>
                    <a:cubicBezTo>
                      <a:pt x="530" y="324"/>
                      <a:pt x="556" y="324"/>
                      <a:pt x="582" y="324"/>
                    </a:cubicBezTo>
                    <a:cubicBezTo>
                      <a:pt x="587" y="324"/>
                      <a:pt x="592" y="324"/>
                      <a:pt x="596" y="319"/>
                    </a:cubicBezTo>
                    <a:cubicBezTo>
                      <a:pt x="611" y="303"/>
                      <a:pt x="624" y="288"/>
                      <a:pt x="621" y="264"/>
                    </a:cubicBezTo>
                    <a:cubicBezTo>
                      <a:pt x="618" y="237"/>
                      <a:pt x="621" y="211"/>
                      <a:pt x="621" y="184"/>
                    </a:cubicBezTo>
                    <a:close/>
                    <a:moveTo>
                      <a:pt x="501" y="496"/>
                    </a:moveTo>
                    <a:cubicBezTo>
                      <a:pt x="501" y="496"/>
                      <a:pt x="501" y="496"/>
                      <a:pt x="501" y="496"/>
                    </a:cubicBezTo>
                    <a:cubicBezTo>
                      <a:pt x="514" y="496"/>
                      <a:pt x="527" y="496"/>
                      <a:pt x="541" y="496"/>
                    </a:cubicBezTo>
                    <a:cubicBezTo>
                      <a:pt x="549" y="496"/>
                      <a:pt x="555" y="492"/>
                      <a:pt x="555" y="484"/>
                    </a:cubicBezTo>
                    <a:cubicBezTo>
                      <a:pt x="555" y="476"/>
                      <a:pt x="550" y="470"/>
                      <a:pt x="543" y="470"/>
                    </a:cubicBezTo>
                    <a:cubicBezTo>
                      <a:pt x="514" y="470"/>
                      <a:pt x="486" y="470"/>
                      <a:pt x="457" y="470"/>
                    </a:cubicBezTo>
                    <a:cubicBezTo>
                      <a:pt x="450" y="470"/>
                      <a:pt x="444" y="476"/>
                      <a:pt x="445" y="485"/>
                    </a:cubicBezTo>
                    <a:cubicBezTo>
                      <a:pt x="446" y="492"/>
                      <a:pt x="451" y="496"/>
                      <a:pt x="459" y="496"/>
                    </a:cubicBezTo>
                    <a:cubicBezTo>
                      <a:pt x="473" y="496"/>
                      <a:pt x="487" y="496"/>
                      <a:pt x="501" y="496"/>
                    </a:cubicBezTo>
                    <a:close/>
                    <a:moveTo>
                      <a:pt x="500" y="544"/>
                    </a:moveTo>
                    <a:cubicBezTo>
                      <a:pt x="500" y="544"/>
                      <a:pt x="500" y="544"/>
                      <a:pt x="500" y="544"/>
                    </a:cubicBezTo>
                    <a:cubicBezTo>
                      <a:pt x="513" y="544"/>
                      <a:pt x="526" y="544"/>
                      <a:pt x="540" y="544"/>
                    </a:cubicBezTo>
                    <a:cubicBezTo>
                      <a:pt x="548" y="544"/>
                      <a:pt x="555" y="541"/>
                      <a:pt x="555" y="532"/>
                    </a:cubicBezTo>
                    <a:cubicBezTo>
                      <a:pt x="556" y="523"/>
                      <a:pt x="550" y="517"/>
                      <a:pt x="540" y="517"/>
                    </a:cubicBezTo>
                    <a:cubicBezTo>
                      <a:pt x="513" y="516"/>
                      <a:pt x="486" y="516"/>
                      <a:pt x="459" y="517"/>
                    </a:cubicBezTo>
                    <a:cubicBezTo>
                      <a:pt x="451" y="517"/>
                      <a:pt x="444" y="523"/>
                      <a:pt x="445" y="531"/>
                    </a:cubicBezTo>
                    <a:cubicBezTo>
                      <a:pt x="445" y="539"/>
                      <a:pt x="451" y="544"/>
                      <a:pt x="460" y="544"/>
                    </a:cubicBezTo>
                    <a:cubicBezTo>
                      <a:pt x="473" y="544"/>
                      <a:pt x="486" y="544"/>
                      <a:pt x="500" y="544"/>
                    </a:cubicBezTo>
                    <a:close/>
                    <a:moveTo>
                      <a:pt x="499" y="592"/>
                    </a:moveTo>
                    <a:cubicBezTo>
                      <a:pt x="513" y="592"/>
                      <a:pt x="526" y="592"/>
                      <a:pt x="539" y="592"/>
                    </a:cubicBezTo>
                    <a:cubicBezTo>
                      <a:pt x="549" y="592"/>
                      <a:pt x="555" y="588"/>
                      <a:pt x="555" y="578"/>
                    </a:cubicBezTo>
                    <a:cubicBezTo>
                      <a:pt x="555" y="570"/>
                      <a:pt x="549" y="565"/>
                      <a:pt x="541" y="565"/>
                    </a:cubicBezTo>
                    <a:cubicBezTo>
                      <a:pt x="514" y="564"/>
                      <a:pt x="486" y="564"/>
                      <a:pt x="459" y="565"/>
                    </a:cubicBezTo>
                    <a:cubicBezTo>
                      <a:pt x="451" y="565"/>
                      <a:pt x="445" y="570"/>
                      <a:pt x="445" y="579"/>
                    </a:cubicBezTo>
                    <a:cubicBezTo>
                      <a:pt x="445" y="587"/>
                      <a:pt x="451" y="592"/>
                      <a:pt x="459" y="592"/>
                    </a:cubicBezTo>
                    <a:cubicBezTo>
                      <a:pt x="473" y="592"/>
                      <a:pt x="486" y="592"/>
                      <a:pt x="499" y="5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sp>
            <p:nvSpPr>
              <p:cNvPr id="38" name="Freeform 12">
                <a:extLst>
                  <a:ext uri="{FF2B5EF4-FFF2-40B4-BE49-F238E27FC236}">
                    <a16:creationId xmlns:a16="http://schemas.microsoft.com/office/drawing/2014/main" id="{FCF68B34-5441-4FD0-8CD2-EF630899C247}"/>
                  </a:ext>
                </a:extLst>
              </p:cNvPr>
              <p:cNvSpPr>
                <a:spLocks noEditPoints="1"/>
              </p:cNvSpPr>
              <p:nvPr/>
            </p:nvSpPr>
            <p:spPr bwMode="auto">
              <a:xfrm>
                <a:off x="4152900" y="3827463"/>
                <a:ext cx="1019175" cy="976313"/>
              </a:xfrm>
              <a:custGeom>
                <a:avLst/>
                <a:gdLst>
                  <a:gd name="T0" fmla="*/ 119 w 271"/>
                  <a:gd name="T1" fmla="*/ 259 h 259"/>
                  <a:gd name="T2" fmla="*/ 42 w 271"/>
                  <a:gd name="T3" fmla="*/ 217 h 259"/>
                  <a:gd name="T4" fmla="*/ 26 w 271"/>
                  <a:gd name="T5" fmla="*/ 72 h 259"/>
                  <a:gd name="T6" fmla="*/ 156 w 271"/>
                  <a:gd name="T7" fmla="*/ 8 h 259"/>
                  <a:gd name="T8" fmla="*/ 259 w 271"/>
                  <a:gd name="T9" fmla="*/ 110 h 259"/>
                  <a:gd name="T10" fmla="*/ 160 w 271"/>
                  <a:gd name="T11" fmla="*/ 256 h 259"/>
                  <a:gd name="T12" fmla="*/ 155 w 271"/>
                  <a:gd name="T13" fmla="*/ 259 h 259"/>
                  <a:gd name="T14" fmla="*/ 119 w 271"/>
                  <a:gd name="T15" fmla="*/ 259 h 259"/>
                  <a:gd name="T16" fmla="*/ 196 w 271"/>
                  <a:gd name="T17" fmla="*/ 133 h 259"/>
                  <a:gd name="T18" fmla="*/ 137 w 271"/>
                  <a:gd name="T19" fmla="*/ 72 h 259"/>
                  <a:gd name="T20" fmla="*/ 76 w 271"/>
                  <a:gd name="T21" fmla="*/ 133 h 259"/>
                  <a:gd name="T22" fmla="*/ 136 w 271"/>
                  <a:gd name="T23" fmla="*/ 192 h 259"/>
                  <a:gd name="T24" fmla="*/ 196 w 271"/>
                  <a:gd name="T25" fmla="*/ 13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1" h="259">
                    <a:moveTo>
                      <a:pt x="119" y="259"/>
                    </a:moveTo>
                    <a:cubicBezTo>
                      <a:pt x="90" y="251"/>
                      <a:pt x="63" y="240"/>
                      <a:pt x="42" y="217"/>
                    </a:cubicBezTo>
                    <a:cubicBezTo>
                      <a:pt x="7" y="178"/>
                      <a:pt x="0" y="118"/>
                      <a:pt x="26" y="72"/>
                    </a:cubicBezTo>
                    <a:cubicBezTo>
                      <a:pt x="51" y="26"/>
                      <a:pt x="105" y="0"/>
                      <a:pt x="156" y="8"/>
                    </a:cubicBezTo>
                    <a:cubicBezTo>
                      <a:pt x="209" y="17"/>
                      <a:pt x="251" y="57"/>
                      <a:pt x="259" y="110"/>
                    </a:cubicBezTo>
                    <a:cubicBezTo>
                      <a:pt x="271" y="180"/>
                      <a:pt x="231" y="240"/>
                      <a:pt x="160" y="256"/>
                    </a:cubicBezTo>
                    <a:cubicBezTo>
                      <a:pt x="158" y="256"/>
                      <a:pt x="157" y="258"/>
                      <a:pt x="155" y="259"/>
                    </a:cubicBezTo>
                    <a:cubicBezTo>
                      <a:pt x="143" y="259"/>
                      <a:pt x="131" y="259"/>
                      <a:pt x="119" y="259"/>
                    </a:cubicBezTo>
                    <a:close/>
                    <a:moveTo>
                      <a:pt x="196" y="133"/>
                    </a:moveTo>
                    <a:cubicBezTo>
                      <a:pt x="195" y="99"/>
                      <a:pt x="170" y="73"/>
                      <a:pt x="137" y="72"/>
                    </a:cubicBezTo>
                    <a:cubicBezTo>
                      <a:pt x="105" y="71"/>
                      <a:pt x="75" y="101"/>
                      <a:pt x="76" y="133"/>
                    </a:cubicBezTo>
                    <a:cubicBezTo>
                      <a:pt x="76" y="166"/>
                      <a:pt x="103" y="192"/>
                      <a:pt x="136" y="192"/>
                    </a:cubicBezTo>
                    <a:cubicBezTo>
                      <a:pt x="170" y="192"/>
                      <a:pt x="196" y="167"/>
                      <a:pt x="196"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sp>
            <p:nvSpPr>
              <p:cNvPr id="39" name="Freeform 13">
                <a:extLst>
                  <a:ext uri="{FF2B5EF4-FFF2-40B4-BE49-F238E27FC236}">
                    <a16:creationId xmlns:a16="http://schemas.microsoft.com/office/drawing/2014/main" id="{C2950A5F-627A-414D-84D7-3A3CE0A15BD9}"/>
                  </a:ext>
                </a:extLst>
              </p:cNvPr>
              <p:cNvSpPr>
                <a:spLocks noEditPoints="1"/>
              </p:cNvSpPr>
              <p:nvPr/>
            </p:nvSpPr>
            <p:spPr bwMode="auto">
              <a:xfrm>
                <a:off x="6375400" y="3267075"/>
                <a:ext cx="1530350" cy="1539875"/>
              </a:xfrm>
              <a:custGeom>
                <a:avLst/>
                <a:gdLst>
                  <a:gd name="T0" fmla="*/ 201 w 407"/>
                  <a:gd name="T1" fmla="*/ 405 h 409"/>
                  <a:gd name="T2" fmla="*/ 0 w 407"/>
                  <a:gd name="T3" fmla="*/ 201 h 409"/>
                  <a:gd name="T4" fmla="*/ 204 w 407"/>
                  <a:gd name="T5" fmla="*/ 0 h 409"/>
                  <a:gd name="T6" fmla="*/ 405 w 407"/>
                  <a:gd name="T7" fmla="*/ 202 h 409"/>
                  <a:gd name="T8" fmla="*/ 201 w 407"/>
                  <a:gd name="T9" fmla="*/ 405 h 409"/>
                  <a:gd name="T10" fmla="*/ 111 w 407"/>
                  <a:gd name="T11" fmla="*/ 201 h 409"/>
                  <a:gd name="T12" fmla="*/ 203 w 407"/>
                  <a:gd name="T13" fmla="*/ 294 h 409"/>
                  <a:gd name="T14" fmla="*/ 293 w 407"/>
                  <a:gd name="T15" fmla="*/ 204 h 409"/>
                  <a:gd name="T16" fmla="*/ 203 w 407"/>
                  <a:gd name="T17" fmla="*/ 111 h 409"/>
                  <a:gd name="T18" fmla="*/ 111 w 407"/>
                  <a:gd name="T19" fmla="*/ 201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7" h="409">
                    <a:moveTo>
                      <a:pt x="201" y="405"/>
                    </a:moveTo>
                    <a:cubicBezTo>
                      <a:pt x="88" y="405"/>
                      <a:pt x="0" y="315"/>
                      <a:pt x="0" y="201"/>
                    </a:cubicBezTo>
                    <a:cubicBezTo>
                      <a:pt x="0" y="88"/>
                      <a:pt x="90" y="0"/>
                      <a:pt x="204" y="0"/>
                    </a:cubicBezTo>
                    <a:cubicBezTo>
                      <a:pt x="315" y="0"/>
                      <a:pt x="403" y="90"/>
                      <a:pt x="405" y="202"/>
                    </a:cubicBezTo>
                    <a:cubicBezTo>
                      <a:pt x="407" y="307"/>
                      <a:pt x="317" y="409"/>
                      <a:pt x="201" y="405"/>
                    </a:cubicBezTo>
                    <a:close/>
                    <a:moveTo>
                      <a:pt x="111" y="201"/>
                    </a:moveTo>
                    <a:cubicBezTo>
                      <a:pt x="111" y="254"/>
                      <a:pt x="152" y="295"/>
                      <a:pt x="203" y="294"/>
                    </a:cubicBezTo>
                    <a:cubicBezTo>
                      <a:pt x="253" y="294"/>
                      <a:pt x="293" y="254"/>
                      <a:pt x="293" y="204"/>
                    </a:cubicBezTo>
                    <a:cubicBezTo>
                      <a:pt x="294" y="152"/>
                      <a:pt x="255" y="112"/>
                      <a:pt x="203" y="111"/>
                    </a:cubicBezTo>
                    <a:cubicBezTo>
                      <a:pt x="151" y="111"/>
                      <a:pt x="111" y="150"/>
                      <a:pt x="111"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grpSp>
      </p:grpSp>
      <p:grpSp>
        <p:nvGrpSpPr>
          <p:cNvPr id="40" name="Group 39">
            <a:extLst>
              <a:ext uri="{FF2B5EF4-FFF2-40B4-BE49-F238E27FC236}">
                <a16:creationId xmlns:a16="http://schemas.microsoft.com/office/drawing/2014/main" id="{58BDD318-4E6F-469B-80C2-C324B81D0499}"/>
              </a:ext>
            </a:extLst>
          </p:cNvPr>
          <p:cNvGrpSpPr/>
          <p:nvPr/>
        </p:nvGrpSpPr>
        <p:grpSpPr>
          <a:xfrm>
            <a:off x="308923" y="1675958"/>
            <a:ext cx="396358" cy="396358"/>
            <a:chOff x="158759" y="1611086"/>
            <a:chExt cx="696686" cy="696686"/>
          </a:xfrm>
        </p:grpSpPr>
        <p:sp>
          <p:nvSpPr>
            <p:cNvPr id="41" name="Oval 40">
              <a:extLst>
                <a:ext uri="{FF2B5EF4-FFF2-40B4-BE49-F238E27FC236}">
                  <a16:creationId xmlns:a16="http://schemas.microsoft.com/office/drawing/2014/main" id="{0D54375D-E61D-4D88-BBCE-5593FE4D54AF}"/>
                </a:ext>
              </a:extLst>
            </p:cNvPr>
            <p:cNvSpPr/>
            <p:nvPr/>
          </p:nvSpPr>
          <p:spPr>
            <a:xfrm>
              <a:off x="158759" y="1611086"/>
              <a:ext cx="696686" cy="696686"/>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bg2"/>
                </a:buClr>
              </a:pPr>
              <a:endParaRPr lang="en-US" sz="1200" dirty="0">
                <a:latin typeface="Palatino Linotype" panose="02040502050505030304" pitchFamily="18" charset="0"/>
              </a:endParaRPr>
            </a:p>
          </p:txBody>
        </p:sp>
        <p:grpSp>
          <p:nvGrpSpPr>
            <p:cNvPr id="42" name="Group 41">
              <a:extLst>
                <a:ext uri="{FF2B5EF4-FFF2-40B4-BE49-F238E27FC236}">
                  <a16:creationId xmlns:a16="http://schemas.microsoft.com/office/drawing/2014/main" id="{2C152EA9-205B-4DE6-9935-C7DCBAEE6FE5}"/>
                </a:ext>
              </a:extLst>
            </p:cNvPr>
            <p:cNvGrpSpPr/>
            <p:nvPr/>
          </p:nvGrpSpPr>
          <p:grpSpPr>
            <a:xfrm>
              <a:off x="276730" y="1815712"/>
              <a:ext cx="460745" cy="287435"/>
              <a:chOff x="-3489325" y="2393951"/>
              <a:chExt cx="2928937" cy="1827213"/>
            </a:xfrm>
            <a:solidFill>
              <a:schemeClr val="accent2"/>
            </a:solidFill>
          </p:grpSpPr>
          <p:sp>
            <p:nvSpPr>
              <p:cNvPr id="43" name="Freeform 59">
                <a:extLst>
                  <a:ext uri="{FF2B5EF4-FFF2-40B4-BE49-F238E27FC236}">
                    <a16:creationId xmlns:a16="http://schemas.microsoft.com/office/drawing/2014/main" id="{6539AFD1-5B58-4091-BE44-22943E1D26AB}"/>
                  </a:ext>
                </a:extLst>
              </p:cNvPr>
              <p:cNvSpPr>
                <a:spLocks/>
              </p:cNvSpPr>
              <p:nvPr/>
            </p:nvSpPr>
            <p:spPr bwMode="auto">
              <a:xfrm>
                <a:off x="-3489325" y="3703639"/>
                <a:ext cx="2613025" cy="517525"/>
              </a:xfrm>
              <a:custGeom>
                <a:avLst/>
                <a:gdLst>
                  <a:gd name="T0" fmla="*/ 694 w 694"/>
                  <a:gd name="T1" fmla="*/ 137 h 137"/>
                  <a:gd name="T2" fmla="*/ 0 w 694"/>
                  <a:gd name="T3" fmla="*/ 137 h 137"/>
                  <a:gd name="T4" fmla="*/ 180 w 694"/>
                  <a:gd name="T5" fmla="*/ 11 h 137"/>
                  <a:gd name="T6" fmla="*/ 235 w 694"/>
                  <a:gd name="T7" fmla="*/ 29 h 137"/>
                  <a:gd name="T8" fmla="*/ 433 w 694"/>
                  <a:gd name="T9" fmla="*/ 34 h 137"/>
                  <a:gd name="T10" fmla="*/ 551 w 694"/>
                  <a:gd name="T11" fmla="*/ 31 h 137"/>
                  <a:gd name="T12" fmla="*/ 694 w 694"/>
                  <a:gd name="T13" fmla="*/ 137 h 137"/>
                </a:gdLst>
                <a:ahLst/>
                <a:cxnLst>
                  <a:cxn ang="0">
                    <a:pos x="T0" y="T1"/>
                  </a:cxn>
                  <a:cxn ang="0">
                    <a:pos x="T2" y="T3"/>
                  </a:cxn>
                  <a:cxn ang="0">
                    <a:pos x="T4" y="T5"/>
                  </a:cxn>
                  <a:cxn ang="0">
                    <a:pos x="T6" y="T7"/>
                  </a:cxn>
                  <a:cxn ang="0">
                    <a:pos x="T8" y="T9"/>
                  </a:cxn>
                  <a:cxn ang="0">
                    <a:pos x="T10" y="T11"/>
                  </a:cxn>
                  <a:cxn ang="0">
                    <a:pos x="T12" y="T13"/>
                  </a:cxn>
                </a:cxnLst>
                <a:rect l="0" t="0" r="r" b="b"/>
                <a:pathLst>
                  <a:path w="694" h="137">
                    <a:moveTo>
                      <a:pt x="694" y="137"/>
                    </a:moveTo>
                    <a:cubicBezTo>
                      <a:pt x="459" y="137"/>
                      <a:pt x="234" y="137"/>
                      <a:pt x="0" y="137"/>
                    </a:cubicBezTo>
                    <a:cubicBezTo>
                      <a:pt x="52" y="74"/>
                      <a:pt x="114" y="40"/>
                      <a:pt x="180" y="11"/>
                    </a:cubicBezTo>
                    <a:cubicBezTo>
                      <a:pt x="205" y="0"/>
                      <a:pt x="218" y="18"/>
                      <a:pt x="235" y="29"/>
                    </a:cubicBezTo>
                    <a:cubicBezTo>
                      <a:pt x="300" y="71"/>
                      <a:pt x="371" y="77"/>
                      <a:pt x="433" y="34"/>
                    </a:cubicBezTo>
                    <a:cubicBezTo>
                      <a:pt x="478" y="4"/>
                      <a:pt x="512" y="9"/>
                      <a:pt x="551" y="31"/>
                    </a:cubicBezTo>
                    <a:cubicBezTo>
                      <a:pt x="600" y="59"/>
                      <a:pt x="652" y="84"/>
                      <a:pt x="694"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sp>
            <p:nvSpPr>
              <p:cNvPr id="44" name="Freeform 60">
                <a:extLst>
                  <a:ext uri="{FF2B5EF4-FFF2-40B4-BE49-F238E27FC236}">
                    <a16:creationId xmlns:a16="http://schemas.microsoft.com/office/drawing/2014/main" id="{63A7F800-A480-40CB-AA63-57ED1DA10000}"/>
                  </a:ext>
                </a:extLst>
              </p:cNvPr>
              <p:cNvSpPr>
                <a:spLocks/>
              </p:cNvSpPr>
              <p:nvPr/>
            </p:nvSpPr>
            <p:spPr bwMode="auto">
              <a:xfrm>
                <a:off x="-2333625" y="2393951"/>
                <a:ext cx="1773237" cy="958850"/>
              </a:xfrm>
              <a:custGeom>
                <a:avLst/>
                <a:gdLst>
                  <a:gd name="T0" fmla="*/ 161 w 471"/>
                  <a:gd name="T1" fmla="*/ 253 h 254"/>
                  <a:gd name="T2" fmla="*/ 98 w 471"/>
                  <a:gd name="T3" fmla="*/ 228 h 254"/>
                  <a:gd name="T4" fmla="*/ 137 w 471"/>
                  <a:gd name="T5" fmla="*/ 201 h 254"/>
                  <a:gd name="T6" fmla="*/ 212 w 471"/>
                  <a:gd name="T7" fmla="*/ 149 h 254"/>
                  <a:gd name="T8" fmla="*/ 169 w 471"/>
                  <a:gd name="T9" fmla="*/ 112 h 254"/>
                  <a:gd name="T10" fmla="*/ 60 w 471"/>
                  <a:gd name="T11" fmla="*/ 143 h 254"/>
                  <a:gd name="T12" fmla="*/ 20 w 471"/>
                  <a:gd name="T13" fmla="*/ 201 h 254"/>
                  <a:gd name="T14" fmla="*/ 1 w 471"/>
                  <a:gd name="T15" fmla="*/ 191 h 254"/>
                  <a:gd name="T16" fmla="*/ 23 w 471"/>
                  <a:gd name="T17" fmla="*/ 103 h 254"/>
                  <a:gd name="T18" fmla="*/ 212 w 471"/>
                  <a:gd name="T19" fmla="*/ 47 h 254"/>
                  <a:gd name="T20" fmla="*/ 381 w 471"/>
                  <a:gd name="T21" fmla="*/ 44 h 254"/>
                  <a:gd name="T22" fmla="*/ 448 w 471"/>
                  <a:gd name="T23" fmla="*/ 76 h 254"/>
                  <a:gd name="T24" fmla="*/ 467 w 471"/>
                  <a:gd name="T25" fmla="*/ 154 h 254"/>
                  <a:gd name="T26" fmla="*/ 447 w 471"/>
                  <a:gd name="T27" fmla="*/ 188 h 254"/>
                  <a:gd name="T28" fmla="*/ 193 w 471"/>
                  <a:gd name="T29" fmla="*/ 248 h 254"/>
                  <a:gd name="T30" fmla="*/ 161 w 471"/>
                  <a:gd name="T31" fmla="*/ 253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1" h="254">
                    <a:moveTo>
                      <a:pt x="161" y="253"/>
                    </a:moveTo>
                    <a:cubicBezTo>
                      <a:pt x="134" y="251"/>
                      <a:pt x="104" y="254"/>
                      <a:pt x="98" y="228"/>
                    </a:cubicBezTo>
                    <a:cubicBezTo>
                      <a:pt x="92" y="204"/>
                      <a:pt x="119" y="204"/>
                      <a:pt x="137" y="201"/>
                    </a:cubicBezTo>
                    <a:cubicBezTo>
                      <a:pt x="171" y="197"/>
                      <a:pt x="206" y="188"/>
                      <a:pt x="212" y="149"/>
                    </a:cubicBezTo>
                    <a:cubicBezTo>
                      <a:pt x="215" y="128"/>
                      <a:pt x="191" y="115"/>
                      <a:pt x="169" y="112"/>
                    </a:cubicBezTo>
                    <a:cubicBezTo>
                      <a:pt x="129" y="107"/>
                      <a:pt x="85" y="99"/>
                      <a:pt x="60" y="143"/>
                    </a:cubicBezTo>
                    <a:cubicBezTo>
                      <a:pt x="48" y="163"/>
                      <a:pt x="47" y="192"/>
                      <a:pt x="20" y="201"/>
                    </a:cubicBezTo>
                    <a:cubicBezTo>
                      <a:pt x="15" y="202"/>
                      <a:pt x="1" y="194"/>
                      <a:pt x="1" y="191"/>
                    </a:cubicBezTo>
                    <a:cubicBezTo>
                      <a:pt x="2" y="160"/>
                      <a:pt x="0" y="126"/>
                      <a:pt x="23" y="103"/>
                    </a:cubicBezTo>
                    <a:cubicBezTo>
                      <a:pt x="76" y="54"/>
                      <a:pt x="127" y="0"/>
                      <a:pt x="212" y="47"/>
                    </a:cubicBezTo>
                    <a:cubicBezTo>
                      <a:pt x="266" y="76"/>
                      <a:pt x="323" y="85"/>
                      <a:pt x="381" y="44"/>
                    </a:cubicBezTo>
                    <a:cubicBezTo>
                      <a:pt x="413" y="21"/>
                      <a:pt x="442" y="27"/>
                      <a:pt x="448" y="76"/>
                    </a:cubicBezTo>
                    <a:cubicBezTo>
                      <a:pt x="451" y="102"/>
                      <a:pt x="462" y="128"/>
                      <a:pt x="467" y="154"/>
                    </a:cubicBezTo>
                    <a:cubicBezTo>
                      <a:pt x="471" y="171"/>
                      <a:pt x="471" y="192"/>
                      <a:pt x="447" y="188"/>
                    </a:cubicBezTo>
                    <a:cubicBezTo>
                      <a:pt x="353" y="173"/>
                      <a:pt x="282" y="248"/>
                      <a:pt x="193" y="248"/>
                    </a:cubicBezTo>
                    <a:cubicBezTo>
                      <a:pt x="181" y="249"/>
                      <a:pt x="169" y="252"/>
                      <a:pt x="161" y="2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sp>
            <p:nvSpPr>
              <p:cNvPr id="45" name="Oval 61">
                <a:extLst>
                  <a:ext uri="{FF2B5EF4-FFF2-40B4-BE49-F238E27FC236}">
                    <a16:creationId xmlns:a16="http://schemas.microsoft.com/office/drawing/2014/main" id="{F4BC17FA-0201-426B-9BEF-CC5822DF206F}"/>
                  </a:ext>
                </a:extLst>
              </p:cNvPr>
              <p:cNvSpPr>
                <a:spLocks noChangeArrowheads="1"/>
              </p:cNvSpPr>
              <p:nvPr/>
            </p:nvSpPr>
            <p:spPr bwMode="auto">
              <a:xfrm>
                <a:off x="-2520950" y="3360739"/>
                <a:ext cx="142875" cy="142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sp>
            <p:nvSpPr>
              <p:cNvPr id="46" name="Oval 62">
                <a:extLst>
                  <a:ext uri="{FF2B5EF4-FFF2-40B4-BE49-F238E27FC236}">
                    <a16:creationId xmlns:a16="http://schemas.microsoft.com/office/drawing/2014/main" id="{1C64B960-D595-4621-8852-5C3406F59226}"/>
                  </a:ext>
                </a:extLst>
              </p:cNvPr>
              <p:cNvSpPr>
                <a:spLocks noChangeArrowheads="1"/>
              </p:cNvSpPr>
              <p:nvPr/>
            </p:nvSpPr>
            <p:spPr bwMode="auto">
              <a:xfrm>
                <a:off x="-2254250" y="3432176"/>
                <a:ext cx="142875" cy="142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sp>
            <p:nvSpPr>
              <p:cNvPr id="47" name="Oval 63">
                <a:extLst>
                  <a:ext uri="{FF2B5EF4-FFF2-40B4-BE49-F238E27FC236}">
                    <a16:creationId xmlns:a16="http://schemas.microsoft.com/office/drawing/2014/main" id="{ADEDC6D2-E710-418C-AC0D-122E02480B37}"/>
                  </a:ext>
                </a:extLst>
              </p:cNvPr>
              <p:cNvSpPr>
                <a:spLocks noChangeArrowheads="1"/>
              </p:cNvSpPr>
              <p:nvPr/>
            </p:nvSpPr>
            <p:spPr bwMode="auto">
              <a:xfrm>
                <a:off x="-2254250" y="3228976"/>
                <a:ext cx="142875" cy="142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sp>
            <p:nvSpPr>
              <p:cNvPr id="48" name="Oval 64">
                <a:extLst>
                  <a:ext uri="{FF2B5EF4-FFF2-40B4-BE49-F238E27FC236}">
                    <a16:creationId xmlns:a16="http://schemas.microsoft.com/office/drawing/2014/main" id="{672882ED-E273-489B-91D1-70BA8B1ECAB1}"/>
                  </a:ext>
                </a:extLst>
              </p:cNvPr>
              <p:cNvSpPr>
                <a:spLocks noChangeArrowheads="1"/>
              </p:cNvSpPr>
              <p:nvPr/>
            </p:nvSpPr>
            <p:spPr bwMode="auto">
              <a:xfrm>
                <a:off x="-2473325" y="3587751"/>
                <a:ext cx="144462" cy="142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Palatino Linotype" panose="02040502050505030304" pitchFamily="18" charset="0"/>
                </a:endParaRPr>
              </a:p>
            </p:txBody>
          </p:sp>
        </p:grpSp>
      </p:grpSp>
      <p:cxnSp>
        <p:nvCxnSpPr>
          <p:cNvPr id="49" name="Straight Connector 48">
            <a:extLst>
              <a:ext uri="{FF2B5EF4-FFF2-40B4-BE49-F238E27FC236}">
                <a16:creationId xmlns:a16="http://schemas.microsoft.com/office/drawing/2014/main" id="{35B1718F-AF90-4044-AA80-AA578BDD8C0E}"/>
              </a:ext>
            </a:extLst>
          </p:cNvPr>
          <p:cNvCxnSpPr>
            <a:cxnSpLocks/>
          </p:cNvCxnSpPr>
          <p:nvPr/>
        </p:nvCxnSpPr>
        <p:spPr>
          <a:xfrm>
            <a:off x="523862" y="3077196"/>
            <a:ext cx="11425251" cy="0"/>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5374B04-E728-4150-9E4E-8E0D82E8E6C5}"/>
              </a:ext>
            </a:extLst>
          </p:cNvPr>
          <p:cNvCxnSpPr>
            <a:cxnSpLocks/>
          </p:cNvCxnSpPr>
          <p:nvPr/>
        </p:nvCxnSpPr>
        <p:spPr>
          <a:xfrm>
            <a:off x="1640114" y="4720422"/>
            <a:ext cx="10308999" cy="0"/>
          </a:xfrm>
          <a:prstGeom prst="line">
            <a:avLst/>
          </a:prstGeom>
          <a:ln>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20B3FBD1-5B14-49E5-9FC5-9D641295F0F4}"/>
              </a:ext>
            </a:extLst>
          </p:cNvPr>
          <p:cNvSpPr>
            <a:spLocks/>
          </p:cNvSpPr>
          <p:nvPr/>
        </p:nvSpPr>
        <p:spPr>
          <a:xfrm>
            <a:off x="1043914" y="5080370"/>
            <a:ext cx="1603554" cy="92333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200" b="1" dirty="0">
                <a:solidFill>
                  <a:schemeClr val="accent2"/>
                </a:solidFill>
                <a:latin typeface="Palatino Linotype" panose="02040502050505030304" pitchFamily="18" charset="0"/>
              </a:rPr>
              <a:t>Costly food recalls following a food borne illness outbreak or instance of food fraud </a:t>
            </a:r>
            <a:endParaRPr lang="en-US" sz="1200" dirty="0">
              <a:solidFill>
                <a:schemeClr val="accent2"/>
              </a:solidFill>
              <a:latin typeface="Palatino Linotype" panose="02040502050505030304" pitchFamily="18" charset="0"/>
            </a:endParaRPr>
          </a:p>
        </p:txBody>
      </p:sp>
      <p:pic>
        <p:nvPicPr>
          <p:cNvPr id="52" name="Picture 51">
            <a:extLst>
              <a:ext uri="{FF2B5EF4-FFF2-40B4-BE49-F238E27FC236}">
                <a16:creationId xmlns:a16="http://schemas.microsoft.com/office/drawing/2014/main" id="{4DF3D4F8-2F0B-4DE8-8759-5DD47F7CDA6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540684" y="1951344"/>
            <a:ext cx="1348975" cy="639873"/>
          </a:xfrm>
          <a:prstGeom prst="rect">
            <a:avLst/>
          </a:prstGeom>
        </p:spPr>
      </p:pic>
      <p:pic>
        <p:nvPicPr>
          <p:cNvPr id="53" name="Picture 52">
            <a:extLst>
              <a:ext uri="{FF2B5EF4-FFF2-40B4-BE49-F238E27FC236}">
                <a16:creationId xmlns:a16="http://schemas.microsoft.com/office/drawing/2014/main" id="{8347169C-AA21-406E-85E4-3DE696038B0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701512" y="3392341"/>
            <a:ext cx="1027319" cy="1044330"/>
          </a:xfrm>
          <a:prstGeom prst="rect">
            <a:avLst/>
          </a:prstGeom>
        </p:spPr>
      </p:pic>
      <p:pic>
        <p:nvPicPr>
          <p:cNvPr id="54" name="Picture 53">
            <a:extLst>
              <a:ext uri="{FF2B5EF4-FFF2-40B4-BE49-F238E27FC236}">
                <a16:creationId xmlns:a16="http://schemas.microsoft.com/office/drawing/2014/main" id="{0C41CDE9-7A48-4915-A6DF-3FD980ED53A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857044" y="5158116"/>
            <a:ext cx="716254" cy="799232"/>
          </a:xfrm>
          <a:prstGeom prst="rect">
            <a:avLst/>
          </a:prstGeom>
        </p:spPr>
      </p:pic>
      <p:sp>
        <p:nvSpPr>
          <p:cNvPr id="55" name="TextBox 54">
            <a:extLst>
              <a:ext uri="{FF2B5EF4-FFF2-40B4-BE49-F238E27FC236}">
                <a16:creationId xmlns:a16="http://schemas.microsoft.com/office/drawing/2014/main" id="{A2CD632C-6260-42BE-91DE-634F44449B3B}"/>
              </a:ext>
            </a:extLst>
          </p:cNvPr>
          <p:cNvSpPr txBox="1">
            <a:spLocks/>
          </p:cNvSpPr>
          <p:nvPr/>
        </p:nvSpPr>
        <p:spPr>
          <a:xfrm>
            <a:off x="3114206" y="5265036"/>
            <a:ext cx="982388" cy="369332"/>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en-US" sz="1200" b="1" dirty="0">
                <a:solidFill>
                  <a:schemeClr val="accent2"/>
                </a:solidFill>
                <a:latin typeface="Palatino Linotype" panose="02040502050505030304" pitchFamily="18" charset="0"/>
              </a:rPr>
              <a:t>Food sensing technologies</a:t>
            </a:r>
          </a:p>
        </p:txBody>
      </p:sp>
      <p:sp>
        <p:nvSpPr>
          <p:cNvPr id="56" name="TextBox 55">
            <a:extLst>
              <a:ext uri="{FF2B5EF4-FFF2-40B4-BE49-F238E27FC236}">
                <a16:creationId xmlns:a16="http://schemas.microsoft.com/office/drawing/2014/main" id="{3CEDA2A0-EA45-47CB-AC7C-EA846512D96D}"/>
              </a:ext>
            </a:extLst>
          </p:cNvPr>
          <p:cNvSpPr txBox="1">
            <a:spLocks/>
          </p:cNvSpPr>
          <p:nvPr>
            <p:custDataLst>
              <p:tags r:id="rId6"/>
            </p:custDataLst>
          </p:nvPr>
        </p:nvSpPr>
        <p:spPr>
          <a:xfrm>
            <a:off x="8192447" y="5127275"/>
            <a:ext cx="2330423" cy="1107996"/>
          </a:xfrm>
          <a:prstGeom prst="rect">
            <a:avLst/>
          </a:prstGeom>
        </p:spPr>
        <p:txBody>
          <a:bodyPr vert="horz" wrap="square" lIns="0" tIns="0" rIns="0" bIns="0" rtlCol="0" anchor="t">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en-US" sz="1200" dirty="0">
                <a:latin typeface="Palatino Linotype" panose="02040502050505030304" pitchFamily="18" charset="0"/>
              </a:rPr>
              <a:t>Facilitates </a:t>
            </a:r>
            <a:r>
              <a:rPr lang="en-US" sz="1200" b="1" dirty="0">
                <a:solidFill>
                  <a:schemeClr val="accent2"/>
                </a:solidFill>
                <a:latin typeface="Palatino Linotype" panose="02040502050505030304" pitchFamily="18" charset="0"/>
              </a:rPr>
              <a:t>comprehensive testing of food products</a:t>
            </a:r>
            <a:r>
              <a:rPr lang="en-US" sz="1200" dirty="0">
                <a:latin typeface="Palatino Linotype" panose="02040502050505030304" pitchFamily="18" charset="0"/>
              </a:rPr>
              <a:t> to identify characteristics such as moisture and tenderness to identify foreign objects, validate freshness, and evaluate quality</a:t>
            </a:r>
          </a:p>
        </p:txBody>
      </p:sp>
      <p:grpSp>
        <p:nvGrpSpPr>
          <p:cNvPr id="57" name="Group 56">
            <a:extLst>
              <a:ext uri="{FF2B5EF4-FFF2-40B4-BE49-F238E27FC236}">
                <a16:creationId xmlns:a16="http://schemas.microsoft.com/office/drawing/2014/main" id="{88DD000F-4C46-4C6D-96D9-C5F3E856D97A}"/>
              </a:ext>
            </a:extLst>
          </p:cNvPr>
          <p:cNvGrpSpPr/>
          <p:nvPr/>
        </p:nvGrpSpPr>
        <p:grpSpPr>
          <a:xfrm>
            <a:off x="1" y="972680"/>
            <a:ext cx="11949112" cy="461290"/>
            <a:chOff x="1" y="897610"/>
            <a:chExt cx="11949112" cy="461290"/>
          </a:xfrm>
        </p:grpSpPr>
        <p:sp>
          <p:nvSpPr>
            <p:cNvPr id="58" name="Freeform 95">
              <a:extLst>
                <a:ext uri="{FF2B5EF4-FFF2-40B4-BE49-F238E27FC236}">
                  <a16:creationId xmlns:a16="http://schemas.microsoft.com/office/drawing/2014/main" id="{5D89B67D-7A3C-4072-A46C-400E9644A35B}"/>
                </a:ext>
              </a:extLst>
            </p:cNvPr>
            <p:cNvSpPr/>
            <p:nvPr/>
          </p:nvSpPr>
          <p:spPr>
            <a:xfrm>
              <a:off x="2344624" y="900786"/>
              <a:ext cx="261197" cy="458114"/>
            </a:xfrm>
            <a:custGeom>
              <a:avLst/>
              <a:gdLst>
                <a:gd name="connsiteX0" fmla="*/ 172297 w 261197"/>
                <a:gd name="connsiteY0" fmla="*/ 0 h 458114"/>
                <a:gd name="connsiteX1" fmla="*/ 261197 w 261197"/>
                <a:gd name="connsiteY1" fmla="*/ 0 h 458114"/>
                <a:gd name="connsiteX2" fmla="*/ 88900 w 261197"/>
                <a:gd name="connsiteY2" fmla="*/ 458114 h 458114"/>
                <a:gd name="connsiteX3" fmla="*/ 0 w 261197"/>
                <a:gd name="connsiteY3" fmla="*/ 458114 h 458114"/>
                <a:gd name="connsiteX4" fmla="*/ 172297 w 261197"/>
                <a:gd name="connsiteY4" fmla="*/ 0 h 45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97" h="458114">
                  <a:moveTo>
                    <a:pt x="172297" y="0"/>
                  </a:moveTo>
                  <a:lnTo>
                    <a:pt x="261197" y="0"/>
                  </a:lnTo>
                  <a:lnTo>
                    <a:pt x="88900" y="458114"/>
                  </a:lnTo>
                  <a:lnTo>
                    <a:pt x="0" y="458114"/>
                  </a:lnTo>
                  <a:lnTo>
                    <a:pt x="172297" y="0"/>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Palatino Linotype" panose="02040502050505030304" pitchFamily="18" charset="0"/>
              </a:endParaRPr>
            </a:p>
          </p:txBody>
        </p:sp>
        <p:sp>
          <p:nvSpPr>
            <p:cNvPr id="59" name="Freeform 94">
              <a:extLst>
                <a:ext uri="{FF2B5EF4-FFF2-40B4-BE49-F238E27FC236}">
                  <a16:creationId xmlns:a16="http://schemas.microsoft.com/office/drawing/2014/main" id="{A4BF8517-E340-4445-BA7C-1C33A54E17A9}"/>
                </a:ext>
              </a:extLst>
            </p:cNvPr>
            <p:cNvSpPr/>
            <p:nvPr/>
          </p:nvSpPr>
          <p:spPr>
            <a:xfrm>
              <a:off x="2535124" y="900786"/>
              <a:ext cx="261197" cy="458114"/>
            </a:xfrm>
            <a:custGeom>
              <a:avLst/>
              <a:gdLst>
                <a:gd name="connsiteX0" fmla="*/ 172297 w 261197"/>
                <a:gd name="connsiteY0" fmla="*/ 0 h 458114"/>
                <a:gd name="connsiteX1" fmla="*/ 261197 w 261197"/>
                <a:gd name="connsiteY1" fmla="*/ 0 h 458114"/>
                <a:gd name="connsiteX2" fmla="*/ 88900 w 261197"/>
                <a:gd name="connsiteY2" fmla="*/ 458114 h 458114"/>
                <a:gd name="connsiteX3" fmla="*/ 0 w 261197"/>
                <a:gd name="connsiteY3" fmla="*/ 458114 h 458114"/>
                <a:gd name="connsiteX4" fmla="*/ 172297 w 261197"/>
                <a:gd name="connsiteY4" fmla="*/ 0 h 45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97" h="458114">
                  <a:moveTo>
                    <a:pt x="172297" y="0"/>
                  </a:moveTo>
                  <a:lnTo>
                    <a:pt x="261197" y="0"/>
                  </a:lnTo>
                  <a:lnTo>
                    <a:pt x="88900" y="458114"/>
                  </a:lnTo>
                  <a:lnTo>
                    <a:pt x="0" y="458114"/>
                  </a:lnTo>
                  <a:lnTo>
                    <a:pt x="172297" y="0"/>
                  </a:ln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latin typeface="Palatino Linotype" panose="02040502050505030304" pitchFamily="18" charset="0"/>
              </a:endParaRPr>
            </a:p>
          </p:txBody>
        </p:sp>
        <p:sp>
          <p:nvSpPr>
            <p:cNvPr id="60" name="Freeform 87">
              <a:extLst>
                <a:ext uri="{FF2B5EF4-FFF2-40B4-BE49-F238E27FC236}">
                  <a16:creationId xmlns:a16="http://schemas.microsoft.com/office/drawing/2014/main" id="{E2A8332C-13B3-4F9E-9F27-5124A14232FE}"/>
                </a:ext>
              </a:extLst>
            </p:cNvPr>
            <p:cNvSpPr>
              <a:spLocks/>
            </p:cNvSpPr>
            <p:nvPr/>
          </p:nvSpPr>
          <p:spPr>
            <a:xfrm>
              <a:off x="1" y="897610"/>
              <a:ext cx="2720084" cy="433551"/>
            </a:xfrm>
            <a:custGeom>
              <a:avLst/>
              <a:gdLst>
                <a:gd name="connsiteX0" fmla="*/ 0 w 3726281"/>
                <a:gd name="connsiteY0" fmla="*/ 0 h 458114"/>
                <a:gd name="connsiteX1" fmla="*/ 3726281 w 3726281"/>
                <a:gd name="connsiteY1" fmla="*/ 0 h 458114"/>
                <a:gd name="connsiteX2" fmla="*/ 3553984 w 3726281"/>
                <a:gd name="connsiteY2" fmla="*/ 458114 h 458114"/>
                <a:gd name="connsiteX3" fmla="*/ 0 w 3726281"/>
                <a:gd name="connsiteY3" fmla="*/ 458114 h 458114"/>
                <a:gd name="connsiteX4" fmla="*/ 0 w 3726281"/>
                <a:gd name="connsiteY4" fmla="*/ 0 h 458114"/>
                <a:gd name="connsiteX0" fmla="*/ 0 w 3788185"/>
                <a:gd name="connsiteY0" fmla="*/ 3380 h 461494"/>
                <a:gd name="connsiteX1" fmla="*/ 3788185 w 3788185"/>
                <a:gd name="connsiteY1" fmla="*/ 0 h 461494"/>
                <a:gd name="connsiteX2" fmla="*/ 3553984 w 3788185"/>
                <a:gd name="connsiteY2" fmla="*/ 461494 h 461494"/>
                <a:gd name="connsiteX3" fmla="*/ 0 w 3788185"/>
                <a:gd name="connsiteY3" fmla="*/ 461494 h 461494"/>
                <a:gd name="connsiteX4" fmla="*/ 0 w 3788185"/>
                <a:gd name="connsiteY4" fmla="*/ 3380 h 46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185" h="461494">
                  <a:moveTo>
                    <a:pt x="0" y="3380"/>
                  </a:moveTo>
                  <a:lnTo>
                    <a:pt x="3788185" y="0"/>
                  </a:lnTo>
                  <a:lnTo>
                    <a:pt x="3553984" y="461494"/>
                  </a:lnTo>
                  <a:lnTo>
                    <a:pt x="0" y="461494"/>
                  </a:lnTo>
                  <a:lnTo>
                    <a:pt x="0" y="3380"/>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2"/>
                </a:buClr>
              </a:pPr>
              <a:endParaRPr lang="en-US" sz="1200" dirty="0">
                <a:latin typeface="Palatino Linotype" panose="02040502050505030304" pitchFamily="18" charset="0"/>
              </a:endParaRPr>
            </a:p>
          </p:txBody>
        </p:sp>
        <p:sp>
          <p:nvSpPr>
            <p:cNvPr id="61" name="Freeform 86">
              <a:extLst>
                <a:ext uri="{FF2B5EF4-FFF2-40B4-BE49-F238E27FC236}">
                  <a16:creationId xmlns:a16="http://schemas.microsoft.com/office/drawing/2014/main" id="{354A207A-739D-4B99-A466-AD07CCDD07C3}"/>
                </a:ext>
              </a:extLst>
            </p:cNvPr>
            <p:cNvSpPr>
              <a:spLocks/>
            </p:cNvSpPr>
            <p:nvPr/>
          </p:nvSpPr>
          <p:spPr>
            <a:xfrm>
              <a:off x="2605205" y="900786"/>
              <a:ext cx="273897" cy="430376"/>
            </a:xfrm>
            <a:custGeom>
              <a:avLst/>
              <a:gdLst>
                <a:gd name="connsiteX0" fmla="*/ 172297 w 273897"/>
                <a:gd name="connsiteY0" fmla="*/ 0 h 458114"/>
                <a:gd name="connsiteX1" fmla="*/ 273897 w 273897"/>
                <a:gd name="connsiteY1" fmla="*/ 0 h 458114"/>
                <a:gd name="connsiteX2" fmla="*/ 101600 w 273897"/>
                <a:gd name="connsiteY2" fmla="*/ 458114 h 458114"/>
                <a:gd name="connsiteX3" fmla="*/ 0 w 273897"/>
                <a:gd name="connsiteY3" fmla="*/ 458114 h 458114"/>
                <a:gd name="connsiteX4" fmla="*/ 172297 w 273897"/>
                <a:gd name="connsiteY4" fmla="*/ 0 h 45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97" h="458114">
                  <a:moveTo>
                    <a:pt x="172297" y="0"/>
                  </a:moveTo>
                  <a:lnTo>
                    <a:pt x="273897" y="0"/>
                  </a:lnTo>
                  <a:lnTo>
                    <a:pt x="101600" y="458114"/>
                  </a:lnTo>
                  <a:lnTo>
                    <a:pt x="0" y="458114"/>
                  </a:lnTo>
                  <a:lnTo>
                    <a:pt x="172297" y="0"/>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2"/>
                </a:buClr>
              </a:pPr>
              <a:endParaRPr lang="en-US" sz="1200" dirty="0">
                <a:latin typeface="Palatino Linotype" panose="02040502050505030304" pitchFamily="18" charset="0"/>
              </a:endParaRPr>
            </a:p>
          </p:txBody>
        </p:sp>
        <p:sp>
          <p:nvSpPr>
            <p:cNvPr id="62" name="Freeform 85">
              <a:extLst>
                <a:ext uri="{FF2B5EF4-FFF2-40B4-BE49-F238E27FC236}">
                  <a16:creationId xmlns:a16="http://schemas.microsoft.com/office/drawing/2014/main" id="{85BBF359-CC50-4807-B6D7-DD4F114AFCC6}"/>
                </a:ext>
              </a:extLst>
            </p:cNvPr>
            <p:cNvSpPr>
              <a:spLocks/>
            </p:cNvSpPr>
            <p:nvPr/>
          </p:nvSpPr>
          <p:spPr>
            <a:xfrm>
              <a:off x="2764221" y="900786"/>
              <a:ext cx="8651910" cy="430367"/>
            </a:xfrm>
            <a:custGeom>
              <a:avLst/>
              <a:gdLst>
                <a:gd name="connsiteX0" fmla="*/ 172297 w 7601797"/>
                <a:gd name="connsiteY0" fmla="*/ 0 h 458114"/>
                <a:gd name="connsiteX1" fmla="*/ 7601797 w 7601797"/>
                <a:gd name="connsiteY1" fmla="*/ 0 h 458114"/>
                <a:gd name="connsiteX2" fmla="*/ 7429499 w 7601797"/>
                <a:gd name="connsiteY2" fmla="*/ 458114 h 458114"/>
                <a:gd name="connsiteX3" fmla="*/ 0 w 7601797"/>
                <a:gd name="connsiteY3" fmla="*/ 458114 h 458114"/>
                <a:gd name="connsiteX4" fmla="*/ 172297 w 7601797"/>
                <a:gd name="connsiteY4" fmla="*/ 0 h 458114"/>
                <a:gd name="connsiteX0" fmla="*/ 197431 w 7626931"/>
                <a:gd name="connsiteY0" fmla="*/ 0 h 458114"/>
                <a:gd name="connsiteX1" fmla="*/ 7626931 w 7626931"/>
                <a:gd name="connsiteY1" fmla="*/ 0 h 458114"/>
                <a:gd name="connsiteX2" fmla="*/ 7454633 w 7626931"/>
                <a:gd name="connsiteY2" fmla="*/ 458114 h 458114"/>
                <a:gd name="connsiteX3" fmla="*/ 0 w 7626931"/>
                <a:gd name="connsiteY3" fmla="*/ 454734 h 458114"/>
                <a:gd name="connsiteX4" fmla="*/ 197431 w 7626931"/>
                <a:gd name="connsiteY4" fmla="*/ 0 h 458114"/>
                <a:gd name="connsiteX0" fmla="*/ 155541 w 7626931"/>
                <a:gd name="connsiteY0" fmla="*/ 3380 h 458114"/>
                <a:gd name="connsiteX1" fmla="*/ 7626931 w 7626931"/>
                <a:gd name="connsiteY1" fmla="*/ 0 h 458114"/>
                <a:gd name="connsiteX2" fmla="*/ 7454633 w 7626931"/>
                <a:gd name="connsiteY2" fmla="*/ 458114 h 458114"/>
                <a:gd name="connsiteX3" fmla="*/ 0 w 7626931"/>
                <a:gd name="connsiteY3" fmla="*/ 454734 h 458114"/>
                <a:gd name="connsiteX4" fmla="*/ 155541 w 7626931"/>
                <a:gd name="connsiteY4" fmla="*/ 3380 h 458114"/>
                <a:gd name="connsiteX0" fmla="*/ 155541 w 7610175"/>
                <a:gd name="connsiteY0" fmla="*/ 3380 h 458114"/>
                <a:gd name="connsiteX1" fmla="*/ 7610175 w 7610175"/>
                <a:gd name="connsiteY1" fmla="*/ 0 h 458114"/>
                <a:gd name="connsiteX2" fmla="*/ 7454633 w 7610175"/>
                <a:gd name="connsiteY2" fmla="*/ 458114 h 458114"/>
                <a:gd name="connsiteX3" fmla="*/ 0 w 7610175"/>
                <a:gd name="connsiteY3" fmla="*/ 454734 h 458114"/>
                <a:gd name="connsiteX4" fmla="*/ 155541 w 7610175"/>
                <a:gd name="connsiteY4" fmla="*/ 3380 h 45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175" h="458114">
                  <a:moveTo>
                    <a:pt x="155541" y="3380"/>
                  </a:moveTo>
                  <a:lnTo>
                    <a:pt x="7610175" y="0"/>
                  </a:lnTo>
                  <a:lnTo>
                    <a:pt x="7454633" y="458114"/>
                  </a:lnTo>
                  <a:lnTo>
                    <a:pt x="0" y="454734"/>
                  </a:lnTo>
                  <a:lnTo>
                    <a:pt x="155541" y="3380"/>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2"/>
                </a:buClr>
              </a:pPr>
              <a:endParaRPr lang="en-US" sz="1200" dirty="0">
                <a:latin typeface="Palatino Linotype" panose="02040502050505030304" pitchFamily="18" charset="0"/>
              </a:endParaRPr>
            </a:p>
          </p:txBody>
        </p:sp>
        <p:sp>
          <p:nvSpPr>
            <p:cNvPr id="63" name="Freeform 84">
              <a:extLst>
                <a:ext uri="{FF2B5EF4-FFF2-40B4-BE49-F238E27FC236}">
                  <a16:creationId xmlns:a16="http://schemas.microsoft.com/office/drawing/2014/main" id="{4BAA3AF5-BC3D-417E-B648-C36B39C15724}"/>
                </a:ext>
              </a:extLst>
            </p:cNvPr>
            <p:cNvSpPr>
              <a:spLocks/>
            </p:cNvSpPr>
            <p:nvPr/>
          </p:nvSpPr>
          <p:spPr>
            <a:xfrm>
              <a:off x="11298205" y="900786"/>
              <a:ext cx="273898" cy="430367"/>
            </a:xfrm>
            <a:custGeom>
              <a:avLst/>
              <a:gdLst>
                <a:gd name="connsiteX0" fmla="*/ 172298 w 273898"/>
                <a:gd name="connsiteY0" fmla="*/ 0 h 458114"/>
                <a:gd name="connsiteX1" fmla="*/ 273898 w 273898"/>
                <a:gd name="connsiteY1" fmla="*/ 0 h 458114"/>
                <a:gd name="connsiteX2" fmla="*/ 101600 w 273898"/>
                <a:gd name="connsiteY2" fmla="*/ 458114 h 458114"/>
                <a:gd name="connsiteX3" fmla="*/ 0 w 273898"/>
                <a:gd name="connsiteY3" fmla="*/ 458114 h 458114"/>
                <a:gd name="connsiteX4" fmla="*/ 172298 w 273898"/>
                <a:gd name="connsiteY4" fmla="*/ 0 h 45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898" h="458114">
                  <a:moveTo>
                    <a:pt x="172298" y="0"/>
                  </a:moveTo>
                  <a:lnTo>
                    <a:pt x="273898" y="0"/>
                  </a:lnTo>
                  <a:lnTo>
                    <a:pt x="101600" y="458114"/>
                  </a:lnTo>
                  <a:lnTo>
                    <a:pt x="0" y="458114"/>
                  </a:lnTo>
                  <a:lnTo>
                    <a:pt x="172298" y="0"/>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2"/>
                </a:buClr>
              </a:pPr>
              <a:endParaRPr lang="en-US" sz="1200" dirty="0">
                <a:latin typeface="Palatino Linotype" panose="02040502050505030304" pitchFamily="18" charset="0"/>
              </a:endParaRPr>
            </a:p>
          </p:txBody>
        </p:sp>
        <p:sp>
          <p:nvSpPr>
            <p:cNvPr id="64" name="Freeform 83">
              <a:extLst>
                <a:ext uri="{FF2B5EF4-FFF2-40B4-BE49-F238E27FC236}">
                  <a16:creationId xmlns:a16="http://schemas.microsoft.com/office/drawing/2014/main" id="{743B1062-2E31-4B62-B037-137626008C25}"/>
                </a:ext>
              </a:extLst>
            </p:cNvPr>
            <p:cNvSpPr>
              <a:spLocks/>
            </p:cNvSpPr>
            <p:nvPr/>
          </p:nvSpPr>
          <p:spPr>
            <a:xfrm>
              <a:off x="11454177" y="900786"/>
              <a:ext cx="494936" cy="430367"/>
            </a:xfrm>
            <a:custGeom>
              <a:avLst/>
              <a:gdLst>
                <a:gd name="connsiteX0" fmla="*/ 172298 w 406830"/>
                <a:gd name="connsiteY0" fmla="*/ 0 h 458114"/>
                <a:gd name="connsiteX1" fmla="*/ 406830 w 406830"/>
                <a:gd name="connsiteY1" fmla="*/ 0 h 458114"/>
                <a:gd name="connsiteX2" fmla="*/ 406830 w 406830"/>
                <a:gd name="connsiteY2" fmla="*/ 458114 h 458114"/>
                <a:gd name="connsiteX3" fmla="*/ 0 w 406830"/>
                <a:gd name="connsiteY3" fmla="*/ 458114 h 458114"/>
                <a:gd name="connsiteX4" fmla="*/ 172298 w 406830"/>
                <a:gd name="connsiteY4" fmla="*/ 0 h 458114"/>
                <a:gd name="connsiteX0" fmla="*/ 260404 w 494936"/>
                <a:gd name="connsiteY0" fmla="*/ 0 h 458114"/>
                <a:gd name="connsiteX1" fmla="*/ 494936 w 494936"/>
                <a:gd name="connsiteY1" fmla="*/ 0 h 458114"/>
                <a:gd name="connsiteX2" fmla="*/ 494936 w 494936"/>
                <a:gd name="connsiteY2" fmla="*/ 458114 h 458114"/>
                <a:gd name="connsiteX3" fmla="*/ 0 w 494936"/>
                <a:gd name="connsiteY3" fmla="*/ 458114 h 458114"/>
                <a:gd name="connsiteX4" fmla="*/ 260404 w 494936"/>
                <a:gd name="connsiteY4" fmla="*/ 0 h 458114"/>
                <a:gd name="connsiteX0" fmla="*/ 177061 w 494936"/>
                <a:gd name="connsiteY0" fmla="*/ 10139 h 458114"/>
                <a:gd name="connsiteX1" fmla="*/ 494936 w 494936"/>
                <a:gd name="connsiteY1" fmla="*/ 0 h 458114"/>
                <a:gd name="connsiteX2" fmla="*/ 494936 w 494936"/>
                <a:gd name="connsiteY2" fmla="*/ 458114 h 458114"/>
                <a:gd name="connsiteX3" fmla="*/ 0 w 494936"/>
                <a:gd name="connsiteY3" fmla="*/ 458114 h 458114"/>
                <a:gd name="connsiteX4" fmla="*/ 177061 w 494936"/>
                <a:gd name="connsiteY4" fmla="*/ 10139 h 45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936" h="458114">
                  <a:moveTo>
                    <a:pt x="177061" y="10139"/>
                  </a:moveTo>
                  <a:lnTo>
                    <a:pt x="494936" y="0"/>
                  </a:lnTo>
                  <a:lnTo>
                    <a:pt x="494936" y="458114"/>
                  </a:lnTo>
                  <a:lnTo>
                    <a:pt x="0" y="458114"/>
                  </a:lnTo>
                  <a:lnTo>
                    <a:pt x="177061" y="10139"/>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buClr>
                  <a:schemeClr val="bg2"/>
                </a:buClr>
              </a:pPr>
              <a:endParaRPr lang="en-US" sz="1200" dirty="0">
                <a:latin typeface="Palatino Linotype" panose="02040502050505030304" pitchFamily="18" charset="0"/>
              </a:endParaRPr>
            </a:p>
          </p:txBody>
        </p:sp>
        <p:sp>
          <p:nvSpPr>
            <p:cNvPr id="65" name="TextBox 64">
              <a:extLst>
                <a:ext uri="{FF2B5EF4-FFF2-40B4-BE49-F238E27FC236}">
                  <a16:creationId xmlns:a16="http://schemas.microsoft.com/office/drawing/2014/main" id="{8ECC5034-CD06-40A1-B4F2-13BA337D3475}"/>
                </a:ext>
              </a:extLst>
            </p:cNvPr>
            <p:cNvSpPr txBox="1">
              <a:spLocks/>
            </p:cNvSpPr>
            <p:nvPr>
              <p:custDataLst>
                <p:tags r:id="rId7"/>
              </p:custDataLst>
            </p:nvPr>
          </p:nvSpPr>
          <p:spPr>
            <a:xfrm>
              <a:off x="117163" y="1017869"/>
              <a:ext cx="2308538" cy="196200"/>
            </a:xfrm>
            <a:prstGeom prst="rect">
              <a:avLst/>
            </a:prstGeom>
          </p:spPr>
          <p:txBody>
            <a:bodyPr vert="horz" wrap="square" lIns="0" tIns="0" rIns="0" bIns="0" rtlCol="0" anchor="b">
              <a:no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en-US" sz="1200" b="1" dirty="0">
                  <a:solidFill>
                    <a:schemeClr val="bg1"/>
                  </a:solidFill>
                  <a:latin typeface="Palatino Linotype" panose="02040502050505030304" pitchFamily="18" charset="0"/>
                </a:rPr>
                <a:t>Supply chain pain points</a:t>
              </a:r>
            </a:p>
          </p:txBody>
        </p:sp>
        <p:sp>
          <p:nvSpPr>
            <p:cNvPr id="66" name="TextBox 65">
              <a:extLst>
                <a:ext uri="{FF2B5EF4-FFF2-40B4-BE49-F238E27FC236}">
                  <a16:creationId xmlns:a16="http://schemas.microsoft.com/office/drawing/2014/main" id="{E6DF8120-2B05-46F8-A769-36E59079F83B}"/>
                </a:ext>
              </a:extLst>
            </p:cNvPr>
            <p:cNvSpPr txBox="1">
              <a:spLocks/>
            </p:cNvSpPr>
            <p:nvPr>
              <p:custDataLst>
                <p:tags r:id="rId8"/>
              </p:custDataLst>
            </p:nvPr>
          </p:nvSpPr>
          <p:spPr>
            <a:xfrm>
              <a:off x="2946430" y="992859"/>
              <a:ext cx="4687540" cy="246221"/>
            </a:xfrm>
            <a:prstGeom prst="rect">
              <a:avLst/>
            </a:prstGeom>
          </p:spPr>
          <p:txBody>
            <a:bodyPr vert="horz" wrap="square" lIns="0" tIns="0" rIns="0" bIns="0" rtlCol="0" anchor="b">
              <a:no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en-US" sz="1200" b="1" dirty="0">
                  <a:solidFill>
                    <a:schemeClr val="bg1"/>
                  </a:solidFill>
                  <a:latin typeface="Palatino Linotype" panose="02040502050505030304" pitchFamily="18" charset="0"/>
                </a:rPr>
                <a:t>Key technology innovations</a:t>
              </a:r>
            </a:p>
          </p:txBody>
        </p:sp>
      </p:grpSp>
    </p:spTree>
    <p:extLst>
      <p:ext uri="{BB962C8B-B14F-4D97-AF65-F5344CB8AC3E}">
        <p14:creationId xmlns:p14="http://schemas.microsoft.com/office/powerpoint/2010/main" val="1547842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75D0E5A-EC1B-4A31-8308-4501B1FB7745}"/>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8725" name="think-cell Slide" r:id="rId7" imgW="473" imgH="473" progId="TCLayout.ActiveDocument.1">
                  <p:embed/>
                </p:oleObj>
              </mc:Choice>
              <mc:Fallback>
                <p:oleObj name="think-cell Slide" r:id="rId7" imgW="473" imgH="473" progId="TCLayout.ActiveDocument.1">
                  <p:embed/>
                  <p:pic>
                    <p:nvPicPr>
                      <p:cNvPr id="4" name="Object 3" hidden="1">
                        <a:extLst>
                          <a:ext uri="{FF2B5EF4-FFF2-40B4-BE49-F238E27FC236}">
                            <a16:creationId xmlns:a16="http://schemas.microsoft.com/office/drawing/2014/main" id="{B75D0E5A-EC1B-4A31-8308-4501B1FB7745}"/>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74827548-E6C0-4A70-8ADB-04E1D2855A01}"/>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2000" dirty="0">
              <a:solidFill>
                <a:schemeClr val="tx1"/>
              </a:solidFill>
              <a:latin typeface="Arial" panose="020B0604020202020204" pitchFamily="34" charset="0"/>
              <a:ea typeface="+mj-ea"/>
              <a:cs typeface="+mj-cs"/>
              <a:sym typeface="Arial" panose="020B0604020202020204" pitchFamily="34" charset="0"/>
            </a:endParaRPr>
          </a:p>
        </p:txBody>
      </p:sp>
      <p:sp>
        <p:nvSpPr>
          <p:cNvPr id="209" name="Freeform: Shape 208">
            <a:extLst>
              <a:ext uri="{FF2B5EF4-FFF2-40B4-BE49-F238E27FC236}">
                <a16:creationId xmlns:a16="http://schemas.microsoft.com/office/drawing/2014/main" id="{055B31C0-19DE-486D-B258-0FEC0B63421E}"/>
              </a:ext>
            </a:extLst>
          </p:cNvPr>
          <p:cNvSpPr/>
          <p:nvPr/>
        </p:nvSpPr>
        <p:spPr>
          <a:xfrm>
            <a:off x="0" y="685800"/>
            <a:ext cx="5029200" cy="5684520"/>
          </a:xfrm>
          <a:custGeom>
            <a:avLst/>
            <a:gdLst>
              <a:gd name="connsiteX0" fmla="*/ 0 w 5029200"/>
              <a:gd name="connsiteY0" fmla="*/ 0 h 5684520"/>
              <a:gd name="connsiteX1" fmla="*/ 4871399 w 5029200"/>
              <a:gd name="connsiteY1" fmla="*/ 0 h 5684520"/>
              <a:gd name="connsiteX2" fmla="*/ 5029200 w 5029200"/>
              <a:gd name="connsiteY2" fmla="*/ 157801 h 5684520"/>
              <a:gd name="connsiteX3" fmla="*/ 5029200 w 5029200"/>
              <a:gd name="connsiteY3" fmla="*/ 5526719 h 5684520"/>
              <a:gd name="connsiteX4" fmla="*/ 4871399 w 5029200"/>
              <a:gd name="connsiteY4" fmla="*/ 5684520 h 5684520"/>
              <a:gd name="connsiteX5" fmla="*/ 0 w 5029200"/>
              <a:gd name="connsiteY5" fmla="*/ 5684520 h 568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9200" h="5684520">
                <a:moveTo>
                  <a:pt x="0" y="0"/>
                </a:moveTo>
                <a:lnTo>
                  <a:pt x="4871399" y="0"/>
                </a:lnTo>
                <a:cubicBezTo>
                  <a:pt x="4958550" y="0"/>
                  <a:pt x="5029200" y="70650"/>
                  <a:pt x="5029200" y="157801"/>
                </a:cubicBezTo>
                <a:lnTo>
                  <a:pt x="5029200" y="5526719"/>
                </a:lnTo>
                <a:cubicBezTo>
                  <a:pt x="5029200" y="5613870"/>
                  <a:pt x="4958550" y="5684520"/>
                  <a:pt x="4871399" y="5684520"/>
                </a:cubicBezTo>
                <a:lnTo>
                  <a:pt x="0" y="5684520"/>
                </a:lnTo>
                <a:close/>
              </a:path>
            </a:pathLst>
          </a:cu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latin typeface="Palatino Linotype" panose="02040502050505030304" pitchFamily="18" charset="0"/>
            </a:endParaRPr>
          </a:p>
        </p:txBody>
      </p:sp>
      <p:sp>
        <p:nvSpPr>
          <p:cNvPr id="2" name="Title 1">
            <a:extLst>
              <a:ext uri="{FF2B5EF4-FFF2-40B4-BE49-F238E27FC236}">
                <a16:creationId xmlns:a16="http://schemas.microsoft.com/office/drawing/2014/main" id="{5BADE913-8FDE-417D-954C-BF0D5897C1E3}"/>
              </a:ext>
            </a:extLst>
          </p:cNvPr>
          <p:cNvSpPr>
            <a:spLocks noGrp="1"/>
          </p:cNvSpPr>
          <p:nvPr>
            <p:ph type="title"/>
          </p:nvPr>
        </p:nvSpPr>
        <p:spPr bwMode="gray">
          <a:xfrm>
            <a:off x="158759" y="230189"/>
            <a:ext cx="1149189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schemeClr val="tx2"/>
                </a:solidFill>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t" anchorCtr="0">
            <a:spAutoFit/>
          </a:bodyPr>
          <a:lstStyle/>
          <a:p>
            <a:r>
              <a:rPr lang="en-US" dirty="0">
                <a:latin typeface="Palatino Linotype" panose="02040502050505030304" pitchFamily="18" charset="0"/>
              </a:rPr>
              <a:t>Interest in traceability is growing across the value chain</a:t>
            </a:r>
          </a:p>
        </p:txBody>
      </p:sp>
      <p:sp>
        <p:nvSpPr>
          <p:cNvPr id="243" name="5. Source">
            <a:extLst>
              <a:ext uri="{FF2B5EF4-FFF2-40B4-BE49-F238E27FC236}">
                <a16:creationId xmlns:a16="http://schemas.microsoft.com/office/drawing/2014/main" id="{5AEEA0D7-7754-4328-8236-460940EBA9BA}"/>
              </a:ext>
            </a:extLst>
          </p:cNvPr>
          <p:cNvSpPr>
            <a:spLocks noChangeArrowheads="1"/>
          </p:cNvSpPr>
          <p:nvPr/>
        </p:nvSpPr>
        <p:spPr bwMode="auto">
          <a:xfrm>
            <a:off x="158758" y="6507558"/>
            <a:ext cx="9953007" cy="12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chorCtr="0">
            <a:spAutoFit/>
          </a:bodyPr>
          <a:lstStyle/>
          <a:p>
            <a:pPr marL="493713" indent="-493713" defTabSz="895350">
              <a:tabLst>
                <a:tab pos="630238" algn="l"/>
              </a:tabLst>
            </a:pPr>
            <a:r>
              <a:rPr lang="en-US" sz="800" dirty="0">
                <a:solidFill>
                  <a:schemeClr val="accent6"/>
                </a:solidFill>
                <a:latin typeface="Palatino Linotype" panose="02040502050505030304" pitchFamily="18" charset="0"/>
              </a:rPr>
              <a:t>SOURCE: Press search</a:t>
            </a:r>
          </a:p>
        </p:txBody>
      </p:sp>
      <p:sp>
        <p:nvSpPr>
          <p:cNvPr id="43" name="Freeform 42"/>
          <p:cNvSpPr/>
          <p:nvPr/>
        </p:nvSpPr>
        <p:spPr>
          <a:xfrm>
            <a:off x="7810668" y="-10923"/>
            <a:ext cx="4138445" cy="6732398"/>
          </a:xfrm>
          <a:custGeom>
            <a:avLst/>
            <a:gdLst>
              <a:gd name="connsiteX0" fmla="*/ 1488085 w 4138445"/>
              <a:gd name="connsiteY0" fmla="*/ 0 h 6732398"/>
              <a:gd name="connsiteX1" fmla="*/ 4138445 w 4138445"/>
              <a:gd name="connsiteY1" fmla="*/ 0 h 6732398"/>
              <a:gd name="connsiteX2" fmla="*/ 4138445 w 4138445"/>
              <a:gd name="connsiteY2" fmla="*/ 6732398 h 6732398"/>
              <a:gd name="connsiteX3" fmla="*/ 0 w 4138445"/>
              <a:gd name="connsiteY3" fmla="*/ 6732398 h 6732398"/>
            </a:gdLst>
            <a:ahLst/>
            <a:cxnLst>
              <a:cxn ang="0">
                <a:pos x="connsiteX0" y="connsiteY0"/>
              </a:cxn>
              <a:cxn ang="0">
                <a:pos x="connsiteX1" y="connsiteY1"/>
              </a:cxn>
              <a:cxn ang="0">
                <a:pos x="connsiteX2" y="connsiteY2"/>
              </a:cxn>
              <a:cxn ang="0">
                <a:pos x="connsiteX3" y="connsiteY3"/>
              </a:cxn>
            </a:cxnLst>
            <a:rect l="l" t="t" r="r" b="b"/>
            <a:pathLst>
              <a:path w="4138445" h="6732398">
                <a:moveTo>
                  <a:pt x="1488085" y="0"/>
                </a:moveTo>
                <a:lnTo>
                  <a:pt x="4138445" y="0"/>
                </a:lnTo>
                <a:lnTo>
                  <a:pt x="4138445" y="6732398"/>
                </a:lnTo>
                <a:lnTo>
                  <a:pt x="0" y="6732398"/>
                </a:lnTo>
                <a:close/>
              </a:path>
            </a:pathLst>
          </a:custGeom>
          <a:blipFill>
            <a:blip r:embed="rId9"/>
            <a:srcRect/>
            <a:stretch>
              <a:fillRect l="-78527" r="-85033"/>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Palatino Linotype" panose="02040502050505030304" pitchFamily="18" charset="0"/>
            </a:endParaRPr>
          </a:p>
        </p:txBody>
      </p:sp>
      <p:cxnSp>
        <p:nvCxnSpPr>
          <p:cNvPr id="32" name="Straight Connector 31"/>
          <p:cNvCxnSpPr>
            <a:stCxn id="43" idx="0"/>
            <a:endCxn id="43" idx="3"/>
          </p:cNvCxnSpPr>
          <p:nvPr/>
        </p:nvCxnSpPr>
        <p:spPr>
          <a:xfrm flipH="1">
            <a:off x="7810668" y="-10923"/>
            <a:ext cx="1488085" cy="673239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flipV="1">
            <a:off x="8592810" y="0"/>
            <a:ext cx="618319" cy="282859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cxnSpLocks/>
          </p:cNvCxnSpPr>
          <p:nvPr/>
        </p:nvCxnSpPr>
        <p:spPr>
          <a:xfrm flipV="1">
            <a:off x="7903707" y="3895724"/>
            <a:ext cx="625931" cy="282575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sticker">
            <a:extLst>
              <a:ext uri="{FF2B5EF4-FFF2-40B4-BE49-F238E27FC236}">
                <a16:creationId xmlns:a16="http://schemas.microsoft.com/office/drawing/2014/main" id="{A898E49C-2B8D-4DB2-9445-725ACA903461}"/>
              </a:ext>
            </a:extLst>
          </p:cNvPr>
          <p:cNvGrpSpPr/>
          <p:nvPr/>
        </p:nvGrpSpPr>
        <p:grpSpPr>
          <a:xfrm>
            <a:off x="10704413" y="285750"/>
            <a:ext cx="946221" cy="150811"/>
            <a:chOff x="10704414" y="285750"/>
            <a:chExt cx="946221" cy="150811"/>
          </a:xfrm>
        </p:grpSpPr>
        <p:sp>
          <p:nvSpPr>
            <p:cNvPr id="59" name="StickerRectangle">
              <a:extLst>
                <a:ext uri="{FF2B5EF4-FFF2-40B4-BE49-F238E27FC236}">
                  <a16:creationId xmlns:a16="http://schemas.microsoft.com/office/drawing/2014/main" id="{6D804773-BE87-4649-BCF2-C6CF90931FE9}"/>
                </a:ext>
              </a:extLst>
            </p:cNvPr>
            <p:cNvSpPr>
              <a:spLocks noChangeArrowheads="1"/>
            </p:cNvSpPr>
            <p:nvPr/>
          </p:nvSpPr>
          <p:spPr bwMode="gray">
            <a:xfrm>
              <a:off x="10704414" y="285750"/>
              <a:ext cx="946221"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1193860">
                <a:buClr>
                  <a:schemeClr val="tx2"/>
                </a:buClr>
              </a:pPr>
              <a:r>
                <a:rPr lang="en-US" sz="800" baseline="0">
                  <a:solidFill>
                    <a:schemeClr val="bg1"/>
                  </a:solidFill>
                  <a:latin typeface="Palatino Linotype" panose="02040502050505030304" pitchFamily="18" charset="0"/>
                </a:rPr>
                <a:t>NOT EXHAUSTIVE</a:t>
              </a:r>
              <a:endParaRPr lang="en-US" sz="800" baseline="0" dirty="0">
                <a:solidFill>
                  <a:schemeClr val="bg1"/>
                </a:solidFill>
                <a:latin typeface="Palatino Linotype" panose="02040502050505030304" pitchFamily="18" charset="0"/>
              </a:endParaRPr>
            </a:p>
          </p:txBody>
        </p:sp>
        <p:cxnSp>
          <p:nvCxnSpPr>
            <p:cNvPr id="60" name="AutoShape 31">
              <a:extLst>
                <a:ext uri="{FF2B5EF4-FFF2-40B4-BE49-F238E27FC236}">
                  <a16:creationId xmlns:a16="http://schemas.microsoft.com/office/drawing/2014/main" id="{5F8BBC4C-CF36-40BD-9832-DDAA1B78ADAC}"/>
                </a:ext>
              </a:extLst>
            </p:cNvPr>
            <p:cNvCxnSpPr>
              <a:cxnSpLocks noChangeShapeType="1"/>
              <a:stCxn id="59" idx="2"/>
              <a:endCxn id="59" idx="4"/>
            </p:cNvCxnSpPr>
            <p:nvPr/>
          </p:nvCxnSpPr>
          <p:spPr bwMode="gray">
            <a:xfrm>
              <a:off x="10704414" y="285750"/>
              <a:ext cx="0" cy="150811"/>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61" name="AutoShape 32">
              <a:extLst>
                <a:ext uri="{FF2B5EF4-FFF2-40B4-BE49-F238E27FC236}">
                  <a16:creationId xmlns:a16="http://schemas.microsoft.com/office/drawing/2014/main" id="{416E600F-B173-4856-81AF-44E1A72105C2}"/>
                </a:ext>
              </a:extLst>
            </p:cNvPr>
            <p:cNvCxnSpPr>
              <a:cxnSpLocks noChangeShapeType="1"/>
              <a:stCxn id="59" idx="4"/>
              <a:endCxn id="59" idx="6"/>
            </p:cNvCxnSpPr>
            <p:nvPr/>
          </p:nvCxnSpPr>
          <p:spPr bwMode="gray">
            <a:xfrm>
              <a:off x="10704414" y="436561"/>
              <a:ext cx="946221" cy="0"/>
            </a:xfrm>
            <a:prstGeom prst="straightConnector1">
              <a:avLst/>
            </a:prstGeom>
            <a:noFill/>
            <a:ln w="25400">
              <a:solidFill>
                <a:schemeClr val="bg1"/>
              </a:solidFill>
              <a:round/>
              <a:headEnd/>
              <a:tailEnd/>
            </a:ln>
            <a:extLst>
              <a:ext uri="{909E8E84-426E-40DD-AFC4-6F175D3DCCD1}">
                <a14:hiddenFill xmlns:a14="http://schemas.microsoft.com/office/drawing/2010/main">
                  <a:noFill/>
                </a14:hiddenFill>
              </a:ext>
            </a:extLst>
          </p:spPr>
        </p:cxnSp>
      </p:grpSp>
      <p:sp>
        <p:nvSpPr>
          <p:cNvPr id="70" name="Slide Number">
            <a:extLst>
              <a:ext uri="{FF2B5EF4-FFF2-40B4-BE49-F238E27FC236}">
                <a16:creationId xmlns:a16="http://schemas.microsoft.com/office/drawing/2014/main" id="{646DC0E0-D787-41F0-9EB5-44B817026150}"/>
              </a:ext>
            </a:extLst>
          </p:cNvPr>
          <p:cNvSpPr txBox="1">
            <a:spLocks/>
          </p:cNvSpPr>
          <p:nvPr/>
        </p:nvSpPr>
        <p:spPr bwMode="gray">
          <a:xfrm>
            <a:off x="11419923" y="6508272"/>
            <a:ext cx="51296" cy="123111"/>
          </a:xfrm>
          <a:prstGeom prst="rect">
            <a:avLst/>
          </a:prstGeom>
        </p:spPr>
        <p:txBody>
          <a:bodyPr vert="horz" wrap="none" lIns="0" tIns="0" rIns="0" bIns="0" rtlCol="0" anchor="ctr">
            <a:spAutoFit/>
          </a:bodyPr>
          <a:lstStyle>
            <a:defPPr>
              <a:defRPr lang="en-US"/>
            </a:defPPr>
            <a:lvl1pPr>
              <a:defRPr sz="1000" baseline="0">
                <a:latin typeface="+mn-lt"/>
              </a:defRPr>
            </a:lvl1pPr>
          </a:lstStyle>
          <a:p>
            <a:pPr lvl="0"/>
            <a:fld id="{42C328C1-A84F-4A39-A664-DBA00541A8C6}" type="slidenum">
              <a:rPr lang="en-US" sz="800">
                <a:solidFill>
                  <a:schemeClr val="bg1"/>
                </a:solidFill>
                <a:latin typeface="Palatino Linotype" panose="02040502050505030304" pitchFamily="18" charset="0"/>
              </a:rPr>
              <a:pPr lvl="0"/>
              <a:t>8</a:t>
            </a:fld>
            <a:endParaRPr lang="en-US" sz="800" dirty="0">
              <a:solidFill>
                <a:schemeClr val="bg1"/>
              </a:solidFill>
              <a:latin typeface="Palatino Linotype" panose="02040502050505030304" pitchFamily="18" charset="0"/>
            </a:endParaRPr>
          </a:p>
        </p:txBody>
      </p:sp>
      <p:sp>
        <p:nvSpPr>
          <p:cNvPr id="71" name="SlideLogoText">
            <a:extLst>
              <a:ext uri="{FF2B5EF4-FFF2-40B4-BE49-F238E27FC236}">
                <a16:creationId xmlns:a16="http://schemas.microsoft.com/office/drawing/2014/main" id="{9D494AE7-EF80-4DDF-86AC-2F86DBA05F9F}"/>
              </a:ext>
            </a:extLst>
          </p:cNvPr>
          <p:cNvSpPr>
            <a:spLocks noChangeArrowheads="1"/>
          </p:cNvSpPr>
          <p:nvPr>
            <p:custDataLst>
              <p:tags r:id="rId4"/>
            </p:custDataLst>
          </p:nvPr>
        </p:nvSpPr>
        <p:spPr bwMode="gray">
          <a:xfrm>
            <a:off x="10248577" y="6508272"/>
            <a:ext cx="1037143"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1193860"/>
            <a:r>
              <a:rPr lang="en-US" sz="800" baseline="0" noProof="0" dirty="0">
                <a:solidFill>
                  <a:schemeClr val="bg1"/>
                </a:solidFill>
                <a:latin typeface="Palatino Linotype" panose="02040502050505030304" pitchFamily="18" charset="0"/>
              </a:rPr>
              <a:t>McKinsey &amp; Company</a:t>
            </a:r>
          </a:p>
        </p:txBody>
      </p:sp>
      <p:grpSp>
        <p:nvGrpSpPr>
          <p:cNvPr id="201" name="Group 200">
            <a:extLst>
              <a:ext uri="{FF2B5EF4-FFF2-40B4-BE49-F238E27FC236}">
                <a16:creationId xmlns:a16="http://schemas.microsoft.com/office/drawing/2014/main" id="{EADDA5DB-03A3-479C-9C87-BC5B337CC8AA}"/>
              </a:ext>
            </a:extLst>
          </p:cNvPr>
          <p:cNvGrpSpPr/>
          <p:nvPr/>
        </p:nvGrpSpPr>
        <p:grpSpPr>
          <a:xfrm>
            <a:off x="0" y="765595"/>
            <a:ext cx="8679180" cy="5489006"/>
            <a:chOff x="0" y="765595"/>
            <a:chExt cx="8679180" cy="5489006"/>
          </a:xfrm>
        </p:grpSpPr>
        <p:cxnSp>
          <p:nvCxnSpPr>
            <p:cNvPr id="150" name="Straight Connector 149">
              <a:extLst>
                <a:ext uri="{FF2B5EF4-FFF2-40B4-BE49-F238E27FC236}">
                  <a16:creationId xmlns:a16="http://schemas.microsoft.com/office/drawing/2014/main" id="{1004C670-15D2-4373-BE12-BE761D5A6D0C}"/>
                </a:ext>
              </a:extLst>
            </p:cNvPr>
            <p:cNvCxnSpPr>
              <a:cxnSpLocks/>
            </p:cNvCxnSpPr>
            <p:nvPr/>
          </p:nvCxnSpPr>
          <p:spPr>
            <a:xfrm>
              <a:off x="0" y="1758355"/>
              <a:ext cx="8679180" cy="0"/>
            </a:xfrm>
            <a:prstGeom prst="line">
              <a:avLst/>
            </a:prstGeom>
            <a:ln w="9525">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FCC8DF01-99AC-44E9-8CAC-331466A3551C}"/>
                </a:ext>
              </a:extLst>
            </p:cNvPr>
            <p:cNvCxnSpPr>
              <a:cxnSpLocks/>
            </p:cNvCxnSpPr>
            <p:nvPr/>
          </p:nvCxnSpPr>
          <p:spPr>
            <a:xfrm>
              <a:off x="0" y="2358496"/>
              <a:ext cx="8580120" cy="0"/>
            </a:xfrm>
            <a:prstGeom prst="line">
              <a:avLst/>
            </a:prstGeom>
            <a:ln w="9525">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4ACE7BC-30EA-40DC-9B07-A1DEFC72125B}"/>
                </a:ext>
              </a:extLst>
            </p:cNvPr>
            <p:cNvCxnSpPr>
              <a:cxnSpLocks/>
            </p:cNvCxnSpPr>
            <p:nvPr/>
          </p:nvCxnSpPr>
          <p:spPr>
            <a:xfrm>
              <a:off x="0" y="3305939"/>
              <a:ext cx="8458200" cy="0"/>
            </a:xfrm>
            <a:prstGeom prst="line">
              <a:avLst/>
            </a:prstGeom>
            <a:ln w="9525">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9A62A99-D982-4A5F-972B-6C85FD04D892}"/>
                </a:ext>
              </a:extLst>
            </p:cNvPr>
            <p:cNvCxnSpPr>
              <a:cxnSpLocks/>
            </p:cNvCxnSpPr>
            <p:nvPr/>
          </p:nvCxnSpPr>
          <p:spPr>
            <a:xfrm>
              <a:off x="0" y="3885999"/>
              <a:ext cx="8313420" cy="0"/>
            </a:xfrm>
            <a:prstGeom prst="line">
              <a:avLst/>
            </a:prstGeom>
            <a:ln w="9525">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5D4AC183-C49F-4780-BC82-6C96EA1D1B57}"/>
                </a:ext>
              </a:extLst>
            </p:cNvPr>
            <p:cNvCxnSpPr>
              <a:cxnSpLocks/>
            </p:cNvCxnSpPr>
            <p:nvPr/>
          </p:nvCxnSpPr>
          <p:spPr>
            <a:xfrm>
              <a:off x="0" y="4633387"/>
              <a:ext cx="8138160" cy="0"/>
            </a:xfrm>
            <a:prstGeom prst="line">
              <a:avLst/>
            </a:prstGeom>
            <a:ln w="9525">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330F3D4B-ED00-4623-9FF1-F270E583EF64}"/>
                </a:ext>
              </a:extLst>
            </p:cNvPr>
            <p:cNvCxnSpPr>
              <a:cxnSpLocks/>
            </p:cNvCxnSpPr>
            <p:nvPr/>
          </p:nvCxnSpPr>
          <p:spPr>
            <a:xfrm>
              <a:off x="0" y="5380775"/>
              <a:ext cx="7993380" cy="0"/>
            </a:xfrm>
            <a:prstGeom prst="line">
              <a:avLst/>
            </a:prstGeom>
            <a:ln w="9525">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8EFB2392-F222-49EC-BEDE-6E46E3812BA2}"/>
                </a:ext>
              </a:extLst>
            </p:cNvPr>
            <p:cNvGrpSpPr/>
            <p:nvPr/>
          </p:nvGrpSpPr>
          <p:grpSpPr>
            <a:xfrm>
              <a:off x="158759" y="3959611"/>
              <a:ext cx="7554586" cy="600164"/>
              <a:chOff x="158759" y="3875175"/>
              <a:chExt cx="7554586" cy="600164"/>
            </a:xfrm>
          </p:grpSpPr>
          <p:sp>
            <p:nvSpPr>
              <p:cNvPr id="157" name="TextBox 156">
                <a:extLst>
                  <a:ext uri="{FF2B5EF4-FFF2-40B4-BE49-F238E27FC236}">
                    <a16:creationId xmlns:a16="http://schemas.microsoft.com/office/drawing/2014/main" id="{85ADB218-492F-459F-99E4-A2D5E1A22E03}"/>
                  </a:ext>
                </a:extLst>
              </p:cNvPr>
              <p:cNvSpPr txBox="1">
                <a:spLocks/>
              </p:cNvSpPr>
              <p:nvPr/>
            </p:nvSpPr>
            <p:spPr>
              <a:xfrm>
                <a:off x="158759" y="3875175"/>
                <a:ext cx="4632316" cy="600164"/>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en-US" sz="1300" b="1" dirty="0">
                    <a:solidFill>
                      <a:schemeClr val="accent2"/>
                    </a:solidFill>
                    <a:latin typeface="Palatino Linotype" panose="02040502050505030304" pitchFamily="18" charset="0"/>
                  </a:rPr>
                  <a:t>Trimble Inc., </a:t>
                </a:r>
                <a:r>
                  <a:rPr lang="en-US" sz="1300" dirty="0">
                    <a:latin typeface="Palatino Linotype" panose="02040502050505030304" pitchFamily="18" charset="0"/>
                  </a:rPr>
                  <a:t>well known for its GPS technology, has </a:t>
                </a:r>
                <a:r>
                  <a:rPr lang="en-US" sz="1300" b="1" dirty="0">
                    <a:solidFill>
                      <a:schemeClr val="accent2"/>
                    </a:solidFill>
                    <a:latin typeface="Palatino Linotype" panose="02040502050505030304" pitchFamily="18" charset="0"/>
                  </a:rPr>
                  <a:t>acquired </a:t>
                </a:r>
                <a:r>
                  <a:rPr lang="en-US" sz="1300" b="1" dirty="0" err="1">
                    <a:solidFill>
                      <a:schemeClr val="accent2"/>
                    </a:solidFill>
                    <a:latin typeface="Palatino Linotype" panose="02040502050505030304" pitchFamily="18" charset="0"/>
                  </a:rPr>
                  <a:t>HarvestMark</a:t>
                </a:r>
                <a:r>
                  <a:rPr lang="en-US" sz="1300" dirty="0">
                    <a:latin typeface="Palatino Linotype" panose="02040502050505030304" pitchFamily="18" charset="0"/>
                  </a:rPr>
                  <a:t>, a provider of food traceability and quality inspection solutions</a:t>
                </a:r>
              </a:p>
            </p:txBody>
          </p:sp>
          <p:pic>
            <p:nvPicPr>
              <p:cNvPr id="158" name="Picture 157">
                <a:extLst>
                  <a:ext uri="{FF2B5EF4-FFF2-40B4-BE49-F238E27FC236}">
                    <a16:creationId xmlns:a16="http://schemas.microsoft.com/office/drawing/2014/main" id="{C64A4FEA-E422-463E-ADF3-CF5D726779DB}"/>
                  </a:ext>
                </a:extLst>
              </p:cNvPr>
              <p:cNvPicPr>
                <a:picLocks noChangeAspect="1"/>
              </p:cNvPicPr>
              <p:nvPr/>
            </p:nvPicPr>
            <p:blipFill>
              <a:blip r:embed="rId10"/>
              <a:stretch>
                <a:fillRect/>
              </a:stretch>
            </p:blipFill>
            <p:spPr>
              <a:xfrm>
                <a:off x="5283209" y="4025167"/>
                <a:ext cx="853451" cy="300180"/>
              </a:xfrm>
              <a:prstGeom prst="rect">
                <a:avLst/>
              </a:prstGeom>
            </p:spPr>
          </p:pic>
          <p:pic>
            <p:nvPicPr>
              <p:cNvPr id="159" name="Picture 158">
                <a:extLst>
                  <a:ext uri="{FF2B5EF4-FFF2-40B4-BE49-F238E27FC236}">
                    <a16:creationId xmlns:a16="http://schemas.microsoft.com/office/drawing/2014/main" id="{F0DBBD8A-3B6A-4810-BF80-F04BF84AFA26}"/>
                  </a:ext>
                </a:extLst>
              </p:cNvPr>
              <p:cNvPicPr>
                <a:picLocks noChangeAspect="1"/>
              </p:cNvPicPr>
              <p:nvPr/>
            </p:nvPicPr>
            <p:blipFill>
              <a:blip r:embed="rId11"/>
              <a:stretch>
                <a:fillRect/>
              </a:stretch>
            </p:blipFill>
            <p:spPr>
              <a:xfrm>
                <a:off x="6548957" y="4031402"/>
                <a:ext cx="1164388" cy="287711"/>
              </a:xfrm>
              <a:prstGeom prst="rect">
                <a:avLst/>
              </a:prstGeom>
            </p:spPr>
          </p:pic>
        </p:grpSp>
        <p:grpSp>
          <p:nvGrpSpPr>
            <p:cNvPr id="160" name="Group 159">
              <a:extLst>
                <a:ext uri="{FF2B5EF4-FFF2-40B4-BE49-F238E27FC236}">
                  <a16:creationId xmlns:a16="http://schemas.microsoft.com/office/drawing/2014/main" id="{2AD493AA-63B0-44F5-8BD5-B8A779D17A8C}"/>
                </a:ext>
              </a:extLst>
            </p:cNvPr>
            <p:cNvGrpSpPr/>
            <p:nvPr/>
          </p:nvGrpSpPr>
          <p:grpSpPr>
            <a:xfrm>
              <a:off x="158759" y="1831967"/>
              <a:ext cx="5577367" cy="452917"/>
              <a:chOff x="158759" y="1757608"/>
              <a:chExt cx="5577367" cy="452917"/>
            </a:xfrm>
          </p:grpSpPr>
          <p:sp>
            <p:nvSpPr>
              <p:cNvPr id="161" name="TextBox 160">
                <a:extLst>
                  <a:ext uri="{FF2B5EF4-FFF2-40B4-BE49-F238E27FC236}">
                    <a16:creationId xmlns:a16="http://schemas.microsoft.com/office/drawing/2014/main" id="{F3B218DE-2B81-4A7B-A1AB-E8325B6F6E08}"/>
                  </a:ext>
                </a:extLst>
              </p:cNvPr>
              <p:cNvSpPr txBox="1">
                <a:spLocks/>
              </p:cNvSpPr>
              <p:nvPr/>
            </p:nvSpPr>
            <p:spPr>
              <a:xfrm>
                <a:off x="158759" y="1784011"/>
                <a:ext cx="4632316" cy="400110"/>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en-US" sz="1300" dirty="0">
                    <a:latin typeface="Palatino Linotype" panose="02040502050505030304" pitchFamily="18" charset="0"/>
                  </a:rPr>
                  <a:t>Walmart to require all US </a:t>
                </a:r>
                <a:r>
                  <a:rPr lang="en-US" sz="1300" b="1" dirty="0">
                    <a:solidFill>
                      <a:schemeClr val="accent2"/>
                    </a:solidFill>
                    <a:latin typeface="Palatino Linotype" panose="02040502050505030304" pitchFamily="18" charset="0"/>
                  </a:rPr>
                  <a:t>spinach and lettuce suppliers to track</a:t>
                </a:r>
                <a:r>
                  <a:rPr lang="en-US" sz="1300" dirty="0">
                    <a:latin typeface="Palatino Linotype" panose="02040502050505030304" pitchFamily="18" charset="0"/>
                  </a:rPr>
                  <a:t> products </a:t>
                </a:r>
                <a:r>
                  <a:rPr lang="en-US" sz="1300" b="1" dirty="0">
                    <a:solidFill>
                      <a:schemeClr val="accent2"/>
                    </a:solidFill>
                    <a:latin typeface="Palatino Linotype" panose="02040502050505030304" pitchFamily="18" charset="0"/>
                  </a:rPr>
                  <a:t>on blockchain</a:t>
                </a:r>
              </a:p>
            </p:txBody>
          </p:sp>
          <p:pic>
            <p:nvPicPr>
              <p:cNvPr id="162" name="Picture 161">
                <a:extLst>
                  <a:ext uri="{FF2B5EF4-FFF2-40B4-BE49-F238E27FC236}">
                    <a16:creationId xmlns:a16="http://schemas.microsoft.com/office/drawing/2014/main" id="{B2A4E519-2573-477F-A3DB-5CBF3071C3D4}"/>
                  </a:ext>
                </a:extLst>
              </p:cNvPr>
              <p:cNvPicPr>
                <a:picLocks noChangeAspect="1"/>
              </p:cNvPicPr>
              <p:nvPr/>
            </p:nvPicPr>
            <p:blipFill>
              <a:blip r:embed="rId12"/>
              <a:stretch>
                <a:fillRect/>
              </a:stretch>
            </p:blipFill>
            <p:spPr>
              <a:xfrm>
                <a:off x="5283210" y="1757608"/>
                <a:ext cx="452916" cy="452917"/>
              </a:xfrm>
              <a:prstGeom prst="rect">
                <a:avLst/>
              </a:prstGeom>
            </p:spPr>
          </p:pic>
        </p:grpSp>
        <p:grpSp>
          <p:nvGrpSpPr>
            <p:cNvPr id="163" name="Group 162">
              <a:extLst>
                <a:ext uri="{FF2B5EF4-FFF2-40B4-BE49-F238E27FC236}">
                  <a16:creationId xmlns:a16="http://schemas.microsoft.com/office/drawing/2014/main" id="{E9B79E7F-3F47-4BA9-8D70-6C5C227C3DE0}"/>
                </a:ext>
              </a:extLst>
            </p:cNvPr>
            <p:cNvGrpSpPr/>
            <p:nvPr/>
          </p:nvGrpSpPr>
          <p:grpSpPr>
            <a:xfrm>
              <a:off x="158759" y="3379551"/>
              <a:ext cx="5549956" cy="432836"/>
              <a:chOff x="158759" y="3307080"/>
              <a:chExt cx="5549956" cy="432836"/>
            </a:xfrm>
          </p:grpSpPr>
          <p:sp>
            <p:nvSpPr>
              <p:cNvPr id="164" name="TextBox 163">
                <a:extLst>
                  <a:ext uri="{FF2B5EF4-FFF2-40B4-BE49-F238E27FC236}">
                    <a16:creationId xmlns:a16="http://schemas.microsoft.com/office/drawing/2014/main" id="{2C11E9B7-FD28-49C0-B4E7-C75D5034DE58}"/>
                  </a:ext>
                </a:extLst>
              </p:cNvPr>
              <p:cNvSpPr txBox="1">
                <a:spLocks/>
              </p:cNvSpPr>
              <p:nvPr/>
            </p:nvSpPr>
            <p:spPr>
              <a:xfrm>
                <a:off x="158759" y="3323443"/>
                <a:ext cx="4632316" cy="400110"/>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en-US" sz="1300" dirty="0">
                    <a:latin typeface="Palatino Linotype" panose="02040502050505030304" pitchFamily="18" charset="0"/>
                  </a:rPr>
                  <a:t>Starbucks launched two-year traceability pilot to support </a:t>
                </a:r>
                <a:r>
                  <a:rPr lang="en-US" sz="1300" b="1" dirty="0">
                    <a:solidFill>
                      <a:schemeClr val="accent2"/>
                    </a:solidFill>
                    <a:latin typeface="Palatino Linotype" panose="02040502050505030304" pitchFamily="18" charset="0"/>
                  </a:rPr>
                  <a:t>smallholder financial empowerment</a:t>
                </a:r>
              </a:p>
            </p:txBody>
          </p:sp>
          <p:pic>
            <p:nvPicPr>
              <p:cNvPr id="165" name="Picture 164">
                <a:extLst>
                  <a:ext uri="{FF2B5EF4-FFF2-40B4-BE49-F238E27FC236}">
                    <a16:creationId xmlns:a16="http://schemas.microsoft.com/office/drawing/2014/main" id="{4E5263E2-E308-4B64-870D-033E757D4032}"/>
                  </a:ext>
                </a:extLst>
              </p:cNvPr>
              <p:cNvPicPr>
                <a:picLocks noChangeAspect="1"/>
              </p:cNvPicPr>
              <p:nvPr/>
            </p:nvPicPr>
            <p:blipFill>
              <a:blip r:embed="rId13"/>
              <a:stretch>
                <a:fillRect/>
              </a:stretch>
            </p:blipFill>
            <p:spPr>
              <a:xfrm>
                <a:off x="5275879" y="3307080"/>
                <a:ext cx="432836" cy="432836"/>
              </a:xfrm>
              <a:prstGeom prst="rect">
                <a:avLst/>
              </a:prstGeom>
            </p:spPr>
          </p:pic>
        </p:grpSp>
        <p:grpSp>
          <p:nvGrpSpPr>
            <p:cNvPr id="166" name="Group 165">
              <a:extLst>
                <a:ext uri="{FF2B5EF4-FFF2-40B4-BE49-F238E27FC236}">
                  <a16:creationId xmlns:a16="http://schemas.microsoft.com/office/drawing/2014/main" id="{43471EEF-D366-4610-89DF-16C54E059F84}"/>
                </a:ext>
              </a:extLst>
            </p:cNvPr>
            <p:cNvGrpSpPr/>
            <p:nvPr/>
          </p:nvGrpSpPr>
          <p:grpSpPr>
            <a:xfrm>
              <a:off x="158759" y="2432108"/>
              <a:ext cx="7430761" cy="800219"/>
              <a:chOff x="158759" y="2364546"/>
              <a:chExt cx="7430761" cy="800219"/>
            </a:xfrm>
          </p:grpSpPr>
          <p:sp>
            <p:nvSpPr>
              <p:cNvPr id="167" name="TextBox 166">
                <a:extLst>
                  <a:ext uri="{FF2B5EF4-FFF2-40B4-BE49-F238E27FC236}">
                    <a16:creationId xmlns:a16="http://schemas.microsoft.com/office/drawing/2014/main" id="{5A8D422F-E78B-4BA6-AA55-A10D6B769876}"/>
                  </a:ext>
                </a:extLst>
              </p:cNvPr>
              <p:cNvSpPr txBox="1">
                <a:spLocks/>
              </p:cNvSpPr>
              <p:nvPr/>
            </p:nvSpPr>
            <p:spPr>
              <a:xfrm>
                <a:off x="158759" y="2364546"/>
                <a:ext cx="4632316" cy="800219"/>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en-US" sz="1300" dirty="0">
                    <a:latin typeface="Palatino Linotype" panose="02040502050505030304" pitchFamily="18" charset="0"/>
                  </a:rPr>
                  <a:t>Key processing companies issued joint statement to “</a:t>
                </a:r>
                <a:r>
                  <a:rPr lang="en-US" sz="1300" b="1" dirty="0">
                    <a:solidFill>
                      <a:schemeClr val="accent2"/>
                    </a:solidFill>
                    <a:latin typeface="Palatino Linotype" panose="02040502050505030304" pitchFamily="18" charset="0"/>
                  </a:rPr>
                  <a:t>standardize and digitize global agricultural shipping transactions</a:t>
                </a:r>
                <a:r>
                  <a:rPr lang="en-US" sz="1300" dirty="0">
                    <a:latin typeface="Palatino Linotype" panose="02040502050505030304" pitchFamily="18" charset="0"/>
                  </a:rPr>
                  <a:t> for the benefit of the entire industry”; traceability is one area of exploration</a:t>
                </a:r>
              </a:p>
            </p:txBody>
          </p:sp>
          <p:grpSp>
            <p:nvGrpSpPr>
              <p:cNvPr id="168" name="Group 167">
                <a:extLst>
                  <a:ext uri="{FF2B5EF4-FFF2-40B4-BE49-F238E27FC236}">
                    <a16:creationId xmlns:a16="http://schemas.microsoft.com/office/drawing/2014/main" id="{34182C10-6CC7-436B-A909-085823137733}"/>
                  </a:ext>
                </a:extLst>
              </p:cNvPr>
              <p:cNvGrpSpPr/>
              <p:nvPr/>
            </p:nvGrpSpPr>
            <p:grpSpPr>
              <a:xfrm>
                <a:off x="5283213" y="2475423"/>
                <a:ext cx="2306307" cy="578465"/>
                <a:chOff x="5283213" y="2468546"/>
                <a:chExt cx="2430795" cy="609689"/>
              </a:xfrm>
            </p:grpSpPr>
            <p:grpSp>
              <p:nvGrpSpPr>
                <p:cNvPr id="169" name="Group 168">
                  <a:extLst>
                    <a:ext uri="{FF2B5EF4-FFF2-40B4-BE49-F238E27FC236}">
                      <a16:creationId xmlns:a16="http://schemas.microsoft.com/office/drawing/2014/main" id="{46C1D5AC-172A-4D9D-B30E-7A9C75DC516A}"/>
                    </a:ext>
                  </a:extLst>
                </p:cNvPr>
                <p:cNvGrpSpPr/>
                <p:nvPr/>
              </p:nvGrpSpPr>
              <p:grpSpPr>
                <a:xfrm>
                  <a:off x="5283213" y="2812263"/>
                  <a:ext cx="2430795" cy="265972"/>
                  <a:chOff x="5283213" y="2850363"/>
                  <a:chExt cx="2430795" cy="265972"/>
                </a:xfrm>
              </p:grpSpPr>
              <p:pic>
                <p:nvPicPr>
                  <p:cNvPr id="173" name="Picture 172">
                    <a:extLst>
                      <a:ext uri="{FF2B5EF4-FFF2-40B4-BE49-F238E27FC236}">
                        <a16:creationId xmlns:a16="http://schemas.microsoft.com/office/drawing/2014/main" id="{6C4DD6CE-3043-4AD7-ADBA-D04BA0B0739B}"/>
                      </a:ext>
                    </a:extLst>
                  </p:cNvPr>
                  <p:cNvPicPr>
                    <a:picLocks noChangeAspect="1"/>
                  </p:cNvPicPr>
                  <p:nvPr/>
                </p:nvPicPr>
                <p:blipFill>
                  <a:blip r:embed="rId14"/>
                  <a:stretch>
                    <a:fillRect/>
                  </a:stretch>
                </p:blipFill>
                <p:spPr>
                  <a:xfrm>
                    <a:off x="5283213" y="2850363"/>
                    <a:ext cx="554107" cy="265972"/>
                  </a:xfrm>
                  <a:prstGeom prst="rect">
                    <a:avLst/>
                  </a:prstGeom>
                </p:spPr>
              </p:pic>
              <p:pic>
                <p:nvPicPr>
                  <p:cNvPr id="174" name="Picture 173">
                    <a:extLst>
                      <a:ext uri="{FF2B5EF4-FFF2-40B4-BE49-F238E27FC236}">
                        <a16:creationId xmlns:a16="http://schemas.microsoft.com/office/drawing/2014/main" id="{C04BFAB8-1F8F-4F11-A412-CAD9399D52EA}"/>
                      </a:ext>
                    </a:extLst>
                  </p:cNvPr>
                  <p:cNvPicPr>
                    <a:picLocks noChangeAspect="1"/>
                  </p:cNvPicPr>
                  <p:nvPr/>
                </p:nvPicPr>
                <p:blipFill>
                  <a:blip r:embed="rId15"/>
                  <a:stretch>
                    <a:fillRect/>
                  </a:stretch>
                </p:blipFill>
                <p:spPr>
                  <a:xfrm>
                    <a:off x="6636129" y="2892205"/>
                    <a:ext cx="1077879" cy="182288"/>
                  </a:xfrm>
                  <a:prstGeom prst="rect">
                    <a:avLst/>
                  </a:prstGeom>
                </p:spPr>
              </p:pic>
            </p:grpSp>
            <p:grpSp>
              <p:nvGrpSpPr>
                <p:cNvPr id="170" name="Group 169">
                  <a:extLst>
                    <a:ext uri="{FF2B5EF4-FFF2-40B4-BE49-F238E27FC236}">
                      <a16:creationId xmlns:a16="http://schemas.microsoft.com/office/drawing/2014/main" id="{9657C2EE-AC30-48E3-AB8F-D889B80F2AE0}"/>
                    </a:ext>
                  </a:extLst>
                </p:cNvPr>
                <p:cNvGrpSpPr/>
                <p:nvPr/>
              </p:nvGrpSpPr>
              <p:grpSpPr>
                <a:xfrm>
                  <a:off x="5320742" y="2468546"/>
                  <a:ext cx="1899158" cy="263890"/>
                  <a:chOff x="5320742" y="2506646"/>
                  <a:chExt cx="1899158" cy="263890"/>
                </a:xfrm>
              </p:grpSpPr>
              <p:pic>
                <p:nvPicPr>
                  <p:cNvPr id="171" name="Picture 170">
                    <a:extLst>
                      <a:ext uri="{FF2B5EF4-FFF2-40B4-BE49-F238E27FC236}">
                        <a16:creationId xmlns:a16="http://schemas.microsoft.com/office/drawing/2014/main" id="{763EB944-3C1A-4B66-B5A6-60BE846EF92B}"/>
                      </a:ext>
                    </a:extLst>
                  </p:cNvPr>
                  <p:cNvPicPr>
                    <a:picLocks noChangeAspect="1"/>
                  </p:cNvPicPr>
                  <p:nvPr/>
                </p:nvPicPr>
                <p:blipFill rotWithShape="1">
                  <a:blip r:embed="rId16"/>
                  <a:srcRect l="11351" t="20786" r="11351" b="20978"/>
                  <a:stretch/>
                </p:blipFill>
                <p:spPr>
                  <a:xfrm>
                    <a:off x="6636129" y="2506646"/>
                    <a:ext cx="583771" cy="263890"/>
                  </a:xfrm>
                  <a:prstGeom prst="rect">
                    <a:avLst/>
                  </a:prstGeom>
                </p:spPr>
              </p:pic>
              <p:pic>
                <p:nvPicPr>
                  <p:cNvPr id="172" name="Picture 171">
                    <a:extLst>
                      <a:ext uri="{FF2B5EF4-FFF2-40B4-BE49-F238E27FC236}">
                        <a16:creationId xmlns:a16="http://schemas.microsoft.com/office/drawing/2014/main" id="{220B0C7F-7B62-418C-BCF7-90A532E540A0}"/>
                      </a:ext>
                    </a:extLst>
                  </p:cNvPr>
                  <p:cNvPicPr>
                    <a:picLocks noChangeAspect="1"/>
                  </p:cNvPicPr>
                  <p:nvPr/>
                </p:nvPicPr>
                <p:blipFill>
                  <a:blip r:embed="rId17"/>
                  <a:stretch>
                    <a:fillRect/>
                  </a:stretch>
                </p:blipFill>
                <p:spPr>
                  <a:xfrm>
                    <a:off x="5320742" y="2532649"/>
                    <a:ext cx="928728" cy="211885"/>
                  </a:xfrm>
                  <a:prstGeom prst="rect">
                    <a:avLst/>
                  </a:prstGeom>
                </p:spPr>
              </p:pic>
            </p:grpSp>
          </p:grpSp>
        </p:grpSp>
        <p:grpSp>
          <p:nvGrpSpPr>
            <p:cNvPr id="176" name="Group 175">
              <a:extLst>
                <a:ext uri="{FF2B5EF4-FFF2-40B4-BE49-F238E27FC236}">
                  <a16:creationId xmlns:a16="http://schemas.microsoft.com/office/drawing/2014/main" id="{8A73AB2B-C082-43E9-974B-00E6080E657F}"/>
                </a:ext>
              </a:extLst>
            </p:cNvPr>
            <p:cNvGrpSpPr/>
            <p:nvPr/>
          </p:nvGrpSpPr>
          <p:grpSpPr>
            <a:xfrm>
              <a:off x="158759" y="765595"/>
              <a:ext cx="8064490" cy="919148"/>
              <a:chOff x="158759" y="719875"/>
              <a:chExt cx="8064490" cy="919148"/>
            </a:xfrm>
          </p:grpSpPr>
          <p:sp>
            <p:nvSpPr>
              <p:cNvPr id="177" name="TextBox 176">
                <a:extLst>
                  <a:ext uri="{FF2B5EF4-FFF2-40B4-BE49-F238E27FC236}">
                    <a16:creationId xmlns:a16="http://schemas.microsoft.com/office/drawing/2014/main" id="{1969BC7D-EF28-4928-BDDA-AC422E55993A}"/>
                  </a:ext>
                </a:extLst>
              </p:cNvPr>
              <p:cNvSpPr txBox="1">
                <a:spLocks/>
              </p:cNvSpPr>
              <p:nvPr/>
            </p:nvSpPr>
            <p:spPr>
              <a:xfrm>
                <a:off x="158759" y="779340"/>
                <a:ext cx="4632316" cy="800219"/>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en-US" sz="1300" dirty="0">
                    <a:latin typeface="Palatino Linotype" panose="02040502050505030304" pitchFamily="18" charset="0"/>
                  </a:rPr>
                  <a:t>IBM has developed the </a:t>
                </a:r>
                <a:r>
                  <a:rPr lang="en-US" sz="1300" b="1" dirty="0">
                    <a:solidFill>
                      <a:schemeClr val="accent2"/>
                    </a:solidFill>
                    <a:latin typeface="Palatino Linotype" panose="02040502050505030304" pitchFamily="18" charset="0"/>
                  </a:rPr>
                  <a:t>“IBM Food Trust”</a:t>
                </a:r>
                <a:r>
                  <a:rPr lang="en-US" sz="1300" dirty="0">
                    <a:latin typeface="Palatino Linotype" panose="02040502050505030304" pitchFamily="18" charset="0"/>
                  </a:rPr>
                  <a:t>, engaging food and agriculture players on its blockchain-based traceability system, including several food and </a:t>
                </a:r>
                <a:br>
                  <a:rPr lang="en-US" sz="1300" dirty="0">
                    <a:latin typeface="Palatino Linotype" panose="02040502050505030304" pitchFamily="18" charset="0"/>
                  </a:rPr>
                </a:br>
                <a:r>
                  <a:rPr lang="en-US" sz="1300" dirty="0">
                    <a:latin typeface="Palatino Linotype" panose="02040502050505030304" pitchFamily="18" charset="0"/>
                  </a:rPr>
                  <a:t>agriculture companies</a:t>
                </a:r>
                <a:endParaRPr lang="en-US" sz="1300" baseline="30000" dirty="0">
                  <a:latin typeface="Palatino Linotype" panose="02040502050505030304" pitchFamily="18" charset="0"/>
                </a:endParaRPr>
              </a:p>
            </p:txBody>
          </p:sp>
          <p:grpSp>
            <p:nvGrpSpPr>
              <p:cNvPr id="178" name="Group 177">
                <a:extLst>
                  <a:ext uri="{FF2B5EF4-FFF2-40B4-BE49-F238E27FC236}">
                    <a16:creationId xmlns:a16="http://schemas.microsoft.com/office/drawing/2014/main" id="{5BB8C8B6-E408-4B78-9969-9F57921D56A5}"/>
                  </a:ext>
                </a:extLst>
              </p:cNvPr>
              <p:cNvGrpSpPr/>
              <p:nvPr/>
            </p:nvGrpSpPr>
            <p:grpSpPr>
              <a:xfrm>
                <a:off x="5283210" y="719875"/>
                <a:ext cx="2940039" cy="919148"/>
                <a:chOff x="5283211" y="866775"/>
                <a:chExt cx="2421818" cy="757136"/>
              </a:xfrm>
            </p:grpSpPr>
            <p:pic>
              <p:nvPicPr>
                <p:cNvPr id="179" name="Picture 178">
                  <a:extLst>
                    <a:ext uri="{FF2B5EF4-FFF2-40B4-BE49-F238E27FC236}">
                      <a16:creationId xmlns:a16="http://schemas.microsoft.com/office/drawing/2014/main" id="{0A4F23C8-AE86-4E3E-9CF1-7107AB2DD67C}"/>
                    </a:ext>
                  </a:extLst>
                </p:cNvPr>
                <p:cNvPicPr>
                  <a:picLocks noChangeAspect="1"/>
                </p:cNvPicPr>
                <p:nvPr/>
              </p:nvPicPr>
              <p:blipFill rotWithShape="1">
                <a:blip r:embed="rId18">
                  <a:extLst>
                    <a:ext uri="{BEBA8EAE-BF5A-486C-A8C5-ECC9F3942E4B}">
                      <a14:imgProps xmlns:a14="http://schemas.microsoft.com/office/drawing/2010/main">
                        <a14:imgLayer r:embed="rId19">
                          <a14:imgEffect>
                            <a14:sharpenSoften amount="50000"/>
                          </a14:imgEffect>
                          <a14:imgEffect>
                            <a14:saturation sat="200000"/>
                          </a14:imgEffect>
                        </a14:imgLayer>
                      </a14:imgProps>
                    </a:ext>
                  </a:extLst>
                </a:blip>
                <a:srcRect l="2530" r="2530"/>
                <a:stretch/>
              </p:blipFill>
              <p:spPr>
                <a:xfrm>
                  <a:off x="5887651" y="866775"/>
                  <a:ext cx="1115337" cy="233090"/>
                </a:xfrm>
                <a:prstGeom prst="rect">
                  <a:avLst/>
                </a:prstGeom>
                <a:solidFill>
                  <a:schemeClr val="accent3"/>
                </a:solidFill>
              </p:spPr>
            </p:pic>
            <p:pic>
              <p:nvPicPr>
                <p:cNvPr id="180" name="Picture 179">
                  <a:extLst>
                    <a:ext uri="{FF2B5EF4-FFF2-40B4-BE49-F238E27FC236}">
                      <a16:creationId xmlns:a16="http://schemas.microsoft.com/office/drawing/2014/main" id="{029DD797-94A9-4B0E-9B77-BFEA5927313F}"/>
                    </a:ext>
                  </a:extLst>
                </p:cNvPr>
                <p:cNvPicPr>
                  <a:picLocks noChangeAspect="1"/>
                </p:cNvPicPr>
                <p:nvPr/>
              </p:nvPicPr>
              <p:blipFill>
                <a:blip r:embed="rId20"/>
                <a:stretch>
                  <a:fillRect/>
                </a:stretch>
              </p:blipFill>
              <p:spPr>
                <a:xfrm>
                  <a:off x="5308779" y="1410752"/>
                  <a:ext cx="549652" cy="207246"/>
                </a:xfrm>
                <a:prstGeom prst="rect">
                  <a:avLst/>
                </a:prstGeom>
              </p:spPr>
            </p:pic>
            <p:pic>
              <p:nvPicPr>
                <p:cNvPr id="181" name="Picture 180">
                  <a:extLst>
                    <a:ext uri="{FF2B5EF4-FFF2-40B4-BE49-F238E27FC236}">
                      <a16:creationId xmlns:a16="http://schemas.microsoft.com/office/drawing/2014/main" id="{AF6BA052-952B-4D58-80CA-8DBE18F6EFCB}"/>
                    </a:ext>
                  </a:extLst>
                </p:cNvPr>
                <p:cNvPicPr>
                  <a:picLocks noChangeAspect="1"/>
                </p:cNvPicPr>
                <p:nvPr/>
              </p:nvPicPr>
              <p:blipFill rotWithShape="1">
                <a:blip r:embed="rId21"/>
                <a:srcRect l="4431" t="4490" r="3875" b="4081"/>
                <a:stretch/>
              </p:blipFill>
              <p:spPr>
                <a:xfrm>
                  <a:off x="6022082" y="1404801"/>
                  <a:ext cx="213248" cy="212632"/>
                </a:xfrm>
                <a:prstGeom prst="rect">
                  <a:avLst/>
                </a:prstGeom>
              </p:spPr>
            </p:pic>
            <p:pic>
              <p:nvPicPr>
                <p:cNvPr id="182" name="Picture 181">
                  <a:extLst>
                    <a:ext uri="{FF2B5EF4-FFF2-40B4-BE49-F238E27FC236}">
                      <a16:creationId xmlns:a16="http://schemas.microsoft.com/office/drawing/2014/main" id="{29137F7F-AB24-41A1-9668-D5FC1547297E}"/>
                    </a:ext>
                  </a:extLst>
                </p:cNvPr>
                <p:cNvPicPr>
                  <a:picLocks noChangeAspect="1"/>
                </p:cNvPicPr>
                <p:nvPr/>
              </p:nvPicPr>
              <p:blipFill>
                <a:blip r:embed="rId12"/>
                <a:stretch>
                  <a:fillRect/>
                </a:stretch>
              </p:blipFill>
              <p:spPr>
                <a:xfrm>
                  <a:off x="7069876" y="1399769"/>
                  <a:ext cx="217184" cy="217184"/>
                </a:xfrm>
                <a:prstGeom prst="rect">
                  <a:avLst/>
                </a:prstGeom>
              </p:spPr>
            </p:pic>
            <p:pic>
              <p:nvPicPr>
                <p:cNvPr id="183" name="Picture 182">
                  <a:extLst>
                    <a:ext uri="{FF2B5EF4-FFF2-40B4-BE49-F238E27FC236}">
                      <a16:creationId xmlns:a16="http://schemas.microsoft.com/office/drawing/2014/main" id="{F21DDF45-B26D-41E7-A9A6-48F3E8F29860}"/>
                    </a:ext>
                  </a:extLst>
                </p:cNvPr>
                <p:cNvPicPr>
                  <a:picLocks noChangeAspect="1"/>
                </p:cNvPicPr>
                <p:nvPr/>
              </p:nvPicPr>
              <p:blipFill>
                <a:blip r:embed="rId22"/>
                <a:stretch>
                  <a:fillRect/>
                </a:stretch>
              </p:blipFill>
              <p:spPr>
                <a:xfrm>
                  <a:off x="7045332" y="1139972"/>
                  <a:ext cx="197915" cy="219286"/>
                </a:xfrm>
                <a:prstGeom prst="rect">
                  <a:avLst/>
                </a:prstGeom>
              </p:spPr>
            </p:pic>
            <p:pic>
              <p:nvPicPr>
                <p:cNvPr id="184" name="Picture 183">
                  <a:extLst>
                    <a:ext uri="{FF2B5EF4-FFF2-40B4-BE49-F238E27FC236}">
                      <a16:creationId xmlns:a16="http://schemas.microsoft.com/office/drawing/2014/main" id="{E417E580-DDED-4000-A7FF-F48A885177FE}"/>
                    </a:ext>
                  </a:extLst>
                </p:cNvPr>
                <p:cNvPicPr>
                  <a:picLocks noChangeAspect="1"/>
                </p:cNvPicPr>
                <p:nvPr/>
              </p:nvPicPr>
              <p:blipFill>
                <a:blip r:embed="rId23"/>
                <a:stretch>
                  <a:fillRect/>
                </a:stretch>
              </p:blipFill>
              <p:spPr>
                <a:xfrm>
                  <a:off x="7426542" y="1129253"/>
                  <a:ext cx="278487" cy="230005"/>
                </a:xfrm>
                <a:prstGeom prst="rect">
                  <a:avLst/>
                </a:prstGeom>
              </p:spPr>
            </p:pic>
            <p:pic>
              <p:nvPicPr>
                <p:cNvPr id="185" name="Picture 184">
                  <a:extLst>
                    <a:ext uri="{FF2B5EF4-FFF2-40B4-BE49-F238E27FC236}">
                      <a16:creationId xmlns:a16="http://schemas.microsoft.com/office/drawing/2014/main" id="{1BB99A2F-258E-481F-BFCF-07EAB09FB00D}"/>
                    </a:ext>
                  </a:extLst>
                </p:cNvPr>
                <p:cNvPicPr>
                  <a:picLocks noChangeAspect="1"/>
                </p:cNvPicPr>
                <p:nvPr/>
              </p:nvPicPr>
              <p:blipFill>
                <a:blip r:embed="rId24"/>
                <a:stretch>
                  <a:fillRect/>
                </a:stretch>
              </p:blipFill>
              <p:spPr>
                <a:xfrm>
                  <a:off x="5792825" y="1172898"/>
                  <a:ext cx="362303" cy="186360"/>
                </a:xfrm>
                <a:prstGeom prst="rect">
                  <a:avLst/>
                </a:prstGeom>
              </p:spPr>
            </p:pic>
            <p:pic>
              <p:nvPicPr>
                <p:cNvPr id="186" name="Picture 185">
                  <a:extLst>
                    <a:ext uri="{FF2B5EF4-FFF2-40B4-BE49-F238E27FC236}">
                      <a16:creationId xmlns:a16="http://schemas.microsoft.com/office/drawing/2014/main" id="{D72E9783-BD78-4AEC-AFDD-0E2EE7549AE8}"/>
                    </a:ext>
                  </a:extLst>
                </p:cNvPr>
                <p:cNvPicPr>
                  <a:picLocks noChangeAspect="1"/>
                </p:cNvPicPr>
                <p:nvPr/>
              </p:nvPicPr>
              <p:blipFill rotWithShape="1">
                <a:blip r:embed="rId25"/>
                <a:srcRect t="23551" b="23551"/>
                <a:stretch/>
              </p:blipFill>
              <p:spPr>
                <a:xfrm>
                  <a:off x="6395266" y="1472982"/>
                  <a:ext cx="514261" cy="150929"/>
                </a:xfrm>
                <a:prstGeom prst="rect">
                  <a:avLst/>
                </a:prstGeom>
              </p:spPr>
            </p:pic>
            <p:pic>
              <p:nvPicPr>
                <p:cNvPr id="187" name="Picture 186">
                  <a:extLst>
                    <a:ext uri="{FF2B5EF4-FFF2-40B4-BE49-F238E27FC236}">
                      <a16:creationId xmlns:a16="http://schemas.microsoft.com/office/drawing/2014/main" id="{D72604DD-5CD8-4AD4-AFC2-CA59F3E94547}"/>
                    </a:ext>
                  </a:extLst>
                </p:cNvPr>
                <p:cNvPicPr>
                  <a:picLocks noChangeAspect="1"/>
                </p:cNvPicPr>
                <p:nvPr/>
              </p:nvPicPr>
              <p:blipFill>
                <a:blip r:embed="rId26"/>
                <a:stretch>
                  <a:fillRect/>
                </a:stretch>
              </p:blipFill>
              <p:spPr>
                <a:xfrm>
                  <a:off x="7422991" y="1455336"/>
                  <a:ext cx="281701" cy="166898"/>
                </a:xfrm>
                <a:prstGeom prst="rect">
                  <a:avLst/>
                </a:prstGeom>
              </p:spPr>
            </p:pic>
            <p:pic>
              <p:nvPicPr>
                <p:cNvPr id="188" name="Picture 187">
                  <a:extLst>
                    <a:ext uri="{FF2B5EF4-FFF2-40B4-BE49-F238E27FC236}">
                      <a16:creationId xmlns:a16="http://schemas.microsoft.com/office/drawing/2014/main" id="{912CF396-B0A3-4CAE-A60B-EFE717CD8458}"/>
                    </a:ext>
                  </a:extLst>
                </p:cNvPr>
                <p:cNvPicPr>
                  <a:picLocks noChangeAspect="1"/>
                </p:cNvPicPr>
                <p:nvPr/>
              </p:nvPicPr>
              <p:blipFill rotWithShape="1">
                <a:blip r:embed="rId27"/>
                <a:srcRect t="7688" b="6184"/>
                <a:stretch/>
              </p:blipFill>
              <p:spPr>
                <a:xfrm>
                  <a:off x="5283211" y="1143515"/>
                  <a:ext cx="306155" cy="215743"/>
                </a:xfrm>
                <a:prstGeom prst="rect">
                  <a:avLst/>
                </a:prstGeom>
              </p:spPr>
            </p:pic>
            <p:pic>
              <p:nvPicPr>
                <p:cNvPr id="189" name="Picture 188">
                  <a:extLst>
                    <a:ext uri="{FF2B5EF4-FFF2-40B4-BE49-F238E27FC236}">
                      <a16:creationId xmlns:a16="http://schemas.microsoft.com/office/drawing/2014/main" id="{3136EB11-8723-4329-91AE-F112B75F29C7}"/>
                    </a:ext>
                  </a:extLst>
                </p:cNvPr>
                <p:cNvPicPr>
                  <a:picLocks noChangeAspect="1"/>
                </p:cNvPicPr>
                <p:nvPr/>
              </p:nvPicPr>
              <p:blipFill rotWithShape="1">
                <a:blip r:embed="rId28"/>
                <a:srcRect l="2725" t="8998" r="4666" b="7157"/>
                <a:stretch/>
              </p:blipFill>
              <p:spPr>
                <a:xfrm>
                  <a:off x="6375458" y="1136322"/>
                  <a:ext cx="466806" cy="222936"/>
                </a:xfrm>
                <a:prstGeom prst="rect">
                  <a:avLst/>
                </a:prstGeom>
              </p:spPr>
            </p:pic>
          </p:grpSp>
        </p:grpSp>
        <p:grpSp>
          <p:nvGrpSpPr>
            <p:cNvPr id="190" name="Group 189">
              <a:extLst>
                <a:ext uri="{FF2B5EF4-FFF2-40B4-BE49-F238E27FC236}">
                  <a16:creationId xmlns:a16="http://schemas.microsoft.com/office/drawing/2014/main" id="{DC187159-227A-424B-80F6-3E7DA80DF82C}"/>
                </a:ext>
              </a:extLst>
            </p:cNvPr>
            <p:cNvGrpSpPr/>
            <p:nvPr/>
          </p:nvGrpSpPr>
          <p:grpSpPr>
            <a:xfrm>
              <a:off x="158759" y="4706999"/>
              <a:ext cx="5610338" cy="600164"/>
              <a:chOff x="158759" y="4630489"/>
              <a:chExt cx="5610338" cy="600164"/>
            </a:xfrm>
          </p:grpSpPr>
          <p:sp>
            <p:nvSpPr>
              <p:cNvPr id="192" name="TextBox 191">
                <a:extLst>
                  <a:ext uri="{FF2B5EF4-FFF2-40B4-BE49-F238E27FC236}">
                    <a16:creationId xmlns:a16="http://schemas.microsoft.com/office/drawing/2014/main" id="{BAC1D93B-00EF-4D62-832F-6E29BEE17DD5}"/>
                  </a:ext>
                </a:extLst>
              </p:cNvPr>
              <p:cNvSpPr txBox="1">
                <a:spLocks/>
              </p:cNvSpPr>
              <p:nvPr/>
            </p:nvSpPr>
            <p:spPr>
              <a:xfrm>
                <a:off x="158759" y="4630489"/>
                <a:ext cx="4632316" cy="600164"/>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en-US" sz="1300" b="1" dirty="0">
                    <a:solidFill>
                      <a:schemeClr val="accent2"/>
                    </a:solidFill>
                    <a:latin typeface="Palatino Linotype" panose="02040502050505030304" pitchFamily="18" charset="0"/>
                  </a:rPr>
                  <a:t>Alibaba has developed a blockchain-based Food Trust Framework and has filed over 90 patents </a:t>
                </a:r>
                <a:r>
                  <a:rPr lang="en-US" sz="1300" dirty="0">
                    <a:latin typeface="Palatino Linotype" panose="02040502050505030304" pitchFamily="18" charset="0"/>
                  </a:rPr>
                  <a:t>for blockchain technology (as of Sept. ’19)</a:t>
                </a:r>
              </a:p>
            </p:txBody>
          </p:sp>
          <p:pic>
            <p:nvPicPr>
              <p:cNvPr id="193" name="Picture 192">
                <a:extLst>
                  <a:ext uri="{FF2B5EF4-FFF2-40B4-BE49-F238E27FC236}">
                    <a16:creationId xmlns:a16="http://schemas.microsoft.com/office/drawing/2014/main" id="{B8B0F959-853D-4AFE-9491-1972E48E5E71}"/>
                  </a:ext>
                </a:extLst>
              </p:cNvPr>
              <p:cNvPicPr>
                <a:picLocks/>
              </p:cNvPicPr>
              <p:nvPr/>
            </p:nvPicPr>
            <p:blipFill>
              <a:blip r:embed="rId29"/>
              <a:stretch>
                <a:fillRect/>
              </a:stretch>
            </p:blipFill>
            <p:spPr>
              <a:xfrm>
                <a:off x="5283212" y="4764638"/>
                <a:ext cx="485885" cy="331866"/>
              </a:xfrm>
              <a:prstGeom prst="rect">
                <a:avLst/>
              </a:prstGeom>
            </p:spPr>
          </p:pic>
        </p:grpSp>
        <p:grpSp>
          <p:nvGrpSpPr>
            <p:cNvPr id="194" name="Group 193">
              <a:extLst>
                <a:ext uri="{FF2B5EF4-FFF2-40B4-BE49-F238E27FC236}">
                  <a16:creationId xmlns:a16="http://schemas.microsoft.com/office/drawing/2014/main" id="{438BA9C0-9273-44BE-969C-A266FC8916A7}"/>
                </a:ext>
              </a:extLst>
            </p:cNvPr>
            <p:cNvGrpSpPr/>
            <p:nvPr/>
          </p:nvGrpSpPr>
          <p:grpSpPr>
            <a:xfrm>
              <a:off x="158759" y="5454382"/>
              <a:ext cx="5784841" cy="800219"/>
              <a:chOff x="158759" y="5385802"/>
              <a:chExt cx="5784841" cy="800219"/>
            </a:xfrm>
          </p:grpSpPr>
          <p:sp>
            <p:nvSpPr>
              <p:cNvPr id="195" name="TextBox 194">
                <a:extLst>
                  <a:ext uri="{FF2B5EF4-FFF2-40B4-BE49-F238E27FC236}">
                    <a16:creationId xmlns:a16="http://schemas.microsoft.com/office/drawing/2014/main" id="{7AE15483-89E8-4233-885A-02F228798B9E}"/>
                  </a:ext>
                </a:extLst>
              </p:cNvPr>
              <p:cNvSpPr txBox="1">
                <a:spLocks/>
              </p:cNvSpPr>
              <p:nvPr/>
            </p:nvSpPr>
            <p:spPr>
              <a:xfrm>
                <a:off x="158759" y="5385802"/>
                <a:ext cx="4632316" cy="800219"/>
              </a:xfrm>
              <a:prstGeom prst="rect">
                <a:avLst/>
              </a:prstGeom>
            </p:spPr>
            <p:txBody>
              <a:bodyPr vert="horz" wrap="square" lIns="0" tIns="0" rIns="0" bIns="0" rtlCol="0">
                <a:spAutoFit/>
              </a:bodyPr>
              <a:lstStyle>
                <a:lvl1pPr marL="0" lvl="0" indent="0" defTabSz="895350" eaLnBrk="1" latinLnBrk="0" hangingPunct="1">
                  <a:buClr>
                    <a:schemeClr val="tx2"/>
                  </a:buClr>
                  <a:buSzPct val="100000"/>
                  <a:defRPr lang="en-US" baseline="0" dirty="0">
                    <a:latin typeface="+mn-lt"/>
                  </a:defRPr>
                </a:lvl1pPr>
                <a:lvl2pPr marL="194400" lvl="1" indent="-190800" defTabSz="895350" eaLnBrk="1" latinLnBrk="0" hangingPunct="1">
                  <a:buClr>
                    <a:schemeClr val="tx2"/>
                  </a:buClr>
                  <a:buSzPct val="125000"/>
                  <a:buFont typeface="Arial" charset="0"/>
                  <a:buChar char="▪"/>
                  <a:defRPr lang="en-US" baseline="0" dirty="0">
                    <a:latin typeface="+mn-lt"/>
                  </a:defRPr>
                </a:lvl2pPr>
                <a:lvl3pPr marL="446400" lvl="2" indent="-248400" defTabSz="895350" eaLnBrk="1" latinLnBrk="0" hangingPunct="1">
                  <a:buClr>
                    <a:schemeClr val="tx2"/>
                  </a:buClr>
                  <a:buSzPct val="120000"/>
                  <a:buFont typeface="Arial" charset="0"/>
                  <a:buChar char="–"/>
                  <a:defRPr lang="en-US" baseline="0" dirty="0">
                    <a:latin typeface="+mn-lt"/>
                  </a:defRPr>
                </a:lvl3pPr>
                <a:lvl4pPr marL="615600" lvl="3" indent="-154800" defTabSz="895350" eaLnBrk="1" latinLnBrk="0" hangingPunct="1">
                  <a:buClr>
                    <a:schemeClr val="tx2"/>
                  </a:buClr>
                  <a:buSzPct val="120000"/>
                  <a:buFont typeface="Arial" charset="0"/>
                  <a:buChar char="▫"/>
                  <a:defRPr lang="en-US" baseline="0" dirty="0">
                    <a:latin typeface="+mn-lt"/>
                  </a:defRPr>
                </a:lvl4pPr>
                <a:lvl5pPr marL="748800" lvl="4" indent="-129600" defTabSz="895350" eaLnBrk="1" latinLnBrk="0" hangingPunct="1">
                  <a:buClr>
                    <a:schemeClr val="tx2"/>
                  </a:buClr>
                  <a:buSzPct val="89000"/>
                  <a:buFont typeface="Arial" charset="0"/>
                  <a:buChar char="-"/>
                  <a:defRPr lang="en-US" baseline="0" dirty="0">
                    <a:latin typeface="+mn-lt"/>
                  </a:defRPr>
                </a:lvl5pPr>
                <a:lvl6pPr marL="999794" indent="-173575" defTabSz="1193860" fontAlgn="base">
                  <a:spcBef>
                    <a:spcPct val="0"/>
                  </a:spcBef>
                  <a:spcAft>
                    <a:spcPct val="0"/>
                  </a:spcAft>
                  <a:buClr>
                    <a:schemeClr val="tx2"/>
                  </a:buClr>
                  <a:buSzPct val="89000"/>
                  <a:buFont typeface="Arial" charset="0"/>
                  <a:buChar char="-"/>
                  <a:defRPr sz="2133" baseline="0">
                    <a:latin typeface="+mn-lt"/>
                  </a:defRPr>
                </a:lvl6pPr>
                <a:lvl7pPr marL="999794" indent="-173575" defTabSz="1193860" fontAlgn="base">
                  <a:spcBef>
                    <a:spcPct val="0"/>
                  </a:spcBef>
                  <a:spcAft>
                    <a:spcPct val="0"/>
                  </a:spcAft>
                  <a:buClr>
                    <a:schemeClr val="tx2"/>
                  </a:buClr>
                  <a:buSzPct val="89000"/>
                  <a:buFont typeface="Arial" charset="0"/>
                  <a:buChar char="-"/>
                  <a:defRPr sz="2133" baseline="0">
                    <a:latin typeface="+mn-lt"/>
                  </a:defRPr>
                </a:lvl7pPr>
                <a:lvl8pPr marL="999794" indent="-173575" defTabSz="1193860" fontAlgn="base">
                  <a:spcBef>
                    <a:spcPct val="0"/>
                  </a:spcBef>
                  <a:spcAft>
                    <a:spcPct val="0"/>
                  </a:spcAft>
                  <a:buClr>
                    <a:schemeClr val="tx2"/>
                  </a:buClr>
                  <a:buSzPct val="89000"/>
                  <a:buFont typeface="Arial" charset="0"/>
                  <a:buChar char="-"/>
                  <a:defRPr sz="2133" baseline="0">
                    <a:latin typeface="+mn-lt"/>
                  </a:defRPr>
                </a:lvl8pPr>
                <a:lvl9pPr marL="999794" indent="-173575" defTabSz="1193860" fontAlgn="base">
                  <a:spcBef>
                    <a:spcPct val="0"/>
                  </a:spcBef>
                  <a:spcAft>
                    <a:spcPct val="0"/>
                  </a:spcAft>
                  <a:buClr>
                    <a:schemeClr val="tx2"/>
                  </a:buClr>
                  <a:buSzPct val="89000"/>
                  <a:buFont typeface="Arial" charset="0"/>
                  <a:buChar char="-"/>
                  <a:defRPr sz="2133" baseline="0">
                    <a:latin typeface="+mn-lt"/>
                  </a:defRPr>
                </a:lvl9pPr>
              </a:lstStyle>
              <a:p>
                <a:r>
                  <a:rPr lang="en-US" sz="1300" b="1" dirty="0">
                    <a:solidFill>
                      <a:schemeClr val="accent2"/>
                    </a:solidFill>
                    <a:latin typeface="Palatino Linotype" panose="02040502050505030304" pitchFamily="18" charset="0"/>
                  </a:rPr>
                  <a:t>Wipro joined the “Blockchain in Transport Alliance</a:t>
                </a:r>
                <a:r>
                  <a:rPr lang="en-US" sz="1300" dirty="0">
                    <a:latin typeface="Palatino Linotype" panose="02040502050505030304" pitchFamily="18" charset="0"/>
                  </a:rPr>
                  <a:t>,” a member-driven organization focused on freight, transportation and logistics, with applications to industries like food and agriculture</a:t>
                </a:r>
              </a:p>
            </p:txBody>
          </p:sp>
          <p:pic>
            <p:nvPicPr>
              <p:cNvPr id="196" name="Picture 195">
                <a:extLst>
                  <a:ext uri="{FF2B5EF4-FFF2-40B4-BE49-F238E27FC236}">
                    <a16:creationId xmlns:a16="http://schemas.microsoft.com/office/drawing/2014/main" id="{F410335A-7D74-480D-BCBE-C4DA27438C04}"/>
                  </a:ext>
                </a:extLst>
              </p:cNvPr>
              <p:cNvPicPr>
                <a:picLocks noChangeAspect="1"/>
              </p:cNvPicPr>
              <p:nvPr/>
            </p:nvPicPr>
            <p:blipFill>
              <a:blip r:embed="rId30">
                <a:clrChange>
                  <a:clrFrom>
                    <a:srgbClr val="EDEEF0"/>
                  </a:clrFrom>
                  <a:clrTo>
                    <a:srgbClr val="EDEEF0">
                      <a:alpha val="0"/>
                    </a:srgbClr>
                  </a:clrTo>
                </a:clrChange>
              </a:blip>
              <a:stretch>
                <a:fillRect/>
              </a:stretch>
            </p:blipFill>
            <p:spPr>
              <a:xfrm>
                <a:off x="5283213" y="5546621"/>
                <a:ext cx="660387" cy="478580"/>
              </a:xfrm>
              <a:prstGeom prst="rect">
                <a:avLst/>
              </a:prstGeom>
              <a:noFill/>
              <a:ln>
                <a:noFill/>
              </a:ln>
            </p:spPr>
          </p:pic>
        </p:grpSp>
      </p:grpSp>
    </p:spTree>
    <p:extLst>
      <p:ext uri="{BB962C8B-B14F-4D97-AF65-F5344CB8AC3E}">
        <p14:creationId xmlns:p14="http://schemas.microsoft.com/office/powerpoint/2010/main" val="185285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ext uri="{D42A27DB-BD31-4B8C-83A1-F6EECF244321}">
                <p14:modId xmlns:p14="http://schemas.microsoft.com/office/powerpoint/2010/main" val="254345120"/>
              </p:ext>
            </p:extLst>
          </p:nvPr>
        </p:nvGraphicFramePr>
        <p:xfrm>
          <a:off x="1495398" y="1757"/>
          <a:ext cx="1555" cy="1555"/>
        </p:xfrm>
        <a:graphic>
          <a:graphicData uri="http://schemas.openxmlformats.org/presentationml/2006/ole">
            <mc:AlternateContent xmlns:mc="http://schemas.openxmlformats.org/markup-compatibility/2006">
              <mc:Choice xmlns:v="urn:schemas-microsoft-com:vml" Requires="v">
                <p:oleObj spid="_x0000_s135247" name="think-cell Slide" r:id="rId5" imgW="526" imgH="526" progId="TCLayout.ActiveDocument.1">
                  <p:embed/>
                </p:oleObj>
              </mc:Choice>
              <mc:Fallback>
                <p:oleObj name="think-cell Slide" r:id="rId5" imgW="526" imgH="526" progId="TCLayout.ActiveDocument.1">
                  <p:embed/>
                  <p:pic>
                    <p:nvPicPr>
                      <p:cNvPr id="2" name="Object 1" hidden="1"/>
                      <p:cNvPicPr/>
                      <p:nvPr/>
                    </p:nvPicPr>
                    <p:blipFill>
                      <a:blip r:embed="rId6"/>
                      <a:stretch>
                        <a:fillRect/>
                      </a:stretch>
                    </p:blipFill>
                    <p:spPr>
                      <a:xfrm>
                        <a:off x="1495398" y="1757"/>
                        <a:ext cx="1555" cy="1555"/>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BA1F16EE-2731-4424-B47A-89DEB400A174}"/>
              </a:ext>
            </a:extLst>
          </p:cNvPr>
          <p:cNvSpPr/>
          <p:nvPr>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2000" dirty="0" err="1">
              <a:solidFill>
                <a:schemeClr val="tx1"/>
              </a:solidFill>
              <a:latin typeface="Palatino Linotype" panose="02040502050505030304" pitchFamily="18" charset="0"/>
              <a:ea typeface="+mj-ea"/>
              <a:cs typeface="+mj-cs"/>
              <a:sym typeface="Palatino Linotype" panose="02040502050505030304" pitchFamily="18" charset="0"/>
            </a:endParaRPr>
          </a:p>
        </p:txBody>
      </p:sp>
      <p:sp>
        <p:nvSpPr>
          <p:cNvPr id="38" name="Title 37">
            <a:extLst>
              <a:ext uri="{FF2B5EF4-FFF2-40B4-BE49-F238E27FC236}">
                <a16:creationId xmlns:a16="http://schemas.microsoft.com/office/drawing/2014/main" id="{24E31B4F-F773-47E9-A3FF-C78AD0F48301}"/>
              </a:ext>
            </a:extLst>
          </p:cNvPr>
          <p:cNvSpPr>
            <a:spLocks noGrp="1"/>
          </p:cNvSpPr>
          <p:nvPr>
            <p:ph type="title"/>
          </p:nvPr>
        </p:nvSpPr>
        <p:spPr>
          <a:xfrm>
            <a:off x="158759" y="230189"/>
            <a:ext cx="11491891" cy="307777"/>
          </a:xfrm>
        </p:spPr>
        <p:txBody>
          <a:bodyPr/>
          <a:lstStyle/>
          <a:p>
            <a:r>
              <a:rPr lang="en-US" dirty="0">
                <a:latin typeface="Palatino Linotype" panose="02040502050505030304" pitchFamily="18" charset="0"/>
              </a:rPr>
              <a:t>What is required to accelerate technology adoption?</a:t>
            </a:r>
          </a:p>
        </p:txBody>
      </p:sp>
      <p:sp>
        <p:nvSpPr>
          <p:cNvPr id="3" name="Slide Number Placeholder 2"/>
          <p:cNvSpPr>
            <a:spLocks noGrp="1"/>
          </p:cNvSpPr>
          <p:nvPr>
            <p:ph type="sldNum" idx="4294967295"/>
          </p:nvPr>
        </p:nvSpPr>
        <p:spPr>
          <a:xfrm>
            <a:off x="11445875" y="6423025"/>
            <a:ext cx="503238" cy="227013"/>
          </a:xfrm>
          <a:prstGeom prst="rect">
            <a:avLst/>
          </a:prstGeom>
        </p:spPr>
        <p:txBody>
          <a:bodyPr/>
          <a:lstStyle/>
          <a:p>
            <a:pPr algn="r">
              <a:buClr>
                <a:srgbClr val="000000"/>
              </a:buClr>
              <a:buSzPct val="25000"/>
              <a:buFont typeface="Arial"/>
              <a:buNone/>
            </a:pPr>
            <a:fld id="{00000000-1234-1234-1234-123412341234}" type="slidenum">
              <a:rPr lang="en-US" sz="784">
                <a:solidFill>
                  <a:srgbClr val="000000"/>
                </a:solidFill>
                <a:latin typeface="Palatino Linotype" panose="02040502050505030304" pitchFamily="18" charset="0"/>
              </a:rPr>
              <a:pPr algn="r">
                <a:buClr>
                  <a:srgbClr val="000000"/>
                </a:buClr>
                <a:buSzPct val="25000"/>
                <a:buFont typeface="Arial"/>
                <a:buNone/>
              </a:pPr>
              <a:t>9</a:t>
            </a:fld>
            <a:endParaRPr lang="en-US" sz="784" dirty="0">
              <a:solidFill>
                <a:srgbClr val="000000"/>
              </a:solidFill>
              <a:latin typeface="Palatino Linotype" panose="02040502050505030304" pitchFamily="18" charset="0"/>
            </a:endParaRPr>
          </a:p>
        </p:txBody>
      </p:sp>
      <p:sp>
        <p:nvSpPr>
          <p:cNvPr id="4" name="TextBox 3">
            <a:extLst>
              <a:ext uri="{FF2B5EF4-FFF2-40B4-BE49-F238E27FC236}">
                <a16:creationId xmlns:a16="http://schemas.microsoft.com/office/drawing/2014/main" id="{8C1F6F5A-3E2B-4F8F-86C9-EB9B77E5BC6D}"/>
              </a:ext>
            </a:extLst>
          </p:cNvPr>
          <p:cNvSpPr txBox="1">
            <a:spLocks/>
          </p:cNvSpPr>
          <p:nvPr/>
        </p:nvSpPr>
        <p:spPr>
          <a:xfrm>
            <a:off x="158759" y="896849"/>
            <a:ext cx="11491891" cy="221023"/>
          </a:xfrm>
          <a:prstGeom prst="rect">
            <a:avLst/>
          </a:prstGeom>
        </p:spPr>
        <p:txBody>
          <a:bodyPr vert="horz" lIns="0" tIns="0" rIns="0" bIns="0" rtlCol="0" anchor="t" anchorCtr="0">
            <a:spAutoFit/>
          </a:bodyPr>
          <a:lstStyle>
            <a:lvl1pPr marL="342609" lvl="0" indent="-342609" eaLnBrk="0" hangingPunct="0">
              <a:lnSpc>
                <a:spcPct val="110000"/>
              </a:lnSpc>
              <a:spcAft>
                <a:spcPts val="1000"/>
              </a:spcAft>
              <a:defRPr sz="1600" kern="800" spc="-20">
                <a:solidFill>
                  <a:schemeClr val="tx2"/>
                </a:solidFill>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sz="1372" b="1" dirty="0">
                <a:solidFill>
                  <a:schemeClr val="accent3"/>
                </a:solidFill>
                <a:latin typeface="Palatino Linotype" panose="02040502050505030304" pitchFamily="18" charset="0"/>
              </a:rPr>
              <a:t>Drivers of innovations</a:t>
            </a:r>
          </a:p>
        </p:txBody>
      </p:sp>
      <p:grpSp>
        <p:nvGrpSpPr>
          <p:cNvPr id="40" name="Group 39">
            <a:extLst>
              <a:ext uri="{FF2B5EF4-FFF2-40B4-BE49-F238E27FC236}">
                <a16:creationId xmlns:a16="http://schemas.microsoft.com/office/drawing/2014/main" id="{267C63AC-035E-4647-A8F8-B171EDA4B350}"/>
              </a:ext>
            </a:extLst>
          </p:cNvPr>
          <p:cNvGrpSpPr>
            <a:grpSpLocks/>
          </p:cNvGrpSpPr>
          <p:nvPr/>
        </p:nvGrpSpPr>
        <p:grpSpPr>
          <a:xfrm>
            <a:off x="1617076" y="1200327"/>
            <a:ext cx="8058469" cy="5291504"/>
            <a:chOff x="240820" y="1341003"/>
            <a:chExt cx="8058469" cy="5291504"/>
          </a:xfrm>
        </p:grpSpPr>
        <p:grpSp>
          <p:nvGrpSpPr>
            <p:cNvPr id="5" name="Group 4">
              <a:extLst>
                <a:ext uri="{FF2B5EF4-FFF2-40B4-BE49-F238E27FC236}">
                  <a16:creationId xmlns:a16="http://schemas.microsoft.com/office/drawing/2014/main" id="{CA751F78-C828-4ECC-B640-958A000568F9}"/>
                </a:ext>
              </a:extLst>
            </p:cNvPr>
            <p:cNvGrpSpPr/>
            <p:nvPr/>
          </p:nvGrpSpPr>
          <p:grpSpPr>
            <a:xfrm>
              <a:off x="2575292" y="2337486"/>
              <a:ext cx="3389525" cy="3390999"/>
              <a:chOff x="2514840" y="1949023"/>
              <a:chExt cx="4114321" cy="4116110"/>
            </a:xfrm>
          </p:grpSpPr>
          <p:sp>
            <p:nvSpPr>
              <p:cNvPr id="41" name="Freeform 113">
                <a:extLst>
                  <a:ext uri="{FF2B5EF4-FFF2-40B4-BE49-F238E27FC236}">
                    <a16:creationId xmlns:a16="http://schemas.microsoft.com/office/drawing/2014/main" id="{B3EFF756-C72D-4510-9C4B-C1BE508E3A1D}"/>
                  </a:ext>
                </a:extLst>
              </p:cNvPr>
              <p:cNvSpPr>
                <a:spLocks/>
              </p:cNvSpPr>
              <p:nvPr/>
            </p:nvSpPr>
            <p:spPr bwMode="auto">
              <a:xfrm>
                <a:off x="2514840" y="2551860"/>
                <a:ext cx="740578" cy="2910435"/>
              </a:xfrm>
              <a:custGeom>
                <a:avLst/>
                <a:gdLst>
                  <a:gd name="T0" fmla="*/ 337 w 414"/>
                  <a:gd name="T1" fmla="*/ 0 h 1627"/>
                  <a:gd name="T2" fmla="*/ 296 w 414"/>
                  <a:gd name="T3" fmla="*/ 43 h 1627"/>
                  <a:gd name="T4" fmla="*/ 223 w 414"/>
                  <a:gd name="T5" fmla="*/ 134 h 1627"/>
                  <a:gd name="T6" fmla="*/ 159 w 414"/>
                  <a:gd name="T7" fmla="*/ 229 h 1627"/>
                  <a:gd name="T8" fmla="*/ 107 w 414"/>
                  <a:gd name="T9" fmla="*/ 329 h 1627"/>
                  <a:gd name="T10" fmla="*/ 64 w 414"/>
                  <a:gd name="T11" fmla="*/ 433 h 1627"/>
                  <a:gd name="T12" fmla="*/ 33 w 414"/>
                  <a:gd name="T13" fmla="*/ 539 h 1627"/>
                  <a:gd name="T14" fmla="*/ 11 w 414"/>
                  <a:gd name="T15" fmla="*/ 649 h 1627"/>
                  <a:gd name="T16" fmla="*/ 2 w 414"/>
                  <a:gd name="T17" fmla="*/ 759 h 1627"/>
                  <a:gd name="T18" fmla="*/ 2 w 414"/>
                  <a:gd name="T19" fmla="*/ 868 h 1627"/>
                  <a:gd name="T20" fmla="*/ 11 w 414"/>
                  <a:gd name="T21" fmla="*/ 978 h 1627"/>
                  <a:gd name="T22" fmla="*/ 33 w 414"/>
                  <a:gd name="T23" fmla="*/ 1088 h 1627"/>
                  <a:gd name="T24" fmla="*/ 64 w 414"/>
                  <a:gd name="T25" fmla="*/ 1194 h 1627"/>
                  <a:gd name="T26" fmla="*/ 107 w 414"/>
                  <a:gd name="T27" fmla="*/ 1298 h 1627"/>
                  <a:gd name="T28" fmla="*/ 159 w 414"/>
                  <a:gd name="T29" fmla="*/ 1398 h 1627"/>
                  <a:gd name="T30" fmla="*/ 223 w 414"/>
                  <a:gd name="T31" fmla="*/ 1493 h 1627"/>
                  <a:gd name="T32" fmla="*/ 296 w 414"/>
                  <a:gd name="T33" fmla="*/ 1584 h 1627"/>
                  <a:gd name="T34" fmla="*/ 414 w 414"/>
                  <a:gd name="T35" fmla="*/ 1551 h 1627"/>
                  <a:gd name="T36" fmla="*/ 377 w 414"/>
                  <a:gd name="T37" fmla="*/ 1511 h 1627"/>
                  <a:gd name="T38" fmla="*/ 310 w 414"/>
                  <a:gd name="T39" fmla="*/ 1430 h 1627"/>
                  <a:gd name="T40" fmla="*/ 253 w 414"/>
                  <a:gd name="T41" fmla="*/ 1342 h 1627"/>
                  <a:gd name="T42" fmla="*/ 205 w 414"/>
                  <a:gd name="T43" fmla="*/ 1252 h 1627"/>
                  <a:gd name="T44" fmla="*/ 167 w 414"/>
                  <a:gd name="T45" fmla="*/ 1158 h 1627"/>
                  <a:gd name="T46" fmla="*/ 138 w 414"/>
                  <a:gd name="T47" fmla="*/ 1061 h 1627"/>
                  <a:gd name="T48" fmla="*/ 119 w 414"/>
                  <a:gd name="T49" fmla="*/ 964 h 1627"/>
                  <a:gd name="T50" fmla="*/ 110 w 414"/>
                  <a:gd name="T51" fmla="*/ 864 h 1627"/>
                  <a:gd name="T52" fmla="*/ 110 w 414"/>
                  <a:gd name="T53" fmla="*/ 763 h 1627"/>
                  <a:gd name="T54" fmla="*/ 119 w 414"/>
                  <a:gd name="T55" fmla="*/ 665 h 1627"/>
                  <a:gd name="T56" fmla="*/ 138 w 414"/>
                  <a:gd name="T57" fmla="*/ 566 h 1627"/>
                  <a:gd name="T58" fmla="*/ 167 w 414"/>
                  <a:gd name="T59" fmla="*/ 469 h 1627"/>
                  <a:gd name="T60" fmla="*/ 205 w 414"/>
                  <a:gd name="T61" fmla="*/ 375 h 1627"/>
                  <a:gd name="T62" fmla="*/ 253 w 414"/>
                  <a:gd name="T63" fmla="*/ 285 h 1627"/>
                  <a:gd name="T64" fmla="*/ 310 w 414"/>
                  <a:gd name="T65" fmla="*/ 197 h 1627"/>
                  <a:gd name="T66" fmla="*/ 377 w 414"/>
                  <a:gd name="T67" fmla="*/ 116 h 1627"/>
                  <a:gd name="T68" fmla="*/ 414 w 414"/>
                  <a:gd name="T69" fmla="*/ 76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4" h="1627">
                    <a:moveTo>
                      <a:pt x="414" y="76"/>
                    </a:moveTo>
                    <a:lnTo>
                      <a:pt x="337" y="0"/>
                    </a:lnTo>
                    <a:lnTo>
                      <a:pt x="337" y="0"/>
                    </a:lnTo>
                    <a:lnTo>
                      <a:pt x="296" y="43"/>
                    </a:lnTo>
                    <a:lnTo>
                      <a:pt x="258" y="88"/>
                    </a:lnTo>
                    <a:lnTo>
                      <a:pt x="223" y="134"/>
                    </a:lnTo>
                    <a:lnTo>
                      <a:pt x="189" y="181"/>
                    </a:lnTo>
                    <a:lnTo>
                      <a:pt x="159" y="229"/>
                    </a:lnTo>
                    <a:lnTo>
                      <a:pt x="132" y="278"/>
                    </a:lnTo>
                    <a:lnTo>
                      <a:pt x="107" y="329"/>
                    </a:lnTo>
                    <a:lnTo>
                      <a:pt x="84" y="380"/>
                    </a:lnTo>
                    <a:lnTo>
                      <a:pt x="64" y="433"/>
                    </a:lnTo>
                    <a:lnTo>
                      <a:pt x="48" y="487"/>
                    </a:lnTo>
                    <a:lnTo>
                      <a:pt x="33" y="539"/>
                    </a:lnTo>
                    <a:lnTo>
                      <a:pt x="21" y="593"/>
                    </a:lnTo>
                    <a:lnTo>
                      <a:pt x="11" y="649"/>
                    </a:lnTo>
                    <a:lnTo>
                      <a:pt x="5" y="703"/>
                    </a:lnTo>
                    <a:lnTo>
                      <a:pt x="2" y="759"/>
                    </a:lnTo>
                    <a:lnTo>
                      <a:pt x="0" y="814"/>
                    </a:lnTo>
                    <a:lnTo>
                      <a:pt x="2" y="868"/>
                    </a:lnTo>
                    <a:lnTo>
                      <a:pt x="5" y="924"/>
                    </a:lnTo>
                    <a:lnTo>
                      <a:pt x="11" y="978"/>
                    </a:lnTo>
                    <a:lnTo>
                      <a:pt x="21" y="1034"/>
                    </a:lnTo>
                    <a:lnTo>
                      <a:pt x="33" y="1088"/>
                    </a:lnTo>
                    <a:lnTo>
                      <a:pt x="48" y="1140"/>
                    </a:lnTo>
                    <a:lnTo>
                      <a:pt x="64" y="1194"/>
                    </a:lnTo>
                    <a:lnTo>
                      <a:pt x="84" y="1247"/>
                    </a:lnTo>
                    <a:lnTo>
                      <a:pt x="107" y="1298"/>
                    </a:lnTo>
                    <a:lnTo>
                      <a:pt x="132" y="1349"/>
                    </a:lnTo>
                    <a:lnTo>
                      <a:pt x="159" y="1398"/>
                    </a:lnTo>
                    <a:lnTo>
                      <a:pt x="189" y="1446"/>
                    </a:lnTo>
                    <a:lnTo>
                      <a:pt x="223" y="1493"/>
                    </a:lnTo>
                    <a:lnTo>
                      <a:pt x="258" y="1539"/>
                    </a:lnTo>
                    <a:lnTo>
                      <a:pt x="296" y="1584"/>
                    </a:lnTo>
                    <a:lnTo>
                      <a:pt x="337" y="1627"/>
                    </a:lnTo>
                    <a:lnTo>
                      <a:pt x="414" y="1551"/>
                    </a:lnTo>
                    <a:lnTo>
                      <a:pt x="414" y="1551"/>
                    </a:lnTo>
                    <a:lnTo>
                      <a:pt x="377" y="1511"/>
                    </a:lnTo>
                    <a:lnTo>
                      <a:pt x="342" y="1471"/>
                    </a:lnTo>
                    <a:lnTo>
                      <a:pt x="310" y="1430"/>
                    </a:lnTo>
                    <a:lnTo>
                      <a:pt x="280" y="1387"/>
                    </a:lnTo>
                    <a:lnTo>
                      <a:pt x="253" y="1342"/>
                    </a:lnTo>
                    <a:lnTo>
                      <a:pt x="227" y="1298"/>
                    </a:lnTo>
                    <a:lnTo>
                      <a:pt x="205" y="1252"/>
                    </a:lnTo>
                    <a:lnTo>
                      <a:pt x="185" y="1205"/>
                    </a:lnTo>
                    <a:lnTo>
                      <a:pt x="167" y="1158"/>
                    </a:lnTo>
                    <a:lnTo>
                      <a:pt x="151" y="1110"/>
                    </a:lnTo>
                    <a:lnTo>
                      <a:pt x="138" y="1061"/>
                    </a:lnTo>
                    <a:lnTo>
                      <a:pt x="127" y="1013"/>
                    </a:lnTo>
                    <a:lnTo>
                      <a:pt x="119" y="964"/>
                    </a:lnTo>
                    <a:lnTo>
                      <a:pt x="113" y="913"/>
                    </a:lnTo>
                    <a:lnTo>
                      <a:pt x="110" y="864"/>
                    </a:lnTo>
                    <a:lnTo>
                      <a:pt x="108" y="814"/>
                    </a:lnTo>
                    <a:lnTo>
                      <a:pt x="110" y="763"/>
                    </a:lnTo>
                    <a:lnTo>
                      <a:pt x="113" y="714"/>
                    </a:lnTo>
                    <a:lnTo>
                      <a:pt x="119" y="665"/>
                    </a:lnTo>
                    <a:lnTo>
                      <a:pt x="127" y="614"/>
                    </a:lnTo>
                    <a:lnTo>
                      <a:pt x="138" y="566"/>
                    </a:lnTo>
                    <a:lnTo>
                      <a:pt x="151" y="517"/>
                    </a:lnTo>
                    <a:lnTo>
                      <a:pt x="167" y="469"/>
                    </a:lnTo>
                    <a:lnTo>
                      <a:pt x="185" y="422"/>
                    </a:lnTo>
                    <a:lnTo>
                      <a:pt x="205" y="375"/>
                    </a:lnTo>
                    <a:lnTo>
                      <a:pt x="227" y="329"/>
                    </a:lnTo>
                    <a:lnTo>
                      <a:pt x="253" y="285"/>
                    </a:lnTo>
                    <a:lnTo>
                      <a:pt x="280" y="240"/>
                    </a:lnTo>
                    <a:lnTo>
                      <a:pt x="310" y="197"/>
                    </a:lnTo>
                    <a:lnTo>
                      <a:pt x="342" y="156"/>
                    </a:lnTo>
                    <a:lnTo>
                      <a:pt x="377" y="116"/>
                    </a:lnTo>
                    <a:lnTo>
                      <a:pt x="414" y="76"/>
                    </a:lnTo>
                    <a:lnTo>
                      <a:pt x="414" y="76"/>
                    </a:lnTo>
                    <a:close/>
                  </a:path>
                </a:pathLst>
              </a:custGeom>
              <a:solidFill>
                <a:srgbClr val="0EADEC"/>
              </a:solidFill>
              <a:ln>
                <a:noFill/>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42" name="Freeform 114">
                <a:extLst>
                  <a:ext uri="{FF2B5EF4-FFF2-40B4-BE49-F238E27FC236}">
                    <a16:creationId xmlns:a16="http://schemas.microsoft.com/office/drawing/2014/main" id="{8C5CC4EA-7490-4187-93CC-1A67D3C37580}"/>
                  </a:ext>
                </a:extLst>
              </p:cNvPr>
              <p:cNvSpPr>
                <a:spLocks/>
              </p:cNvSpPr>
              <p:nvPr/>
            </p:nvSpPr>
            <p:spPr bwMode="auto">
              <a:xfrm>
                <a:off x="3117678" y="5326344"/>
                <a:ext cx="2908646" cy="738789"/>
              </a:xfrm>
              <a:custGeom>
                <a:avLst/>
                <a:gdLst>
                  <a:gd name="T0" fmla="*/ 0 w 1626"/>
                  <a:gd name="T1" fmla="*/ 76 h 413"/>
                  <a:gd name="T2" fmla="*/ 43 w 1626"/>
                  <a:gd name="T3" fmla="*/ 116 h 413"/>
                  <a:gd name="T4" fmla="*/ 132 w 1626"/>
                  <a:gd name="T5" fmla="*/ 190 h 413"/>
                  <a:gd name="T6" fmla="*/ 229 w 1626"/>
                  <a:gd name="T7" fmla="*/ 254 h 413"/>
                  <a:gd name="T8" fmla="*/ 329 w 1626"/>
                  <a:gd name="T9" fmla="*/ 306 h 413"/>
                  <a:gd name="T10" fmla="*/ 433 w 1626"/>
                  <a:gd name="T11" fmla="*/ 348 h 413"/>
                  <a:gd name="T12" fmla="*/ 539 w 1626"/>
                  <a:gd name="T13" fmla="*/ 380 h 413"/>
                  <a:gd name="T14" fmla="*/ 648 w 1626"/>
                  <a:gd name="T15" fmla="*/ 400 h 413"/>
                  <a:gd name="T16" fmla="*/ 757 w 1626"/>
                  <a:gd name="T17" fmla="*/ 411 h 413"/>
                  <a:gd name="T18" fmla="*/ 869 w 1626"/>
                  <a:gd name="T19" fmla="*/ 411 h 413"/>
                  <a:gd name="T20" fmla="*/ 978 w 1626"/>
                  <a:gd name="T21" fmla="*/ 400 h 413"/>
                  <a:gd name="T22" fmla="*/ 1087 w 1626"/>
                  <a:gd name="T23" fmla="*/ 380 h 413"/>
                  <a:gd name="T24" fmla="*/ 1193 w 1626"/>
                  <a:gd name="T25" fmla="*/ 348 h 413"/>
                  <a:gd name="T26" fmla="*/ 1297 w 1626"/>
                  <a:gd name="T27" fmla="*/ 306 h 413"/>
                  <a:gd name="T28" fmla="*/ 1397 w 1626"/>
                  <a:gd name="T29" fmla="*/ 254 h 413"/>
                  <a:gd name="T30" fmla="*/ 1494 w 1626"/>
                  <a:gd name="T31" fmla="*/ 190 h 413"/>
                  <a:gd name="T32" fmla="*/ 1583 w 1626"/>
                  <a:gd name="T33" fmla="*/ 116 h 413"/>
                  <a:gd name="T34" fmla="*/ 1549 w 1626"/>
                  <a:gd name="T35" fmla="*/ 0 h 413"/>
                  <a:gd name="T36" fmla="*/ 1511 w 1626"/>
                  <a:gd name="T37" fmla="*/ 36 h 413"/>
                  <a:gd name="T38" fmla="*/ 1429 w 1626"/>
                  <a:gd name="T39" fmla="*/ 103 h 413"/>
                  <a:gd name="T40" fmla="*/ 1343 w 1626"/>
                  <a:gd name="T41" fmla="*/ 160 h 413"/>
                  <a:gd name="T42" fmla="*/ 1252 w 1626"/>
                  <a:gd name="T43" fmla="*/ 208 h 413"/>
                  <a:gd name="T44" fmla="*/ 1158 w 1626"/>
                  <a:gd name="T45" fmla="*/ 246 h 413"/>
                  <a:gd name="T46" fmla="*/ 1061 w 1626"/>
                  <a:gd name="T47" fmla="*/ 275 h 413"/>
                  <a:gd name="T48" fmla="*/ 963 w 1626"/>
                  <a:gd name="T49" fmla="*/ 294 h 413"/>
                  <a:gd name="T50" fmla="*/ 862 w 1626"/>
                  <a:gd name="T51" fmla="*/ 303 h 413"/>
                  <a:gd name="T52" fmla="*/ 764 w 1626"/>
                  <a:gd name="T53" fmla="*/ 303 h 413"/>
                  <a:gd name="T54" fmla="*/ 663 w 1626"/>
                  <a:gd name="T55" fmla="*/ 294 h 413"/>
                  <a:gd name="T56" fmla="*/ 565 w 1626"/>
                  <a:gd name="T57" fmla="*/ 275 h 413"/>
                  <a:gd name="T58" fmla="*/ 468 w 1626"/>
                  <a:gd name="T59" fmla="*/ 246 h 413"/>
                  <a:gd name="T60" fmla="*/ 374 w 1626"/>
                  <a:gd name="T61" fmla="*/ 208 h 413"/>
                  <a:gd name="T62" fmla="*/ 283 w 1626"/>
                  <a:gd name="T63" fmla="*/ 160 h 413"/>
                  <a:gd name="T64" fmla="*/ 197 w 1626"/>
                  <a:gd name="T65" fmla="*/ 103 h 413"/>
                  <a:gd name="T66" fmla="*/ 115 w 1626"/>
                  <a:gd name="T67" fmla="*/ 36 h 413"/>
                  <a:gd name="T68" fmla="*/ 77 w 1626"/>
                  <a:gd name="T69" fmla="*/ 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6" h="413">
                    <a:moveTo>
                      <a:pt x="77" y="0"/>
                    </a:moveTo>
                    <a:lnTo>
                      <a:pt x="0" y="76"/>
                    </a:lnTo>
                    <a:lnTo>
                      <a:pt x="0" y="76"/>
                    </a:lnTo>
                    <a:lnTo>
                      <a:pt x="43" y="116"/>
                    </a:lnTo>
                    <a:lnTo>
                      <a:pt x="88" y="154"/>
                    </a:lnTo>
                    <a:lnTo>
                      <a:pt x="132" y="190"/>
                    </a:lnTo>
                    <a:lnTo>
                      <a:pt x="180" y="224"/>
                    </a:lnTo>
                    <a:lnTo>
                      <a:pt x="229" y="254"/>
                    </a:lnTo>
                    <a:lnTo>
                      <a:pt x="279" y="281"/>
                    </a:lnTo>
                    <a:lnTo>
                      <a:pt x="329" y="306"/>
                    </a:lnTo>
                    <a:lnTo>
                      <a:pt x="380" y="329"/>
                    </a:lnTo>
                    <a:lnTo>
                      <a:pt x="433" y="348"/>
                    </a:lnTo>
                    <a:lnTo>
                      <a:pt x="485" y="365"/>
                    </a:lnTo>
                    <a:lnTo>
                      <a:pt x="539" y="380"/>
                    </a:lnTo>
                    <a:lnTo>
                      <a:pt x="593" y="391"/>
                    </a:lnTo>
                    <a:lnTo>
                      <a:pt x="648" y="400"/>
                    </a:lnTo>
                    <a:lnTo>
                      <a:pt x="703" y="407"/>
                    </a:lnTo>
                    <a:lnTo>
                      <a:pt x="757" y="411"/>
                    </a:lnTo>
                    <a:lnTo>
                      <a:pt x="813" y="413"/>
                    </a:lnTo>
                    <a:lnTo>
                      <a:pt x="869" y="411"/>
                    </a:lnTo>
                    <a:lnTo>
                      <a:pt x="923" y="407"/>
                    </a:lnTo>
                    <a:lnTo>
                      <a:pt x="978" y="400"/>
                    </a:lnTo>
                    <a:lnTo>
                      <a:pt x="1033" y="391"/>
                    </a:lnTo>
                    <a:lnTo>
                      <a:pt x="1087" y="380"/>
                    </a:lnTo>
                    <a:lnTo>
                      <a:pt x="1141" y="365"/>
                    </a:lnTo>
                    <a:lnTo>
                      <a:pt x="1193" y="348"/>
                    </a:lnTo>
                    <a:lnTo>
                      <a:pt x="1246" y="329"/>
                    </a:lnTo>
                    <a:lnTo>
                      <a:pt x="1297" y="306"/>
                    </a:lnTo>
                    <a:lnTo>
                      <a:pt x="1347" y="281"/>
                    </a:lnTo>
                    <a:lnTo>
                      <a:pt x="1397" y="254"/>
                    </a:lnTo>
                    <a:lnTo>
                      <a:pt x="1446" y="224"/>
                    </a:lnTo>
                    <a:lnTo>
                      <a:pt x="1494" y="190"/>
                    </a:lnTo>
                    <a:lnTo>
                      <a:pt x="1538" y="154"/>
                    </a:lnTo>
                    <a:lnTo>
                      <a:pt x="1583" y="116"/>
                    </a:lnTo>
                    <a:lnTo>
                      <a:pt x="1626" y="76"/>
                    </a:lnTo>
                    <a:lnTo>
                      <a:pt x="1549" y="0"/>
                    </a:lnTo>
                    <a:lnTo>
                      <a:pt x="1549" y="0"/>
                    </a:lnTo>
                    <a:lnTo>
                      <a:pt x="1511" y="36"/>
                    </a:lnTo>
                    <a:lnTo>
                      <a:pt x="1470" y="71"/>
                    </a:lnTo>
                    <a:lnTo>
                      <a:pt x="1429" y="103"/>
                    </a:lnTo>
                    <a:lnTo>
                      <a:pt x="1386" y="133"/>
                    </a:lnTo>
                    <a:lnTo>
                      <a:pt x="1343" y="160"/>
                    </a:lnTo>
                    <a:lnTo>
                      <a:pt x="1298" y="184"/>
                    </a:lnTo>
                    <a:lnTo>
                      <a:pt x="1252" y="208"/>
                    </a:lnTo>
                    <a:lnTo>
                      <a:pt x="1204" y="227"/>
                    </a:lnTo>
                    <a:lnTo>
                      <a:pt x="1158" y="246"/>
                    </a:lnTo>
                    <a:lnTo>
                      <a:pt x="1109" y="260"/>
                    </a:lnTo>
                    <a:lnTo>
                      <a:pt x="1061" y="275"/>
                    </a:lnTo>
                    <a:lnTo>
                      <a:pt x="1012" y="284"/>
                    </a:lnTo>
                    <a:lnTo>
                      <a:pt x="963" y="294"/>
                    </a:lnTo>
                    <a:lnTo>
                      <a:pt x="913" y="299"/>
                    </a:lnTo>
                    <a:lnTo>
                      <a:pt x="862" y="303"/>
                    </a:lnTo>
                    <a:lnTo>
                      <a:pt x="813" y="303"/>
                    </a:lnTo>
                    <a:lnTo>
                      <a:pt x="764" y="303"/>
                    </a:lnTo>
                    <a:lnTo>
                      <a:pt x="713" y="299"/>
                    </a:lnTo>
                    <a:lnTo>
                      <a:pt x="663" y="294"/>
                    </a:lnTo>
                    <a:lnTo>
                      <a:pt x="614" y="284"/>
                    </a:lnTo>
                    <a:lnTo>
                      <a:pt x="565" y="275"/>
                    </a:lnTo>
                    <a:lnTo>
                      <a:pt x="517" y="260"/>
                    </a:lnTo>
                    <a:lnTo>
                      <a:pt x="468" y="246"/>
                    </a:lnTo>
                    <a:lnTo>
                      <a:pt x="422" y="227"/>
                    </a:lnTo>
                    <a:lnTo>
                      <a:pt x="374" y="208"/>
                    </a:lnTo>
                    <a:lnTo>
                      <a:pt x="328" y="184"/>
                    </a:lnTo>
                    <a:lnTo>
                      <a:pt x="283" y="160"/>
                    </a:lnTo>
                    <a:lnTo>
                      <a:pt x="240" y="133"/>
                    </a:lnTo>
                    <a:lnTo>
                      <a:pt x="197" y="103"/>
                    </a:lnTo>
                    <a:lnTo>
                      <a:pt x="156" y="71"/>
                    </a:lnTo>
                    <a:lnTo>
                      <a:pt x="115" y="36"/>
                    </a:lnTo>
                    <a:lnTo>
                      <a:pt x="77" y="0"/>
                    </a:lnTo>
                    <a:lnTo>
                      <a:pt x="77" y="0"/>
                    </a:lnTo>
                    <a:close/>
                  </a:path>
                </a:pathLst>
              </a:custGeom>
              <a:solidFill>
                <a:srgbClr val="7593AF"/>
              </a:solidFill>
              <a:ln>
                <a:noFill/>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43" name="Freeform 115">
                <a:extLst>
                  <a:ext uri="{FF2B5EF4-FFF2-40B4-BE49-F238E27FC236}">
                    <a16:creationId xmlns:a16="http://schemas.microsoft.com/office/drawing/2014/main" id="{E02DD37D-CC25-4A03-9C8F-E3E69ACDF2FC}"/>
                  </a:ext>
                </a:extLst>
              </p:cNvPr>
              <p:cNvSpPr>
                <a:spLocks/>
              </p:cNvSpPr>
              <p:nvPr/>
            </p:nvSpPr>
            <p:spPr bwMode="auto">
              <a:xfrm>
                <a:off x="5888583" y="2551860"/>
                <a:ext cx="740578" cy="2910435"/>
              </a:xfrm>
              <a:custGeom>
                <a:avLst/>
                <a:gdLst>
                  <a:gd name="T0" fmla="*/ 77 w 414"/>
                  <a:gd name="T1" fmla="*/ 1627 h 1627"/>
                  <a:gd name="T2" fmla="*/ 118 w 414"/>
                  <a:gd name="T3" fmla="*/ 1584 h 1627"/>
                  <a:gd name="T4" fmla="*/ 191 w 414"/>
                  <a:gd name="T5" fmla="*/ 1493 h 1627"/>
                  <a:gd name="T6" fmla="*/ 255 w 414"/>
                  <a:gd name="T7" fmla="*/ 1398 h 1627"/>
                  <a:gd name="T8" fmla="*/ 307 w 414"/>
                  <a:gd name="T9" fmla="*/ 1298 h 1627"/>
                  <a:gd name="T10" fmla="*/ 350 w 414"/>
                  <a:gd name="T11" fmla="*/ 1194 h 1627"/>
                  <a:gd name="T12" fmla="*/ 381 w 414"/>
                  <a:gd name="T13" fmla="*/ 1088 h 1627"/>
                  <a:gd name="T14" fmla="*/ 403 w 414"/>
                  <a:gd name="T15" fmla="*/ 978 h 1627"/>
                  <a:gd name="T16" fmla="*/ 412 w 414"/>
                  <a:gd name="T17" fmla="*/ 868 h 1627"/>
                  <a:gd name="T18" fmla="*/ 412 w 414"/>
                  <a:gd name="T19" fmla="*/ 759 h 1627"/>
                  <a:gd name="T20" fmla="*/ 403 w 414"/>
                  <a:gd name="T21" fmla="*/ 649 h 1627"/>
                  <a:gd name="T22" fmla="*/ 381 w 414"/>
                  <a:gd name="T23" fmla="*/ 539 h 1627"/>
                  <a:gd name="T24" fmla="*/ 350 w 414"/>
                  <a:gd name="T25" fmla="*/ 433 h 1627"/>
                  <a:gd name="T26" fmla="*/ 307 w 414"/>
                  <a:gd name="T27" fmla="*/ 329 h 1627"/>
                  <a:gd name="T28" fmla="*/ 255 w 414"/>
                  <a:gd name="T29" fmla="*/ 229 h 1627"/>
                  <a:gd name="T30" fmla="*/ 191 w 414"/>
                  <a:gd name="T31" fmla="*/ 134 h 1627"/>
                  <a:gd name="T32" fmla="*/ 118 w 414"/>
                  <a:gd name="T33" fmla="*/ 43 h 1627"/>
                  <a:gd name="T34" fmla="*/ 0 w 414"/>
                  <a:gd name="T35" fmla="*/ 76 h 1627"/>
                  <a:gd name="T36" fmla="*/ 37 w 414"/>
                  <a:gd name="T37" fmla="*/ 116 h 1627"/>
                  <a:gd name="T38" fmla="*/ 104 w 414"/>
                  <a:gd name="T39" fmla="*/ 197 h 1627"/>
                  <a:gd name="T40" fmla="*/ 161 w 414"/>
                  <a:gd name="T41" fmla="*/ 285 h 1627"/>
                  <a:gd name="T42" fmla="*/ 209 w 414"/>
                  <a:gd name="T43" fmla="*/ 375 h 1627"/>
                  <a:gd name="T44" fmla="*/ 247 w 414"/>
                  <a:gd name="T45" fmla="*/ 469 h 1627"/>
                  <a:gd name="T46" fmla="*/ 276 w 414"/>
                  <a:gd name="T47" fmla="*/ 566 h 1627"/>
                  <a:gd name="T48" fmla="*/ 295 w 414"/>
                  <a:gd name="T49" fmla="*/ 665 h 1627"/>
                  <a:gd name="T50" fmla="*/ 304 w 414"/>
                  <a:gd name="T51" fmla="*/ 763 h 1627"/>
                  <a:gd name="T52" fmla="*/ 304 w 414"/>
                  <a:gd name="T53" fmla="*/ 864 h 1627"/>
                  <a:gd name="T54" fmla="*/ 295 w 414"/>
                  <a:gd name="T55" fmla="*/ 964 h 1627"/>
                  <a:gd name="T56" fmla="*/ 276 w 414"/>
                  <a:gd name="T57" fmla="*/ 1061 h 1627"/>
                  <a:gd name="T58" fmla="*/ 247 w 414"/>
                  <a:gd name="T59" fmla="*/ 1158 h 1627"/>
                  <a:gd name="T60" fmla="*/ 209 w 414"/>
                  <a:gd name="T61" fmla="*/ 1252 h 1627"/>
                  <a:gd name="T62" fmla="*/ 161 w 414"/>
                  <a:gd name="T63" fmla="*/ 1342 h 1627"/>
                  <a:gd name="T64" fmla="*/ 104 w 414"/>
                  <a:gd name="T65" fmla="*/ 1430 h 1627"/>
                  <a:gd name="T66" fmla="*/ 37 w 414"/>
                  <a:gd name="T67" fmla="*/ 1511 h 1627"/>
                  <a:gd name="T68" fmla="*/ 0 w 414"/>
                  <a:gd name="T69" fmla="*/ 1551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4" h="1627">
                    <a:moveTo>
                      <a:pt x="0" y="1551"/>
                    </a:moveTo>
                    <a:lnTo>
                      <a:pt x="77" y="1627"/>
                    </a:lnTo>
                    <a:lnTo>
                      <a:pt x="77" y="1627"/>
                    </a:lnTo>
                    <a:lnTo>
                      <a:pt x="118" y="1584"/>
                    </a:lnTo>
                    <a:lnTo>
                      <a:pt x="156" y="1539"/>
                    </a:lnTo>
                    <a:lnTo>
                      <a:pt x="191" y="1493"/>
                    </a:lnTo>
                    <a:lnTo>
                      <a:pt x="225" y="1446"/>
                    </a:lnTo>
                    <a:lnTo>
                      <a:pt x="255" y="1398"/>
                    </a:lnTo>
                    <a:lnTo>
                      <a:pt x="282" y="1349"/>
                    </a:lnTo>
                    <a:lnTo>
                      <a:pt x="307" y="1298"/>
                    </a:lnTo>
                    <a:lnTo>
                      <a:pt x="330" y="1247"/>
                    </a:lnTo>
                    <a:lnTo>
                      <a:pt x="350" y="1194"/>
                    </a:lnTo>
                    <a:lnTo>
                      <a:pt x="366" y="1140"/>
                    </a:lnTo>
                    <a:lnTo>
                      <a:pt x="381" y="1088"/>
                    </a:lnTo>
                    <a:lnTo>
                      <a:pt x="393" y="1034"/>
                    </a:lnTo>
                    <a:lnTo>
                      <a:pt x="403" y="978"/>
                    </a:lnTo>
                    <a:lnTo>
                      <a:pt x="409" y="924"/>
                    </a:lnTo>
                    <a:lnTo>
                      <a:pt x="412" y="868"/>
                    </a:lnTo>
                    <a:lnTo>
                      <a:pt x="414" y="814"/>
                    </a:lnTo>
                    <a:lnTo>
                      <a:pt x="412" y="759"/>
                    </a:lnTo>
                    <a:lnTo>
                      <a:pt x="409" y="703"/>
                    </a:lnTo>
                    <a:lnTo>
                      <a:pt x="403" y="649"/>
                    </a:lnTo>
                    <a:lnTo>
                      <a:pt x="393" y="593"/>
                    </a:lnTo>
                    <a:lnTo>
                      <a:pt x="381" y="539"/>
                    </a:lnTo>
                    <a:lnTo>
                      <a:pt x="366" y="487"/>
                    </a:lnTo>
                    <a:lnTo>
                      <a:pt x="350" y="433"/>
                    </a:lnTo>
                    <a:lnTo>
                      <a:pt x="330" y="380"/>
                    </a:lnTo>
                    <a:lnTo>
                      <a:pt x="307" y="329"/>
                    </a:lnTo>
                    <a:lnTo>
                      <a:pt x="282" y="278"/>
                    </a:lnTo>
                    <a:lnTo>
                      <a:pt x="255" y="229"/>
                    </a:lnTo>
                    <a:lnTo>
                      <a:pt x="225" y="181"/>
                    </a:lnTo>
                    <a:lnTo>
                      <a:pt x="191" y="134"/>
                    </a:lnTo>
                    <a:lnTo>
                      <a:pt x="156" y="88"/>
                    </a:lnTo>
                    <a:lnTo>
                      <a:pt x="118" y="43"/>
                    </a:lnTo>
                    <a:lnTo>
                      <a:pt x="77" y="0"/>
                    </a:lnTo>
                    <a:lnTo>
                      <a:pt x="0" y="76"/>
                    </a:lnTo>
                    <a:lnTo>
                      <a:pt x="0" y="76"/>
                    </a:lnTo>
                    <a:lnTo>
                      <a:pt x="37" y="116"/>
                    </a:lnTo>
                    <a:lnTo>
                      <a:pt x="72" y="156"/>
                    </a:lnTo>
                    <a:lnTo>
                      <a:pt x="104" y="197"/>
                    </a:lnTo>
                    <a:lnTo>
                      <a:pt x="134" y="240"/>
                    </a:lnTo>
                    <a:lnTo>
                      <a:pt x="161" y="285"/>
                    </a:lnTo>
                    <a:lnTo>
                      <a:pt x="187" y="329"/>
                    </a:lnTo>
                    <a:lnTo>
                      <a:pt x="209" y="375"/>
                    </a:lnTo>
                    <a:lnTo>
                      <a:pt x="229" y="422"/>
                    </a:lnTo>
                    <a:lnTo>
                      <a:pt x="247" y="469"/>
                    </a:lnTo>
                    <a:lnTo>
                      <a:pt x="263" y="517"/>
                    </a:lnTo>
                    <a:lnTo>
                      <a:pt x="276" y="566"/>
                    </a:lnTo>
                    <a:lnTo>
                      <a:pt x="287" y="614"/>
                    </a:lnTo>
                    <a:lnTo>
                      <a:pt x="295" y="665"/>
                    </a:lnTo>
                    <a:lnTo>
                      <a:pt x="301" y="714"/>
                    </a:lnTo>
                    <a:lnTo>
                      <a:pt x="304" y="763"/>
                    </a:lnTo>
                    <a:lnTo>
                      <a:pt x="306" y="814"/>
                    </a:lnTo>
                    <a:lnTo>
                      <a:pt x="304" y="864"/>
                    </a:lnTo>
                    <a:lnTo>
                      <a:pt x="301" y="913"/>
                    </a:lnTo>
                    <a:lnTo>
                      <a:pt x="295" y="964"/>
                    </a:lnTo>
                    <a:lnTo>
                      <a:pt x="287" y="1013"/>
                    </a:lnTo>
                    <a:lnTo>
                      <a:pt x="276" y="1061"/>
                    </a:lnTo>
                    <a:lnTo>
                      <a:pt x="263" y="1110"/>
                    </a:lnTo>
                    <a:lnTo>
                      <a:pt x="247" y="1158"/>
                    </a:lnTo>
                    <a:lnTo>
                      <a:pt x="229" y="1205"/>
                    </a:lnTo>
                    <a:lnTo>
                      <a:pt x="209" y="1252"/>
                    </a:lnTo>
                    <a:lnTo>
                      <a:pt x="187" y="1298"/>
                    </a:lnTo>
                    <a:lnTo>
                      <a:pt x="161" y="1342"/>
                    </a:lnTo>
                    <a:lnTo>
                      <a:pt x="134" y="1387"/>
                    </a:lnTo>
                    <a:lnTo>
                      <a:pt x="104" y="1430"/>
                    </a:lnTo>
                    <a:lnTo>
                      <a:pt x="72" y="1471"/>
                    </a:lnTo>
                    <a:lnTo>
                      <a:pt x="37" y="1511"/>
                    </a:lnTo>
                    <a:lnTo>
                      <a:pt x="0" y="1551"/>
                    </a:lnTo>
                    <a:lnTo>
                      <a:pt x="0" y="1551"/>
                    </a:lnTo>
                    <a:close/>
                  </a:path>
                </a:pathLst>
              </a:custGeom>
              <a:solidFill>
                <a:srgbClr val="2C87CE"/>
              </a:solidFill>
              <a:ln>
                <a:noFill/>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44" name="Freeform 116">
                <a:extLst>
                  <a:ext uri="{FF2B5EF4-FFF2-40B4-BE49-F238E27FC236}">
                    <a16:creationId xmlns:a16="http://schemas.microsoft.com/office/drawing/2014/main" id="{6928D1D7-E16E-4775-A8B4-8EE93ADC58AB}"/>
                  </a:ext>
                </a:extLst>
              </p:cNvPr>
              <p:cNvSpPr>
                <a:spLocks/>
              </p:cNvSpPr>
              <p:nvPr/>
            </p:nvSpPr>
            <p:spPr bwMode="auto">
              <a:xfrm>
                <a:off x="3117678" y="1949023"/>
                <a:ext cx="2908646" cy="738789"/>
              </a:xfrm>
              <a:custGeom>
                <a:avLst/>
                <a:gdLst>
                  <a:gd name="T0" fmla="*/ 77 w 1626"/>
                  <a:gd name="T1" fmla="*/ 413 h 413"/>
                  <a:gd name="T2" fmla="*/ 115 w 1626"/>
                  <a:gd name="T3" fmla="*/ 377 h 413"/>
                  <a:gd name="T4" fmla="*/ 197 w 1626"/>
                  <a:gd name="T5" fmla="*/ 310 h 413"/>
                  <a:gd name="T6" fmla="*/ 283 w 1626"/>
                  <a:gd name="T7" fmla="*/ 253 h 413"/>
                  <a:gd name="T8" fmla="*/ 374 w 1626"/>
                  <a:gd name="T9" fmla="*/ 205 h 413"/>
                  <a:gd name="T10" fmla="*/ 468 w 1626"/>
                  <a:gd name="T11" fmla="*/ 167 h 413"/>
                  <a:gd name="T12" fmla="*/ 565 w 1626"/>
                  <a:gd name="T13" fmla="*/ 138 h 413"/>
                  <a:gd name="T14" fmla="*/ 663 w 1626"/>
                  <a:gd name="T15" fmla="*/ 119 h 413"/>
                  <a:gd name="T16" fmla="*/ 764 w 1626"/>
                  <a:gd name="T17" fmla="*/ 110 h 413"/>
                  <a:gd name="T18" fmla="*/ 862 w 1626"/>
                  <a:gd name="T19" fmla="*/ 110 h 413"/>
                  <a:gd name="T20" fmla="*/ 963 w 1626"/>
                  <a:gd name="T21" fmla="*/ 119 h 413"/>
                  <a:gd name="T22" fmla="*/ 1061 w 1626"/>
                  <a:gd name="T23" fmla="*/ 138 h 413"/>
                  <a:gd name="T24" fmla="*/ 1158 w 1626"/>
                  <a:gd name="T25" fmla="*/ 167 h 413"/>
                  <a:gd name="T26" fmla="*/ 1252 w 1626"/>
                  <a:gd name="T27" fmla="*/ 205 h 413"/>
                  <a:gd name="T28" fmla="*/ 1343 w 1626"/>
                  <a:gd name="T29" fmla="*/ 253 h 413"/>
                  <a:gd name="T30" fmla="*/ 1429 w 1626"/>
                  <a:gd name="T31" fmla="*/ 310 h 413"/>
                  <a:gd name="T32" fmla="*/ 1511 w 1626"/>
                  <a:gd name="T33" fmla="*/ 377 h 413"/>
                  <a:gd name="T34" fmla="*/ 1626 w 1626"/>
                  <a:gd name="T35" fmla="*/ 337 h 413"/>
                  <a:gd name="T36" fmla="*/ 1583 w 1626"/>
                  <a:gd name="T37" fmla="*/ 297 h 413"/>
                  <a:gd name="T38" fmla="*/ 1494 w 1626"/>
                  <a:gd name="T39" fmla="*/ 223 h 413"/>
                  <a:gd name="T40" fmla="*/ 1397 w 1626"/>
                  <a:gd name="T41" fmla="*/ 161 h 413"/>
                  <a:gd name="T42" fmla="*/ 1297 w 1626"/>
                  <a:gd name="T43" fmla="*/ 107 h 413"/>
                  <a:gd name="T44" fmla="*/ 1193 w 1626"/>
                  <a:gd name="T45" fmla="*/ 65 h 413"/>
                  <a:gd name="T46" fmla="*/ 1087 w 1626"/>
                  <a:gd name="T47" fmla="*/ 33 h 413"/>
                  <a:gd name="T48" fmla="*/ 978 w 1626"/>
                  <a:gd name="T49" fmla="*/ 13 h 413"/>
                  <a:gd name="T50" fmla="*/ 869 w 1626"/>
                  <a:gd name="T51" fmla="*/ 2 h 413"/>
                  <a:gd name="T52" fmla="*/ 757 w 1626"/>
                  <a:gd name="T53" fmla="*/ 2 h 413"/>
                  <a:gd name="T54" fmla="*/ 648 w 1626"/>
                  <a:gd name="T55" fmla="*/ 13 h 413"/>
                  <a:gd name="T56" fmla="*/ 539 w 1626"/>
                  <a:gd name="T57" fmla="*/ 33 h 413"/>
                  <a:gd name="T58" fmla="*/ 433 w 1626"/>
                  <a:gd name="T59" fmla="*/ 65 h 413"/>
                  <a:gd name="T60" fmla="*/ 329 w 1626"/>
                  <a:gd name="T61" fmla="*/ 107 h 413"/>
                  <a:gd name="T62" fmla="*/ 229 w 1626"/>
                  <a:gd name="T63" fmla="*/ 161 h 413"/>
                  <a:gd name="T64" fmla="*/ 132 w 1626"/>
                  <a:gd name="T65" fmla="*/ 223 h 413"/>
                  <a:gd name="T66" fmla="*/ 43 w 1626"/>
                  <a:gd name="T67" fmla="*/ 297 h 413"/>
                  <a:gd name="T68" fmla="*/ 0 w 1626"/>
                  <a:gd name="T69" fmla="*/ 337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6" h="413">
                    <a:moveTo>
                      <a:pt x="0" y="337"/>
                    </a:moveTo>
                    <a:lnTo>
                      <a:pt x="77" y="413"/>
                    </a:lnTo>
                    <a:lnTo>
                      <a:pt x="77" y="413"/>
                    </a:lnTo>
                    <a:lnTo>
                      <a:pt x="115" y="377"/>
                    </a:lnTo>
                    <a:lnTo>
                      <a:pt x="156" y="343"/>
                    </a:lnTo>
                    <a:lnTo>
                      <a:pt x="197" y="310"/>
                    </a:lnTo>
                    <a:lnTo>
                      <a:pt x="240" y="281"/>
                    </a:lnTo>
                    <a:lnTo>
                      <a:pt x="283" y="253"/>
                    </a:lnTo>
                    <a:lnTo>
                      <a:pt x="328" y="229"/>
                    </a:lnTo>
                    <a:lnTo>
                      <a:pt x="374" y="205"/>
                    </a:lnTo>
                    <a:lnTo>
                      <a:pt x="422" y="186"/>
                    </a:lnTo>
                    <a:lnTo>
                      <a:pt x="468" y="167"/>
                    </a:lnTo>
                    <a:lnTo>
                      <a:pt x="517" y="153"/>
                    </a:lnTo>
                    <a:lnTo>
                      <a:pt x="565" y="138"/>
                    </a:lnTo>
                    <a:lnTo>
                      <a:pt x="614" y="129"/>
                    </a:lnTo>
                    <a:lnTo>
                      <a:pt x="663" y="119"/>
                    </a:lnTo>
                    <a:lnTo>
                      <a:pt x="713" y="114"/>
                    </a:lnTo>
                    <a:lnTo>
                      <a:pt x="764" y="110"/>
                    </a:lnTo>
                    <a:lnTo>
                      <a:pt x="813" y="110"/>
                    </a:lnTo>
                    <a:lnTo>
                      <a:pt x="862" y="110"/>
                    </a:lnTo>
                    <a:lnTo>
                      <a:pt x="913" y="114"/>
                    </a:lnTo>
                    <a:lnTo>
                      <a:pt x="963" y="119"/>
                    </a:lnTo>
                    <a:lnTo>
                      <a:pt x="1012" y="129"/>
                    </a:lnTo>
                    <a:lnTo>
                      <a:pt x="1061" y="138"/>
                    </a:lnTo>
                    <a:lnTo>
                      <a:pt x="1109" y="153"/>
                    </a:lnTo>
                    <a:lnTo>
                      <a:pt x="1158" y="167"/>
                    </a:lnTo>
                    <a:lnTo>
                      <a:pt x="1204" y="186"/>
                    </a:lnTo>
                    <a:lnTo>
                      <a:pt x="1252" y="205"/>
                    </a:lnTo>
                    <a:lnTo>
                      <a:pt x="1298" y="229"/>
                    </a:lnTo>
                    <a:lnTo>
                      <a:pt x="1343" y="253"/>
                    </a:lnTo>
                    <a:lnTo>
                      <a:pt x="1386" y="281"/>
                    </a:lnTo>
                    <a:lnTo>
                      <a:pt x="1429" y="310"/>
                    </a:lnTo>
                    <a:lnTo>
                      <a:pt x="1470" y="343"/>
                    </a:lnTo>
                    <a:lnTo>
                      <a:pt x="1511" y="377"/>
                    </a:lnTo>
                    <a:lnTo>
                      <a:pt x="1549" y="413"/>
                    </a:lnTo>
                    <a:lnTo>
                      <a:pt x="1626" y="337"/>
                    </a:lnTo>
                    <a:lnTo>
                      <a:pt x="1626" y="337"/>
                    </a:lnTo>
                    <a:lnTo>
                      <a:pt x="1583" y="297"/>
                    </a:lnTo>
                    <a:lnTo>
                      <a:pt x="1538" y="259"/>
                    </a:lnTo>
                    <a:lnTo>
                      <a:pt x="1494" y="223"/>
                    </a:lnTo>
                    <a:lnTo>
                      <a:pt x="1446" y="191"/>
                    </a:lnTo>
                    <a:lnTo>
                      <a:pt x="1397" y="161"/>
                    </a:lnTo>
                    <a:lnTo>
                      <a:pt x="1347" y="132"/>
                    </a:lnTo>
                    <a:lnTo>
                      <a:pt x="1297" y="107"/>
                    </a:lnTo>
                    <a:lnTo>
                      <a:pt x="1246" y="84"/>
                    </a:lnTo>
                    <a:lnTo>
                      <a:pt x="1193" y="65"/>
                    </a:lnTo>
                    <a:lnTo>
                      <a:pt x="1141" y="48"/>
                    </a:lnTo>
                    <a:lnTo>
                      <a:pt x="1087" y="33"/>
                    </a:lnTo>
                    <a:lnTo>
                      <a:pt x="1033" y="22"/>
                    </a:lnTo>
                    <a:lnTo>
                      <a:pt x="978" y="13"/>
                    </a:lnTo>
                    <a:lnTo>
                      <a:pt x="923" y="6"/>
                    </a:lnTo>
                    <a:lnTo>
                      <a:pt x="869" y="2"/>
                    </a:lnTo>
                    <a:lnTo>
                      <a:pt x="813" y="0"/>
                    </a:lnTo>
                    <a:lnTo>
                      <a:pt x="757" y="2"/>
                    </a:lnTo>
                    <a:lnTo>
                      <a:pt x="703" y="6"/>
                    </a:lnTo>
                    <a:lnTo>
                      <a:pt x="648" y="13"/>
                    </a:lnTo>
                    <a:lnTo>
                      <a:pt x="593" y="22"/>
                    </a:lnTo>
                    <a:lnTo>
                      <a:pt x="539" y="33"/>
                    </a:lnTo>
                    <a:lnTo>
                      <a:pt x="485" y="48"/>
                    </a:lnTo>
                    <a:lnTo>
                      <a:pt x="433" y="65"/>
                    </a:lnTo>
                    <a:lnTo>
                      <a:pt x="380" y="84"/>
                    </a:lnTo>
                    <a:lnTo>
                      <a:pt x="329" y="107"/>
                    </a:lnTo>
                    <a:lnTo>
                      <a:pt x="279" y="132"/>
                    </a:lnTo>
                    <a:lnTo>
                      <a:pt x="229" y="161"/>
                    </a:lnTo>
                    <a:lnTo>
                      <a:pt x="180" y="191"/>
                    </a:lnTo>
                    <a:lnTo>
                      <a:pt x="132" y="223"/>
                    </a:lnTo>
                    <a:lnTo>
                      <a:pt x="88" y="259"/>
                    </a:lnTo>
                    <a:lnTo>
                      <a:pt x="43" y="297"/>
                    </a:lnTo>
                    <a:lnTo>
                      <a:pt x="0" y="337"/>
                    </a:lnTo>
                    <a:lnTo>
                      <a:pt x="0" y="337"/>
                    </a:lnTo>
                    <a:close/>
                  </a:path>
                </a:pathLst>
              </a:custGeom>
              <a:solidFill>
                <a:srgbClr val="BAC9D9"/>
              </a:solidFill>
              <a:ln>
                <a:noFill/>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45" name="Freeform 117">
                <a:extLst>
                  <a:ext uri="{FF2B5EF4-FFF2-40B4-BE49-F238E27FC236}">
                    <a16:creationId xmlns:a16="http://schemas.microsoft.com/office/drawing/2014/main" id="{CF3DB874-B1F6-466D-884B-84282DF65F7F}"/>
                  </a:ext>
                </a:extLst>
              </p:cNvPr>
              <p:cNvSpPr>
                <a:spLocks/>
              </p:cNvSpPr>
              <p:nvPr/>
            </p:nvSpPr>
            <p:spPr bwMode="auto">
              <a:xfrm>
                <a:off x="3462923" y="3818356"/>
                <a:ext cx="368500" cy="366711"/>
              </a:xfrm>
              <a:custGeom>
                <a:avLst/>
                <a:gdLst>
                  <a:gd name="T0" fmla="*/ 103 w 206"/>
                  <a:gd name="T1" fmla="*/ 205 h 205"/>
                  <a:gd name="T2" fmla="*/ 103 w 206"/>
                  <a:gd name="T3" fmla="*/ 205 h 205"/>
                  <a:gd name="T4" fmla="*/ 114 w 206"/>
                  <a:gd name="T5" fmla="*/ 205 h 205"/>
                  <a:gd name="T6" fmla="*/ 124 w 206"/>
                  <a:gd name="T7" fmla="*/ 203 h 205"/>
                  <a:gd name="T8" fmla="*/ 133 w 206"/>
                  <a:gd name="T9" fmla="*/ 200 h 205"/>
                  <a:gd name="T10" fmla="*/ 143 w 206"/>
                  <a:gd name="T11" fmla="*/ 197 h 205"/>
                  <a:gd name="T12" fmla="*/ 152 w 206"/>
                  <a:gd name="T13" fmla="*/ 192 h 205"/>
                  <a:gd name="T14" fmla="*/ 160 w 206"/>
                  <a:gd name="T15" fmla="*/ 187 h 205"/>
                  <a:gd name="T16" fmla="*/ 176 w 206"/>
                  <a:gd name="T17" fmla="*/ 175 h 205"/>
                  <a:gd name="T18" fmla="*/ 189 w 206"/>
                  <a:gd name="T19" fmla="*/ 160 h 205"/>
                  <a:gd name="T20" fmla="*/ 194 w 206"/>
                  <a:gd name="T21" fmla="*/ 151 h 205"/>
                  <a:gd name="T22" fmla="*/ 198 w 206"/>
                  <a:gd name="T23" fmla="*/ 143 h 205"/>
                  <a:gd name="T24" fmla="*/ 202 w 206"/>
                  <a:gd name="T25" fmla="*/ 133 h 205"/>
                  <a:gd name="T26" fmla="*/ 205 w 206"/>
                  <a:gd name="T27" fmla="*/ 124 h 205"/>
                  <a:gd name="T28" fmla="*/ 206 w 206"/>
                  <a:gd name="T29" fmla="*/ 113 h 205"/>
                  <a:gd name="T30" fmla="*/ 206 w 206"/>
                  <a:gd name="T31" fmla="*/ 102 h 205"/>
                  <a:gd name="T32" fmla="*/ 206 w 206"/>
                  <a:gd name="T33" fmla="*/ 102 h 205"/>
                  <a:gd name="T34" fmla="*/ 206 w 206"/>
                  <a:gd name="T35" fmla="*/ 92 h 205"/>
                  <a:gd name="T36" fmla="*/ 205 w 206"/>
                  <a:gd name="T37" fmla="*/ 81 h 205"/>
                  <a:gd name="T38" fmla="*/ 202 w 206"/>
                  <a:gd name="T39" fmla="*/ 71 h 205"/>
                  <a:gd name="T40" fmla="*/ 198 w 206"/>
                  <a:gd name="T41" fmla="*/ 62 h 205"/>
                  <a:gd name="T42" fmla="*/ 194 w 206"/>
                  <a:gd name="T43" fmla="*/ 54 h 205"/>
                  <a:gd name="T44" fmla="*/ 189 w 206"/>
                  <a:gd name="T45" fmla="*/ 44 h 205"/>
                  <a:gd name="T46" fmla="*/ 176 w 206"/>
                  <a:gd name="T47" fmla="*/ 30 h 205"/>
                  <a:gd name="T48" fmla="*/ 160 w 206"/>
                  <a:gd name="T49" fmla="*/ 17 h 205"/>
                  <a:gd name="T50" fmla="*/ 152 w 206"/>
                  <a:gd name="T51" fmla="*/ 12 h 205"/>
                  <a:gd name="T52" fmla="*/ 143 w 206"/>
                  <a:gd name="T53" fmla="*/ 8 h 205"/>
                  <a:gd name="T54" fmla="*/ 133 w 206"/>
                  <a:gd name="T55" fmla="*/ 5 h 205"/>
                  <a:gd name="T56" fmla="*/ 124 w 206"/>
                  <a:gd name="T57" fmla="*/ 1 h 205"/>
                  <a:gd name="T58" fmla="*/ 114 w 206"/>
                  <a:gd name="T59" fmla="*/ 0 h 205"/>
                  <a:gd name="T60" fmla="*/ 103 w 206"/>
                  <a:gd name="T61" fmla="*/ 0 h 205"/>
                  <a:gd name="T62" fmla="*/ 103 w 206"/>
                  <a:gd name="T63" fmla="*/ 0 h 205"/>
                  <a:gd name="T64" fmla="*/ 92 w 206"/>
                  <a:gd name="T65" fmla="*/ 0 h 205"/>
                  <a:gd name="T66" fmla="*/ 82 w 206"/>
                  <a:gd name="T67" fmla="*/ 1 h 205"/>
                  <a:gd name="T68" fmla="*/ 73 w 206"/>
                  <a:gd name="T69" fmla="*/ 5 h 205"/>
                  <a:gd name="T70" fmla="*/ 63 w 206"/>
                  <a:gd name="T71" fmla="*/ 8 h 205"/>
                  <a:gd name="T72" fmla="*/ 54 w 206"/>
                  <a:gd name="T73" fmla="*/ 12 h 205"/>
                  <a:gd name="T74" fmla="*/ 46 w 206"/>
                  <a:gd name="T75" fmla="*/ 17 h 205"/>
                  <a:gd name="T76" fmla="*/ 30 w 206"/>
                  <a:gd name="T77" fmla="*/ 30 h 205"/>
                  <a:gd name="T78" fmla="*/ 17 w 206"/>
                  <a:gd name="T79" fmla="*/ 44 h 205"/>
                  <a:gd name="T80" fmla="*/ 12 w 206"/>
                  <a:gd name="T81" fmla="*/ 54 h 205"/>
                  <a:gd name="T82" fmla="*/ 8 w 206"/>
                  <a:gd name="T83" fmla="*/ 62 h 205"/>
                  <a:gd name="T84" fmla="*/ 4 w 206"/>
                  <a:gd name="T85" fmla="*/ 71 h 205"/>
                  <a:gd name="T86" fmla="*/ 3 w 206"/>
                  <a:gd name="T87" fmla="*/ 81 h 205"/>
                  <a:gd name="T88" fmla="*/ 1 w 206"/>
                  <a:gd name="T89" fmla="*/ 92 h 205"/>
                  <a:gd name="T90" fmla="*/ 0 w 206"/>
                  <a:gd name="T91" fmla="*/ 102 h 205"/>
                  <a:gd name="T92" fmla="*/ 0 w 206"/>
                  <a:gd name="T93" fmla="*/ 102 h 205"/>
                  <a:gd name="T94" fmla="*/ 1 w 206"/>
                  <a:gd name="T95" fmla="*/ 113 h 205"/>
                  <a:gd name="T96" fmla="*/ 3 w 206"/>
                  <a:gd name="T97" fmla="*/ 124 h 205"/>
                  <a:gd name="T98" fmla="*/ 4 w 206"/>
                  <a:gd name="T99" fmla="*/ 133 h 205"/>
                  <a:gd name="T100" fmla="*/ 8 w 206"/>
                  <a:gd name="T101" fmla="*/ 143 h 205"/>
                  <a:gd name="T102" fmla="*/ 12 w 206"/>
                  <a:gd name="T103" fmla="*/ 151 h 205"/>
                  <a:gd name="T104" fmla="*/ 17 w 206"/>
                  <a:gd name="T105" fmla="*/ 160 h 205"/>
                  <a:gd name="T106" fmla="*/ 30 w 206"/>
                  <a:gd name="T107" fmla="*/ 175 h 205"/>
                  <a:gd name="T108" fmla="*/ 46 w 206"/>
                  <a:gd name="T109" fmla="*/ 187 h 205"/>
                  <a:gd name="T110" fmla="*/ 54 w 206"/>
                  <a:gd name="T111" fmla="*/ 192 h 205"/>
                  <a:gd name="T112" fmla="*/ 63 w 206"/>
                  <a:gd name="T113" fmla="*/ 197 h 205"/>
                  <a:gd name="T114" fmla="*/ 73 w 206"/>
                  <a:gd name="T115" fmla="*/ 200 h 205"/>
                  <a:gd name="T116" fmla="*/ 82 w 206"/>
                  <a:gd name="T117" fmla="*/ 203 h 205"/>
                  <a:gd name="T118" fmla="*/ 92 w 206"/>
                  <a:gd name="T119" fmla="*/ 205 h 205"/>
                  <a:gd name="T120" fmla="*/ 103 w 206"/>
                  <a:gd name="T121" fmla="*/ 205 h 205"/>
                  <a:gd name="T122" fmla="*/ 103 w 206"/>
                  <a:gd name="T123"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6" h="205">
                    <a:moveTo>
                      <a:pt x="103" y="205"/>
                    </a:moveTo>
                    <a:lnTo>
                      <a:pt x="103" y="205"/>
                    </a:lnTo>
                    <a:lnTo>
                      <a:pt x="114" y="205"/>
                    </a:lnTo>
                    <a:lnTo>
                      <a:pt x="124" y="203"/>
                    </a:lnTo>
                    <a:lnTo>
                      <a:pt x="133" y="200"/>
                    </a:lnTo>
                    <a:lnTo>
                      <a:pt x="143" y="197"/>
                    </a:lnTo>
                    <a:lnTo>
                      <a:pt x="152" y="192"/>
                    </a:lnTo>
                    <a:lnTo>
                      <a:pt x="160" y="187"/>
                    </a:lnTo>
                    <a:lnTo>
                      <a:pt x="176" y="175"/>
                    </a:lnTo>
                    <a:lnTo>
                      <a:pt x="189" y="160"/>
                    </a:lnTo>
                    <a:lnTo>
                      <a:pt x="194" y="151"/>
                    </a:lnTo>
                    <a:lnTo>
                      <a:pt x="198" y="143"/>
                    </a:lnTo>
                    <a:lnTo>
                      <a:pt x="202" y="133"/>
                    </a:lnTo>
                    <a:lnTo>
                      <a:pt x="205" y="124"/>
                    </a:lnTo>
                    <a:lnTo>
                      <a:pt x="206" y="113"/>
                    </a:lnTo>
                    <a:lnTo>
                      <a:pt x="206" y="102"/>
                    </a:lnTo>
                    <a:lnTo>
                      <a:pt x="206" y="102"/>
                    </a:lnTo>
                    <a:lnTo>
                      <a:pt x="206" y="92"/>
                    </a:lnTo>
                    <a:lnTo>
                      <a:pt x="205" y="81"/>
                    </a:lnTo>
                    <a:lnTo>
                      <a:pt x="202" y="71"/>
                    </a:lnTo>
                    <a:lnTo>
                      <a:pt x="198" y="62"/>
                    </a:lnTo>
                    <a:lnTo>
                      <a:pt x="194" y="54"/>
                    </a:lnTo>
                    <a:lnTo>
                      <a:pt x="189" y="44"/>
                    </a:lnTo>
                    <a:lnTo>
                      <a:pt x="176" y="30"/>
                    </a:lnTo>
                    <a:lnTo>
                      <a:pt x="160" y="17"/>
                    </a:lnTo>
                    <a:lnTo>
                      <a:pt x="152" y="12"/>
                    </a:lnTo>
                    <a:lnTo>
                      <a:pt x="143" y="8"/>
                    </a:lnTo>
                    <a:lnTo>
                      <a:pt x="133" y="5"/>
                    </a:lnTo>
                    <a:lnTo>
                      <a:pt x="124" y="1"/>
                    </a:lnTo>
                    <a:lnTo>
                      <a:pt x="114" y="0"/>
                    </a:lnTo>
                    <a:lnTo>
                      <a:pt x="103" y="0"/>
                    </a:lnTo>
                    <a:lnTo>
                      <a:pt x="103" y="0"/>
                    </a:lnTo>
                    <a:lnTo>
                      <a:pt x="92" y="0"/>
                    </a:lnTo>
                    <a:lnTo>
                      <a:pt x="82" y="1"/>
                    </a:lnTo>
                    <a:lnTo>
                      <a:pt x="73" y="5"/>
                    </a:lnTo>
                    <a:lnTo>
                      <a:pt x="63" y="8"/>
                    </a:lnTo>
                    <a:lnTo>
                      <a:pt x="54" y="12"/>
                    </a:lnTo>
                    <a:lnTo>
                      <a:pt x="46" y="17"/>
                    </a:lnTo>
                    <a:lnTo>
                      <a:pt x="30" y="30"/>
                    </a:lnTo>
                    <a:lnTo>
                      <a:pt x="17" y="44"/>
                    </a:lnTo>
                    <a:lnTo>
                      <a:pt x="12" y="54"/>
                    </a:lnTo>
                    <a:lnTo>
                      <a:pt x="8" y="62"/>
                    </a:lnTo>
                    <a:lnTo>
                      <a:pt x="4" y="71"/>
                    </a:lnTo>
                    <a:lnTo>
                      <a:pt x="3" y="81"/>
                    </a:lnTo>
                    <a:lnTo>
                      <a:pt x="1" y="92"/>
                    </a:lnTo>
                    <a:lnTo>
                      <a:pt x="0" y="102"/>
                    </a:lnTo>
                    <a:lnTo>
                      <a:pt x="0" y="102"/>
                    </a:lnTo>
                    <a:lnTo>
                      <a:pt x="1" y="113"/>
                    </a:lnTo>
                    <a:lnTo>
                      <a:pt x="3" y="124"/>
                    </a:lnTo>
                    <a:lnTo>
                      <a:pt x="4" y="133"/>
                    </a:lnTo>
                    <a:lnTo>
                      <a:pt x="8" y="143"/>
                    </a:lnTo>
                    <a:lnTo>
                      <a:pt x="12" y="151"/>
                    </a:lnTo>
                    <a:lnTo>
                      <a:pt x="17" y="160"/>
                    </a:lnTo>
                    <a:lnTo>
                      <a:pt x="30" y="175"/>
                    </a:lnTo>
                    <a:lnTo>
                      <a:pt x="46" y="187"/>
                    </a:lnTo>
                    <a:lnTo>
                      <a:pt x="54" y="192"/>
                    </a:lnTo>
                    <a:lnTo>
                      <a:pt x="63" y="197"/>
                    </a:lnTo>
                    <a:lnTo>
                      <a:pt x="73" y="200"/>
                    </a:lnTo>
                    <a:lnTo>
                      <a:pt x="82" y="203"/>
                    </a:lnTo>
                    <a:lnTo>
                      <a:pt x="92" y="205"/>
                    </a:lnTo>
                    <a:lnTo>
                      <a:pt x="103" y="205"/>
                    </a:lnTo>
                    <a:lnTo>
                      <a:pt x="103" y="205"/>
                    </a:lnTo>
                    <a:close/>
                  </a:path>
                </a:pathLst>
              </a:custGeom>
              <a:solidFill>
                <a:srgbClr val="0EADEC"/>
              </a:solidFill>
              <a:ln>
                <a:noFill/>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46" name="Freeform 118">
                <a:extLst>
                  <a:ext uri="{FF2B5EF4-FFF2-40B4-BE49-F238E27FC236}">
                    <a16:creationId xmlns:a16="http://schemas.microsoft.com/office/drawing/2014/main" id="{E9F020CC-EF43-487B-A364-79D88CF0CFFC}"/>
                  </a:ext>
                </a:extLst>
              </p:cNvPr>
              <p:cNvSpPr>
                <a:spLocks/>
              </p:cNvSpPr>
              <p:nvPr/>
            </p:nvSpPr>
            <p:spPr bwMode="auto">
              <a:xfrm>
                <a:off x="4380596" y="4748550"/>
                <a:ext cx="370289" cy="366711"/>
              </a:xfrm>
              <a:custGeom>
                <a:avLst/>
                <a:gdLst>
                  <a:gd name="T0" fmla="*/ 207 w 207"/>
                  <a:gd name="T1" fmla="*/ 102 h 205"/>
                  <a:gd name="T2" fmla="*/ 207 w 207"/>
                  <a:gd name="T3" fmla="*/ 102 h 205"/>
                  <a:gd name="T4" fmla="*/ 206 w 207"/>
                  <a:gd name="T5" fmla="*/ 92 h 205"/>
                  <a:gd name="T6" fmla="*/ 204 w 207"/>
                  <a:gd name="T7" fmla="*/ 81 h 205"/>
                  <a:gd name="T8" fmla="*/ 202 w 207"/>
                  <a:gd name="T9" fmla="*/ 71 h 205"/>
                  <a:gd name="T10" fmla="*/ 199 w 207"/>
                  <a:gd name="T11" fmla="*/ 62 h 205"/>
                  <a:gd name="T12" fmla="*/ 194 w 207"/>
                  <a:gd name="T13" fmla="*/ 54 h 205"/>
                  <a:gd name="T14" fmla="*/ 190 w 207"/>
                  <a:gd name="T15" fmla="*/ 44 h 205"/>
                  <a:gd name="T16" fmla="*/ 177 w 207"/>
                  <a:gd name="T17" fmla="*/ 30 h 205"/>
                  <a:gd name="T18" fmla="*/ 161 w 207"/>
                  <a:gd name="T19" fmla="*/ 17 h 205"/>
                  <a:gd name="T20" fmla="*/ 153 w 207"/>
                  <a:gd name="T21" fmla="*/ 11 h 205"/>
                  <a:gd name="T22" fmla="*/ 144 w 207"/>
                  <a:gd name="T23" fmla="*/ 8 h 205"/>
                  <a:gd name="T24" fmla="*/ 134 w 207"/>
                  <a:gd name="T25" fmla="*/ 5 h 205"/>
                  <a:gd name="T26" fmla="*/ 124 w 207"/>
                  <a:gd name="T27" fmla="*/ 1 h 205"/>
                  <a:gd name="T28" fmla="*/ 115 w 207"/>
                  <a:gd name="T29" fmla="*/ 0 h 205"/>
                  <a:gd name="T30" fmla="*/ 104 w 207"/>
                  <a:gd name="T31" fmla="*/ 0 h 205"/>
                  <a:gd name="T32" fmla="*/ 104 w 207"/>
                  <a:gd name="T33" fmla="*/ 0 h 205"/>
                  <a:gd name="T34" fmla="*/ 93 w 207"/>
                  <a:gd name="T35" fmla="*/ 0 h 205"/>
                  <a:gd name="T36" fmla="*/ 83 w 207"/>
                  <a:gd name="T37" fmla="*/ 1 h 205"/>
                  <a:gd name="T38" fmla="*/ 74 w 207"/>
                  <a:gd name="T39" fmla="*/ 5 h 205"/>
                  <a:gd name="T40" fmla="*/ 64 w 207"/>
                  <a:gd name="T41" fmla="*/ 8 h 205"/>
                  <a:gd name="T42" fmla="*/ 55 w 207"/>
                  <a:gd name="T43" fmla="*/ 11 h 205"/>
                  <a:gd name="T44" fmla="*/ 47 w 207"/>
                  <a:gd name="T45" fmla="*/ 17 h 205"/>
                  <a:gd name="T46" fmla="*/ 31 w 207"/>
                  <a:gd name="T47" fmla="*/ 30 h 205"/>
                  <a:gd name="T48" fmla="*/ 18 w 207"/>
                  <a:gd name="T49" fmla="*/ 44 h 205"/>
                  <a:gd name="T50" fmla="*/ 13 w 207"/>
                  <a:gd name="T51" fmla="*/ 54 h 205"/>
                  <a:gd name="T52" fmla="*/ 8 w 207"/>
                  <a:gd name="T53" fmla="*/ 62 h 205"/>
                  <a:gd name="T54" fmla="*/ 5 w 207"/>
                  <a:gd name="T55" fmla="*/ 71 h 205"/>
                  <a:gd name="T56" fmla="*/ 2 w 207"/>
                  <a:gd name="T57" fmla="*/ 81 h 205"/>
                  <a:gd name="T58" fmla="*/ 0 w 207"/>
                  <a:gd name="T59" fmla="*/ 92 h 205"/>
                  <a:gd name="T60" fmla="*/ 0 w 207"/>
                  <a:gd name="T61" fmla="*/ 102 h 205"/>
                  <a:gd name="T62" fmla="*/ 0 w 207"/>
                  <a:gd name="T63" fmla="*/ 102 h 205"/>
                  <a:gd name="T64" fmla="*/ 0 w 207"/>
                  <a:gd name="T65" fmla="*/ 113 h 205"/>
                  <a:gd name="T66" fmla="*/ 2 w 207"/>
                  <a:gd name="T67" fmla="*/ 124 h 205"/>
                  <a:gd name="T68" fmla="*/ 5 w 207"/>
                  <a:gd name="T69" fmla="*/ 133 h 205"/>
                  <a:gd name="T70" fmla="*/ 8 w 207"/>
                  <a:gd name="T71" fmla="*/ 143 h 205"/>
                  <a:gd name="T72" fmla="*/ 13 w 207"/>
                  <a:gd name="T73" fmla="*/ 151 h 205"/>
                  <a:gd name="T74" fmla="*/ 18 w 207"/>
                  <a:gd name="T75" fmla="*/ 160 h 205"/>
                  <a:gd name="T76" fmla="*/ 31 w 207"/>
                  <a:gd name="T77" fmla="*/ 175 h 205"/>
                  <a:gd name="T78" fmla="*/ 47 w 207"/>
                  <a:gd name="T79" fmla="*/ 187 h 205"/>
                  <a:gd name="T80" fmla="*/ 55 w 207"/>
                  <a:gd name="T81" fmla="*/ 192 h 205"/>
                  <a:gd name="T82" fmla="*/ 64 w 207"/>
                  <a:gd name="T83" fmla="*/ 197 h 205"/>
                  <a:gd name="T84" fmla="*/ 74 w 207"/>
                  <a:gd name="T85" fmla="*/ 200 h 205"/>
                  <a:gd name="T86" fmla="*/ 83 w 207"/>
                  <a:gd name="T87" fmla="*/ 203 h 205"/>
                  <a:gd name="T88" fmla="*/ 93 w 207"/>
                  <a:gd name="T89" fmla="*/ 205 h 205"/>
                  <a:gd name="T90" fmla="*/ 104 w 207"/>
                  <a:gd name="T91" fmla="*/ 205 h 205"/>
                  <a:gd name="T92" fmla="*/ 104 w 207"/>
                  <a:gd name="T93" fmla="*/ 205 h 205"/>
                  <a:gd name="T94" fmla="*/ 115 w 207"/>
                  <a:gd name="T95" fmla="*/ 205 h 205"/>
                  <a:gd name="T96" fmla="*/ 124 w 207"/>
                  <a:gd name="T97" fmla="*/ 203 h 205"/>
                  <a:gd name="T98" fmla="*/ 134 w 207"/>
                  <a:gd name="T99" fmla="*/ 200 h 205"/>
                  <a:gd name="T100" fmla="*/ 144 w 207"/>
                  <a:gd name="T101" fmla="*/ 197 h 205"/>
                  <a:gd name="T102" fmla="*/ 153 w 207"/>
                  <a:gd name="T103" fmla="*/ 192 h 205"/>
                  <a:gd name="T104" fmla="*/ 161 w 207"/>
                  <a:gd name="T105" fmla="*/ 187 h 205"/>
                  <a:gd name="T106" fmla="*/ 177 w 207"/>
                  <a:gd name="T107" fmla="*/ 175 h 205"/>
                  <a:gd name="T108" fmla="*/ 190 w 207"/>
                  <a:gd name="T109" fmla="*/ 160 h 205"/>
                  <a:gd name="T110" fmla="*/ 194 w 207"/>
                  <a:gd name="T111" fmla="*/ 151 h 205"/>
                  <a:gd name="T112" fmla="*/ 199 w 207"/>
                  <a:gd name="T113" fmla="*/ 143 h 205"/>
                  <a:gd name="T114" fmla="*/ 202 w 207"/>
                  <a:gd name="T115" fmla="*/ 133 h 205"/>
                  <a:gd name="T116" fmla="*/ 204 w 207"/>
                  <a:gd name="T117" fmla="*/ 124 h 205"/>
                  <a:gd name="T118" fmla="*/ 206 w 207"/>
                  <a:gd name="T119" fmla="*/ 113 h 205"/>
                  <a:gd name="T120" fmla="*/ 207 w 207"/>
                  <a:gd name="T121" fmla="*/ 102 h 205"/>
                  <a:gd name="T122" fmla="*/ 207 w 207"/>
                  <a:gd name="T123" fmla="*/ 10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7" h="205">
                    <a:moveTo>
                      <a:pt x="207" y="102"/>
                    </a:moveTo>
                    <a:lnTo>
                      <a:pt x="207" y="102"/>
                    </a:lnTo>
                    <a:lnTo>
                      <a:pt x="206" y="92"/>
                    </a:lnTo>
                    <a:lnTo>
                      <a:pt x="204" y="81"/>
                    </a:lnTo>
                    <a:lnTo>
                      <a:pt x="202" y="71"/>
                    </a:lnTo>
                    <a:lnTo>
                      <a:pt x="199" y="62"/>
                    </a:lnTo>
                    <a:lnTo>
                      <a:pt x="194" y="54"/>
                    </a:lnTo>
                    <a:lnTo>
                      <a:pt x="190" y="44"/>
                    </a:lnTo>
                    <a:lnTo>
                      <a:pt x="177" y="30"/>
                    </a:lnTo>
                    <a:lnTo>
                      <a:pt x="161" y="17"/>
                    </a:lnTo>
                    <a:lnTo>
                      <a:pt x="153" y="11"/>
                    </a:lnTo>
                    <a:lnTo>
                      <a:pt x="144" y="8"/>
                    </a:lnTo>
                    <a:lnTo>
                      <a:pt x="134" y="5"/>
                    </a:lnTo>
                    <a:lnTo>
                      <a:pt x="124" y="1"/>
                    </a:lnTo>
                    <a:lnTo>
                      <a:pt x="115" y="0"/>
                    </a:lnTo>
                    <a:lnTo>
                      <a:pt x="104" y="0"/>
                    </a:lnTo>
                    <a:lnTo>
                      <a:pt x="104" y="0"/>
                    </a:lnTo>
                    <a:lnTo>
                      <a:pt x="93" y="0"/>
                    </a:lnTo>
                    <a:lnTo>
                      <a:pt x="83" y="1"/>
                    </a:lnTo>
                    <a:lnTo>
                      <a:pt x="74" y="5"/>
                    </a:lnTo>
                    <a:lnTo>
                      <a:pt x="64" y="8"/>
                    </a:lnTo>
                    <a:lnTo>
                      <a:pt x="55" y="11"/>
                    </a:lnTo>
                    <a:lnTo>
                      <a:pt x="47" y="17"/>
                    </a:lnTo>
                    <a:lnTo>
                      <a:pt x="31" y="30"/>
                    </a:lnTo>
                    <a:lnTo>
                      <a:pt x="18" y="44"/>
                    </a:lnTo>
                    <a:lnTo>
                      <a:pt x="13" y="54"/>
                    </a:lnTo>
                    <a:lnTo>
                      <a:pt x="8" y="62"/>
                    </a:lnTo>
                    <a:lnTo>
                      <a:pt x="5" y="71"/>
                    </a:lnTo>
                    <a:lnTo>
                      <a:pt x="2" y="81"/>
                    </a:lnTo>
                    <a:lnTo>
                      <a:pt x="0" y="92"/>
                    </a:lnTo>
                    <a:lnTo>
                      <a:pt x="0" y="102"/>
                    </a:lnTo>
                    <a:lnTo>
                      <a:pt x="0" y="102"/>
                    </a:lnTo>
                    <a:lnTo>
                      <a:pt x="0" y="113"/>
                    </a:lnTo>
                    <a:lnTo>
                      <a:pt x="2" y="124"/>
                    </a:lnTo>
                    <a:lnTo>
                      <a:pt x="5" y="133"/>
                    </a:lnTo>
                    <a:lnTo>
                      <a:pt x="8" y="143"/>
                    </a:lnTo>
                    <a:lnTo>
                      <a:pt x="13" y="151"/>
                    </a:lnTo>
                    <a:lnTo>
                      <a:pt x="18" y="160"/>
                    </a:lnTo>
                    <a:lnTo>
                      <a:pt x="31" y="175"/>
                    </a:lnTo>
                    <a:lnTo>
                      <a:pt x="47" y="187"/>
                    </a:lnTo>
                    <a:lnTo>
                      <a:pt x="55" y="192"/>
                    </a:lnTo>
                    <a:lnTo>
                      <a:pt x="64" y="197"/>
                    </a:lnTo>
                    <a:lnTo>
                      <a:pt x="74" y="200"/>
                    </a:lnTo>
                    <a:lnTo>
                      <a:pt x="83" y="203"/>
                    </a:lnTo>
                    <a:lnTo>
                      <a:pt x="93" y="205"/>
                    </a:lnTo>
                    <a:lnTo>
                      <a:pt x="104" y="205"/>
                    </a:lnTo>
                    <a:lnTo>
                      <a:pt x="104" y="205"/>
                    </a:lnTo>
                    <a:lnTo>
                      <a:pt x="115" y="205"/>
                    </a:lnTo>
                    <a:lnTo>
                      <a:pt x="124" y="203"/>
                    </a:lnTo>
                    <a:lnTo>
                      <a:pt x="134" y="200"/>
                    </a:lnTo>
                    <a:lnTo>
                      <a:pt x="144" y="197"/>
                    </a:lnTo>
                    <a:lnTo>
                      <a:pt x="153" y="192"/>
                    </a:lnTo>
                    <a:lnTo>
                      <a:pt x="161" y="187"/>
                    </a:lnTo>
                    <a:lnTo>
                      <a:pt x="177" y="175"/>
                    </a:lnTo>
                    <a:lnTo>
                      <a:pt x="190" y="160"/>
                    </a:lnTo>
                    <a:lnTo>
                      <a:pt x="194" y="151"/>
                    </a:lnTo>
                    <a:lnTo>
                      <a:pt x="199" y="143"/>
                    </a:lnTo>
                    <a:lnTo>
                      <a:pt x="202" y="133"/>
                    </a:lnTo>
                    <a:lnTo>
                      <a:pt x="204" y="124"/>
                    </a:lnTo>
                    <a:lnTo>
                      <a:pt x="206" y="113"/>
                    </a:lnTo>
                    <a:lnTo>
                      <a:pt x="207" y="102"/>
                    </a:lnTo>
                    <a:lnTo>
                      <a:pt x="207" y="102"/>
                    </a:lnTo>
                    <a:close/>
                  </a:path>
                </a:pathLst>
              </a:custGeom>
              <a:solidFill>
                <a:srgbClr val="7593AF"/>
              </a:solidFill>
              <a:ln>
                <a:noFill/>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47" name="Freeform 119">
                <a:extLst>
                  <a:ext uri="{FF2B5EF4-FFF2-40B4-BE49-F238E27FC236}">
                    <a16:creationId xmlns:a16="http://schemas.microsoft.com/office/drawing/2014/main" id="{BD3EC144-1865-4B16-AEFE-0E8D79AE5FD0}"/>
                  </a:ext>
                </a:extLst>
              </p:cNvPr>
              <p:cNvSpPr>
                <a:spLocks/>
              </p:cNvSpPr>
              <p:nvPr/>
            </p:nvSpPr>
            <p:spPr bwMode="auto">
              <a:xfrm>
                <a:off x="5312578" y="3829089"/>
                <a:ext cx="368500" cy="366711"/>
              </a:xfrm>
              <a:custGeom>
                <a:avLst/>
                <a:gdLst>
                  <a:gd name="T0" fmla="*/ 103 w 206"/>
                  <a:gd name="T1" fmla="*/ 0 h 205"/>
                  <a:gd name="T2" fmla="*/ 103 w 206"/>
                  <a:gd name="T3" fmla="*/ 0 h 205"/>
                  <a:gd name="T4" fmla="*/ 92 w 206"/>
                  <a:gd name="T5" fmla="*/ 0 h 205"/>
                  <a:gd name="T6" fmla="*/ 82 w 206"/>
                  <a:gd name="T7" fmla="*/ 2 h 205"/>
                  <a:gd name="T8" fmla="*/ 73 w 206"/>
                  <a:gd name="T9" fmla="*/ 5 h 205"/>
                  <a:gd name="T10" fmla="*/ 63 w 206"/>
                  <a:gd name="T11" fmla="*/ 8 h 205"/>
                  <a:gd name="T12" fmla="*/ 54 w 206"/>
                  <a:gd name="T13" fmla="*/ 13 h 205"/>
                  <a:gd name="T14" fmla="*/ 46 w 206"/>
                  <a:gd name="T15" fmla="*/ 18 h 205"/>
                  <a:gd name="T16" fmla="*/ 30 w 206"/>
                  <a:gd name="T17" fmla="*/ 30 h 205"/>
                  <a:gd name="T18" fmla="*/ 17 w 206"/>
                  <a:gd name="T19" fmla="*/ 45 h 205"/>
                  <a:gd name="T20" fmla="*/ 12 w 206"/>
                  <a:gd name="T21" fmla="*/ 54 h 205"/>
                  <a:gd name="T22" fmla="*/ 8 w 206"/>
                  <a:gd name="T23" fmla="*/ 62 h 205"/>
                  <a:gd name="T24" fmla="*/ 4 w 206"/>
                  <a:gd name="T25" fmla="*/ 72 h 205"/>
                  <a:gd name="T26" fmla="*/ 1 w 206"/>
                  <a:gd name="T27" fmla="*/ 83 h 205"/>
                  <a:gd name="T28" fmla="*/ 0 w 206"/>
                  <a:gd name="T29" fmla="*/ 92 h 205"/>
                  <a:gd name="T30" fmla="*/ 0 w 206"/>
                  <a:gd name="T31" fmla="*/ 103 h 205"/>
                  <a:gd name="T32" fmla="*/ 0 w 206"/>
                  <a:gd name="T33" fmla="*/ 103 h 205"/>
                  <a:gd name="T34" fmla="*/ 0 w 206"/>
                  <a:gd name="T35" fmla="*/ 113 h 205"/>
                  <a:gd name="T36" fmla="*/ 1 w 206"/>
                  <a:gd name="T37" fmla="*/ 124 h 205"/>
                  <a:gd name="T38" fmla="*/ 4 w 206"/>
                  <a:gd name="T39" fmla="*/ 134 h 205"/>
                  <a:gd name="T40" fmla="*/ 8 w 206"/>
                  <a:gd name="T41" fmla="*/ 143 h 205"/>
                  <a:gd name="T42" fmla="*/ 12 w 206"/>
                  <a:gd name="T43" fmla="*/ 153 h 205"/>
                  <a:gd name="T44" fmla="*/ 17 w 206"/>
                  <a:gd name="T45" fmla="*/ 161 h 205"/>
                  <a:gd name="T46" fmla="*/ 30 w 206"/>
                  <a:gd name="T47" fmla="*/ 175 h 205"/>
                  <a:gd name="T48" fmla="*/ 46 w 206"/>
                  <a:gd name="T49" fmla="*/ 188 h 205"/>
                  <a:gd name="T50" fmla="*/ 54 w 206"/>
                  <a:gd name="T51" fmla="*/ 194 h 205"/>
                  <a:gd name="T52" fmla="*/ 63 w 206"/>
                  <a:gd name="T53" fmla="*/ 197 h 205"/>
                  <a:gd name="T54" fmla="*/ 73 w 206"/>
                  <a:gd name="T55" fmla="*/ 202 h 205"/>
                  <a:gd name="T56" fmla="*/ 82 w 206"/>
                  <a:gd name="T57" fmla="*/ 204 h 205"/>
                  <a:gd name="T58" fmla="*/ 92 w 206"/>
                  <a:gd name="T59" fmla="*/ 205 h 205"/>
                  <a:gd name="T60" fmla="*/ 103 w 206"/>
                  <a:gd name="T61" fmla="*/ 205 h 205"/>
                  <a:gd name="T62" fmla="*/ 103 w 206"/>
                  <a:gd name="T63" fmla="*/ 205 h 205"/>
                  <a:gd name="T64" fmla="*/ 112 w 206"/>
                  <a:gd name="T65" fmla="*/ 205 h 205"/>
                  <a:gd name="T66" fmla="*/ 124 w 206"/>
                  <a:gd name="T67" fmla="*/ 204 h 205"/>
                  <a:gd name="T68" fmla="*/ 133 w 206"/>
                  <a:gd name="T69" fmla="*/ 202 h 205"/>
                  <a:gd name="T70" fmla="*/ 143 w 206"/>
                  <a:gd name="T71" fmla="*/ 197 h 205"/>
                  <a:gd name="T72" fmla="*/ 152 w 206"/>
                  <a:gd name="T73" fmla="*/ 194 h 205"/>
                  <a:gd name="T74" fmla="*/ 160 w 206"/>
                  <a:gd name="T75" fmla="*/ 188 h 205"/>
                  <a:gd name="T76" fmla="*/ 176 w 206"/>
                  <a:gd name="T77" fmla="*/ 175 h 205"/>
                  <a:gd name="T78" fmla="*/ 189 w 206"/>
                  <a:gd name="T79" fmla="*/ 161 h 205"/>
                  <a:gd name="T80" fmla="*/ 194 w 206"/>
                  <a:gd name="T81" fmla="*/ 153 h 205"/>
                  <a:gd name="T82" fmla="*/ 198 w 206"/>
                  <a:gd name="T83" fmla="*/ 143 h 205"/>
                  <a:gd name="T84" fmla="*/ 202 w 206"/>
                  <a:gd name="T85" fmla="*/ 134 h 205"/>
                  <a:gd name="T86" fmla="*/ 203 w 206"/>
                  <a:gd name="T87" fmla="*/ 124 h 205"/>
                  <a:gd name="T88" fmla="*/ 205 w 206"/>
                  <a:gd name="T89" fmla="*/ 113 h 205"/>
                  <a:gd name="T90" fmla="*/ 206 w 206"/>
                  <a:gd name="T91" fmla="*/ 103 h 205"/>
                  <a:gd name="T92" fmla="*/ 206 w 206"/>
                  <a:gd name="T93" fmla="*/ 103 h 205"/>
                  <a:gd name="T94" fmla="*/ 205 w 206"/>
                  <a:gd name="T95" fmla="*/ 92 h 205"/>
                  <a:gd name="T96" fmla="*/ 203 w 206"/>
                  <a:gd name="T97" fmla="*/ 83 h 205"/>
                  <a:gd name="T98" fmla="*/ 202 w 206"/>
                  <a:gd name="T99" fmla="*/ 72 h 205"/>
                  <a:gd name="T100" fmla="*/ 198 w 206"/>
                  <a:gd name="T101" fmla="*/ 62 h 205"/>
                  <a:gd name="T102" fmla="*/ 194 w 206"/>
                  <a:gd name="T103" fmla="*/ 54 h 205"/>
                  <a:gd name="T104" fmla="*/ 189 w 206"/>
                  <a:gd name="T105" fmla="*/ 45 h 205"/>
                  <a:gd name="T106" fmla="*/ 176 w 206"/>
                  <a:gd name="T107" fmla="*/ 30 h 205"/>
                  <a:gd name="T108" fmla="*/ 160 w 206"/>
                  <a:gd name="T109" fmla="*/ 18 h 205"/>
                  <a:gd name="T110" fmla="*/ 152 w 206"/>
                  <a:gd name="T111" fmla="*/ 13 h 205"/>
                  <a:gd name="T112" fmla="*/ 143 w 206"/>
                  <a:gd name="T113" fmla="*/ 8 h 205"/>
                  <a:gd name="T114" fmla="*/ 133 w 206"/>
                  <a:gd name="T115" fmla="*/ 5 h 205"/>
                  <a:gd name="T116" fmla="*/ 124 w 206"/>
                  <a:gd name="T117" fmla="*/ 2 h 205"/>
                  <a:gd name="T118" fmla="*/ 112 w 206"/>
                  <a:gd name="T119" fmla="*/ 0 h 205"/>
                  <a:gd name="T120" fmla="*/ 103 w 206"/>
                  <a:gd name="T121" fmla="*/ 0 h 205"/>
                  <a:gd name="T122" fmla="*/ 103 w 206"/>
                  <a:gd name="T123"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6" h="205">
                    <a:moveTo>
                      <a:pt x="103" y="0"/>
                    </a:moveTo>
                    <a:lnTo>
                      <a:pt x="103" y="0"/>
                    </a:lnTo>
                    <a:lnTo>
                      <a:pt x="92" y="0"/>
                    </a:lnTo>
                    <a:lnTo>
                      <a:pt x="82" y="2"/>
                    </a:lnTo>
                    <a:lnTo>
                      <a:pt x="73" y="5"/>
                    </a:lnTo>
                    <a:lnTo>
                      <a:pt x="63" y="8"/>
                    </a:lnTo>
                    <a:lnTo>
                      <a:pt x="54" y="13"/>
                    </a:lnTo>
                    <a:lnTo>
                      <a:pt x="46" y="18"/>
                    </a:lnTo>
                    <a:lnTo>
                      <a:pt x="30" y="30"/>
                    </a:lnTo>
                    <a:lnTo>
                      <a:pt x="17" y="45"/>
                    </a:lnTo>
                    <a:lnTo>
                      <a:pt x="12" y="54"/>
                    </a:lnTo>
                    <a:lnTo>
                      <a:pt x="8" y="62"/>
                    </a:lnTo>
                    <a:lnTo>
                      <a:pt x="4" y="72"/>
                    </a:lnTo>
                    <a:lnTo>
                      <a:pt x="1" y="83"/>
                    </a:lnTo>
                    <a:lnTo>
                      <a:pt x="0" y="92"/>
                    </a:lnTo>
                    <a:lnTo>
                      <a:pt x="0" y="103"/>
                    </a:lnTo>
                    <a:lnTo>
                      <a:pt x="0" y="103"/>
                    </a:lnTo>
                    <a:lnTo>
                      <a:pt x="0" y="113"/>
                    </a:lnTo>
                    <a:lnTo>
                      <a:pt x="1" y="124"/>
                    </a:lnTo>
                    <a:lnTo>
                      <a:pt x="4" y="134"/>
                    </a:lnTo>
                    <a:lnTo>
                      <a:pt x="8" y="143"/>
                    </a:lnTo>
                    <a:lnTo>
                      <a:pt x="12" y="153"/>
                    </a:lnTo>
                    <a:lnTo>
                      <a:pt x="17" y="161"/>
                    </a:lnTo>
                    <a:lnTo>
                      <a:pt x="30" y="175"/>
                    </a:lnTo>
                    <a:lnTo>
                      <a:pt x="46" y="188"/>
                    </a:lnTo>
                    <a:lnTo>
                      <a:pt x="54" y="194"/>
                    </a:lnTo>
                    <a:lnTo>
                      <a:pt x="63" y="197"/>
                    </a:lnTo>
                    <a:lnTo>
                      <a:pt x="73" y="202"/>
                    </a:lnTo>
                    <a:lnTo>
                      <a:pt x="82" y="204"/>
                    </a:lnTo>
                    <a:lnTo>
                      <a:pt x="92" y="205"/>
                    </a:lnTo>
                    <a:lnTo>
                      <a:pt x="103" y="205"/>
                    </a:lnTo>
                    <a:lnTo>
                      <a:pt x="103" y="205"/>
                    </a:lnTo>
                    <a:lnTo>
                      <a:pt x="112" y="205"/>
                    </a:lnTo>
                    <a:lnTo>
                      <a:pt x="124" y="204"/>
                    </a:lnTo>
                    <a:lnTo>
                      <a:pt x="133" y="202"/>
                    </a:lnTo>
                    <a:lnTo>
                      <a:pt x="143" y="197"/>
                    </a:lnTo>
                    <a:lnTo>
                      <a:pt x="152" y="194"/>
                    </a:lnTo>
                    <a:lnTo>
                      <a:pt x="160" y="188"/>
                    </a:lnTo>
                    <a:lnTo>
                      <a:pt x="176" y="175"/>
                    </a:lnTo>
                    <a:lnTo>
                      <a:pt x="189" y="161"/>
                    </a:lnTo>
                    <a:lnTo>
                      <a:pt x="194" y="153"/>
                    </a:lnTo>
                    <a:lnTo>
                      <a:pt x="198" y="143"/>
                    </a:lnTo>
                    <a:lnTo>
                      <a:pt x="202" y="134"/>
                    </a:lnTo>
                    <a:lnTo>
                      <a:pt x="203" y="124"/>
                    </a:lnTo>
                    <a:lnTo>
                      <a:pt x="205" y="113"/>
                    </a:lnTo>
                    <a:lnTo>
                      <a:pt x="206" y="103"/>
                    </a:lnTo>
                    <a:lnTo>
                      <a:pt x="206" y="103"/>
                    </a:lnTo>
                    <a:lnTo>
                      <a:pt x="205" y="92"/>
                    </a:lnTo>
                    <a:lnTo>
                      <a:pt x="203" y="83"/>
                    </a:lnTo>
                    <a:lnTo>
                      <a:pt x="202" y="72"/>
                    </a:lnTo>
                    <a:lnTo>
                      <a:pt x="198" y="62"/>
                    </a:lnTo>
                    <a:lnTo>
                      <a:pt x="194" y="54"/>
                    </a:lnTo>
                    <a:lnTo>
                      <a:pt x="189" y="45"/>
                    </a:lnTo>
                    <a:lnTo>
                      <a:pt x="176" y="30"/>
                    </a:lnTo>
                    <a:lnTo>
                      <a:pt x="160" y="18"/>
                    </a:lnTo>
                    <a:lnTo>
                      <a:pt x="152" y="13"/>
                    </a:lnTo>
                    <a:lnTo>
                      <a:pt x="143" y="8"/>
                    </a:lnTo>
                    <a:lnTo>
                      <a:pt x="133" y="5"/>
                    </a:lnTo>
                    <a:lnTo>
                      <a:pt x="124" y="2"/>
                    </a:lnTo>
                    <a:lnTo>
                      <a:pt x="112" y="0"/>
                    </a:lnTo>
                    <a:lnTo>
                      <a:pt x="103" y="0"/>
                    </a:lnTo>
                    <a:lnTo>
                      <a:pt x="103" y="0"/>
                    </a:lnTo>
                    <a:close/>
                  </a:path>
                </a:pathLst>
              </a:custGeom>
              <a:solidFill>
                <a:srgbClr val="3B93D5"/>
              </a:solidFill>
              <a:ln>
                <a:noFill/>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48" name="Freeform 120">
                <a:extLst>
                  <a:ext uri="{FF2B5EF4-FFF2-40B4-BE49-F238E27FC236}">
                    <a16:creationId xmlns:a16="http://schemas.microsoft.com/office/drawing/2014/main" id="{32CCA11B-1792-4050-BC54-089A4669983A}"/>
                  </a:ext>
                </a:extLst>
              </p:cNvPr>
              <p:cNvSpPr>
                <a:spLocks/>
              </p:cNvSpPr>
              <p:nvPr/>
            </p:nvSpPr>
            <p:spPr bwMode="auto">
              <a:xfrm>
                <a:off x="4393117" y="2898894"/>
                <a:ext cx="370289" cy="366711"/>
              </a:xfrm>
              <a:custGeom>
                <a:avLst/>
                <a:gdLst>
                  <a:gd name="T0" fmla="*/ 0 w 207"/>
                  <a:gd name="T1" fmla="*/ 103 h 205"/>
                  <a:gd name="T2" fmla="*/ 0 w 207"/>
                  <a:gd name="T3" fmla="*/ 103 h 205"/>
                  <a:gd name="T4" fmla="*/ 1 w 207"/>
                  <a:gd name="T5" fmla="*/ 113 h 205"/>
                  <a:gd name="T6" fmla="*/ 3 w 207"/>
                  <a:gd name="T7" fmla="*/ 124 h 205"/>
                  <a:gd name="T8" fmla="*/ 5 w 207"/>
                  <a:gd name="T9" fmla="*/ 134 h 205"/>
                  <a:gd name="T10" fmla="*/ 8 w 207"/>
                  <a:gd name="T11" fmla="*/ 143 h 205"/>
                  <a:gd name="T12" fmla="*/ 13 w 207"/>
                  <a:gd name="T13" fmla="*/ 153 h 205"/>
                  <a:gd name="T14" fmla="*/ 17 w 207"/>
                  <a:gd name="T15" fmla="*/ 161 h 205"/>
                  <a:gd name="T16" fmla="*/ 30 w 207"/>
                  <a:gd name="T17" fmla="*/ 175 h 205"/>
                  <a:gd name="T18" fmla="*/ 46 w 207"/>
                  <a:gd name="T19" fmla="*/ 188 h 205"/>
                  <a:gd name="T20" fmla="*/ 54 w 207"/>
                  <a:gd name="T21" fmla="*/ 194 h 205"/>
                  <a:gd name="T22" fmla="*/ 63 w 207"/>
                  <a:gd name="T23" fmla="*/ 197 h 205"/>
                  <a:gd name="T24" fmla="*/ 73 w 207"/>
                  <a:gd name="T25" fmla="*/ 202 h 205"/>
                  <a:gd name="T26" fmla="*/ 83 w 207"/>
                  <a:gd name="T27" fmla="*/ 204 h 205"/>
                  <a:gd name="T28" fmla="*/ 92 w 207"/>
                  <a:gd name="T29" fmla="*/ 205 h 205"/>
                  <a:gd name="T30" fmla="*/ 103 w 207"/>
                  <a:gd name="T31" fmla="*/ 205 h 205"/>
                  <a:gd name="T32" fmla="*/ 103 w 207"/>
                  <a:gd name="T33" fmla="*/ 205 h 205"/>
                  <a:gd name="T34" fmla="*/ 114 w 207"/>
                  <a:gd name="T35" fmla="*/ 205 h 205"/>
                  <a:gd name="T36" fmla="*/ 124 w 207"/>
                  <a:gd name="T37" fmla="*/ 204 h 205"/>
                  <a:gd name="T38" fmla="*/ 133 w 207"/>
                  <a:gd name="T39" fmla="*/ 202 h 205"/>
                  <a:gd name="T40" fmla="*/ 143 w 207"/>
                  <a:gd name="T41" fmla="*/ 197 h 205"/>
                  <a:gd name="T42" fmla="*/ 152 w 207"/>
                  <a:gd name="T43" fmla="*/ 194 h 205"/>
                  <a:gd name="T44" fmla="*/ 160 w 207"/>
                  <a:gd name="T45" fmla="*/ 188 h 205"/>
                  <a:gd name="T46" fmla="*/ 176 w 207"/>
                  <a:gd name="T47" fmla="*/ 175 h 205"/>
                  <a:gd name="T48" fmla="*/ 189 w 207"/>
                  <a:gd name="T49" fmla="*/ 161 h 205"/>
                  <a:gd name="T50" fmla="*/ 194 w 207"/>
                  <a:gd name="T51" fmla="*/ 153 h 205"/>
                  <a:gd name="T52" fmla="*/ 199 w 207"/>
                  <a:gd name="T53" fmla="*/ 143 h 205"/>
                  <a:gd name="T54" fmla="*/ 202 w 207"/>
                  <a:gd name="T55" fmla="*/ 134 h 205"/>
                  <a:gd name="T56" fmla="*/ 205 w 207"/>
                  <a:gd name="T57" fmla="*/ 124 h 205"/>
                  <a:gd name="T58" fmla="*/ 207 w 207"/>
                  <a:gd name="T59" fmla="*/ 113 h 205"/>
                  <a:gd name="T60" fmla="*/ 207 w 207"/>
                  <a:gd name="T61" fmla="*/ 103 h 205"/>
                  <a:gd name="T62" fmla="*/ 207 w 207"/>
                  <a:gd name="T63" fmla="*/ 103 h 205"/>
                  <a:gd name="T64" fmla="*/ 207 w 207"/>
                  <a:gd name="T65" fmla="*/ 92 h 205"/>
                  <a:gd name="T66" fmla="*/ 205 w 207"/>
                  <a:gd name="T67" fmla="*/ 83 h 205"/>
                  <a:gd name="T68" fmla="*/ 202 w 207"/>
                  <a:gd name="T69" fmla="*/ 72 h 205"/>
                  <a:gd name="T70" fmla="*/ 199 w 207"/>
                  <a:gd name="T71" fmla="*/ 62 h 205"/>
                  <a:gd name="T72" fmla="*/ 194 w 207"/>
                  <a:gd name="T73" fmla="*/ 54 h 205"/>
                  <a:gd name="T74" fmla="*/ 189 w 207"/>
                  <a:gd name="T75" fmla="*/ 45 h 205"/>
                  <a:gd name="T76" fmla="*/ 176 w 207"/>
                  <a:gd name="T77" fmla="*/ 30 h 205"/>
                  <a:gd name="T78" fmla="*/ 160 w 207"/>
                  <a:gd name="T79" fmla="*/ 18 h 205"/>
                  <a:gd name="T80" fmla="*/ 152 w 207"/>
                  <a:gd name="T81" fmla="*/ 13 h 205"/>
                  <a:gd name="T82" fmla="*/ 143 w 207"/>
                  <a:gd name="T83" fmla="*/ 8 h 205"/>
                  <a:gd name="T84" fmla="*/ 133 w 207"/>
                  <a:gd name="T85" fmla="*/ 5 h 205"/>
                  <a:gd name="T86" fmla="*/ 124 w 207"/>
                  <a:gd name="T87" fmla="*/ 2 h 205"/>
                  <a:gd name="T88" fmla="*/ 114 w 207"/>
                  <a:gd name="T89" fmla="*/ 0 h 205"/>
                  <a:gd name="T90" fmla="*/ 103 w 207"/>
                  <a:gd name="T91" fmla="*/ 0 h 205"/>
                  <a:gd name="T92" fmla="*/ 103 w 207"/>
                  <a:gd name="T93" fmla="*/ 0 h 205"/>
                  <a:gd name="T94" fmla="*/ 92 w 207"/>
                  <a:gd name="T95" fmla="*/ 0 h 205"/>
                  <a:gd name="T96" fmla="*/ 83 w 207"/>
                  <a:gd name="T97" fmla="*/ 2 h 205"/>
                  <a:gd name="T98" fmla="*/ 73 w 207"/>
                  <a:gd name="T99" fmla="*/ 5 h 205"/>
                  <a:gd name="T100" fmla="*/ 63 w 207"/>
                  <a:gd name="T101" fmla="*/ 8 h 205"/>
                  <a:gd name="T102" fmla="*/ 54 w 207"/>
                  <a:gd name="T103" fmla="*/ 13 h 205"/>
                  <a:gd name="T104" fmla="*/ 46 w 207"/>
                  <a:gd name="T105" fmla="*/ 18 h 205"/>
                  <a:gd name="T106" fmla="*/ 30 w 207"/>
                  <a:gd name="T107" fmla="*/ 30 h 205"/>
                  <a:gd name="T108" fmla="*/ 17 w 207"/>
                  <a:gd name="T109" fmla="*/ 45 h 205"/>
                  <a:gd name="T110" fmla="*/ 13 w 207"/>
                  <a:gd name="T111" fmla="*/ 54 h 205"/>
                  <a:gd name="T112" fmla="*/ 8 w 207"/>
                  <a:gd name="T113" fmla="*/ 62 h 205"/>
                  <a:gd name="T114" fmla="*/ 5 w 207"/>
                  <a:gd name="T115" fmla="*/ 72 h 205"/>
                  <a:gd name="T116" fmla="*/ 3 w 207"/>
                  <a:gd name="T117" fmla="*/ 83 h 205"/>
                  <a:gd name="T118" fmla="*/ 1 w 207"/>
                  <a:gd name="T119" fmla="*/ 92 h 205"/>
                  <a:gd name="T120" fmla="*/ 0 w 207"/>
                  <a:gd name="T121" fmla="*/ 103 h 205"/>
                  <a:gd name="T122" fmla="*/ 0 w 207"/>
                  <a:gd name="T123" fmla="*/ 10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7" h="205">
                    <a:moveTo>
                      <a:pt x="0" y="103"/>
                    </a:moveTo>
                    <a:lnTo>
                      <a:pt x="0" y="103"/>
                    </a:lnTo>
                    <a:lnTo>
                      <a:pt x="1" y="113"/>
                    </a:lnTo>
                    <a:lnTo>
                      <a:pt x="3" y="124"/>
                    </a:lnTo>
                    <a:lnTo>
                      <a:pt x="5" y="134"/>
                    </a:lnTo>
                    <a:lnTo>
                      <a:pt x="8" y="143"/>
                    </a:lnTo>
                    <a:lnTo>
                      <a:pt x="13" y="153"/>
                    </a:lnTo>
                    <a:lnTo>
                      <a:pt x="17" y="161"/>
                    </a:lnTo>
                    <a:lnTo>
                      <a:pt x="30" y="175"/>
                    </a:lnTo>
                    <a:lnTo>
                      <a:pt x="46" y="188"/>
                    </a:lnTo>
                    <a:lnTo>
                      <a:pt x="54" y="194"/>
                    </a:lnTo>
                    <a:lnTo>
                      <a:pt x="63" y="197"/>
                    </a:lnTo>
                    <a:lnTo>
                      <a:pt x="73" y="202"/>
                    </a:lnTo>
                    <a:lnTo>
                      <a:pt x="83" y="204"/>
                    </a:lnTo>
                    <a:lnTo>
                      <a:pt x="92" y="205"/>
                    </a:lnTo>
                    <a:lnTo>
                      <a:pt x="103" y="205"/>
                    </a:lnTo>
                    <a:lnTo>
                      <a:pt x="103" y="205"/>
                    </a:lnTo>
                    <a:lnTo>
                      <a:pt x="114" y="205"/>
                    </a:lnTo>
                    <a:lnTo>
                      <a:pt x="124" y="204"/>
                    </a:lnTo>
                    <a:lnTo>
                      <a:pt x="133" y="202"/>
                    </a:lnTo>
                    <a:lnTo>
                      <a:pt x="143" y="197"/>
                    </a:lnTo>
                    <a:lnTo>
                      <a:pt x="152" y="194"/>
                    </a:lnTo>
                    <a:lnTo>
                      <a:pt x="160" y="188"/>
                    </a:lnTo>
                    <a:lnTo>
                      <a:pt x="176" y="175"/>
                    </a:lnTo>
                    <a:lnTo>
                      <a:pt x="189" y="161"/>
                    </a:lnTo>
                    <a:lnTo>
                      <a:pt x="194" y="153"/>
                    </a:lnTo>
                    <a:lnTo>
                      <a:pt x="199" y="143"/>
                    </a:lnTo>
                    <a:lnTo>
                      <a:pt x="202" y="134"/>
                    </a:lnTo>
                    <a:lnTo>
                      <a:pt x="205" y="124"/>
                    </a:lnTo>
                    <a:lnTo>
                      <a:pt x="207" y="113"/>
                    </a:lnTo>
                    <a:lnTo>
                      <a:pt x="207" y="103"/>
                    </a:lnTo>
                    <a:lnTo>
                      <a:pt x="207" y="103"/>
                    </a:lnTo>
                    <a:lnTo>
                      <a:pt x="207" y="92"/>
                    </a:lnTo>
                    <a:lnTo>
                      <a:pt x="205" y="83"/>
                    </a:lnTo>
                    <a:lnTo>
                      <a:pt x="202" y="72"/>
                    </a:lnTo>
                    <a:lnTo>
                      <a:pt x="199" y="62"/>
                    </a:lnTo>
                    <a:lnTo>
                      <a:pt x="194" y="54"/>
                    </a:lnTo>
                    <a:lnTo>
                      <a:pt x="189" y="45"/>
                    </a:lnTo>
                    <a:lnTo>
                      <a:pt x="176" y="30"/>
                    </a:lnTo>
                    <a:lnTo>
                      <a:pt x="160" y="18"/>
                    </a:lnTo>
                    <a:lnTo>
                      <a:pt x="152" y="13"/>
                    </a:lnTo>
                    <a:lnTo>
                      <a:pt x="143" y="8"/>
                    </a:lnTo>
                    <a:lnTo>
                      <a:pt x="133" y="5"/>
                    </a:lnTo>
                    <a:lnTo>
                      <a:pt x="124" y="2"/>
                    </a:lnTo>
                    <a:lnTo>
                      <a:pt x="114" y="0"/>
                    </a:lnTo>
                    <a:lnTo>
                      <a:pt x="103" y="0"/>
                    </a:lnTo>
                    <a:lnTo>
                      <a:pt x="103" y="0"/>
                    </a:lnTo>
                    <a:lnTo>
                      <a:pt x="92" y="0"/>
                    </a:lnTo>
                    <a:lnTo>
                      <a:pt x="83" y="2"/>
                    </a:lnTo>
                    <a:lnTo>
                      <a:pt x="73" y="5"/>
                    </a:lnTo>
                    <a:lnTo>
                      <a:pt x="63" y="8"/>
                    </a:lnTo>
                    <a:lnTo>
                      <a:pt x="54" y="13"/>
                    </a:lnTo>
                    <a:lnTo>
                      <a:pt x="46" y="18"/>
                    </a:lnTo>
                    <a:lnTo>
                      <a:pt x="30" y="30"/>
                    </a:lnTo>
                    <a:lnTo>
                      <a:pt x="17" y="45"/>
                    </a:lnTo>
                    <a:lnTo>
                      <a:pt x="13" y="54"/>
                    </a:lnTo>
                    <a:lnTo>
                      <a:pt x="8" y="62"/>
                    </a:lnTo>
                    <a:lnTo>
                      <a:pt x="5" y="72"/>
                    </a:lnTo>
                    <a:lnTo>
                      <a:pt x="3" y="83"/>
                    </a:lnTo>
                    <a:lnTo>
                      <a:pt x="1" y="92"/>
                    </a:lnTo>
                    <a:lnTo>
                      <a:pt x="0" y="103"/>
                    </a:lnTo>
                    <a:lnTo>
                      <a:pt x="0" y="103"/>
                    </a:lnTo>
                    <a:close/>
                  </a:path>
                </a:pathLst>
              </a:custGeom>
              <a:solidFill>
                <a:srgbClr val="BAC9D9"/>
              </a:solidFill>
              <a:ln>
                <a:noFill/>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49" name="Freeform 121">
                <a:extLst>
                  <a:ext uri="{FF2B5EF4-FFF2-40B4-BE49-F238E27FC236}">
                    <a16:creationId xmlns:a16="http://schemas.microsoft.com/office/drawing/2014/main" id="{6D2397BA-8FCE-4467-9A7E-AD052194A1D0}"/>
                  </a:ext>
                </a:extLst>
              </p:cNvPr>
              <p:cNvSpPr>
                <a:spLocks/>
              </p:cNvSpPr>
              <p:nvPr/>
            </p:nvSpPr>
            <p:spPr bwMode="auto">
              <a:xfrm>
                <a:off x="2756333" y="2743266"/>
                <a:ext cx="1141277" cy="2527624"/>
              </a:xfrm>
              <a:custGeom>
                <a:avLst/>
                <a:gdLst>
                  <a:gd name="T0" fmla="*/ 514 w 638"/>
                  <a:gd name="T1" fmla="*/ 831 h 1413"/>
                  <a:gd name="T2" fmla="*/ 509 w 638"/>
                  <a:gd name="T3" fmla="*/ 828 h 1413"/>
                  <a:gd name="T4" fmla="*/ 498 w 638"/>
                  <a:gd name="T5" fmla="*/ 828 h 1413"/>
                  <a:gd name="T6" fmla="*/ 485 w 638"/>
                  <a:gd name="T7" fmla="*/ 828 h 1413"/>
                  <a:gd name="T8" fmla="*/ 460 w 638"/>
                  <a:gd name="T9" fmla="*/ 823 h 1413"/>
                  <a:gd name="T10" fmla="*/ 436 w 638"/>
                  <a:gd name="T11" fmla="*/ 812 h 1413"/>
                  <a:gd name="T12" fmla="*/ 415 w 638"/>
                  <a:gd name="T13" fmla="*/ 798 h 1413"/>
                  <a:gd name="T14" fmla="*/ 398 w 638"/>
                  <a:gd name="T15" fmla="*/ 779 h 1413"/>
                  <a:gd name="T16" fmla="*/ 385 w 638"/>
                  <a:gd name="T17" fmla="*/ 758 h 1413"/>
                  <a:gd name="T18" fmla="*/ 376 w 638"/>
                  <a:gd name="T19" fmla="*/ 733 h 1413"/>
                  <a:gd name="T20" fmla="*/ 372 w 638"/>
                  <a:gd name="T21" fmla="*/ 707 h 1413"/>
                  <a:gd name="T22" fmla="*/ 372 w 638"/>
                  <a:gd name="T23" fmla="*/ 693 h 1413"/>
                  <a:gd name="T24" fmla="*/ 384 w 638"/>
                  <a:gd name="T25" fmla="*/ 653 h 1413"/>
                  <a:gd name="T26" fmla="*/ 407 w 638"/>
                  <a:gd name="T27" fmla="*/ 617 h 1413"/>
                  <a:gd name="T28" fmla="*/ 417 w 638"/>
                  <a:gd name="T29" fmla="*/ 609 h 1413"/>
                  <a:gd name="T30" fmla="*/ 438 w 638"/>
                  <a:gd name="T31" fmla="*/ 593 h 1413"/>
                  <a:gd name="T32" fmla="*/ 460 w 638"/>
                  <a:gd name="T33" fmla="*/ 583 h 1413"/>
                  <a:gd name="T34" fmla="*/ 485 w 638"/>
                  <a:gd name="T35" fmla="*/ 578 h 1413"/>
                  <a:gd name="T36" fmla="*/ 498 w 638"/>
                  <a:gd name="T37" fmla="*/ 578 h 1413"/>
                  <a:gd name="T38" fmla="*/ 511 w 638"/>
                  <a:gd name="T39" fmla="*/ 578 h 1413"/>
                  <a:gd name="T40" fmla="*/ 516 w 638"/>
                  <a:gd name="T41" fmla="*/ 575 h 1413"/>
                  <a:gd name="T42" fmla="*/ 524 w 638"/>
                  <a:gd name="T43" fmla="*/ 545 h 1413"/>
                  <a:gd name="T44" fmla="*/ 547 w 638"/>
                  <a:gd name="T45" fmla="*/ 486 h 1413"/>
                  <a:gd name="T46" fmla="*/ 578 w 638"/>
                  <a:gd name="T47" fmla="*/ 431 h 1413"/>
                  <a:gd name="T48" fmla="*/ 616 w 638"/>
                  <a:gd name="T49" fmla="*/ 378 h 1413"/>
                  <a:gd name="T50" fmla="*/ 636 w 638"/>
                  <a:gd name="T51" fmla="*/ 354 h 1413"/>
                  <a:gd name="T52" fmla="*/ 636 w 638"/>
                  <a:gd name="T53" fmla="*/ 348 h 1413"/>
                  <a:gd name="T54" fmla="*/ 291 w 638"/>
                  <a:gd name="T55" fmla="*/ 1 h 1413"/>
                  <a:gd name="T56" fmla="*/ 288 w 638"/>
                  <a:gd name="T57" fmla="*/ 0 h 1413"/>
                  <a:gd name="T58" fmla="*/ 285 w 638"/>
                  <a:gd name="T59" fmla="*/ 1 h 1413"/>
                  <a:gd name="T60" fmla="*/ 218 w 638"/>
                  <a:gd name="T61" fmla="*/ 78 h 1413"/>
                  <a:gd name="T62" fmla="*/ 159 w 638"/>
                  <a:gd name="T63" fmla="*/ 159 h 1413"/>
                  <a:gd name="T64" fmla="*/ 112 w 638"/>
                  <a:gd name="T65" fmla="*/ 245 h 1413"/>
                  <a:gd name="T66" fmla="*/ 72 w 638"/>
                  <a:gd name="T67" fmla="*/ 332 h 1413"/>
                  <a:gd name="T68" fmla="*/ 40 w 638"/>
                  <a:gd name="T69" fmla="*/ 424 h 1413"/>
                  <a:gd name="T70" fmla="*/ 18 w 638"/>
                  <a:gd name="T71" fmla="*/ 516 h 1413"/>
                  <a:gd name="T72" fmla="*/ 5 w 638"/>
                  <a:gd name="T73" fmla="*/ 612 h 1413"/>
                  <a:gd name="T74" fmla="*/ 0 w 638"/>
                  <a:gd name="T75" fmla="*/ 707 h 1413"/>
                  <a:gd name="T76" fmla="*/ 5 w 638"/>
                  <a:gd name="T77" fmla="*/ 801 h 1413"/>
                  <a:gd name="T78" fmla="*/ 18 w 638"/>
                  <a:gd name="T79" fmla="*/ 897 h 1413"/>
                  <a:gd name="T80" fmla="*/ 40 w 638"/>
                  <a:gd name="T81" fmla="*/ 989 h 1413"/>
                  <a:gd name="T82" fmla="*/ 72 w 638"/>
                  <a:gd name="T83" fmla="*/ 1081 h 1413"/>
                  <a:gd name="T84" fmla="*/ 112 w 638"/>
                  <a:gd name="T85" fmla="*/ 1168 h 1413"/>
                  <a:gd name="T86" fmla="*/ 159 w 638"/>
                  <a:gd name="T87" fmla="*/ 1254 h 1413"/>
                  <a:gd name="T88" fmla="*/ 218 w 638"/>
                  <a:gd name="T89" fmla="*/ 1335 h 1413"/>
                  <a:gd name="T90" fmla="*/ 285 w 638"/>
                  <a:gd name="T91" fmla="*/ 1412 h 1413"/>
                  <a:gd name="T92" fmla="*/ 288 w 638"/>
                  <a:gd name="T93" fmla="*/ 1413 h 1413"/>
                  <a:gd name="T94" fmla="*/ 511 w 638"/>
                  <a:gd name="T95" fmla="*/ 1192 h 1413"/>
                  <a:gd name="T96" fmla="*/ 633 w 638"/>
                  <a:gd name="T97" fmla="*/ 1068 h 1413"/>
                  <a:gd name="T98" fmla="*/ 638 w 638"/>
                  <a:gd name="T99" fmla="*/ 1062 h 1413"/>
                  <a:gd name="T100" fmla="*/ 636 w 638"/>
                  <a:gd name="T101" fmla="*/ 1059 h 1413"/>
                  <a:gd name="T102" fmla="*/ 614 w 638"/>
                  <a:gd name="T103" fmla="*/ 1033 h 1413"/>
                  <a:gd name="T104" fmla="*/ 576 w 638"/>
                  <a:gd name="T105" fmla="*/ 979 h 1413"/>
                  <a:gd name="T106" fmla="*/ 546 w 638"/>
                  <a:gd name="T107" fmla="*/ 922 h 1413"/>
                  <a:gd name="T108" fmla="*/ 522 w 638"/>
                  <a:gd name="T109" fmla="*/ 863 h 1413"/>
                  <a:gd name="T110" fmla="*/ 514 w 638"/>
                  <a:gd name="T111" fmla="*/ 831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38" h="1413">
                    <a:moveTo>
                      <a:pt x="514" y="831"/>
                    </a:moveTo>
                    <a:lnTo>
                      <a:pt x="514" y="831"/>
                    </a:lnTo>
                    <a:lnTo>
                      <a:pt x="512" y="830"/>
                    </a:lnTo>
                    <a:lnTo>
                      <a:pt x="509" y="828"/>
                    </a:lnTo>
                    <a:lnTo>
                      <a:pt x="509" y="828"/>
                    </a:lnTo>
                    <a:lnTo>
                      <a:pt x="498" y="828"/>
                    </a:lnTo>
                    <a:lnTo>
                      <a:pt x="498" y="828"/>
                    </a:lnTo>
                    <a:lnTo>
                      <a:pt x="485" y="828"/>
                    </a:lnTo>
                    <a:lnTo>
                      <a:pt x="471" y="827"/>
                    </a:lnTo>
                    <a:lnTo>
                      <a:pt x="460" y="823"/>
                    </a:lnTo>
                    <a:lnTo>
                      <a:pt x="447" y="819"/>
                    </a:lnTo>
                    <a:lnTo>
                      <a:pt x="436" y="812"/>
                    </a:lnTo>
                    <a:lnTo>
                      <a:pt x="425" y="806"/>
                    </a:lnTo>
                    <a:lnTo>
                      <a:pt x="415" y="798"/>
                    </a:lnTo>
                    <a:lnTo>
                      <a:pt x="406" y="788"/>
                    </a:lnTo>
                    <a:lnTo>
                      <a:pt x="398" y="779"/>
                    </a:lnTo>
                    <a:lnTo>
                      <a:pt x="391" y="769"/>
                    </a:lnTo>
                    <a:lnTo>
                      <a:pt x="385" y="758"/>
                    </a:lnTo>
                    <a:lnTo>
                      <a:pt x="380" y="745"/>
                    </a:lnTo>
                    <a:lnTo>
                      <a:pt x="376" y="733"/>
                    </a:lnTo>
                    <a:lnTo>
                      <a:pt x="374" y="720"/>
                    </a:lnTo>
                    <a:lnTo>
                      <a:pt x="372" y="707"/>
                    </a:lnTo>
                    <a:lnTo>
                      <a:pt x="372" y="693"/>
                    </a:lnTo>
                    <a:lnTo>
                      <a:pt x="372" y="693"/>
                    </a:lnTo>
                    <a:lnTo>
                      <a:pt x="376" y="672"/>
                    </a:lnTo>
                    <a:lnTo>
                      <a:pt x="384" y="653"/>
                    </a:lnTo>
                    <a:lnTo>
                      <a:pt x="393" y="634"/>
                    </a:lnTo>
                    <a:lnTo>
                      <a:pt x="407" y="617"/>
                    </a:lnTo>
                    <a:lnTo>
                      <a:pt x="407" y="617"/>
                    </a:lnTo>
                    <a:lnTo>
                      <a:pt x="417" y="609"/>
                    </a:lnTo>
                    <a:lnTo>
                      <a:pt x="426" y="601"/>
                    </a:lnTo>
                    <a:lnTo>
                      <a:pt x="438" y="593"/>
                    </a:lnTo>
                    <a:lnTo>
                      <a:pt x="449" y="588"/>
                    </a:lnTo>
                    <a:lnTo>
                      <a:pt x="460" y="583"/>
                    </a:lnTo>
                    <a:lnTo>
                      <a:pt x="473" y="580"/>
                    </a:lnTo>
                    <a:lnTo>
                      <a:pt x="485" y="578"/>
                    </a:lnTo>
                    <a:lnTo>
                      <a:pt x="498" y="578"/>
                    </a:lnTo>
                    <a:lnTo>
                      <a:pt x="498" y="578"/>
                    </a:lnTo>
                    <a:lnTo>
                      <a:pt x="511" y="578"/>
                    </a:lnTo>
                    <a:lnTo>
                      <a:pt x="511" y="578"/>
                    </a:lnTo>
                    <a:lnTo>
                      <a:pt x="514" y="577"/>
                    </a:lnTo>
                    <a:lnTo>
                      <a:pt x="516" y="575"/>
                    </a:lnTo>
                    <a:lnTo>
                      <a:pt x="516" y="575"/>
                    </a:lnTo>
                    <a:lnTo>
                      <a:pt x="524" y="545"/>
                    </a:lnTo>
                    <a:lnTo>
                      <a:pt x="535" y="516"/>
                    </a:lnTo>
                    <a:lnTo>
                      <a:pt x="547" y="486"/>
                    </a:lnTo>
                    <a:lnTo>
                      <a:pt x="562" y="459"/>
                    </a:lnTo>
                    <a:lnTo>
                      <a:pt x="578" y="431"/>
                    </a:lnTo>
                    <a:lnTo>
                      <a:pt x="595" y="405"/>
                    </a:lnTo>
                    <a:lnTo>
                      <a:pt x="616" y="378"/>
                    </a:lnTo>
                    <a:lnTo>
                      <a:pt x="636" y="354"/>
                    </a:lnTo>
                    <a:lnTo>
                      <a:pt x="636" y="354"/>
                    </a:lnTo>
                    <a:lnTo>
                      <a:pt x="638" y="351"/>
                    </a:lnTo>
                    <a:lnTo>
                      <a:pt x="636" y="348"/>
                    </a:lnTo>
                    <a:lnTo>
                      <a:pt x="511" y="221"/>
                    </a:lnTo>
                    <a:lnTo>
                      <a:pt x="291" y="1"/>
                    </a:lnTo>
                    <a:lnTo>
                      <a:pt x="291" y="1"/>
                    </a:lnTo>
                    <a:lnTo>
                      <a:pt x="288" y="0"/>
                    </a:lnTo>
                    <a:lnTo>
                      <a:pt x="285" y="1"/>
                    </a:lnTo>
                    <a:lnTo>
                      <a:pt x="285" y="1"/>
                    </a:lnTo>
                    <a:lnTo>
                      <a:pt x="250" y="39"/>
                    </a:lnTo>
                    <a:lnTo>
                      <a:pt x="218" y="78"/>
                    </a:lnTo>
                    <a:lnTo>
                      <a:pt x="188" y="117"/>
                    </a:lnTo>
                    <a:lnTo>
                      <a:pt x="159" y="159"/>
                    </a:lnTo>
                    <a:lnTo>
                      <a:pt x="134" y="202"/>
                    </a:lnTo>
                    <a:lnTo>
                      <a:pt x="112" y="245"/>
                    </a:lnTo>
                    <a:lnTo>
                      <a:pt x="89" y="287"/>
                    </a:lnTo>
                    <a:lnTo>
                      <a:pt x="72" y="332"/>
                    </a:lnTo>
                    <a:lnTo>
                      <a:pt x="54" y="378"/>
                    </a:lnTo>
                    <a:lnTo>
                      <a:pt x="40" y="424"/>
                    </a:lnTo>
                    <a:lnTo>
                      <a:pt x="27" y="470"/>
                    </a:lnTo>
                    <a:lnTo>
                      <a:pt x="18" y="516"/>
                    </a:lnTo>
                    <a:lnTo>
                      <a:pt x="10" y="564"/>
                    </a:lnTo>
                    <a:lnTo>
                      <a:pt x="5" y="612"/>
                    </a:lnTo>
                    <a:lnTo>
                      <a:pt x="0" y="660"/>
                    </a:lnTo>
                    <a:lnTo>
                      <a:pt x="0" y="707"/>
                    </a:lnTo>
                    <a:lnTo>
                      <a:pt x="0" y="753"/>
                    </a:lnTo>
                    <a:lnTo>
                      <a:pt x="5" y="801"/>
                    </a:lnTo>
                    <a:lnTo>
                      <a:pt x="10" y="849"/>
                    </a:lnTo>
                    <a:lnTo>
                      <a:pt x="18" y="897"/>
                    </a:lnTo>
                    <a:lnTo>
                      <a:pt x="27" y="943"/>
                    </a:lnTo>
                    <a:lnTo>
                      <a:pt x="40" y="989"/>
                    </a:lnTo>
                    <a:lnTo>
                      <a:pt x="54" y="1035"/>
                    </a:lnTo>
                    <a:lnTo>
                      <a:pt x="72" y="1081"/>
                    </a:lnTo>
                    <a:lnTo>
                      <a:pt x="89" y="1126"/>
                    </a:lnTo>
                    <a:lnTo>
                      <a:pt x="112" y="1168"/>
                    </a:lnTo>
                    <a:lnTo>
                      <a:pt x="134" y="1211"/>
                    </a:lnTo>
                    <a:lnTo>
                      <a:pt x="159" y="1254"/>
                    </a:lnTo>
                    <a:lnTo>
                      <a:pt x="188" y="1296"/>
                    </a:lnTo>
                    <a:lnTo>
                      <a:pt x="218" y="1335"/>
                    </a:lnTo>
                    <a:lnTo>
                      <a:pt x="250" y="1374"/>
                    </a:lnTo>
                    <a:lnTo>
                      <a:pt x="285" y="1412"/>
                    </a:lnTo>
                    <a:lnTo>
                      <a:pt x="285" y="1412"/>
                    </a:lnTo>
                    <a:lnTo>
                      <a:pt x="288" y="1413"/>
                    </a:lnTo>
                    <a:lnTo>
                      <a:pt x="291" y="1412"/>
                    </a:lnTo>
                    <a:lnTo>
                      <a:pt x="511" y="1192"/>
                    </a:lnTo>
                    <a:lnTo>
                      <a:pt x="633" y="1068"/>
                    </a:lnTo>
                    <a:lnTo>
                      <a:pt x="633" y="1068"/>
                    </a:lnTo>
                    <a:lnTo>
                      <a:pt x="636" y="1065"/>
                    </a:lnTo>
                    <a:lnTo>
                      <a:pt x="638" y="1062"/>
                    </a:lnTo>
                    <a:lnTo>
                      <a:pt x="638" y="1062"/>
                    </a:lnTo>
                    <a:lnTo>
                      <a:pt x="636" y="1059"/>
                    </a:lnTo>
                    <a:lnTo>
                      <a:pt x="636" y="1059"/>
                    </a:lnTo>
                    <a:lnTo>
                      <a:pt x="614" y="1033"/>
                    </a:lnTo>
                    <a:lnTo>
                      <a:pt x="595" y="1008"/>
                    </a:lnTo>
                    <a:lnTo>
                      <a:pt x="576" y="979"/>
                    </a:lnTo>
                    <a:lnTo>
                      <a:pt x="560" y="952"/>
                    </a:lnTo>
                    <a:lnTo>
                      <a:pt x="546" y="922"/>
                    </a:lnTo>
                    <a:lnTo>
                      <a:pt x="533" y="893"/>
                    </a:lnTo>
                    <a:lnTo>
                      <a:pt x="522" y="863"/>
                    </a:lnTo>
                    <a:lnTo>
                      <a:pt x="514" y="831"/>
                    </a:lnTo>
                    <a:lnTo>
                      <a:pt x="514" y="831"/>
                    </a:lnTo>
                    <a:close/>
                  </a:path>
                </a:pathLst>
              </a:custGeom>
              <a:solidFill>
                <a:srgbClr val="0EADEC"/>
              </a:solidFill>
              <a:ln>
                <a:noFill/>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50" name="Freeform 122">
                <a:extLst>
                  <a:ext uri="{FF2B5EF4-FFF2-40B4-BE49-F238E27FC236}">
                    <a16:creationId xmlns:a16="http://schemas.microsoft.com/office/drawing/2014/main" id="{9013CDC3-1C7B-4C4E-82A9-6C0F2A834D6B}"/>
                  </a:ext>
                </a:extLst>
              </p:cNvPr>
              <p:cNvSpPr>
                <a:spLocks/>
              </p:cNvSpPr>
              <p:nvPr/>
            </p:nvSpPr>
            <p:spPr bwMode="auto">
              <a:xfrm>
                <a:off x="3309083" y="4680574"/>
                <a:ext cx="2525835" cy="1143065"/>
              </a:xfrm>
              <a:custGeom>
                <a:avLst/>
                <a:gdLst>
                  <a:gd name="T0" fmla="*/ 1065 w 1412"/>
                  <a:gd name="T1" fmla="*/ 1 h 639"/>
                  <a:gd name="T2" fmla="*/ 1059 w 1412"/>
                  <a:gd name="T3" fmla="*/ 1 h 639"/>
                  <a:gd name="T4" fmla="*/ 1034 w 1412"/>
                  <a:gd name="T5" fmla="*/ 23 h 639"/>
                  <a:gd name="T6" fmla="*/ 980 w 1412"/>
                  <a:gd name="T7" fmla="*/ 62 h 639"/>
                  <a:gd name="T8" fmla="*/ 922 w 1412"/>
                  <a:gd name="T9" fmla="*/ 93 h 639"/>
                  <a:gd name="T10" fmla="*/ 862 w 1412"/>
                  <a:gd name="T11" fmla="*/ 116 h 639"/>
                  <a:gd name="T12" fmla="*/ 832 w 1412"/>
                  <a:gd name="T13" fmla="*/ 125 h 639"/>
                  <a:gd name="T14" fmla="*/ 828 w 1412"/>
                  <a:gd name="T15" fmla="*/ 130 h 639"/>
                  <a:gd name="T16" fmla="*/ 828 w 1412"/>
                  <a:gd name="T17" fmla="*/ 140 h 639"/>
                  <a:gd name="T18" fmla="*/ 827 w 1412"/>
                  <a:gd name="T19" fmla="*/ 154 h 639"/>
                  <a:gd name="T20" fmla="*/ 822 w 1412"/>
                  <a:gd name="T21" fmla="*/ 178 h 639"/>
                  <a:gd name="T22" fmla="*/ 813 w 1412"/>
                  <a:gd name="T23" fmla="*/ 202 h 639"/>
                  <a:gd name="T24" fmla="*/ 798 w 1412"/>
                  <a:gd name="T25" fmla="*/ 222 h 639"/>
                  <a:gd name="T26" fmla="*/ 789 w 1412"/>
                  <a:gd name="T27" fmla="*/ 232 h 639"/>
                  <a:gd name="T28" fmla="*/ 754 w 1412"/>
                  <a:gd name="T29" fmla="*/ 256 h 639"/>
                  <a:gd name="T30" fmla="*/ 712 w 1412"/>
                  <a:gd name="T31" fmla="*/ 265 h 639"/>
                  <a:gd name="T32" fmla="*/ 698 w 1412"/>
                  <a:gd name="T33" fmla="*/ 265 h 639"/>
                  <a:gd name="T34" fmla="*/ 673 w 1412"/>
                  <a:gd name="T35" fmla="*/ 262 h 639"/>
                  <a:gd name="T36" fmla="*/ 649 w 1412"/>
                  <a:gd name="T37" fmla="*/ 254 h 639"/>
                  <a:gd name="T38" fmla="*/ 626 w 1412"/>
                  <a:gd name="T39" fmla="*/ 240 h 639"/>
                  <a:gd name="T40" fmla="*/ 609 w 1412"/>
                  <a:gd name="T41" fmla="*/ 224 h 639"/>
                  <a:gd name="T42" fmla="*/ 593 w 1412"/>
                  <a:gd name="T43" fmla="*/ 203 h 639"/>
                  <a:gd name="T44" fmla="*/ 584 w 1412"/>
                  <a:gd name="T45" fmla="*/ 179 h 639"/>
                  <a:gd name="T46" fmla="*/ 577 w 1412"/>
                  <a:gd name="T47" fmla="*/ 154 h 639"/>
                  <a:gd name="T48" fmla="*/ 577 w 1412"/>
                  <a:gd name="T49" fmla="*/ 140 h 639"/>
                  <a:gd name="T50" fmla="*/ 577 w 1412"/>
                  <a:gd name="T51" fmla="*/ 128 h 639"/>
                  <a:gd name="T52" fmla="*/ 574 w 1412"/>
                  <a:gd name="T53" fmla="*/ 124 h 639"/>
                  <a:gd name="T54" fmla="*/ 544 w 1412"/>
                  <a:gd name="T55" fmla="*/ 114 h 639"/>
                  <a:gd name="T56" fmla="*/ 486 w 1412"/>
                  <a:gd name="T57" fmla="*/ 92 h 639"/>
                  <a:gd name="T58" fmla="*/ 431 w 1412"/>
                  <a:gd name="T59" fmla="*/ 60 h 639"/>
                  <a:gd name="T60" fmla="*/ 378 w 1412"/>
                  <a:gd name="T61" fmla="*/ 23 h 639"/>
                  <a:gd name="T62" fmla="*/ 353 w 1412"/>
                  <a:gd name="T63" fmla="*/ 1 h 639"/>
                  <a:gd name="T64" fmla="*/ 347 w 1412"/>
                  <a:gd name="T65" fmla="*/ 1 h 639"/>
                  <a:gd name="T66" fmla="*/ 1 w 1412"/>
                  <a:gd name="T67" fmla="*/ 348 h 639"/>
                  <a:gd name="T68" fmla="*/ 0 w 1412"/>
                  <a:gd name="T69" fmla="*/ 351 h 639"/>
                  <a:gd name="T70" fmla="*/ 1 w 1412"/>
                  <a:gd name="T71" fmla="*/ 354 h 639"/>
                  <a:gd name="T72" fmla="*/ 78 w 1412"/>
                  <a:gd name="T73" fmla="*/ 421 h 639"/>
                  <a:gd name="T74" fmla="*/ 159 w 1412"/>
                  <a:gd name="T75" fmla="*/ 478 h 639"/>
                  <a:gd name="T76" fmla="*/ 243 w 1412"/>
                  <a:gd name="T77" fmla="*/ 528 h 639"/>
                  <a:gd name="T78" fmla="*/ 332 w 1412"/>
                  <a:gd name="T79" fmla="*/ 567 h 639"/>
                  <a:gd name="T80" fmla="*/ 423 w 1412"/>
                  <a:gd name="T81" fmla="*/ 599 h 639"/>
                  <a:gd name="T82" fmla="*/ 517 w 1412"/>
                  <a:gd name="T83" fmla="*/ 621 h 639"/>
                  <a:gd name="T84" fmla="*/ 611 w 1412"/>
                  <a:gd name="T85" fmla="*/ 634 h 639"/>
                  <a:gd name="T86" fmla="*/ 706 w 1412"/>
                  <a:gd name="T87" fmla="*/ 639 h 639"/>
                  <a:gd name="T88" fmla="*/ 801 w 1412"/>
                  <a:gd name="T89" fmla="*/ 634 h 639"/>
                  <a:gd name="T90" fmla="*/ 895 w 1412"/>
                  <a:gd name="T91" fmla="*/ 621 h 639"/>
                  <a:gd name="T92" fmla="*/ 989 w 1412"/>
                  <a:gd name="T93" fmla="*/ 599 h 639"/>
                  <a:gd name="T94" fmla="*/ 1080 w 1412"/>
                  <a:gd name="T95" fmla="*/ 567 h 639"/>
                  <a:gd name="T96" fmla="*/ 1169 w 1412"/>
                  <a:gd name="T97" fmla="*/ 528 h 639"/>
                  <a:gd name="T98" fmla="*/ 1253 w 1412"/>
                  <a:gd name="T99" fmla="*/ 478 h 639"/>
                  <a:gd name="T100" fmla="*/ 1334 w 1412"/>
                  <a:gd name="T101" fmla="*/ 421 h 639"/>
                  <a:gd name="T102" fmla="*/ 1411 w 1412"/>
                  <a:gd name="T103" fmla="*/ 354 h 639"/>
                  <a:gd name="T104" fmla="*/ 1412 w 1412"/>
                  <a:gd name="T105" fmla="*/ 351 h 639"/>
                  <a:gd name="T106" fmla="*/ 1191 w 1412"/>
                  <a:gd name="T107" fmla="*/ 128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12" h="639">
                    <a:moveTo>
                      <a:pt x="1065" y="1"/>
                    </a:moveTo>
                    <a:lnTo>
                      <a:pt x="1065" y="1"/>
                    </a:lnTo>
                    <a:lnTo>
                      <a:pt x="1062" y="0"/>
                    </a:lnTo>
                    <a:lnTo>
                      <a:pt x="1059" y="1"/>
                    </a:lnTo>
                    <a:lnTo>
                      <a:pt x="1059" y="1"/>
                    </a:lnTo>
                    <a:lnTo>
                      <a:pt x="1034" y="23"/>
                    </a:lnTo>
                    <a:lnTo>
                      <a:pt x="1007" y="44"/>
                    </a:lnTo>
                    <a:lnTo>
                      <a:pt x="980" y="62"/>
                    </a:lnTo>
                    <a:lnTo>
                      <a:pt x="951" y="79"/>
                    </a:lnTo>
                    <a:lnTo>
                      <a:pt x="922" y="93"/>
                    </a:lnTo>
                    <a:lnTo>
                      <a:pt x="892" y="106"/>
                    </a:lnTo>
                    <a:lnTo>
                      <a:pt x="862" y="116"/>
                    </a:lnTo>
                    <a:lnTo>
                      <a:pt x="832" y="125"/>
                    </a:lnTo>
                    <a:lnTo>
                      <a:pt x="832" y="125"/>
                    </a:lnTo>
                    <a:lnTo>
                      <a:pt x="828" y="127"/>
                    </a:lnTo>
                    <a:lnTo>
                      <a:pt x="828" y="130"/>
                    </a:lnTo>
                    <a:lnTo>
                      <a:pt x="828" y="130"/>
                    </a:lnTo>
                    <a:lnTo>
                      <a:pt x="828" y="140"/>
                    </a:lnTo>
                    <a:lnTo>
                      <a:pt x="828" y="140"/>
                    </a:lnTo>
                    <a:lnTo>
                      <a:pt x="827" y="154"/>
                    </a:lnTo>
                    <a:lnTo>
                      <a:pt x="825" y="165"/>
                    </a:lnTo>
                    <a:lnTo>
                      <a:pt x="822" y="178"/>
                    </a:lnTo>
                    <a:lnTo>
                      <a:pt x="817" y="190"/>
                    </a:lnTo>
                    <a:lnTo>
                      <a:pt x="813" y="202"/>
                    </a:lnTo>
                    <a:lnTo>
                      <a:pt x="806" y="213"/>
                    </a:lnTo>
                    <a:lnTo>
                      <a:pt x="798" y="222"/>
                    </a:lnTo>
                    <a:lnTo>
                      <a:pt x="789" y="232"/>
                    </a:lnTo>
                    <a:lnTo>
                      <a:pt x="789" y="232"/>
                    </a:lnTo>
                    <a:lnTo>
                      <a:pt x="773" y="244"/>
                    </a:lnTo>
                    <a:lnTo>
                      <a:pt x="754" y="256"/>
                    </a:lnTo>
                    <a:lnTo>
                      <a:pt x="733" y="262"/>
                    </a:lnTo>
                    <a:lnTo>
                      <a:pt x="712" y="265"/>
                    </a:lnTo>
                    <a:lnTo>
                      <a:pt x="712" y="265"/>
                    </a:lnTo>
                    <a:lnTo>
                      <a:pt x="698" y="265"/>
                    </a:lnTo>
                    <a:lnTo>
                      <a:pt x="685" y="265"/>
                    </a:lnTo>
                    <a:lnTo>
                      <a:pt x="673" y="262"/>
                    </a:lnTo>
                    <a:lnTo>
                      <a:pt x="660" y="259"/>
                    </a:lnTo>
                    <a:lnTo>
                      <a:pt x="649" y="254"/>
                    </a:lnTo>
                    <a:lnTo>
                      <a:pt x="638" y="248"/>
                    </a:lnTo>
                    <a:lnTo>
                      <a:pt x="626" y="240"/>
                    </a:lnTo>
                    <a:lnTo>
                      <a:pt x="617" y="232"/>
                    </a:lnTo>
                    <a:lnTo>
                      <a:pt x="609" y="224"/>
                    </a:lnTo>
                    <a:lnTo>
                      <a:pt x="601" y="213"/>
                    </a:lnTo>
                    <a:lnTo>
                      <a:pt x="593" y="203"/>
                    </a:lnTo>
                    <a:lnTo>
                      <a:pt x="588" y="190"/>
                    </a:lnTo>
                    <a:lnTo>
                      <a:pt x="584" y="179"/>
                    </a:lnTo>
                    <a:lnTo>
                      <a:pt x="580" y="167"/>
                    </a:lnTo>
                    <a:lnTo>
                      <a:pt x="577" y="154"/>
                    </a:lnTo>
                    <a:lnTo>
                      <a:pt x="577" y="140"/>
                    </a:lnTo>
                    <a:lnTo>
                      <a:pt x="577" y="140"/>
                    </a:lnTo>
                    <a:lnTo>
                      <a:pt x="577" y="128"/>
                    </a:lnTo>
                    <a:lnTo>
                      <a:pt x="577" y="128"/>
                    </a:lnTo>
                    <a:lnTo>
                      <a:pt x="577" y="125"/>
                    </a:lnTo>
                    <a:lnTo>
                      <a:pt x="574" y="124"/>
                    </a:lnTo>
                    <a:lnTo>
                      <a:pt x="574" y="124"/>
                    </a:lnTo>
                    <a:lnTo>
                      <a:pt x="544" y="114"/>
                    </a:lnTo>
                    <a:lnTo>
                      <a:pt x="515" y="103"/>
                    </a:lnTo>
                    <a:lnTo>
                      <a:pt x="486" y="92"/>
                    </a:lnTo>
                    <a:lnTo>
                      <a:pt x="458" y="77"/>
                    </a:lnTo>
                    <a:lnTo>
                      <a:pt x="431" y="60"/>
                    </a:lnTo>
                    <a:lnTo>
                      <a:pt x="404" y="43"/>
                    </a:lnTo>
                    <a:lnTo>
                      <a:pt x="378" y="23"/>
                    </a:lnTo>
                    <a:lnTo>
                      <a:pt x="353" y="1"/>
                    </a:lnTo>
                    <a:lnTo>
                      <a:pt x="353" y="1"/>
                    </a:lnTo>
                    <a:lnTo>
                      <a:pt x="350" y="0"/>
                    </a:lnTo>
                    <a:lnTo>
                      <a:pt x="347" y="1"/>
                    </a:lnTo>
                    <a:lnTo>
                      <a:pt x="221" y="128"/>
                    </a:lnTo>
                    <a:lnTo>
                      <a:pt x="1" y="348"/>
                    </a:lnTo>
                    <a:lnTo>
                      <a:pt x="1" y="348"/>
                    </a:lnTo>
                    <a:lnTo>
                      <a:pt x="0" y="351"/>
                    </a:lnTo>
                    <a:lnTo>
                      <a:pt x="1" y="354"/>
                    </a:lnTo>
                    <a:lnTo>
                      <a:pt x="1" y="354"/>
                    </a:lnTo>
                    <a:lnTo>
                      <a:pt x="38" y="388"/>
                    </a:lnTo>
                    <a:lnTo>
                      <a:pt x="78" y="421"/>
                    </a:lnTo>
                    <a:lnTo>
                      <a:pt x="117" y="451"/>
                    </a:lnTo>
                    <a:lnTo>
                      <a:pt x="159" y="478"/>
                    </a:lnTo>
                    <a:lnTo>
                      <a:pt x="200" y="504"/>
                    </a:lnTo>
                    <a:lnTo>
                      <a:pt x="243" y="528"/>
                    </a:lnTo>
                    <a:lnTo>
                      <a:pt x="288" y="548"/>
                    </a:lnTo>
                    <a:lnTo>
                      <a:pt x="332" y="567"/>
                    </a:lnTo>
                    <a:lnTo>
                      <a:pt x="377" y="585"/>
                    </a:lnTo>
                    <a:lnTo>
                      <a:pt x="423" y="599"/>
                    </a:lnTo>
                    <a:lnTo>
                      <a:pt x="469" y="610"/>
                    </a:lnTo>
                    <a:lnTo>
                      <a:pt x="517" y="621"/>
                    </a:lnTo>
                    <a:lnTo>
                      <a:pt x="563" y="628"/>
                    </a:lnTo>
                    <a:lnTo>
                      <a:pt x="611" y="634"/>
                    </a:lnTo>
                    <a:lnTo>
                      <a:pt x="658" y="637"/>
                    </a:lnTo>
                    <a:lnTo>
                      <a:pt x="706" y="639"/>
                    </a:lnTo>
                    <a:lnTo>
                      <a:pt x="754" y="637"/>
                    </a:lnTo>
                    <a:lnTo>
                      <a:pt x="801" y="634"/>
                    </a:lnTo>
                    <a:lnTo>
                      <a:pt x="849" y="628"/>
                    </a:lnTo>
                    <a:lnTo>
                      <a:pt x="895" y="621"/>
                    </a:lnTo>
                    <a:lnTo>
                      <a:pt x="943" y="610"/>
                    </a:lnTo>
                    <a:lnTo>
                      <a:pt x="989" y="599"/>
                    </a:lnTo>
                    <a:lnTo>
                      <a:pt x="1035" y="585"/>
                    </a:lnTo>
                    <a:lnTo>
                      <a:pt x="1080" y="567"/>
                    </a:lnTo>
                    <a:lnTo>
                      <a:pt x="1124" y="548"/>
                    </a:lnTo>
                    <a:lnTo>
                      <a:pt x="1169" y="528"/>
                    </a:lnTo>
                    <a:lnTo>
                      <a:pt x="1212" y="504"/>
                    </a:lnTo>
                    <a:lnTo>
                      <a:pt x="1253" y="478"/>
                    </a:lnTo>
                    <a:lnTo>
                      <a:pt x="1295" y="451"/>
                    </a:lnTo>
                    <a:lnTo>
                      <a:pt x="1334" y="421"/>
                    </a:lnTo>
                    <a:lnTo>
                      <a:pt x="1374" y="388"/>
                    </a:lnTo>
                    <a:lnTo>
                      <a:pt x="1411" y="354"/>
                    </a:lnTo>
                    <a:lnTo>
                      <a:pt x="1411" y="354"/>
                    </a:lnTo>
                    <a:lnTo>
                      <a:pt x="1412" y="351"/>
                    </a:lnTo>
                    <a:lnTo>
                      <a:pt x="1411" y="348"/>
                    </a:lnTo>
                    <a:lnTo>
                      <a:pt x="1191" y="128"/>
                    </a:lnTo>
                    <a:lnTo>
                      <a:pt x="1065" y="1"/>
                    </a:lnTo>
                    <a:close/>
                  </a:path>
                </a:pathLst>
              </a:custGeom>
              <a:solidFill>
                <a:srgbClr val="7593AF"/>
              </a:solidFill>
              <a:ln>
                <a:noFill/>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51" name="Freeform 123">
                <a:extLst>
                  <a:ext uri="{FF2B5EF4-FFF2-40B4-BE49-F238E27FC236}">
                    <a16:creationId xmlns:a16="http://schemas.microsoft.com/office/drawing/2014/main" id="{914DBEE2-88CA-4EB6-B310-5125866DDB1E}"/>
                  </a:ext>
                </a:extLst>
              </p:cNvPr>
              <p:cNvSpPr>
                <a:spLocks/>
              </p:cNvSpPr>
              <p:nvPr/>
            </p:nvSpPr>
            <p:spPr bwMode="auto">
              <a:xfrm>
                <a:off x="5246392" y="2743266"/>
                <a:ext cx="1141277" cy="2527624"/>
              </a:xfrm>
              <a:custGeom>
                <a:avLst/>
                <a:gdLst>
                  <a:gd name="T0" fmla="*/ 127 w 638"/>
                  <a:gd name="T1" fmla="*/ 221 h 1413"/>
                  <a:gd name="T2" fmla="*/ 2 w 638"/>
                  <a:gd name="T3" fmla="*/ 348 h 1413"/>
                  <a:gd name="T4" fmla="*/ 2 w 638"/>
                  <a:gd name="T5" fmla="*/ 354 h 1413"/>
                  <a:gd name="T6" fmla="*/ 24 w 638"/>
                  <a:gd name="T7" fmla="*/ 380 h 1413"/>
                  <a:gd name="T8" fmla="*/ 62 w 638"/>
                  <a:gd name="T9" fmla="*/ 434 h 1413"/>
                  <a:gd name="T10" fmla="*/ 92 w 638"/>
                  <a:gd name="T11" fmla="*/ 491 h 1413"/>
                  <a:gd name="T12" fmla="*/ 116 w 638"/>
                  <a:gd name="T13" fmla="*/ 550 h 1413"/>
                  <a:gd name="T14" fmla="*/ 124 w 638"/>
                  <a:gd name="T15" fmla="*/ 582 h 1413"/>
                  <a:gd name="T16" fmla="*/ 129 w 638"/>
                  <a:gd name="T17" fmla="*/ 585 h 1413"/>
                  <a:gd name="T18" fmla="*/ 140 w 638"/>
                  <a:gd name="T19" fmla="*/ 585 h 1413"/>
                  <a:gd name="T20" fmla="*/ 154 w 638"/>
                  <a:gd name="T21" fmla="*/ 585 h 1413"/>
                  <a:gd name="T22" fmla="*/ 184 w 638"/>
                  <a:gd name="T23" fmla="*/ 593 h 1413"/>
                  <a:gd name="T24" fmla="*/ 210 w 638"/>
                  <a:gd name="T25" fmla="*/ 606 h 1413"/>
                  <a:gd name="T26" fmla="*/ 234 w 638"/>
                  <a:gd name="T27" fmla="*/ 626 h 1413"/>
                  <a:gd name="T28" fmla="*/ 243 w 638"/>
                  <a:gd name="T29" fmla="*/ 639 h 1413"/>
                  <a:gd name="T30" fmla="*/ 256 w 638"/>
                  <a:gd name="T31" fmla="*/ 661 h 1413"/>
                  <a:gd name="T32" fmla="*/ 264 w 638"/>
                  <a:gd name="T33" fmla="*/ 687 h 1413"/>
                  <a:gd name="T34" fmla="*/ 266 w 638"/>
                  <a:gd name="T35" fmla="*/ 703 h 1413"/>
                  <a:gd name="T36" fmla="*/ 264 w 638"/>
                  <a:gd name="T37" fmla="*/ 733 h 1413"/>
                  <a:gd name="T38" fmla="*/ 254 w 638"/>
                  <a:gd name="T39" fmla="*/ 761 h 1413"/>
                  <a:gd name="T40" fmla="*/ 239 w 638"/>
                  <a:gd name="T41" fmla="*/ 787 h 1413"/>
                  <a:gd name="T42" fmla="*/ 229 w 638"/>
                  <a:gd name="T43" fmla="*/ 798 h 1413"/>
                  <a:gd name="T44" fmla="*/ 210 w 638"/>
                  <a:gd name="T45" fmla="*/ 814 h 1413"/>
                  <a:gd name="T46" fmla="*/ 188 w 638"/>
                  <a:gd name="T47" fmla="*/ 827 h 1413"/>
                  <a:gd name="T48" fmla="*/ 164 w 638"/>
                  <a:gd name="T49" fmla="*/ 833 h 1413"/>
                  <a:gd name="T50" fmla="*/ 140 w 638"/>
                  <a:gd name="T51" fmla="*/ 836 h 1413"/>
                  <a:gd name="T52" fmla="*/ 127 w 638"/>
                  <a:gd name="T53" fmla="*/ 835 h 1413"/>
                  <a:gd name="T54" fmla="*/ 124 w 638"/>
                  <a:gd name="T55" fmla="*/ 836 h 1413"/>
                  <a:gd name="T56" fmla="*/ 122 w 638"/>
                  <a:gd name="T57" fmla="*/ 838 h 1413"/>
                  <a:gd name="T58" fmla="*/ 103 w 638"/>
                  <a:gd name="T59" fmla="*/ 898 h 1413"/>
                  <a:gd name="T60" fmla="*/ 76 w 638"/>
                  <a:gd name="T61" fmla="*/ 954 h 1413"/>
                  <a:gd name="T62" fmla="*/ 43 w 638"/>
                  <a:gd name="T63" fmla="*/ 1008 h 1413"/>
                  <a:gd name="T64" fmla="*/ 2 w 638"/>
                  <a:gd name="T65" fmla="*/ 1059 h 1413"/>
                  <a:gd name="T66" fmla="*/ 0 w 638"/>
                  <a:gd name="T67" fmla="*/ 1062 h 1413"/>
                  <a:gd name="T68" fmla="*/ 127 w 638"/>
                  <a:gd name="T69" fmla="*/ 1192 h 1413"/>
                  <a:gd name="T70" fmla="*/ 347 w 638"/>
                  <a:gd name="T71" fmla="*/ 1412 h 1413"/>
                  <a:gd name="T72" fmla="*/ 353 w 638"/>
                  <a:gd name="T73" fmla="*/ 1412 h 1413"/>
                  <a:gd name="T74" fmla="*/ 388 w 638"/>
                  <a:gd name="T75" fmla="*/ 1374 h 1413"/>
                  <a:gd name="T76" fmla="*/ 450 w 638"/>
                  <a:gd name="T77" fmla="*/ 1296 h 1413"/>
                  <a:gd name="T78" fmla="*/ 504 w 638"/>
                  <a:gd name="T79" fmla="*/ 1211 h 1413"/>
                  <a:gd name="T80" fmla="*/ 549 w 638"/>
                  <a:gd name="T81" fmla="*/ 1126 h 1413"/>
                  <a:gd name="T82" fmla="*/ 584 w 638"/>
                  <a:gd name="T83" fmla="*/ 1035 h 1413"/>
                  <a:gd name="T84" fmla="*/ 611 w 638"/>
                  <a:gd name="T85" fmla="*/ 943 h 1413"/>
                  <a:gd name="T86" fmla="*/ 628 w 638"/>
                  <a:gd name="T87" fmla="*/ 849 h 1413"/>
                  <a:gd name="T88" fmla="*/ 638 w 638"/>
                  <a:gd name="T89" fmla="*/ 753 h 1413"/>
                  <a:gd name="T90" fmla="*/ 638 w 638"/>
                  <a:gd name="T91" fmla="*/ 660 h 1413"/>
                  <a:gd name="T92" fmla="*/ 628 w 638"/>
                  <a:gd name="T93" fmla="*/ 564 h 1413"/>
                  <a:gd name="T94" fmla="*/ 611 w 638"/>
                  <a:gd name="T95" fmla="*/ 470 h 1413"/>
                  <a:gd name="T96" fmla="*/ 584 w 638"/>
                  <a:gd name="T97" fmla="*/ 378 h 1413"/>
                  <a:gd name="T98" fmla="*/ 549 w 638"/>
                  <a:gd name="T99" fmla="*/ 287 h 1413"/>
                  <a:gd name="T100" fmla="*/ 504 w 638"/>
                  <a:gd name="T101" fmla="*/ 202 h 1413"/>
                  <a:gd name="T102" fmla="*/ 450 w 638"/>
                  <a:gd name="T103" fmla="*/ 117 h 1413"/>
                  <a:gd name="T104" fmla="*/ 388 w 638"/>
                  <a:gd name="T105" fmla="*/ 39 h 1413"/>
                  <a:gd name="T106" fmla="*/ 353 w 638"/>
                  <a:gd name="T107" fmla="*/ 1 h 1413"/>
                  <a:gd name="T108" fmla="*/ 347 w 638"/>
                  <a:gd name="T109" fmla="*/ 1 h 1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38" h="1413">
                    <a:moveTo>
                      <a:pt x="347" y="1"/>
                    </a:moveTo>
                    <a:lnTo>
                      <a:pt x="127" y="221"/>
                    </a:lnTo>
                    <a:lnTo>
                      <a:pt x="2" y="348"/>
                    </a:lnTo>
                    <a:lnTo>
                      <a:pt x="2" y="348"/>
                    </a:lnTo>
                    <a:lnTo>
                      <a:pt x="0" y="351"/>
                    </a:lnTo>
                    <a:lnTo>
                      <a:pt x="2" y="354"/>
                    </a:lnTo>
                    <a:lnTo>
                      <a:pt x="2" y="354"/>
                    </a:lnTo>
                    <a:lnTo>
                      <a:pt x="24" y="380"/>
                    </a:lnTo>
                    <a:lnTo>
                      <a:pt x="43" y="405"/>
                    </a:lnTo>
                    <a:lnTo>
                      <a:pt x="62" y="434"/>
                    </a:lnTo>
                    <a:lnTo>
                      <a:pt x="78" y="461"/>
                    </a:lnTo>
                    <a:lnTo>
                      <a:pt x="92" y="491"/>
                    </a:lnTo>
                    <a:lnTo>
                      <a:pt x="105" y="520"/>
                    </a:lnTo>
                    <a:lnTo>
                      <a:pt x="116" y="550"/>
                    </a:lnTo>
                    <a:lnTo>
                      <a:pt x="124" y="582"/>
                    </a:lnTo>
                    <a:lnTo>
                      <a:pt x="124" y="582"/>
                    </a:lnTo>
                    <a:lnTo>
                      <a:pt x="126" y="583"/>
                    </a:lnTo>
                    <a:lnTo>
                      <a:pt x="129" y="585"/>
                    </a:lnTo>
                    <a:lnTo>
                      <a:pt x="129" y="585"/>
                    </a:lnTo>
                    <a:lnTo>
                      <a:pt x="140" y="585"/>
                    </a:lnTo>
                    <a:lnTo>
                      <a:pt x="140" y="585"/>
                    </a:lnTo>
                    <a:lnTo>
                      <a:pt x="154" y="585"/>
                    </a:lnTo>
                    <a:lnTo>
                      <a:pt x="170" y="588"/>
                    </a:lnTo>
                    <a:lnTo>
                      <a:pt x="184" y="593"/>
                    </a:lnTo>
                    <a:lnTo>
                      <a:pt x="197" y="599"/>
                    </a:lnTo>
                    <a:lnTo>
                      <a:pt x="210" y="606"/>
                    </a:lnTo>
                    <a:lnTo>
                      <a:pt x="223" y="615"/>
                    </a:lnTo>
                    <a:lnTo>
                      <a:pt x="234" y="626"/>
                    </a:lnTo>
                    <a:lnTo>
                      <a:pt x="243" y="639"/>
                    </a:lnTo>
                    <a:lnTo>
                      <a:pt x="243" y="639"/>
                    </a:lnTo>
                    <a:lnTo>
                      <a:pt x="250" y="650"/>
                    </a:lnTo>
                    <a:lnTo>
                      <a:pt x="256" y="661"/>
                    </a:lnTo>
                    <a:lnTo>
                      <a:pt x="261" y="674"/>
                    </a:lnTo>
                    <a:lnTo>
                      <a:pt x="264" y="687"/>
                    </a:lnTo>
                    <a:lnTo>
                      <a:pt x="264" y="687"/>
                    </a:lnTo>
                    <a:lnTo>
                      <a:pt x="266" y="703"/>
                    </a:lnTo>
                    <a:lnTo>
                      <a:pt x="266" y="718"/>
                    </a:lnTo>
                    <a:lnTo>
                      <a:pt x="264" y="733"/>
                    </a:lnTo>
                    <a:lnTo>
                      <a:pt x="259" y="747"/>
                    </a:lnTo>
                    <a:lnTo>
                      <a:pt x="254" y="761"/>
                    </a:lnTo>
                    <a:lnTo>
                      <a:pt x="248" y="774"/>
                    </a:lnTo>
                    <a:lnTo>
                      <a:pt x="239" y="787"/>
                    </a:lnTo>
                    <a:lnTo>
                      <a:pt x="229" y="798"/>
                    </a:lnTo>
                    <a:lnTo>
                      <a:pt x="229" y="798"/>
                    </a:lnTo>
                    <a:lnTo>
                      <a:pt x="219" y="807"/>
                    </a:lnTo>
                    <a:lnTo>
                      <a:pt x="210" y="814"/>
                    </a:lnTo>
                    <a:lnTo>
                      <a:pt x="199" y="820"/>
                    </a:lnTo>
                    <a:lnTo>
                      <a:pt x="188" y="827"/>
                    </a:lnTo>
                    <a:lnTo>
                      <a:pt x="177" y="830"/>
                    </a:lnTo>
                    <a:lnTo>
                      <a:pt x="164" y="833"/>
                    </a:lnTo>
                    <a:lnTo>
                      <a:pt x="153" y="835"/>
                    </a:lnTo>
                    <a:lnTo>
                      <a:pt x="140" y="836"/>
                    </a:lnTo>
                    <a:lnTo>
                      <a:pt x="140" y="836"/>
                    </a:lnTo>
                    <a:lnTo>
                      <a:pt x="127" y="835"/>
                    </a:lnTo>
                    <a:lnTo>
                      <a:pt x="127" y="835"/>
                    </a:lnTo>
                    <a:lnTo>
                      <a:pt x="124" y="836"/>
                    </a:lnTo>
                    <a:lnTo>
                      <a:pt x="122" y="838"/>
                    </a:lnTo>
                    <a:lnTo>
                      <a:pt x="122" y="838"/>
                    </a:lnTo>
                    <a:lnTo>
                      <a:pt x="114" y="868"/>
                    </a:lnTo>
                    <a:lnTo>
                      <a:pt x="103" y="898"/>
                    </a:lnTo>
                    <a:lnTo>
                      <a:pt x="91" y="927"/>
                    </a:lnTo>
                    <a:lnTo>
                      <a:pt x="76" y="954"/>
                    </a:lnTo>
                    <a:lnTo>
                      <a:pt x="60" y="982"/>
                    </a:lnTo>
                    <a:lnTo>
                      <a:pt x="43" y="1008"/>
                    </a:lnTo>
                    <a:lnTo>
                      <a:pt x="22" y="1035"/>
                    </a:lnTo>
                    <a:lnTo>
                      <a:pt x="2" y="1059"/>
                    </a:lnTo>
                    <a:lnTo>
                      <a:pt x="2" y="1059"/>
                    </a:lnTo>
                    <a:lnTo>
                      <a:pt x="0" y="1062"/>
                    </a:lnTo>
                    <a:lnTo>
                      <a:pt x="2" y="1065"/>
                    </a:lnTo>
                    <a:lnTo>
                      <a:pt x="127" y="1192"/>
                    </a:lnTo>
                    <a:lnTo>
                      <a:pt x="347" y="1412"/>
                    </a:lnTo>
                    <a:lnTo>
                      <a:pt x="347" y="1412"/>
                    </a:lnTo>
                    <a:lnTo>
                      <a:pt x="350" y="1413"/>
                    </a:lnTo>
                    <a:lnTo>
                      <a:pt x="353" y="1412"/>
                    </a:lnTo>
                    <a:lnTo>
                      <a:pt x="353" y="1412"/>
                    </a:lnTo>
                    <a:lnTo>
                      <a:pt x="388" y="1374"/>
                    </a:lnTo>
                    <a:lnTo>
                      <a:pt x="420" y="1335"/>
                    </a:lnTo>
                    <a:lnTo>
                      <a:pt x="450" y="1296"/>
                    </a:lnTo>
                    <a:lnTo>
                      <a:pt x="479" y="1254"/>
                    </a:lnTo>
                    <a:lnTo>
                      <a:pt x="504" y="1211"/>
                    </a:lnTo>
                    <a:lnTo>
                      <a:pt x="526" y="1168"/>
                    </a:lnTo>
                    <a:lnTo>
                      <a:pt x="549" y="1126"/>
                    </a:lnTo>
                    <a:lnTo>
                      <a:pt x="566" y="1081"/>
                    </a:lnTo>
                    <a:lnTo>
                      <a:pt x="584" y="1035"/>
                    </a:lnTo>
                    <a:lnTo>
                      <a:pt x="598" y="989"/>
                    </a:lnTo>
                    <a:lnTo>
                      <a:pt x="611" y="943"/>
                    </a:lnTo>
                    <a:lnTo>
                      <a:pt x="620" y="897"/>
                    </a:lnTo>
                    <a:lnTo>
                      <a:pt x="628" y="849"/>
                    </a:lnTo>
                    <a:lnTo>
                      <a:pt x="633" y="801"/>
                    </a:lnTo>
                    <a:lnTo>
                      <a:pt x="638" y="753"/>
                    </a:lnTo>
                    <a:lnTo>
                      <a:pt x="638" y="707"/>
                    </a:lnTo>
                    <a:lnTo>
                      <a:pt x="638" y="660"/>
                    </a:lnTo>
                    <a:lnTo>
                      <a:pt x="633" y="612"/>
                    </a:lnTo>
                    <a:lnTo>
                      <a:pt x="628" y="564"/>
                    </a:lnTo>
                    <a:lnTo>
                      <a:pt x="620" y="516"/>
                    </a:lnTo>
                    <a:lnTo>
                      <a:pt x="611" y="470"/>
                    </a:lnTo>
                    <a:lnTo>
                      <a:pt x="598" y="424"/>
                    </a:lnTo>
                    <a:lnTo>
                      <a:pt x="584" y="378"/>
                    </a:lnTo>
                    <a:lnTo>
                      <a:pt x="566" y="332"/>
                    </a:lnTo>
                    <a:lnTo>
                      <a:pt x="549" y="287"/>
                    </a:lnTo>
                    <a:lnTo>
                      <a:pt x="526" y="245"/>
                    </a:lnTo>
                    <a:lnTo>
                      <a:pt x="504" y="202"/>
                    </a:lnTo>
                    <a:lnTo>
                      <a:pt x="479" y="159"/>
                    </a:lnTo>
                    <a:lnTo>
                      <a:pt x="450" y="117"/>
                    </a:lnTo>
                    <a:lnTo>
                      <a:pt x="420" y="78"/>
                    </a:lnTo>
                    <a:lnTo>
                      <a:pt x="388" y="39"/>
                    </a:lnTo>
                    <a:lnTo>
                      <a:pt x="353" y="1"/>
                    </a:lnTo>
                    <a:lnTo>
                      <a:pt x="353" y="1"/>
                    </a:lnTo>
                    <a:lnTo>
                      <a:pt x="350" y="0"/>
                    </a:lnTo>
                    <a:lnTo>
                      <a:pt x="347" y="1"/>
                    </a:lnTo>
                    <a:lnTo>
                      <a:pt x="347" y="1"/>
                    </a:lnTo>
                    <a:close/>
                  </a:path>
                </a:pathLst>
              </a:custGeom>
              <a:solidFill>
                <a:srgbClr val="2C87CE"/>
              </a:solidFill>
              <a:ln>
                <a:noFill/>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52" name="Freeform 124">
                <a:extLst>
                  <a:ext uri="{FF2B5EF4-FFF2-40B4-BE49-F238E27FC236}">
                    <a16:creationId xmlns:a16="http://schemas.microsoft.com/office/drawing/2014/main" id="{29DCFB47-057C-4BA4-9245-01B195E75580}"/>
                  </a:ext>
                </a:extLst>
              </p:cNvPr>
              <p:cNvSpPr>
                <a:spLocks/>
              </p:cNvSpPr>
              <p:nvPr/>
            </p:nvSpPr>
            <p:spPr bwMode="auto">
              <a:xfrm>
                <a:off x="3309083" y="2190515"/>
                <a:ext cx="2525835" cy="1143065"/>
              </a:xfrm>
              <a:custGeom>
                <a:avLst/>
                <a:gdLst>
                  <a:gd name="T0" fmla="*/ 218 w 1412"/>
                  <a:gd name="T1" fmla="*/ 507 h 639"/>
                  <a:gd name="T2" fmla="*/ 224 w 1412"/>
                  <a:gd name="T3" fmla="*/ 514 h 639"/>
                  <a:gd name="T4" fmla="*/ 347 w 1412"/>
                  <a:gd name="T5" fmla="*/ 638 h 639"/>
                  <a:gd name="T6" fmla="*/ 353 w 1412"/>
                  <a:gd name="T7" fmla="*/ 638 h 639"/>
                  <a:gd name="T8" fmla="*/ 378 w 1412"/>
                  <a:gd name="T9" fmla="*/ 616 h 639"/>
                  <a:gd name="T10" fmla="*/ 432 w 1412"/>
                  <a:gd name="T11" fmla="*/ 577 h 639"/>
                  <a:gd name="T12" fmla="*/ 490 w 1412"/>
                  <a:gd name="T13" fmla="*/ 546 h 639"/>
                  <a:gd name="T14" fmla="*/ 550 w 1412"/>
                  <a:gd name="T15" fmla="*/ 523 h 639"/>
                  <a:gd name="T16" fmla="*/ 580 w 1412"/>
                  <a:gd name="T17" fmla="*/ 514 h 639"/>
                  <a:gd name="T18" fmla="*/ 584 w 1412"/>
                  <a:gd name="T19" fmla="*/ 509 h 639"/>
                  <a:gd name="T20" fmla="*/ 584 w 1412"/>
                  <a:gd name="T21" fmla="*/ 499 h 639"/>
                  <a:gd name="T22" fmla="*/ 584 w 1412"/>
                  <a:gd name="T23" fmla="*/ 487 h 639"/>
                  <a:gd name="T24" fmla="*/ 590 w 1412"/>
                  <a:gd name="T25" fmla="*/ 461 h 639"/>
                  <a:gd name="T26" fmla="*/ 599 w 1412"/>
                  <a:gd name="T27" fmla="*/ 437 h 639"/>
                  <a:gd name="T28" fmla="*/ 614 w 1412"/>
                  <a:gd name="T29" fmla="*/ 417 h 639"/>
                  <a:gd name="T30" fmla="*/ 623 w 1412"/>
                  <a:gd name="T31" fmla="*/ 407 h 639"/>
                  <a:gd name="T32" fmla="*/ 658 w 1412"/>
                  <a:gd name="T33" fmla="*/ 383 h 639"/>
                  <a:gd name="T34" fmla="*/ 700 w 1412"/>
                  <a:gd name="T35" fmla="*/ 374 h 639"/>
                  <a:gd name="T36" fmla="*/ 714 w 1412"/>
                  <a:gd name="T37" fmla="*/ 374 h 639"/>
                  <a:gd name="T38" fmla="*/ 739 w 1412"/>
                  <a:gd name="T39" fmla="*/ 377 h 639"/>
                  <a:gd name="T40" fmla="*/ 763 w 1412"/>
                  <a:gd name="T41" fmla="*/ 385 h 639"/>
                  <a:gd name="T42" fmla="*/ 786 w 1412"/>
                  <a:gd name="T43" fmla="*/ 399 h 639"/>
                  <a:gd name="T44" fmla="*/ 803 w 1412"/>
                  <a:gd name="T45" fmla="*/ 417 h 639"/>
                  <a:gd name="T46" fmla="*/ 819 w 1412"/>
                  <a:gd name="T47" fmla="*/ 437 h 639"/>
                  <a:gd name="T48" fmla="*/ 828 w 1412"/>
                  <a:gd name="T49" fmla="*/ 460 h 639"/>
                  <a:gd name="T50" fmla="*/ 835 w 1412"/>
                  <a:gd name="T51" fmla="*/ 485 h 639"/>
                  <a:gd name="T52" fmla="*/ 835 w 1412"/>
                  <a:gd name="T53" fmla="*/ 499 h 639"/>
                  <a:gd name="T54" fmla="*/ 835 w 1412"/>
                  <a:gd name="T55" fmla="*/ 511 h 639"/>
                  <a:gd name="T56" fmla="*/ 838 w 1412"/>
                  <a:gd name="T57" fmla="*/ 515 h 639"/>
                  <a:gd name="T58" fmla="*/ 868 w 1412"/>
                  <a:gd name="T59" fmla="*/ 525 h 639"/>
                  <a:gd name="T60" fmla="*/ 926 w 1412"/>
                  <a:gd name="T61" fmla="*/ 547 h 639"/>
                  <a:gd name="T62" fmla="*/ 981 w 1412"/>
                  <a:gd name="T63" fmla="*/ 579 h 639"/>
                  <a:gd name="T64" fmla="*/ 1034 w 1412"/>
                  <a:gd name="T65" fmla="*/ 616 h 639"/>
                  <a:gd name="T66" fmla="*/ 1059 w 1412"/>
                  <a:gd name="T67" fmla="*/ 638 h 639"/>
                  <a:gd name="T68" fmla="*/ 1065 w 1412"/>
                  <a:gd name="T69" fmla="*/ 638 h 639"/>
                  <a:gd name="T70" fmla="*/ 1411 w 1412"/>
                  <a:gd name="T71" fmla="*/ 291 h 639"/>
                  <a:gd name="T72" fmla="*/ 1412 w 1412"/>
                  <a:gd name="T73" fmla="*/ 288 h 639"/>
                  <a:gd name="T74" fmla="*/ 1411 w 1412"/>
                  <a:gd name="T75" fmla="*/ 285 h 639"/>
                  <a:gd name="T76" fmla="*/ 1334 w 1412"/>
                  <a:gd name="T77" fmla="*/ 218 h 639"/>
                  <a:gd name="T78" fmla="*/ 1253 w 1412"/>
                  <a:gd name="T79" fmla="*/ 161 h 639"/>
                  <a:gd name="T80" fmla="*/ 1169 w 1412"/>
                  <a:gd name="T81" fmla="*/ 111 h 639"/>
                  <a:gd name="T82" fmla="*/ 1080 w 1412"/>
                  <a:gd name="T83" fmla="*/ 72 h 639"/>
                  <a:gd name="T84" fmla="*/ 989 w 1412"/>
                  <a:gd name="T85" fmla="*/ 40 h 639"/>
                  <a:gd name="T86" fmla="*/ 895 w 1412"/>
                  <a:gd name="T87" fmla="*/ 18 h 639"/>
                  <a:gd name="T88" fmla="*/ 801 w 1412"/>
                  <a:gd name="T89" fmla="*/ 5 h 639"/>
                  <a:gd name="T90" fmla="*/ 706 w 1412"/>
                  <a:gd name="T91" fmla="*/ 0 h 639"/>
                  <a:gd name="T92" fmla="*/ 611 w 1412"/>
                  <a:gd name="T93" fmla="*/ 5 h 639"/>
                  <a:gd name="T94" fmla="*/ 517 w 1412"/>
                  <a:gd name="T95" fmla="*/ 18 h 639"/>
                  <a:gd name="T96" fmla="*/ 423 w 1412"/>
                  <a:gd name="T97" fmla="*/ 40 h 639"/>
                  <a:gd name="T98" fmla="*/ 332 w 1412"/>
                  <a:gd name="T99" fmla="*/ 72 h 639"/>
                  <a:gd name="T100" fmla="*/ 243 w 1412"/>
                  <a:gd name="T101" fmla="*/ 111 h 639"/>
                  <a:gd name="T102" fmla="*/ 159 w 1412"/>
                  <a:gd name="T103" fmla="*/ 161 h 639"/>
                  <a:gd name="T104" fmla="*/ 78 w 1412"/>
                  <a:gd name="T105" fmla="*/ 218 h 639"/>
                  <a:gd name="T106" fmla="*/ 1 w 1412"/>
                  <a:gd name="T107" fmla="*/ 285 h 639"/>
                  <a:gd name="T108" fmla="*/ 0 w 1412"/>
                  <a:gd name="T109" fmla="*/ 288 h 639"/>
                  <a:gd name="T110" fmla="*/ 1 w 1412"/>
                  <a:gd name="T111" fmla="*/ 291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12" h="639">
                    <a:moveTo>
                      <a:pt x="1" y="291"/>
                    </a:moveTo>
                    <a:lnTo>
                      <a:pt x="218" y="507"/>
                    </a:lnTo>
                    <a:lnTo>
                      <a:pt x="218" y="507"/>
                    </a:lnTo>
                    <a:lnTo>
                      <a:pt x="224" y="514"/>
                    </a:lnTo>
                    <a:lnTo>
                      <a:pt x="347" y="638"/>
                    </a:lnTo>
                    <a:lnTo>
                      <a:pt x="347" y="638"/>
                    </a:lnTo>
                    <a:lnTo>
                      <a:pt x="350" y="639"/>
                    </a:lnTo>
                    <a:lnTo>
                      <a:pt x="353" y="638"/>
                    </a:lnTo>
                    <a:lnTo>
                      <a:pt x="353" y="638"/>
                    </a:lnTo>
                    <a:lnTo>
                      <a:pt x="378" y="616"/>
                    </a:lnTo>
                    <a:lnTo>
                      <a:pt x="405" y="595"/>
                    </a:lnTo>
                    <a:lnTo>
                      <a:pt x="432" y="577"/>
                    </a:lnTo>
                    <a:lnTo>
                      <a:pt x="461" y="560"/>
                    </a:lnTo>
                    <a:lnTo>
                      <a:pt x="490" y="546"/>
                    </a:lnTo>
                    <a:lnTo>
                      <a:pt x="520" y="533"/>
                    </a:lnTo>
                    <a:lnTo>
                      <a:pt x="550" y="523"/>
                    </a:lnTo>
                    <a:lnTo>
                      <a:pt x="580" y="514"/>
                    </a:lnTo>
                    <a:lnTo>
                      <a:pt x="580" y="514"/>
                    </a:lnTo>
                    <a:lnTo>
                      <a:pt x="584" y="512"/>
                    </a:lnTo>
                    <a:lnTo>
                      <a:pt x="584" y="509"/>
                    </a:lnTo>
                    <a:lnTo>
                      <a:pt x="584" y="509"/>
                    </a:lnTo>
                    <a:lnTo>
                      <a:pt x="584" y="499"/>
                    </a:lnTo>
                    <a:lnTo>
                      <a:pt x="584" y="499"/>
                    </a:lnTo>
                    <a:lnTo>
                      <a:pt x="584" y="487"/>
                    </a:lnTo>
                    <a:lnTo>
                      <a:pt x="587" y="474"/>
                    </a:lnTo>
                    <a:lnTo>
                      <a:pt x="590" y="461"/>
                    </a:lnTo>
                    <a:lnTo>
                      <a:pt x="593" y="449"/>
                    </a:lnTo>
                    <a:lnTo>
                      <a:pt x="599" y="437"/>
                    </a:lnTo>
                    <a:lnTo>
                      <a:pt x="606" y="428"/>
                    </a:lnTo>
                    <a:lnTo>
                      <a:pt x="614" y="417"/>
                    </a:lnTo>
                    <a:lnTo>
                      <a:pt x="623" y="407"/>
                    </a:lnTo>
                    <a:lnTo>
                      <a:pt x="623" y="407"/>
                    </a:lnTo>
                    <a:lnTo>
                      <a:pt x="639" y="395"/>
                    </a:lnTo>
                    <a:lnTo>
                      <a:pt x="658" y="383"/>
                    </a:lnTo>
                    <a:lnTo>
                      <a:pt x="679" y="377"/>
                    </a:lnTo>
                    <a:lnTo>
                      <a:pt x="700" y="374"/>
                    </a:lnTo>
                    <a:lnTo>
                      <a:pt x="700" y="374"/>
                    </a:lnTo>
                    <a:lnTo>
                      <a:pt x="714" y="374"/>
                    </a:lnTo>
                    <a:lnTo>
                      <a:pt x="727" y="374"/>
                    </a:lnTo>
                    <a:lnTo>
                      <a:pt x="739" y="377"/>
                    </a:lnTo>
                    <a:lnTo>
                      <a:pt x="752" y="380"/>
                    </a:lnTo>
                    <a:lnTo>
                      <a:pt x="763" y="385"/>
                    </a:lnTo>
                    <a:lnTo>
                      <a:pt x="774" y="391"/>
                    </a:lnTo>
                    <a:lnTo>
                      <a:pt x="786" y="399"/>
                    </a:lnTo>
                    <a:lnTo>
                      <a:pt x="795" y="407"/>
                    </a:lnTo>
                    <a:lnTo>
                      <a:pt x="803" y="417"/>
                    </a:lnTo>
                    <a:lnTo>
                      <a:pt x="811" y="426"/>
                    </a:lnTo>
                    <a:lnTo>
                      <a:pt x="819" y="437"/>
                    </a:lnTo>
                    <a:lnTo>
                      <a:pt x="824" y="449"/>
                    </a:lnTo>
                    <a:lnTo>
                      <a:pt x="828" y="460"/>
                    </a:lnTo>
                    <a:lnTo>
                      <a:pt x="832" y="472"/>
                    </a:lnTo>
                    <a:lnTo>
                      <a:pt x="835" y="485"/>
                    </a:lnTo>
                    <a:lnTo>
                      <a:pt x="835" y="499"/>
                    </a:lnTo>
                    <a:lnTo>
                      <a:pt x="835" y="499"/>
                    </a:lnTo>
                    <a:lnTo>
                      <a:pt x="835" y="511"/>
                    </a:lnTo>
                    <a:lnTo>
                      <a:pt x="835" y="511"/>
                    </a:lnTo>
                    <a:lnTo>
                      <a:pt x="835" y="514"/>
                    </a:lnTo>
                    <a:lnTo>
                      <a:pt x="838" y="515"/>
                    </a:lnTo>
                    <a:lnTo>
                      <a:pt x="838" y="515"/>
                    </a:lnTo>
                    <a:lnTo>
                      <a:pt x="868" y="525"/>
                    </a:lnTo>
                    <a:lnTo>
                      <a:pt x="897" y="536"/>
                    </a:lnTo>
                    <a:lnTo>
                      <a:pt x="926" y="547"/>
                    </a:lnTo>
                    <a:lnTo>
                      <a:pt x="954" y="562"/>
                    </a:lnTo>
                    <a:lnTo>
                      <a:pt x="981" y="579"/>
                    </a:lnTo>
                    <a:lnTo>
                      <a:pt x="1008" y="596"/>
                    </a:lnTo>
                    <a:lnTo>
                      <a:pt x="1034" y="616"/>
                    </a:lnTo>
                    <a:lnTo>
                      <a:pt x="1059" y="638"/>
                    </a:lnTo>
                    <a:lnTo>
                      <a:pt x="1059" y="638"/>
                    </a:lnTo>
                    <a:lnTo>
                      <a:pt x="1062" y="639"/>
                    </a:lnTo>
                    <a:lnTo>
                      <a:pt x="1065" y="638"/>
                    </a:lnTo>
                    <a:lnTo>
                      <a:pt x="1191" y="511"/>
                    </a:lnTo>
                    <a:lnTo>
                      <a:pt x="1411" y="291"/>
                    </a:lnTo>
                    <a:lnTo>
                      <a:pt x="1411" y="291"/>
                    </a:lnTo>
                    <a:lnTo>
                      <a:pt x="1412" y="288"/>
                    </a:lnTo>
                    <a:lnTo>
                      <a:pt x="1411" y="285"/>
                    </a:lnTo>
                    <a:lnTo>
                      <a:pt x="1411" y="285"/>
                    </a:lnTo>
                    <a:lnTo>
                      <a:pt x="1374" y="251"/>
                    </a:lnTo>
                    <a:lnTo>
                      <a:pt x="1334" y="218"/>
                    </a:lnTo>
                    <a:lnTo>
                      <a:pt x="1295" y="188"/>
                    </a:lnTo>
                    <a:lnTo>
                      <a:pt x="1253" y="161"/>
                    </a:lnTo>
                    <a:lnTo>
                      <a:pt x="1212" y="135"/>
                    </a:lnTo>
                    <a:lnTo>
                      <a:pt x="1169" y="111"/>
                    </a:lnTo>
                    <a:lnTo>
                      <a:pt x="1124" y="91"/>
                    </a:lnTo>
                    <a:lnTo>
                      <a:pt x="1080" y="72"/>
                    </a:lnTo>
                    <a:lnTo>
                      <a:pt x="1035" y="56"/>
                    </a:lnTo>
                    <a:lnTo>
                      <a:pt x="989" y="40"/>
                    </a:lnTo>
                    <a:lnTo>
                      <a:pt x="943" y="29"/>
                    </a:lnTo>
                    <a:lnTo>
                      <a:pt x="895" y="18"/>
                    </a:lnTo>
                    <a:lnTo>
                      <a:pt x="849" y="11"/>
                    </a:lnTo>
                    <a:lnTo>
                      <a:pt x="801" y="5"/>
                    </a:lnTo>
                    <a:lnTo>
                      <a:pt x="754" y="2"/>
                    </a:lnTo>
                    <a:lnTo>
                      <a:pt x="706" y="0"/>
                    </a:lnTo>
                    <a:lnTo>
                      <a:pt x="658" y="2"/>
                    </a:lnTo>
                    <a:lnTo>
                      <a:pt x="611" y="5"/>
                    </a:lnTo>
                    <a:lnTo>
                      <a:pt x="563" y="11"/>
                    </a:lnTo>
                    <a:lnTo>
                      <a:pt x="517" y="18"/>
                    </a:lnTo>
                    <a:lnTo>
                      <a:pt x="469" y="29"/>
                    </a:lnTo>
                    <a:lnTo>
                      <a:pt x="423" y="40"/>
                    </a:lnTo>
                    <a:lnTo>
                      <a:pt x="377" y="56"/>
                    </a:lnTo>
                    <a:lnTo>
                      <a:pt x="332" y="72"/>
                    </a:lnTo>
                    <a:lnTo>
                      <a:pt x="288" y="91"/>
                    </a:lnTo>
                    <a:lnTo>
                      <a:pt x="243" y="111"/>
                    </a:lnTo>
                    <a:lnTo>
                      <a:pt x="200" y="135"/>
                    </a:lnTo>
                    <a:lnTo>
                      <a:pt x="159" y="161"/>
                    </a:lnTo>
                    <a:lnTo>
                      <a:pt x="117" y="188"/>
                    </a:lnTo>
                    <a:lnTo>
                      <a:pt x="78" y="218"/>
                    </a:lnTo>
                    <a:lnTo>
                      <a:pt x="38" y="251"/>
                    </a:lnTo>
                    <a:lnTo>
                      <a:pt x="1" y="285"/>
                    </a:lnTo>
                    <a:lnTo>
                      <a:pt x="1" y="285"/>
                    </a:lnTo>
                    <a:lnTo>
                      <a:pt x="0" y="288"/>
                    </a:lnTo>
                    <a:lnTo>
                      <a:pt x="1" y="291"/>
                    </a:lnTo>
                    <a:lnTo>
                      <a:pt x="1" y="291"/>
                    </a:lnTo>
                    <a:close/>
                  </a:path>
                </a:pathLst>
              </a:custGeom>
              <a:solidFill>
                <a:srgbClr val="BAC9D9"/>
              </a:solidFill>
              <a:ln>
                <a:noFill/>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53" name="Freeform 125">
                <a:extLst>
                  <a:ext uri="{FF2B5EF4-FFF2-40B4-BE49-F238E27FC236}">
                    <a16:creationId xmlns:a16="http://schemas.microsoft.com/office/drawing/2014/main" id="{C30B7B06-144C-4C0C-8655-08E881EB10E8}"/>
                  </a:ext>
                </a:extLst>
              </p:cNvPr>
              <p:cNvSpPr>
                <a:spLocks/>
              </p:cNvSpPr>
              <p:nvPr/>
            </p:nvSpPr>
            <p:spPr bwMode="auto">
              <a:xfrm>
                <a:off x="3319816" y="3138598"/>
                <a:ext cx="577794" cy="1736959"/>
              </a:xfrm>
              <a:custGeom>
                <a:avLst/>
                <a:gdLst>
                  <a:gd name="T0" fmla="*/ 199 w 323"/>
                  <a:gd name="T1" fmla="*/ 610 h 971"/>
                  <a:gd name="T2" fmla="*/ 194 w 323"/>
                  <a:gd name="T3" fmla="*/ 607 h 971"/>
                  <a:gd name="T4" fmla="*/ 183 w 323"/>
                  <a:gd name="T5" fmla="*/ 607 h 971"/>
                  <a:gd name="T6" fmla="*/ 170 w 323"/>
                  <a:gd name="T7" fmla="*/ 607 h 971"/>
                  <a:gd name="T8" fmla="*/ 145 w 323"/>
                  <a:gd name="T9" fmla="*/ 602 h 971"/>
                  <a:gd name="T10" fmla="*/ 121 w 323"/>
                  <a:gd name="T11" fmla="*/ 591 h 971"/>
                  <a:gd name="T12" fmla="*/ 100 w 323"/>
                  <a:gd name="T13" fmla="*/ 577 h 971"/>
                  <a:gd name="T14" fmla="*/ 83 w 323"/>
                  <a:gd name="T15" fmla="*/ 558 h 971"/>
                  <a:gd name="T16" fmla="*/ 70 w 323"/>
                  <a:gd name="T17" fmla="*/ 537 h 971"/>
                  <a:gd name="T18" fmla="*/ 61 w 323"/>
                  <a:gd name="T19" fmla="*/ 512 h 971"/>
                  <a:gd name="T20" fmla="*/ 57 w 323"/>
                  <a:gd name="T21" fmla="*/ 486 h 971"/>
                  <a:gd name="T22" fmla="*/ 57 w 323"/>
                  <a:gd name="T23" fmla="*/ 472 h 971"/>
                  <a:gd name="T24" fmla="*/ 69 w 323"/>
                  <a:gd name="T25" fmla="*/ 432 h 971"/>
                  <a:gd name="T26" fmla="*/ 92 w 323"/>
                  <a:gd name="T27" fmla="*/ 396 h 971"/>
                  <a:gd name="T28" fmla="*/ 102 w 323"/>
                  <a:gd name="T29" fmla="*/ 388 h 971"/>
                  <a:gd name="T30" fmla="*/ 123 w 323"/>
                  <a:gd name="T31" fmla="*/ 372 h 971"/>
                  <a:gd name="T32" fmla="*/ 145 w 323"/>
                  <a:gd name="T33" fmla="*/ 362 h 971"/>
                  <a:gd name="T34" fmla="*/ 170 w 323"/>
                  <a:gd name="T35" fmla="*/ 357 h 971"/>
                  <a:gd name="T36" fmla="*/ 183 w 323"/>
                  <a:gd name="T37" fmla="*/ 357 h 971"/>
                  <a:gd name="T38" fmla="*/ 196 w 323"/>
                  <a:gd name="T39" fmla="*/ 357 h 971"/>
                  <a:gd name="T40" fmla="*/ 201 w 323"/>
                  <a:gd name="T41" fmla="*/ 354 h 971"/>
                  <a:gd name="T42" fmla="*/ 209 w 323"/>
                  <a:gd name="T43" fmla="*/ 324 h 971"/>
                  <a:gd name="T44" fmla="*/ 232 w 323"/>
                  <a:gd name="T45" fmla="*/ 265 h 971"/>
                  <a:gd name="T46" fmla="*/ 263 w 323"/>
                  <a:gd name="T47" fmla="*/ 210 h 971"/>
                  <a:gd name="T48" fmla="*/ 301 w 323"/>
                  <a:gd name="T49" fmla="*/ 157 h 971"/>
                  <a:gd name="T50" fmla="*/ 321 w 323"/>
                  <a:gd name="T51" fmla="*/ 133 h 971"/>
                  <a:gd name="T52" fmla="*/ 321 w 323"/>
                  <a:gd name="T53" fmla="*/ 127 h 971"/>
                  <a:gd name="T54" fmla="*/ 196 w 323"/>
                  <a:gd name="T55" fmla="*/ 0 h 971"/>
                  <a:gd name="T56" fmla="*/ 153 w 323"/>
                  <a:gd name="T57" fmla="*/ 49 h 971"/>
                  <a:gd name="T58" fmla="*/ 113 w 323"/>
                  <a:gd name="T59" fmla="*/ 103 h 971"/>
                  <a:gd name="T60" fmla="*/ 80 w 323"/>
                  <a:gd name="T61" fmla="*/ 159 h 971"/>
                  <a:gd name="T62" fmla="*/ 53 w 323"/>
                  <a:gd name="T63" fmla="*/ 219 h 971"/>
                  <a:gd name="T64" fmla="*/ 30 w 323"/>
                  <a:gd name="T65" fmla="*/ 283 h 971"/>
                  <a:gd name="T66" fmla="*/ 13 w 323"/>
                  <a:gd name="T67" fmla="*/ 348 h 971"/>
                  <a:gd name="T68" fmla="*/ 3 w 323"/>
                  <a:gd name="T69" fmla="*/ 416 h 971"/>
                  <a:gd name="T70" fmla="*/ 0 w 323"/>
                  <a:gd name="T71" fmla="*/ 486 h 971"/>
                  <a:gd name="T72" fmla="*/ 0 w 323"/>
                  <a:gd name="T73" fmla="*/ 521 h 971"/>
                  <a:gd name="T74" fmla="*/ 8 w 323"/>
                  <a:gd name="T75" fmla="*/ 590 h 971"/>
                  <a:gd name="T76" fmla="*/ 21 w 323"/>
                  <a:gd name="T77" fmla="*/ 656 h 971"/>
                  <a:gd name="T78" fmla="*/ 40 w 323"/>
                  <a:gd name="T79" fmla="*/ 720 h 971"/>
                  <a:gd name="T80" fmla="*/ 65 w 323"/>
                  <a:gd name="T81" fmla="*/ 782 h 971"/>
                  <a:gd name="T82" fmla="*/ 96 w 323"/>
                  <a:gd name="T83" fmla="*/ 841 h 971"/>
                  <a:gd name="T84" fmla="*/ 132 w 323"/>
                  <a:gd name="T85" fmla="*/ 895 h 971"/>
                  <a:gd name="T86" fmla="*/ 174 w 323"/>
                  <a:gd name="T87" fmla="*/ 947 h 971"/>
                  <a:gd name="T88" fmla="*/ 321 w 323"/>
                  <a:gd name="T89" fmla="*/ 844 h 971"/>
                  <a:gd name="T90" fmla="*/ 323 w 323"/>
                  <a:gd name="T91" fmla="*/ 841 h 971"/>
                  <a:gd name="T92" fmla="*/ 321 w 323"/>
                  <a:gd name="T93" fmla="*/ 838 h 971"/>
                  <a:gd name="T94" fmla="*/ 280 w 323"/>
                  <a:gd name="T95" fmla="*/ 787 h 971"/>
                  <a:gd name="T96" fmla="*/ 245 w 323"/>
                  <a:gd name="T97" fmla="*/ 731 h 971"/>
                  <a:gd name="T98" fmla="*/ 218 w 323"/>
                  <a:gd name="T99" fmla="*/ 672 h 971"/>
                  <a:gd name="T100" fmla="*/ 199 w 323"/>
                  <a:gd name="T101" fmla="*/ 610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3" h="971">
                    <a:moveTo>
                      <a:pt x="199" y="610"/>
                    </a:moveTo>
                    <a:lnTo>
                      <a:pt x="199" y="610"/>
                    </a:lnTo>
                    <a:lnTo>
                      <a:pt x="197" y="609"/>
                    </a:lnTo>
                    <a:lnTo>
                      <a:pt x="194" y="607"/>
                    </a:lnTo>
                    <a:lnTo>
                      <a:pt x="194" y="607"/>
                    </a:lnTo>
                    <a:lnTo>
                      <a:pt x="183" y="607"/>
                    </a:lnTo>
                    <a:lnTo>
                      <a:pt x="183" y="607"/>
                    </a:lnTo>
                    <a:lnTo>
                      <a:pt x="170" y="607"/>
                    </a:lnTo>
                    <a:lnTo>
                      <a:pt x="156" y="606"/>
                    </a:lnTo>
                    <a:lnTo>
                      <a:pt x="145" y="602"/>
                    </a:lnTo>
                    <a:lnTo>
                      <a:pt x="132" y="598"/>
                    </a:lnTo>
                    <a:lnTo>
                      <a:pt x="121" y="591"/>
                    </a:lnTo>
                    <a:lnTo>
                      <a:pt x="110" y="585"/>
                    </a:lnTo>
                    <a:lnTo>
                      <a:pt x="100" y="577"/>
                    </a:lnTo>
                    <a:lnTo>
                      <a:pt x="91" y="567"/>
                    </a:lnTo>
                    <a:lnTo>
                      <a:pt x="83" y="558"/>
                    </a:lnTo>
                    <a:lnTo>
                      <a:pt x="76" y="548"/>
                    </a:lnTo>
                    <a:lnTo>
                      <a:pt x="70" y="537"/>
                    </a:lnTo>
                    <a:lnTo>
                      <a:pt x="65" y="524"/>
                    </a:lnTo>
                    <a:lnTo>
                      <a:pt x="61" y="512"/>
                    </a:lnTo>
                    <a:lnTo>
                      <a:pt x="59" y="499"/>
                    </a:lnTo>
                    <a:lnTo>
                      <a:pt x="57" y="486"/>
                    </a:lnTo>
                    <a:lnTo>
                      <a:pt x="57" y="472"/>
                    </a:lnTo>
                    <a:lnTo>
                      <a:pt x="57" y="472"/>
                    </a:lnTo>
                    <a:lnTo>
                      <a:pt x="61" y="451"/>
                    </a:lnTo>
                    <a:lnTo>
                      <a:pt x="69" y="432"/>
                    </a:lnTo>
                    <a:lnTo>
                      <a:pt x="78" y="413"/>
                    </a:lnTo>
                    <a:lnTo>
                      <a:pt x="92" y="396"/>
                    </a:lnTo>
                    <a:lnTo>
                      <a:pt x="92" y="396"/>
                    </a:lnTo>
                    <a:lnTo>
                      <a:pt x="102" y="388"/>
                    </a:lnTo>
                    <a:lnTo>
                      <a:pt x="111" y="380"/>
                    </a:lnTo>
                    <a:lnTo>
                      <a:pt x="123" y="372"/>
                    </a:lnTo>
                    <a:lnTo>
                      <a:pt x="134" y="367"/>
                    </a:lnTo>
                    <a:lnTo>
                      <a:pt x="145" y="362"/>
                    </a:lnTo>
                    <a:lnTo>
                      <a:pt x="158" y="359"/>
                    </a:lnTo>
                    <a:lnTo>
                      <a:pt x="170" y="357"/>
                    </a:lnTo>
                    <a:lnTo>
                      <a:pt x="183" y="357"/>
                    </a:lnTo>
                    <a:lnTo>
                      <a:pt x="183" y="357"/>
                    </a:lnTo>
                    <a:lnTo>
                      <a:pt x="196" y="357"/>
                    </a:lnTo>
                    <a:lnTo>
                      <a:pt x="196" y="357"/>
                    </a:lnTo>
                    <a:lnTo>
                      <a:pt x="199" y="356"/>
                    </a:lnTo>
                    <a:lnTo>
                      <a:pt x="201" y="354"/>
                    </a:lnTo>
                    <a:lnTo>
                      <a:pt x="201" y="354"/>
                    </a:lnTo>
                    <a:lnTo>
                      <a:pt x="209" y="324"/>
                    </a:lnTo>
                    <a:lnTo>
                      <a:pt x="220" y="295"/>
                    </a:lnTo>
                    <a:lnTo>
                      <a:pt x="232" y="265"/>
                    </a:lnTo>
                    <a:lnTo>
                      <a:pt x="247" y="238"/>
                    </a:lnTo>
                    <a:lnTo>
                      <a:pt x="263" y="210"/>
                    </a:lnTo>
                    <a:lnTo>
                      <a:pt x="280" y="184"/>
                    </a:lnTo>
                    <a:lnTo>
                      <a:pt x="301" y="157"/>
                    </a:lnTo>
                    <a:lnTo>
                      <a:pt x="321" y="133"/>
                    </a:lnTo>
                    <a:lnTo>
                      <a:pt x="321" y="133"/>
                    </a:lnTo>
                    <a:lnTo>
                      <a:pt x="323" y="130"/>
                    </a:lnTo>
                    <a:lnTo>
                      <a:pt x="321" y="127"/>
                    </a:lnTo>
                    <a:lnTo>
                      <a:pt x="196" y="0"/>
                    </a:lnTo>
                    <a:lnTo>
                      <a:pt x="196" y="0"/>
                    </a:lnTo>
                    <a:lnTo>
                      <a:pt x="174" y="24"/>
                    </a:lnTo>
                    <a:lnTo>
                      <a:pt x="153" y="49"/>
                    </a:lnTo>
                    <a:lnTo>
                      <a:pt x="132" y="76"/>
                    </a:lnTo>
                    <a:lnTo>
                      <a:pt x="113" y="103"/>
                    </a:lnTo>
                    <a:lnTo>
                      <a:pt x="96" y="130"/>
                    </a:lnTo>
                    <a:lnTo>
                      <a:pt x="80" y="159"/>
                    </a:lnTo>
                    <a:lnTo>
                      <a:pt x="65" y="189"/>
                    </a:lnTo>
                    <a:lnTo>
                      <a:pt x="53" y="219"/>
                    </a:lnTo>
                    <a:lnTo>
                      <a:pt x="40" y="251"/>
                    </a:lnTo>
                    <a:lnTo>
                      <a:pt x="30" y="283"/>
                    </a:lnTo>
                    <a:lnTo>
                      <a:pt x="21" y="315"/>
                    </a:lnTo>
                    <a:lnTo>
                      <a:pt x="13" y="348"/>
                    </a:lnTo>
                    <a:lnTo>
                      <a:pt x="8" y="381"/>
                    </a:lnTo>
                    <a:lnTo>
                      <a:pt x="3" y="416"/>
                    </a:lnTo>
                    <a:lnTo>
                      <a:pt x="0" y="450"/>
                    </a:lnTo>
                    <a:lnTo>
                      <a:pt x="0" y="486"/>
                    </a:lnTo>
                    <a:lnTo>
                      <a:pt x="0" y="486"/>
                    </a:lnTo>
                    <a:lnTo>
                      <a:pt x="0" y="521"/>
                    </a:lnTo>
                    <a:lnTo>
                      <a:pt x="3" y="555"/>
                    </a:lnTo>
                    <a:lnTo>
                      <a:pt x="8" y="590"/>
                    </a:lnTo>
                    <a:lnTo>
                      <a:pt x="13" y="623"/>
                    </a:lnTo>
                    <a:lnTo>
                      <a:pt x="21" y="656"/>
                    </a:lnTo>
                    <a:lnTo>
                      <a:pt x="30" y="688"/>
                    </a:lnTo>
                    <a:lnTo>
                      <a:pt x="40" y="720"/>
                    </a:lnTo>
                    <a:lnTo>
                      <a:pt x="53" y="752"/>
                    </a:lnTo>
                    <a:lnTo>
                      <a:pt x="65" y="782"/>
                    </a:lnTo>
                    <a:lnTo>
                      <a:pt x="80" y="812"/>
                    </a:lnTo>
                    <a:lnTo>
                      <a:pt x="96" y="841"/>
                    </a:lnTo>
                    <a:lnTo>
                      <a:pt x="113" y="868"/>
                    </a:lnTo>
                    <a:lnTo>
                      <a:pt x="132" y="895"/>
                    </a:lnTo>
                    <a:lnTo>
                      <a:pt x="153" y="922"/>
                    </a:lnTo>
                    <a:lnTo>
                      <a:pt x="174" y="947"/>
                    </a:lnTo>
                    <a:lnTo>
                      <a:pt x="196" y="971"/>
                    </a:lnTo>
                    <a:lnTo>
                      <a:pt x="321" y="844"/>
                    </a:lnTo>
                    <a:lnTo>
                      <a:pt x="321" y="844"/>
                    </a:lnTo>
                    <a:lnTo>
                      <a:pt x="323" y="841"/>
                    </a:lnTo>
                    <a:lnTo>
                      <a:pt x="321" y="838"/>
                    </a:lnTo>
                    <a:lnTo>
                      <a:pt x="321" y="838"/>
                    </a:lnTo>
                    <a:lnTo>
                      <a:pt x="299" y="812"/>
                    </a:lnTo>
                    <a:lnTo>
                      <a:pt x="280" y="787"/>
                    </a:lnTo>
                    <a:lnTo>
                      <a:pt x="261" y="758"/>
                    </a:lnTo>
                    <a:lnTo>
                      <a:pt x="245" y="731"/>
                    </a:lnTo>
                    <a:lnTo>
                      <a:pt x="231" y="701"/>
                    </a:lnTo>
                    <a:lnTo>
                      <a:pt x="218" y="672"/>
                    </a:lnTo>
                    <a:lnTo>
                      <a:pt x="207" y="642"/>
                    </a:lnTo>
                    <a:lnTo>
                      <a:pt x="199" y="610"/>
                    </a:lnTo>
                    <a:lnTo>
                      <a:pt x="199" y="610"/>
                    </a:lnTo>
                    <a:close/>
                  </a:path>
                </a:pathLst>
              </a:custGeom>
              <a:solidFill>
                <a:srgbClr val="35BCF3"/>
              </a:solidFill>
              <a:ln>
                <a:noFill/>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54" name="Freeform 126">
                <a:extLst>
                  <a:ext uri="{FF2B5EF4-FFF2-40B4-BE49-F238E27FC236}">
                    <a16:creationId xmlns:a16="http://schemas.microsoft.com/office/drawing/2014/main" id="{CA014927-1333-4AC8-ACE0-9E1FD4DEBE1D}"/>
                  </a:ext>
                </a:extLst>
              </p:cNvPr>
              <p:cNvSpPr>
                <a:spLocks/>
              </p:cNvSpPr>
              <p:nvPr/>
            </p:nvSpPr>
            <p:spPr bwMode="auto">
              <a:xfrm>
                <a:off x="3704416" y="4680574"/>
                <a:ext cx="1735170" cy="579583"/>
              </a:xfrm>
              <a:custGeom>
                <a:avLst/>
                <a:gdLst>
                  <a:gd name="T0" fmla="*/ 611 w 970"/>
                  <a:gd name="T1" fmla="*/ 125 h 324"/>
                  <a:gd name="T2" fmla="*/ 607 w 970"/>
                  <a:gd name="T3" fmla="*/ 130 h 324"/>
                  <a:gd name="T4" fmla="*/ 607 w 970"/>
                  <a:gd name="T5" fmla="*/ 140 h 324"/>
                  <a:gd name="T6" fmla="*/ 606 w 970"/>
                  <a:gd name="T7" fmla="*/ 154 h 324"/>
                  <a:gd name="T8" fmla="*/ 601 w 970"/>
                  <a:gd name="T9" fmla="*/ 178 h 324"/>
                  <a:gd name="T10" fmla="*/ 592 w 970"/>
                  <a:gd name="T11" fmla="*/ 202 h 324"/>
                  <a:gd name="T12" fmla="*/ 577 w 970"/>
                  <a:gd name="T13" fmla="*/ 222 h 324"/>
                  <a:gd name="T14" fmla="*/ 568 w 970"/>
                  <a:gd name="T15" fmla="*/ 232 h 324"/>
                  <a:gd name="T16" fmla="*/ 533 w 970"/>
                  <a:gd name="T17" fmla="*/ 256 h 324"/>
                  <a:gd name="T18" fmla="*/ 491 w 970"/>
                  <a:gd name="T19" fmla="*/ 265 h 324"/>
                  <a:gd name="T20" fmla="*/ 477 w 970"/>
                  <a:gd name="T21" fmla="*/ 265 h 324"/>
                  <a:gd name="T22" fmla="*/ 452 w 970"/>
                  <a:gd name="T23" fmla="*/ 262 h 324"/>
                  <a:gd name="T24" fmla="*/ 428 w 970"/>
                  <a:gd name="T25" fmla="*/ 254 h 324"/>
                  <a:gd name="T26" fmla="*/ 405 w 970"/>
                  <a:gd name="T27" fmla="*/ 240 h 324"/>
                  <a:gd name="T28" fmla="*/ 388 w 970"/>
                  <a:gd name="T29" fmla="*/ 224 h 324"/>
                  <a:gd name="T30" fmla="*/ 372 w 970"/>
                  <a:gd name="T31" fmla="*/ 203 h 324"/>
                  <a:gd name="T32" fmla="*/ 363 w 970"/>
                  <a:gd name="T33" fmla="*/ 179 h 324"/>
                  <a:gd name="T34" fmla="*/ 356 w 970"/>
                  <a:gd name="T35" fmla="*/ 154 h 324"/>
                  <a:gd name="T36" fmla="*/ 356 w 970"/>
                  <a:gd name="T37" fmla="*/ 140 h 324"/>
                  <a:gd name="T38" fmla="*/ 356 w 970"/>
                  <a:gd name="T39" fmla="*/ 128 h 324"/>
                  <a:gd name="T40" fmla="*/ 353 w 970"/>
                  <a:gd name="T41" fmla="*/ 124 h 324"/>
                  <a:gd name="T42" fmla="*/ 323 w 970"/>
                  <a:gd name="T43" fmla="*/ 114 h 324"/>
                  <a:gd name="T44" fmla="*/ 265 w 970"/>
                  <a:gd name="T45" fmla="*/ 92 h 324"/>
                  <a:gd name="T46" fmla="*/ 210 w 970"/>
                  <a:gd name="T47" fmla="*/ 60 h 324"/>
                  <a:gd name="T48" fmla="*/ 157 w 970"/>
                  <a:gd name="T49" fmla="*/ 23 h 324"/>
                  <a:gd name="T50" fmla="*/ 132 w 970"/>
                  <a:gd name="T51" fmla="*/ 1 h 324"/>
                  <a:gd name="T52" fmla="*/ 126 w 970"/>
                  <a:gd name="T53" fmla="*/ 1 h 324"/>
                  <a:gd name="T54" fmla="*/ 0 w 970"/>
                  <a:gd name="T55" fmla="*/ 128 h 324"/>
                  <a:gd name="T56" fmla="*/ 49 w 970"/>
                  <a:gd name="T57" fmla="*/ 171 h 324"/>
                  <a:gd name="T58" fmla="*/ 102 w 970"/>
                  <a:gd name="T59" fmla="*/ 209 h 324"/>
                  <a:gd name="T60" fmla="*/ 159 w 970"/>
                  <a:gd name="T61" fmla="*/ 243 h 324"/>
                  <a:gd name="T62" fmla="*/ 219 w 970"/>
                  <a:gd name="T63" fmla="*/ 272 h 324"/>
                  <a:gd name="T64" fmla="*/ 281 w 970"/>
                  <a:gd name="T65" fmla="*/ 294 h 324"/>
                  <a:gd name="T66" fmla="*/ 347 w 970"/>
                  <a:gd name="T67" fmla="*/ 310 h 324"/>
                  <a:gd name="T68" fmla="*/ 415 w 970"/>
                  <a:gd name="T69" fmla="*/ 321 h 324"/>
                  <a:gd name="T70" fmla="*/ 485 w 970"/>
                  <a:gd name="T71" fmla="*/ 324 h 324"/>
                  <a:gd name="T72" fmla="*/ 520 w 970"/>
                  <a:gd name="T73" fmla="*/ 322 h 324"/>
                  <a:gd name="T74" fmla="*/ 588 w 970"/>
                  <a:gd name="T75" fmla="*/ 316 h 324"/>
                  <a:gd name="T76" fmla="*/ 655 w 970"/>
                  <a:gd name="T77" fmla="*/ 303 h 324"/>
                  <a:gd name="T78" fmla="*/ 720 w 970"/>
                  <a:gd name="T79" fmla="*/ 283 h 324"/>
                  <a:gd name="T80" fmla="*/ 782 w 970"/>
                  <a:gd name="T81" fmla="*/ 257 h 324"/>
                  <a:gd name="T82" fmla="*/ 840 w 970"/>
                  <a:gd name="T83" fmla="*/ 227 h 324"/>
                  <a:gd name="T84" fmla="*/ 895 w 970"/>
                  <a:gd name="T85" fmla="*/ 190 h 324"/>
                  <a:gd name="T86" fmla="*/ 946 w 970"/>
                  <a:gd name="T87" fmla="*/ 151 h 324"/>
                  <a:gd name="T88" fmla="*/ 844 w 970"/>
                  <a:gd name="T89" fmla="*/ 1 h 324"/>
                  <a:gd name="T90" fmla="*/ 841 w 970"/>
                  <a:gd name="T91" fmla="*/ 0 h 324"/>
                  <a:gd name="T92" fmla="*/ 838 w 970"/>
                  <a:gd name="T93" fmla="*/ 1 h 324"/>
                  <a:gd name="T94" fmla="*/ 786 w 970"/>
                  <a:gd name="T95" fmla="*/ 44 h 324"/>
                  <a:gd name="T96" fmla="*/ 730 w 970"/>
                  <a:gd name="T97" fmla="*/ 79 h 324"/>
                  <a:gd name="T98" fmla="*/ 671 w 970"/>
                  <a:gd name="T99" fmla="*/ 106 h 324"/>
                  <a:gd name="T100" fmla="*/ 611 w 970"/>
                  <a:gd name="T101" fmla="*/ 12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70" h="324">
                    <a:moveTo>
                      <a:pt x="611" y="125"/>
                    </a:moveTo>
                    <a:lnTo>
                      <a:pt x="611" y="125"/>
                    </a:lnTo>
                    <a:lnTo>
                      <a:pt x="607" y="127"/>
                    </a:lnTo>
                    <a:lnTo>
                      <a:pt x="607" y="130"/>
                    </a:lnTo>
                    <a:lnTo>
                      <a:pt x="607" y="130"/>
                    </a:lnTo>
                    <a:lnTo>
                      <a:pt x="607" y="140"/>
                    </a:lnTo>
                    <a:lnTo>
                      <a:pt x="607" y="140"/>
                    </a:lnTo>
                    <a:lnTo>
                      <a:pt x="606" y="154"/>
                    </a:lnTo>
                    <a:lnTo>
                      <a:pt x="604" y="165"/>
                    </a:lnTo>
                    <a:lnTo>
                      <a:pt x="601" y="178"/>
                    </a:lnTo>
                    <a:lnTo>
                      <a:pt x="596" y="190"/>
                    </a:lnTo>
                    <a:lnTo>
                      <a:pt x="592" y="202"/>
                    </a:lnTo>
                    <a:lnTo>
                      <a:pt x="585" y="213"/>
                    </a:lnTo>
                    <a:lnTo>
                      <a:pt x="577" y="222"/>
                    </a:lnTo>
                    <a:lnTo>
                      <a:pt x="568" y="232"/>
                    </a:lnTo>
                    <a:lnTo>
                      <a:pt x="568" y="232"/>
                    </a:lnTo>
                    <a:lnTo>
                      <a:pt x="552" y="244"/>
                    </a:lnTo>
                    <a:lnTo>
                      <a:pt x="533" y="256"/>
                    </a:lnTo>
                    <a:lnTo>
                      <a:pt x="512" y="262"/>
                    </a:lnTo>
                    <a:lnTo>
                      <a:pt x="491" y="265"/>
                    </a:lnTo>
                    <a:lnTo>
                      <a:pt x="491" y="265"/>
                    </a:lnTo>
                    <a:lnTo>
                      <a:pt x="477" y="265"/>
                    </a:lnTo>
                    <a:lnTo>
                      <a:pt x="464" y="265"/>
                    </a:lnTo>
                    <a:lnTo>
                      <a:pt x="452" y="262"/>
                    </a:lnTo>
                    <a:lnTo>
                      <a:pt x="439" y="259"/>
                    </a:lnTo>
                    <a:lnTo>
                      <a:pt x="428" y="254"/>
                    </a:lnTo>
                    <a:lnTo>
                      <a:pt x="417" y="248"/>
                    </a:lnTo>
                    <a:lnTo>
                      <a:pt x="405" y="240"/>
                    </a:lnTo>
                    <a:lnTo>
                      <a:pt x="396" y="232"/>
                    </a:lnTo>
                    <a:lnTo>
                      <a:pt x="388" y="224"/>
                    </a:lnTo>
                    <a:lnTo>
                      <a:pt x="380" y="213"/>
                    </a:lnTo>
                    <a:lnTo>
                      <a:pt x="372" y="203"/>
                    </a:lnTo>
                    <a:lnTo>
                      <a:pt x="367" y="190"/>
                    </a:lnTo>
                    <a:lnTo>
                      <a:pt x="363" y="179"/>
                    </a:lnTo>
                    <a:lnTo>
                      <a:pt x="359" y="167"/>
                    </a:lnTo>
                    <a:lnTo>
                      <a:pt x="356" y="154"/>
                    </a:lnTo>
                    <a:lnTo>
                      <a:pt x="356" y="140"/>
                    </a:lnTo>
                    <a:lnTo>
                      <a:pt x="356" y="140"/>
                    </a:lnTo>
                    <a:lnTo>
                      <a:pt x="356" y="128"/>
                    </a:lnTo>
                    <a:lnTo>
                      <a:pt x="356" y="128"/>
                    </a:lnTo>
                    <a:lnTo>
                      <a:pt x="356" y="125"/>
                    </a:lnTo>
                    <a:lnTo>
                      <a:pt x="353" y="124"/>
                    </a:lnTo>
                    <a:lnTo>
                      <a:pt x="353" y="124"/>
                    </a:lnTo>
                    <a:lnTo>
                      <a:pt x="323" y="114"/>
                    </a:lnTo>
                    <a:lnTo>
                      <a:pt x="294" y="103"/>
                    </a:lnTo>
                    <a:lnTo>
                      <a:pt x="265" y="92"/>
                    </a:lnTo>
                    <a:lnTo>
                      <a:pt x="237" y="77"/>
                    </a:lnTo>
                    <a:lnTo>
                      <a:pt x="210" y="60"/>
                    </a:lnTo>
                    <a:lnTo>
                      <a:pt x="183" y="43"/>
                    </a:lnTo>
                    <a:lnTo>
                      <a:pt x="157" y="23"/>
                    </a:lnTo>
                    <a:lnTo>
                      <a:pt x="132" y="1"/>
                    </a:lnTo>
                    <a:lnTo>
                      <a:pt x="132" y="1"/>
                    </a:lnTo>
                    <a:lnTo>
                      <a:pt x="129" y="0"/>
                    </a:lnTo>
                    <a:lnTo>
                      <a:pt x="126" y="1"/>
                    </a:lnTo>
                    <a:lnTo>
                      <a:pt x="0" y="128"/>
                    </a:lnTo>
                    <a:lnTo>
                      <a:pt x="0" y="128"/>
                    </a:lnTo>
                    <a:lnTo>
                      <a:pt x="24" y="151"/>
                    </a:lnTo>
                    <a:lnTo>
                      <a:pt x="49" y="171"/>
                    </a:lnTo>
                    <a:lnTo>
                      <a:pt x="75" y="190"/>
                    </a:lnTo>
                    <a:lnTo>
                      <a:pt x="102" y="209"/>
                    </a:lnTo>
                    <a:lnTo>
                      <a:pt x="130" y="227"/>
                    </a:lnTo>
                    <a:lnTo>
                      <a:pt x="159" y="243"/>
                    </a:lnTo>
                    <a:lnTo>
                      <a:pt x="188" y="257"/>
                    </a:lnTo>
                    <a:lnTo>
                      <a:pt x="219" y="272"/>
                    </a:lnTo>
                    <a:lnTo>
                      <a:pt x="250" y="283"/>
                    </a:lnTo>
                    <a:lnTo>
                      <a:pt x="281" y="294"/>
                    </a:lnTo>
                    <a:lnTo>
                      <a:pt x="315" y="303"/>
                    </a:lnTo>
                    <a:lnTo>
                      <a:pt x="347" y="310"/>
                    </a:lnTo>
                    <a:lnTo>
                      <a:pt x="382" y="316"/>
                    </a:lnTo>
                    <a:lnTo>
                      <a:pt x="415" y="321"/>
                    </a:lnTo>
                    <a:lnTo>
                      <a:pt x="450" y="322"/>
                    </a:lnTo>
                    <a:lnTo>
                      <a:pt x="485" y="324"/>
                    </a:lnTo>
                    <a:lnTo>
                      <a:pt x="485" y="324"/>
                    </a:lnTo>
                    <a:lnTo>
                      <a:pt x="520" y="322"/>
                    </a:lnTo>
                    <a:lnTo>
                      <a:pt x="555" y="321"/>
                    </a:lnTo>
                    <a:lnTo>
                      <a:pt x="588" y="316"/>
                    </a:lnTo>
                    <a:lnTo>
                      <a:pt x="623" y="310"/>
                    </a:lnTo>
                    <a:lnTo>
                      <a:pt x="655" y="303"/>
                    </a:lnTo>
                    <a:lnTo>
                      <a:pt x="689" y="294"/>
                    </a:lnTo>
                    <a:lnTo>
                      <a:pt x="720" y="283"/>
                    </a:lnTo>
                    <a:lnTo>
                      <a:pt x="751" y="272"/>
                    </a:lnTo>
                    <a:lnTo>
                      <a:pt x="782" y="257"/>
                    </a:lnTo>
                    <a:lnTo>
                      <a:pt x="811" y="243"/>
                    </a:lnTo>
                    <a:lnTo>
                      <a:pt x="840" y="227"/>
                    </a:lnTo>
                    <a:lnTo>
                      <a:pt x="868" y="209"/>
                    </a:lnTo>
                    <a:lnTo>
                      <a:pt x="895" y="190"/>
                    </a:lnTo>
                    <a:lnTo>
                      <a:pt x="921" y="171"/>
                    </a:lnTo>
                    <a:lnTo>
                      <a:pt x="946" y="151"/>
                    </a:lnTo>
                    <a:lnTo>
                      <a:pt x="970" y="128"/>
                    </a:lnTo>
                    <a:lnTo>
                      <a:pt x="844" y="1"/>
                    </a:lnTo>
                    <a:lnTo>
                      <a:pt x="844" y="1"/>
                    </a:lnTo>
                    <a:lnTo>
                      <a:pt x="841" y="0"/>
                    </a:lnTo>
                    <a:lnTo>
                      <a:pt x="838" y="1"/>
                    </a:lnTo>
                    <a:lnTo>
                      <a:pt x="838" y="1"/>
                    </a:lnTo>
                    <a:lnTo>
                      <a:pt x="813" y="23"/>
                    </a:lnTo>
                    <a:lnTo>
                      <a:pt x="786" y="44"/>
                    </a:lnTo>
                    <a:lnTo>
                      <a:pt x="759" y="62"/>
                    </a:lnTo>
                    <a:lnTo>
                      <a:pt x="730" y="79"/>
                    </a:lnTo>
                    <a:lnTo>
                      <a:pt x="701" y="93"/>
                    </a:lnTo>
                    <a:lnTo>
                      <a:pt x="671" y="106"/>
                    </a:lnTo>
                    <a:lnTo>
                      <a:pt x="641" y="116"/>
                    </a:lnTo>
                    <a:lnTo>
                      <a:pt x="611" y="125"/>
                    </a:lnTo>
                    <a:lnTo>
                      <a:pt x="611" y="125"/>
                    </a:lnTo>
                    <a:close/>
                  </a:path>
                </a:pathLst>
              </a:custGeom>
              <a:solidFill>
                <a:srgbClr val="BAC9D9"/>
              </a:solidFill>
              <a:ln>
                <a:noFill/>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55" name="Freeform 127">
                <a:extLst>
                  <a:ext uri="{FF2B5EF4-FFF2-40B4-BE49-F238E27FC236}">
                    <a16:creationId xmlns:a16="http://schemas.microsoft.com/office/drawing/2014/main" id="{4FB1104C-2C52-46C4-9D1A-CD51C8851E8E}"/>
                  </a:ext>
                </a:extLst>
              </p:cNvPr>
              <p:cNvSpPr>
                <a:spLocks/>
              </p:cNvSpPr>
              <p:nvPr/>
            </p:nvSpPr>
            <p:spPr bwMode="auto">
              <a:xfrm>
                <a:off x="5246392" y="3138598"/>
                <a:ext cx="577794" cy="1736959"/>
              </a:xfrm>
              <a:custGeom>
                <a:avLst/>
                <a:gdLst>
                  <a:gd name="T0" fmla="*/ 124 w 323"/>
                  <a:gd name="T1" fmla="*/ 361 h 971"/>
                  <a:gd name="T2" fmla="*/ 129 w 323"/>
                  <a:gd name="T3" fmla="*/ 364 h 971"/>
                  <a:gd name="T4" fmla="*/ 140 w 323"/>
                  <a:gd name="T5" fmla="*/ 364 h 971"/>
                  <a:gd name="T6" fmla="*/ 154 w 323"/>
                  <a:gd name="T7" fmla="*/ 364 h 971"/>
                  <a:gd name="T8" fmla="*/ 184 w 323"/>
                  <a:gd name="T9" fmla="*/ 372 h 971"/>
                  <a:gd name="T10" fmla="*/ 210 w 323"/>
                  <a:gd name="T11" fmla="*/ 385 h 971"/>
                  <a:gd name="T12" fmla="*/ 234 w 323"/>
                  <a:gd name="T13" fmla="*/ 405 h 971"/>
                  <a:gd name="T14" fmla="*/ 243 w 323"/>
                  <a:gd name="T15" fmla="*/ 418 h 971"/>
                  <a:gd name="T16" fmla="*/ 256 w 323"/>
                  <a:gd name="T17" fmla="*/ 440 h 971"/>
                  <a:gd name="T18" fmla="*/ 264 w 323"/>
                  <a:gd name="T19" fmla="*/ 466 h 971"/>
                  <a:gd name="T20" fmla="*/ 266 w 323"/>
                  <a:gd name="T21" fmla="*/ 482 h 971"/>
                  <a:gd name="T22" fmla="*/ 264 w 323"/>
                  <a:gd name="T23" fmla="*/ 512 h 971"/>
                  <a:gd name="T24" fmla="*/ 254 w 323"/>
                  <a:gd name="T25" fmla="*/ 540 h 971"/>
                  <a:gd name="T26" fmla="*/ 239 w 323"/>
                  <a:gd name="T27" fmla="*/ 566 h 971"/>
                  <a:gd name="T28" fmla="*/ 229 w 323"/>
                  <a:gd name="T29" fmla="*/ 577 h 971"/>
                  <a:gd name="T30" fmla="*/ 210 w 323"/>
                  <a:gd name="T31" fmla="*/ 593 h 971"/>
                  <a:gd name="T32" fmla="*/ 188 w 323"/>
                  <a:gd name="T33" fmla="*/ 606 h 971"/>
                  <a:gd name="T34" fmla="*/ 164 w 323"/>
                  <a:gd name="T35" fmla="*/ 612 h 971"/>
                  <a:gd name="T36" fmla="*/ 140 w 323"/>
                  <a:gd name="T37" fmla="*/ 615 h 971"/>
                  <a:gd name="T38" fmla="*/ 127 w 323"/>
                  <a:gd name="T39" fmla="*/ 614 h 971"/>
                  <a:gd name="T40" fmla="*/ 124 w 323"/>
                  <a:gd name="T41" fmla="*/ 615 h 971"/>
                  <a:gd name="T42" fmla="*/ 122 w 323"/>
                  <a:gd name="T43" fmla="*/ 617 h 971"/>
                  <a:gd name="T44" fmla="*/ 103 w 323"/>
                  <a:gd name="T45" fmla="*/ 677 h 971"/>
                  <a:gd name="T46" fmla="*/ 76 w 323"/>
                  <a:gd name="T47" fmla="*/ 733 h 971"/>
                  <a:gd name="T48" fmla="*/ 43 w 323"/>
                  <a:gd name="T49" fmla="*/ 787 h 971"/>
                  <a:gd name="T50" fmla="*/ 2 w 323"/>
                  <a:gd name="T51" fmla="*/ 838 h 971"/>
                  <a:gd name="T52" fmla="*/ 0 w 323"/>
                  <a:gd name="T53" fmla="*/ 841 h 971"/>
                  <a:gd name="T54" fmla="*/ 127 w 323"/>
                  <a:gd name="T55" fmla="*/ 971 h 971"/>
                  <a:gd name="T56" fmla="*/ 149 w 323"/>
                  <a:gd name="T57" fmla="*/ 947 h 971"/>
                  <a:gd name="T58" fmla="*/ 191 w 323"/>
                  <a:gd name="T59" fmla="*/ 895 h 971"/>
                  <a:gd name="T60" fmla="*/ 227 w 323"/>
                  <a:gd name="T61" fmla="*/ 841 h 971"/>
                  <a:gd name="T62" fmla="*/ 258 w 323"/>
                  <a:gd name="T63" fmla="*/ 782 h 971"/>
                  <a:gd name="T64" fmla="*/ 283 w 323"/>
                  <a:gd name="T65" fmla="*/ 720 h 971"/>
                  <a:gd name="T66" fmla="*/ 302 w 323"/>
                  <a:gd name="T67" fmla="*/ 656 h 971"/>
                  <a:gd name="T68" fmla="*/ 315 w 323"/>
                  <a:gd name="T69" fmla="*/ 590 h 971"/>
                  <a:gd name="T70" fmla="*/ 323 w 323"/>
                  <a:gd name="T71" fmla="*/ 521 h 971"/>
                  <a:gd name="T72" fmla="*/ 323 w 323"/>
                  <a:gd name="T73" fmla="*/ 486 h 971"/>
                  <a:gd name="T74" fmla="*/ 320 w 323"/>
                  <a:gd name="T75" fmla="*/ 416 h 971"/>
                  <a:gd name="T76" fmla="*/ 310 w 323"/>
                  <a:gd name="T77" fmla="*/ 348 h 971"/>
                  <a:gd name="T78" fmla="*/ 293 w 323"/>
                  <a:gd name="T79" fmla="*/ 283 h 971"/>
                  <a:gd name="T80" fmla="*/ 270 w 323"/>
                  <a:gd name="T81" fmla="*/ 219 h 971"/>
                  <a:gd name="T82" fmla="*/ 243 w 323"/>
                  <a:gd name="T83" fmla="*/ 159 h 971"/>
                  <a:gd name="T84" fmla="*/ 210 w 323"/>
                  <a:gd name="T85" fmla="*/ 103 h 971"/>
                  <a:gd name="T86" fmla="*/ 170 w 323"/>
                  <a:gd name="T87" fmla="*/ 49 h 971"/>
                  <a:gd name="T88" fmla="*/ 127 w 323"/>
                  <a:gd name="T89" fmla="*/ 0 h 971"/>
                  <a:gd name="T90" fmla="*/ 2 w 323"/>
                  <a:gd name="T91" fmla="*/ 127 h 971"/>
                  <a:gd name="T92" fmla="*/ 2 w 323"/>
                  <a:gd name="T93" fmla="*/ 133 h 971"/>
                  <a:gd name="T94" fmla="*/ 24 w 323"/>
                  <a:gd name="T95" fmla="*/ 159 h 971"/>
                  <a:gd name="T96" fmla="*/ 62 w 323"/>
                  <a:gd name="T97" fmla="*/ 213 h 971"/>
                  <a:gd name="T98" fmla="*/ 92 w 323"/>
                  <a:gd name="T99" fmla="*/ 270 h 971"/>
                  <a:gd name="T100" fmla="*/ 116 w 323"/>
                  <a:gd name="T101" fmla="*/ 329 h 971"/>
                  <a:gd name="T102" fmla="*/ 124 w 323"/>
                  <a:gd name="T103" fmla="*/ 361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3" h="971">
                    <a:moveTo>
                      <a:pt x="124" y="361"/>
                    </a:moveTo>
                    <a:lnTo>
                      <a:pt x="124" y="361"/>
                    </a:lnTo>
                    <a:lnTo>
                      <a:pt x="126" y="362"/>
                    </a:lnTo>
                    <a:lnTo>
                      <a:pt x="129" y="364"/>
                    </a:lnTo>
                    <a:lnTo>
                      <a:pt x="129" y="364"/>
                    </a:lnTo>
                    <a:lnTo>
                      <a:pt x="140" y="364"/>
                    </a:lnTo>
                    <a:lnTo>
                      <a:pt x="140" y="364"/>
                    </a:lnTo>
                    <a:lnTo>
                      <a:pt x="154" y="364"/>
                    </a:lnTo>
                    <a:lnTo>
                      <a:pt x="170" y="367"/>
                    </a:lnTo>
                    <a:lnTo>
                      <a:pt x="184" y="372"/>
                    </a:lnTo>
                    <a:lnTo>
                      <a:pt x="197" y="378"/>
                    </a:lnTo>
                    <a:lnTo>
                      <a:pt x="210" y="385"/>
                    </a:lnTo>
                    <a:lnTo>
                      <a:pt x="223" y="394"/>
                    </a:lnTo>
                    <a:lnTo>
                      <a:pt x="234" y="405"/>
                    </a:lnTo>
                    <a:lnTo>
                      <a:pt x="243" y="418"/>
                    </a:lnTo>
                    <a:lnTo>
                      <a:pt x="243" y="418"/>
                    </a:lnTo>
                    <a:lnTo>
                      <a:pt x="250" y="429"/>
                    </a:lnTo>
                    <a:lnTo>
                      <a:pt x="256" y="440"/>
                    </a:lnTo>
                    <a:lnTo>
                      <a:pt x="261" y="453"/>
                    </a:lnTo>
                    <a:lnTo>
                      <a:pt x="264" y="466"/>
                    </a:lnTo>
                    <a:lnTo>
                      <a:pt x="264" y="466"/>
                    </a:lnTo>
                    <a:lnTo>
                      <a:pt x="266" y="482"/>
                    </a:lnTo>
                    <a:lnTo>
                      <a:pt x="266" y="497"/>
                    </a:lnTo>
                    <a:lnTo>
                      <a:pt x="264" y="512"/>
                    </a:lnTo>
                    <a:lnTo>
                      <a:pt x="259" y="526"/>
                    </a:lnTo>
                    <a:lnTo>
                      <a:pt x="254" y="540"/>
                    </a:lnTo>
                    <a:lnTo>
                      <a:pt x="248" y="553"/>
                    </a:lnTo>
                    <a:lnTo>
                      <a:pt x="239" y="566"/>
                    </a:lnTo>
                    <a:lnTo>
                      <a:pt x="229" y="577"/>
                    </a:lnTo>
                    <a:lnTo>
                      <a:pt x="229" y="577"/>
                    </a:lnTo>
                    <a:lnTo>
                      <a:pt x="219" y="586"/>
                    </a:lnTo>
                    <a:lnTo>
                      <a:pt x="210" y="593"/>
                    </a:lnTo>
                    <a:lnTo>
                      <a:pt x="199" y="599"/>
                    </a:lnTo>
                    <a:lnTo>
                      <a:pt x="188" y="606"/>
                    </a:lnTo>
                    <a:lnTo>
                      <a:pt x="177" y="609"/>
                    </a:lnTo>
                    <a:lnTo>
                      <a:pt x="164" y="612"/>
                    </a:lnTo>
                    <a:lnTo>
                      <a:pt x="153" y="614"/>
                    </a:lnTo>
                    <a:lnTo>
                      <a:pt x="140" y="615"/>
                    </a:lnTo>
                    <a:lnTo>
                      <a:pt x="140" y="615"/>
                    </a:lnTo>
                    <a:lnTo>
                      <a:pt x="127" y="614"/>
                    </a:lnTo>
                    <a:lnTo>
                      <a:pt x="127" y="614"/>
                    </a:lnTo>
                    <a:lnTo>
                      <a:pt x="124" y="615"/>
                    </a:lnTo>
                    <a:lnTo>
                      <a:pt x="122" y="617"/>
                    </a:lnTo>
                    <a:lnTo>
                      <a:pt x="122" y="617"/>
                    </a:lnTo>
                    <a:lnTo>
                      <a:pt x="114" y="647"/>
                    </a:lnTo>
                    <a:lnTo>
                      <a:pt x="103" y="677"/>
                    </a:lnTo>
                    <a:lnTo>
                      <a:pt x="91" y="706"/>
                    </a:lnTo>
                    <a:lnTo>
                      <a:pt x="76" y="733"/>
                    </a:lnTo>
                    <a:lnTo>
                      <a:pt x="60" y="761"/>
                    </a:lnTo>
                    <a:lnTo>
                      <a:pt x="43" y="787"/>
                    </a:lnTo>
                    <a:lnTo>
                      <a:pt x="22" y="814"/>
                    </a:lnTo>
                    <a:lnTo>
                      <a:pt x="2" y="838"/>
                    </a:lnTo>
                    <a:lnTo>
                      <a:pt x="2" y="838"/>
                    </a:lnTo>
                    <a:lnTo>
                      <a:pt x="0" y="841"/>
                    </a:lnTo>
                    <a:lnTo>
                      <a:pt x="2" y="844"/>
                    </a:lnTo>
                    <a:lnTo>
                      <a:pt x="127" y="971"/>
                    </a:lnTo>
                    <a:lnTo>
                      <a:pt x="127" y="971"/>
                    </a:lnTo>
                    <a:lnTo>
                      <a:pt x="149" y="947"/>
                    </a:lnTo>
                    <a:lnTo>
                      <a:pt x="170" y="922"/>
                    </a:lnTo>
                    <a:lnTo>
                      <a:pt x="191" y="895"/>
                    </a:lnTo>
                    <a:lnTo>
                      <a:pt x="210" y="868"/>
                    </a:lnTo>
                    <a:lnTo>
                      <a:pt x="227" y="841"/>
                    </a:lnTo>
                    <a:lnTo>
                      <a:pt x="243" y="812"/>
                    </a:lnTo>
                    <a:lnTo>
                      <a:pt x="258" y="782"/>
                    </a:lnTo>
                    <a:lnTo>
                      <a:pt x="270" y="752"/>
                    </a:lnTo>
                    <a:lnTo>
                      <a:pt x="283" y="720"/>
                    </a:lnTo>
                    <a:lnTo>
                      <a:pt x="293" y="688"/>
                    </a:lnTo>
                    <a:lnTo>
                      <a:pt x="302" y="656"/>
                    </a:lnTo>
                    <a:lnTo>
                      <a:pt x="310" y="623"/>
                    </a:lnTo>
                    <a:lnTo>
                      <a:pt x="315" y="590"/>
                    </a:lnTo>
                    <a:lnTo>
                      <a:pt x="320" y="555"/>
                    </a:lnTo>
                    <a:lnTo>
                      <a:pt x="323" y="521"/>
                    </a:lnTo>
                    <a:lnTo>
                      <a:pt x="323" y="486"/>
                    </a:lnTo>
                    <a:lnTo>
                      <a:pt x="323" y="486"/>
                    </a:lnTo>
                    <a:lnTo>
                      <a:pt x="323" y="450"/>
                    </a:lnTo>
                    <a:lnTo>
                      <a:pt x="320" y="416"/>
                    </a:lnTo>
                    <a:lnTo>
                      <a:pt x="315" y="381"/>
                    </a:lnTo>
                    <a:lnTo>
                      <a:pt x="310" y="348"/>
                    </a:lnTo>
                    <a:lnTo>
                      <a:pt x="302" y="315"/>
                    </a:lnTo>
                    <a:lnTo>
                      <a:pt x="293" y="283"/>
                    </a:lnTo>
                    <a:lnTo>
                      <a:pt x="283" y="251"/>
                    </a:lnTo>
                    <a:lnTo>
                      <a:pt x="270" y="219"/>
                    </a:lnTo>
                    <a:lnTo>
                      <a:pt x="258" y="189"/>
                    </a:lnTo>
                    <a:lnTo>
                      <a:pt x="243" y="159"/>
                    </a:lnTo>
                    <a:lnTo>
                      <a:pt x="227" y="130"/>
                    </a:lnTo>
                    <a:lnTo>
                      <a:pt x="210" y="103"/>
                    </a:lnTo>
                    <a:lnTo>
                      <a:pt x="191" y="76"/>
                    </a:lnTo>
                    <a:lnTo>
                      <a:pt x="170" y="49"/>
                    </a:lnTo>
                    <a:lnTo>
                      <a:pt x="149" y="24"/>
                    </a:lnTo>
                    <a:lnTo>
                      <a:pt x="127" y="0"/>
                    </a:lnTo>
                    <a:lnTo>
                      <a:pt x="2" y="127"/>
                    </a:lnTo>
                    <a:lnTo>
                      <a:pt x="2" y="127"/>
                    </a:lnTo>
                    <a:lnTo>
                      <a:pt x="0" y="130"/>
                    </a:lnTo>
                    <a:lnTo>
                      <a:pt x="2" y="133"/>
                    </a:lnTo>
                    <a:lnTo>
                      <a:pt x="2" y="133"/>
                    </a:lnTo>
                    <a:lnTo>
                      <a:pt x="24" y="159"/>
                    </a:lnTo>
                    <a:lnTo>
                      <a:pt x="43" y="184"/>
                    </a:lnTo>
                    <a:lnTo>
                      <a:pt x="62" y="213"/>
                    </a:lnTo>
                    <a:lnTo>
                      <a:pt x="78" y="240"/>
                    </a:lnTo>
                    <a:lnTo>
                      <a:pt x="92" y="270"/>
                    </a:lnTo>
                    <a:lnTo>
                      <a:pt x="105" y="299"/>
                    </a:lnTo>
                    <a:lnTo>
                      <a:pt x="116" y="329"/>
                    </a:lnTo>
                    <a:lnTo>
                      <a:pt x="124" y="361"/>
                    </a:lnTo>
                    <a:lnTo>
                      <a:pt x="124" y="361"/>
                    </a:lnTo>
                    <a:close/>
                  </a:path>
                </a:pathLst>
              </a:custGeom>
              <a:solidFill>
                <a:srgbClr val="3B93D5"/>
              </a:solidFill>
              <a:ln>
                <a:noFill/>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56" name="Freeform 128">
                <a:extLst>
                  <a:ext uri="{FF2B5EF4-FFF2-40B4-BE49-F238E27FC236}">
                    <a16:creationId xmlns:a16="http://schemas.microsoft.com/office/drawing/2014/main" id="{C6081943-1892-4C75-A222-EE66C1384DB6}"/>
                  </a:ext>
                </a:extLst>
              </p:cNvPr>
              <p:cNvSpPr>
                <a:spLocks/>
              </p:cNvSpPr>
              <p:nvPr/>
            </p:nvSpPr>
            <p:spPr bwMode="auto">
              <a:xfrm>
                <a:off x="3704416" y="2753999"/>
                <a:ext cx="1735170" cy="579583"/>
              </a:xfrm>
              <a:custGeom>
                <a:avLst/>
                <a:gdLst>
                  <a:gd name="T0" fmla="*/ 359 w 970"/>
                  <a:gd name="T1" fmla="*/ 199 h 324"/>
                  <a:gd name="T2" fmla="*/ 363 w 970"/>
                  <a:gd name="T3" fmla="*/ 194 h 324"/>
                  <a:gd name="T4" fmla="*/ 363 w 970"/>
                  <a:gd name="T5" fmla="*/ 184 h 324"/>
                  <a:gd name="T6" fmla="*/ 363 w 970"/>
                  <a:gd name="T7" fmla="*/ 172 h 324"/>
                  <a:gd name="T8" fmla="*/ 369 w 970"/>
                  <a:gd name="T9" fmla="*/ 146 h 324"/>
                  <a:gd name="T10" fmla="*/ 378 w 970"/>
                  <a:gd name="T11" fmla="*/ 122 h 324"/>
                  <a:gd name="T12" fmla="*/ 393 w 970"/>
                  <a:gd name="T13" fmla="*/ 102 h 324"/>
                  <a:gd name="T14" fmla="*/ 402 w 970"/>
                  <a:gd name="T15" fmla="*/ 92 h 324"/>
                  <a:gd name="T16" fmla="*/ 437 w 970"/>
                  <a:gd name="T17" fmla="*/ 68 h 324"/>
                  <a:gd name="T18" fmla="*/ 479 w 970"/>
                  <a:gd name="T19" fmla="*/ 59 h 324"/>
                  <a:gd name="T20" fmla="*/ 493 w 970"/>
                  <a:gd name="T21" fmla="*/ 59 h 324"/>
                  <a:gd name="T22" fmla="*/ 518 w 970"/>
                  <a:gd name="T23" fmla="*/ 62 h 324"/>
                  <a:gd name="T24" fmla="*/ 542 w 970"/>
                  <a:gd name="T25" fmla="*/ 70 h 324"/>
                  <a:gd name="T26" fmla="*/ 565 w 970"/>
                  <a:gd name="T27" fmla="*/ 84 h 324"/>
                  <a:gd name="T28" fmla="*/ 582 w 970"/>
                  <a:gd name="T29" fmla="*/ 102 h 324"/>
                  <a:gd name="T30" fmla="*/ 598 w 970"/>
                  <a:gd name="T31" fmla="*/ 122 h 324"/>
                  <a:gd name="T32" fmla="*/ 607 w 970"/>
                  <a:gd name="T33" fmla="*/ 145 h 324"/>
                  <a:gd name="T34" fmla="*/ 614 w 970"/>
                  <a:gd name="T35" fmla="*/ 170 h 324"/>
                  <a:gd name="T36" fmla="*/ 614 w 970"/>
                  <a:gd name="T37" fmla="*/ 184 h 324"/>
                  <a:gd name="T38" fmla="*/ 614 w 970"/>
                  <a:gd name="T39" fmla="*/ 196 h 324"/>
                  <a:gd name="T40" fmla="*/ 617 w 970"/>
                  <a:gd name="T41" fmla="*/ 200 h 324"/>
                  <a:gd name="T42" fmla="*/ 647 w 970"/>
                  <a:gd name="T43" fmla="*/ 210 h 324"/>
                  <a:gd name="T44" fmla="*/ 705 w 970"/>
                  <a:gd name="T45" fmla="*/ 232 h 324"/>
                  <a:gd name="T46" fmla="*/ 760 w 970"/>
                  <a:gd name="T47" fmla="*/ 264 h 324"/>
                  <a:gd name="T48" fmla="*/ 813 w 970"/>
                  <a:gd name="T49" fmla="*/ 301 h 324"/>
                  <a:gd name="T50" fmla="*/ 838 w 970"/>
                  <a:gd name="T51" fmla="*/ 323 h 324"/>
                  <a:gd name="T52" fmla="*/ 844 w 970"/>
                  <a:gd name="T53" fmla="*/ 323 h 324"/>
                  <a:gd name="T54" fmla="*/ 970 w 970"/>
                  <a:gd name="T55" fmla="*/ 196 h 324"/>
                  <a:gd name="T56" fmla="*/ 921 w 970"/>
                  <a:gd name="T57" fmla="*/ 153 h 324"/>
                  <a:gd name="T58" fmla="*/ 868 w 970"/>
                  <a:gd name="T59" fmla="*/ 115 h 324"/>
                  <a:gd name="T60" fmla="*/ 811 w 970"/>
                  <a:gd name="T61" fmla="*/ 81 h 324"/>
                  <a:gd name="T62" fmla="*/ 751 w 970"/>
                  <a:gd name="T63" fmla="*/ 52 h 324"/>
                  <a:gd name="T64" fmla="*/ 689 w 970"/>
                  <a:gd name="T65" fmla="*/ 30 h 324"/>
                  <a:gd name="T66" fmla="*/ 623 w 970"/>
                  <a:gd name="T67" fmla="*/ 14 h 324"/>
                  <a:gd name="T68" fmla="*/ 555 w 970"/>
                  <a:gd name="T69" fmla="*/ 3 h 324"/>
                  <a:gd name="T70" fmla="*/ 485 w 970"/>
                  <a:gd name="T71" fmla="*/ 0 h 324"/>
                  <a:gd name="T72" fmla="*/ 450 w 970"/>
                  <a:gd name="T73" fmla="*/ 2 h 324"/>
                  <a:gd name="T74" fmla="*/ 382 w 970"/>
                  <a:gd name="T75" fmla="*/ 8 h 324"/>
                  <a:gd name="T76" fmla="*/ 315 w 970"/>
                  <a:gd name="T77" fmla="*/ 21 h 324"/>
                  <a:gd name="T78" fmla="*/ 250 w 970"/>
                  <a:gd name="T79" fmla="*/ 41 h 324"/>
                  <a:gd name="T80" fmla="*/ 188 w 970"/>
                  <a:gd name="T81" fmla="*/ 67 h 324"/>
                  <a:gd name="T82" fmla="*/ 130 w 970"/>
                  <a:gd name="T83" fmla="*/ 97 h 324"/>
                  <a:gd name="T84" fmla="*/ 75 w 970"/>
                  <a:gd name="T85" fmla="*/ 134 h 324"/>
                  <a:gd name="T86" fmla="*/ 24 w 970"/>
                  <a:gd name="T87" fmla="*/ 173 h 324"/>
                  <a:gd name="T88" fmla="*/ 126 w 970"/>
                  <a:gd name="T89" fmla="*/ 323 h 324"/>
                  <a:gd name="T90" fmla="*/ 129 w 970"/>
                  <a:gd name="T91" fmla="*/ 324 h 324"/>
                  <a:gd name="T92" fmla="*/ 132 w 970"/>
                  <a:gd name="T93" fmla="*/ 323 h 324"/>
                  <a:gd name="T94" fmla="*/ 184 w 970"/>
                  <a:gd name="T95" fmla="*/ 280 h 324"/>
                  <a:gd name="T96" fmla="*/ 240 w 970"/>
                  <a:gd name="T97" fmla="*/ 245 h 324"/>
                  <a:gd name="T98" fmla="*/ 299 w 970"/>
                  <a:gd name="T99" fmla="*/ 218 h 324"/>
                  <a:gd name="T100" fmla="*/ 359 w 970"/>
                  <a:gd name="T101" fmla="*/ 19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70" h="324">
                    <a:moveTo>
                      <a:pt x="359" y="199"/>
                    </a:moveTo>
                    <a:lnTo>
                      <a:pt x="359" y="199"/>
                    </a:lnTo>
                    <a:lnTo>
                      <a:pt x="363" y="197"/>
                    </a:lnTo>
                    <a:lnTo>
                      <a:pt x="363" y="194"/>
                    </a:lnTo>
                    <a:lnTo>
                      <a:pt x="363" y="194"/>
                    </a:lnTo>
                    <a:lnTo>
                      <a:pt x="363" y="184"/>
                    </a:lnTo>
                    <a:lnTo>
                      <a:pt x="363" y="184"/>
                    </a:lnTo>
                    <a:lnTo>
                      <a:pt x="363" y="172"/>
                    </a:lnTo>
                    <a:lnTo>
                      <a:pt x="366" y="159"/>
                    </a:lnTo>
                    <a:lnTo>
                      <a:pt x="369" y="146"/>
                    </a:lnTo>
                    <a:lnTo>
                      <a:pt x="372" y="134"/>
                    </a:lnTo>
                    <a:lnTo>
                      <a:pt x="378" y="122"/>
                    </a:lnTo>
                    <a:lnTo>
                      <a:pt x="385" y="113"/>
                    </a:lnTo>
                    <a:lnTo>
                      <a:pt x="393" y="102"/>
                    </a:lnTo>
                    <a:lnTo>
                      <a:pt x="402" y="92"/>
                    </a:lnTo>
                    <a:lnTo>
                      <a:pt x="402" y="92"/>
                    </a:lnTo>
                    <a:lnTo>
                      <a:pt x="418" y="80"/>
                    </a:lnTo>
                    <a:lnTo>
                      <a:pt x="437" y="68"/>
                    </a:lnTo>
                    <a:lnTo>
                      <a:pt x="458" y="62"/>
                    </a:lnTo>
                    <a:lnTo>
                      <a:pt x="479" y="59"/>
                    </a:lnTo>
                    <a:lnTo>
                      <a:pt x="479" y="59"/>
                    </a:lnTo>
                    <a:lnTo>
                      <a:pt x="493" y="59"/>
                    </a:lnTo>
                    <a:lnTo>
                      <a:pt x="506" y="59"/>
                    </a:lnTo>
                    <a:lnTo>
                      <a:pt x="518" y="62"/>
                    </a:lnTo>
                    <a:lnTo>
                      <a:pt x="531" y="65"/>
                    </a:lnTo>
                    <a:lnTo>
                      <a:pt x="542" y="70"/>
                    </a:lnTo>
                    <a:lnTo>
                      <a:pt x="553" y="76"/>
                    </a:lnTo>
                    <a:lnTo>
                      <a:pt x="565" y="84"/>
                    </a:lnTo>
                    <a:lnTo>
                      <a:pt x="574" y="92"/>
                    </a:lnTo>
                    <a:lnTo>
                      <a:pt x="582" y="102"/>
                    </a:lnTo>
                    <a:lnTo>
                      <a:pt x="590" y="111"/>
                    </a:lnTo>
                    <a:lnTo>
                      <a:pt x="598" y="122"/>
                    </a:lnTo>
                    <a:lnTo>
                      <a:pt x="603" y="134"/>
                    </a:lnTo>
                    <a:lnTo>
                      <a:pt x="607" y="145"/>
                    </a:lnTo>
                    <a:lnTo>
                      <a:pt x="611" y="157"/>
                    </a:lnTo>
                    <a:lnTo>
                      <a:pt x="614" y="170"/>
                    </a:lnTo>
                    <a:lnTo>
                      <a:pt x="614" y="184"/>
                    </a:lnTo>
                    <a:lnTo>
                      <a:pt x="614" y="184"/>
                    </a:lnTo>
                    <a:lnTo>
                      <a:pt x="614" y="196"/>
                    </a:lnTo>
                    <a:lnTo>
                      <a:pt x="614" y="196"/>
                    </a:lnTo>
                    <a:lnTo>
                      <a:pt x="614" y="199"/>
                    </a:lnTo>
                    <a:lnTo>
                      <a:pt x="617" y="200"/>
                    </a:lnTo>
                    <a:lnTo>
                      <a:pt x="617" y="200"/>
                    </a:lnTo>
                    <a:lnTo>
                      <a:pt x="647" y="210"/>
                    </a:lnTo>
                    <a:lnTo>
                      <a:pt x="676" y="221"/>
                    </a:lnTo>
                    <a:lnTo>
                      <a:pt x="705" y="232"/>
                    </a:lnTo>
                    <a:lnTo>
                      <a:pt x="733" y="247"/>
                    </a:lnTo>
                    <a:lnTo>
                      <a:pt x="760" y="264"/>
                    </a:lnTo>
                    <a:lnTo>
                      <a:pt x="787" y="281"/>
                    </a:lnTo>
                    <a:lnTo>
                      <a:pt x="813" y="301"/>
                    </a:lnTo>
                    <a:lnTo>
                      <a:pt x="838" y="323"/>
                    </a:lnTo>
                    <a:lnTo>
                      <a:pt x="838" y="323"/>
                    </a:lnTo>
                    <a:lnTo>
                      <a:pt x="841" y="324"/>
                    </a:lnTo>
                    <a:lnTo>
                      <a:pt x="844" y="323"/>
                    </a:lnTo>
                    <a:lnTo>
                      <a:pt x="970" y="196"/>
                    </a:lnTo>
                    <a:lnTo>
                      <a:pt x="970" y="196"/>
                    </a:lnTo>
                    <a:lnTo>
                      <a:pt x="946" y="173"/>
                    </a:lnTo>
                    <a:lnTo>
                      <a:pt x="921" y="153"/>
                    </a:lnTo>
                    <a:lnTo>
                      <a:pt x="895" y="134"/>
                    </a:lnTo>
                    <a:lnTo>
                      <a:pt x="868" y="115"/>
                    </a:lnTo>
                    <a:lnTo>
                      <a:pt x="840" y="97"/>
                    </a:lnTo>
                    <a:lnTo>
                      <a:pt x="811" y="81"/>
                    </a:lnTo>
                    <a:lnTo>
                      <a:pt x="782" y="67"/>
                    </a:lnTo>
                    <a:lnTo>
                      <a:pt x="751" y="52"/>
                    </a:lnTo>
                    <a:lnTo>
                      <a:pt x="720" y="41"/>
                    </a:lnTo>
                    <a:lnTo>
                      <a:pt x="689" y="30"/>
                    </a:lnTo>
                    <a:lnTo>
                      <a:pt x="655" y="21"/>
                    </a:lnTo>
                    <a:lnTo>
                      <a:pt x="623" y="14"/>
                    </a:lnTo>
                    <a:lnTo>
                      <a:pt x="588" y="8"/>
                    </a:lnTo>
                    <a:lnTo>
                      <a:pt x="555" y="3"/>
                    </a:lnTo>
                    <a:lnTo>
                      <a:pt x="520" y="2"/>
                    </a:lnTo>
                    <a:lnTo>
                      <a:pt x="485" y="0"/>
                    </a:lnTo>
                    <a:lnTo>
                      <a:pt x="485" y="0"/>
                    </a:lnTo>
                    <a:lnTo>
                      <a:pt x="450" y="2"/>
                    </a:lnTo>
                    <a:lnTo>
                      <a:pt x="415" y="3"/>
                    </a:lnTo>
                    <a:lnTo>
                      <a:pt x="382" y="8"/>
                    </a:lnTo>
                    <a:lnTo>
                      <a:pt x="347" y="14"/>
                    </a:lnTo>
                    <a:lnTo>
                      <a:pt x="315" y="21"/>
                    </a:lnTo>
                    <a:lnTo>
                      <a:pt x="281" y="30"/>
                    </a:lnTo>
                    <a:lnTo>
                      <a:pt x="250" y="41"/>
                    </a:lnTo>
                    <a:lnTo>
                      <a:pt x="219" y="52"/>
                    </a:lnTo>
                    <a:lnTo>
                      <a:pt x="188" y="67"/>
                    </a:lnTo>
                    <a:lnTo>
                      <a:pt x="159" y="81"/>
                    </a:lnTo>
                    <a:lnTo>
                      <a:pt x="130" y="97"/>
                    </a:lnTo>
                    <a:lnTo>
                      <a:pt x="102" y="115"/>
                    </a:lnTo>
                    <a:lnTo>
                      <a:pt x="75" y="134"/>
                    </a:lnTo>
                    <a:lnTo>
                      <a:pt x="49" y="153"/>
                    </a:lnTo>
                    <a:lnTo>
                      <a:pt x="24" y="173"/>
                    </a:lnTo>
                    <a:lnTo>
                      <a:pt x="0" y="196"/>
                    </a:lnTo>
                    <a:lnTo>
                      <a:pt x="126" y="323"/>
                    </a:lnTo>
                    <a:lnTo>
                      <a:pt x="126" y="323"/>
                    </a:lnTo>
                    <a:lnTo>
                      <a:pt x="129" y="324"/>
                    </a:lnTo>
                    <a:lnTo>
                      <a:pt x="132" y="323"/>
                    </a:lnTo>
                    <a:lnTo>
                      <a:pt x="132" y="323"/>
                    </a:lnTo>
                    <a:lnTo>
                      <a:pt x="157" y="301"/>
                    </a:lnTo>
                    <a:lnTo>
                      <a:pt x="184" y="280"/>
                    </a:lnTo>
                    <a:lnTo>
                      <a:pt x="211" y="262"/>
                    </a:lnTo>
                    <a:lnTo>
                      <a:pt x="240" y="245"/>
                    </a:lnTo>
                    <a:lnTo>
                      <a:pt x="269" y="231"/>
                    </a:lnTo>
                    <a:lnTo>
                      <a:pt x="299" y="218"/>
                    </a:lnTo>
                    <a:lnTo>
                      <a:pt x="329" y="208"/>
                    </a:lnTo>
                    <a:lnTo>
                      <a:pt x="359" y="199"/>
                    </a:lnTo>
                    <a:lnTo>
                      <a:pt x="359" y="199"/>
                    </a:lnTo>
                    <a:close/>
                  </a:path>
                </a:pathLst>
              </a:custGeom>
              <a:solidFill>
                <a:srgbClr val="DADEE7"/>
              </a:solidFill>
              <a:ln>
                <a:noFill/>
              </a:ln>
            </p:spPr>
            <p:txBody>
              <a:bodyPr vert="horz" wrap="square" lIns="89614" tIns="44807" rIns="89614" bIns="44807" numCol="1" anchor="t" anchorCtr="0" compatLnSpc="1">
                <a:prstTxWarp prst="textNoShape">
                  <a:avLst/>
                </a:prstTxWarp>
              </a:bodyPr>
              <a:lstStyle/>
              <a:p>
                <a:endParaRPr lang="en-US" sz="1568">
                  <a:latin typeface="Palatino Linotype" panose="02040502050505030304" pitchFamily="18" charset="0"/>
                </a:endParaRPr>
              </a:p>
            </p:txBody>
          </p:sp>
          <p:sp>
            <p:nvSpPr>
              <p:cNvPr id="5131" name="Oval 5130">
                <a:extLst>
                  <a:ext uri="{FF2B5EF4-FFF2-40B4-BE49-F238E27FC236}">
                    <a16:creationId xmlns:a16="http://schemas.microsoft.com/office/drawing/2014/main" id="{A76D2416-70D0-4800-ACA3-84B8005997A0}"/>
                  </a:ext>
                </a:extLst>
              </p:cNvPr>
              <p:cNvSpPr>
                <a:spLocks/>
              </p:cNvSpPr>
              <p:nvPr/>
            </p:nvSpPr>
            <p:spPr>
              <a:xfrm>
                <a:off x="3913009" y="3348366"/>
                <a:ext cx="1317983" cy="1331163"/>
              </a:xfrm>
              <a:prstGeom prst="ellipse">
                <a:avLst/>
              </a:prstGeom>
              <a:solidFill>
                <a:schemeClr val="bg1"/>
              </a:solidFill>
              <a:ln>
                <a:noFill/>
              </a:ln>
              <a:effectLst>
                <a:outerShdw blurRad="63500" sx="102000" sy="102000" algn="ctr" rotWithShape="0">
                  <a:srgbClr val="7593AF">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68">
                  <a:latin typeface="Palatino Linotype" panose="02040502050505030304" pitchFamily="18" charset="0"/>
                </a:endParaRPr>
              </a:p>
            </p:txBody>
          </p:sp>
          <p:sp>
            <p:nvSpPr>
              <p:cNvPr id="29" name="TextBox 28">
                <a:extLst>
                  <a:ext uri="{FF2B5EF4-FFF2-40B4-BE49-F238E27FC236}">
                    <a16:creationId xmlns:a16="http://schemas.microsoft.com/office/drawing/2014/main" id="{89761086-7D06-45E4-BB70-F772D23B7259}"/>
                  </a:ext>
                </a:extLst>
              </p:cNvPr>
              <p:cNvSpPr txBox="1">
                <a:spLocks/>
              </p:cNvSpPr>
              <p:nvPr/>
            </p:nvSpPr>
            <p:spPr>
              <a:xfrm>
                <a:off x="3439651" y="2734549"/>
                <a:ext cx="2264698" cy="974162"/>
              </a:xfrm>
              <a:prstGeom prst="rect">
                <a:avLst/>
              </a:prstGeom>
            </p:spPr>
            <p:txBody>
              <a:bodyPr spcFirstLastPara="1" vert="horz" lIns="0" tIns="0" rIns="0" bIns="0" numCol="1" rtlCol="0" anchor="t" anchorCtr="0">
                <a:prstTxWarp prst="textArchUp">
                  <a:avLst/>
                </a:prstTxWarp>
                <a:spAutoFit/>
              </a:bodyPr>
              <a:lstStyle>
                <a:lvl1pPr marL="342609" lvl="0" indent="-342609" eaLnBrk="0" hangingPunct="0">
                  <a:lnSpc>
                    <a:spcPct val="110000"/>
                  </a:lnSpc>
                  <a:spcAft>
                    <a:spcPts val="1000"/>
                  </a:spcAft>
                  <a:defRPr sz="1600" kern="800" spc="-20">
                    <a:solidFill>
                      <a:schemeClr val="tx2"/>
                    </a:solidFill>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pPr marL="0" indent="0" algn="ctr"/>
                <a:r>
                  <a:rPr lang="en-US" sz="1274" b="1" dirty="0">
                    <a:solidFill>
                      <a:schemeClr val="accent3"/>
                    </a:solidFill>
                    <a:latin typeface="Palatino Linotype" panose="02040502050505030304" pitchFamily="18" charset="0"/>
                  </a:rPr>
                  <a:t>Technology </a:t>
                </a:r>
                <a:br>
                  <a:rPr lang="en-US" sz="1274" b="1" dirty="0">
                    <a:solidFill>
                      <a:schemeClr val="accent3"/>
                    </a:solidFill>
                    <a:latin typeface="Palatino Linotype" panose="02040502050505030304" pitchFamily="18" charset="0"/>
                  </a:rPr>
                </a:br>
                <a:r>
                  <a:rPr lang="en-US" sz="1274" b="1" dirty="0">
                    <a:solidFill>
                      <a:schemeClr val="accent3"/>
                    </a:solidFill>
                    <a:latin typeface="Palatino Linotype" panose="02040502050505030304" pitchFamily="18" charset="0"/>
                  </a:rPr>
                  <a:t>Infrastructure</a:t>
                </a:r>
              </a:p>
            </p:txBody>
          </p:sp>
          <p:sp>
            <p:nvSpPr>
              <p:cNvPr id="31" name="TextBox 30">
                <a:extLst>
                  <a:ext uri="{FF2B5EF4-FFF2-40B4-BE49-F238E27FC236}">
                    <a16:creationId xmlns:a16="http://schemas.microsoft.com/office/drawing/2014/main" id="{5E93A54F-FAEF-41EB-8067-26323E9C27F2}"/>
                  </a:ext>
                </a:extLst>
              </p:cNvPr>
              <p:cNvSpPr txBox="1">
                <a:spLocks/>
              </p:cNvSpPr>
              <p:nvPr/>
            </p:nvSpPr>
            <p:spPr>
              <a:xfrm rot="16200000">
                <a:off x="2812805" y="3162156"/>
                <a:ext cx="2264698" cy="1581550"/>
              </a:xfrm>
              <a:prstGeom prst="rect">
                <a:avLst/>
              </a:prstGeom>
            </p:spPr>
            <p:txBody>
              <a:bodyPr spcFirstLastPara="1" vert="horz" lIns="0" tIns="0" rIns="0" bIns="0" numCol="1" rtlCol="0" anchor="t" anchorCtr="0">
                <a:prstTxWarp prst="textArchUp">
                  <a:avLst/>
                </a:prstTxWarp>
                <a:spAutoFit/>
              </a:bodyPr>
              <a:lstStyle>
                <a:lvl1pPr marL="342609" lvl="0" indent="-342609" eaLnBrk="0" hangingPunct="0">
                  <a:lnSpc>
                    <a:spcPct val="110000"/>
                  </a:lnSpc>
                  <a:spcAft>
                    <a:spcPts val="1000"/>
                  </a:spcAft>
                  <a:defRPr sz="1600" kern="800" spc="-20">
                    <a:solidFill>
                      <a:schemeClr val="tx2"/>
                    </a:solidFill>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pPr marL="0" indent="0" algn="ctr"/>
                <a:r>
                  <a:rPr lang="en-US" sz="1274" b="1" dirty="0">
                    <a:solidFill>
                      <a:schemeClr val="bg1"/>
                    </a:solidFill>
                    <a:latin typeface="Palatino Linotype" panose="02040502050505030304" pitchFamily="18" charset="0"/>
                  </a:rPr>
                  <a:t>Delivery</a:t>
                </a:r>
                <a:r>
                  <a:rPr lang="en-US" sz="1274" b="1" dirty="0">
                    <a:solidFill>
                      <a:schemeClr val="tx1"/>
                    </a:solidFill>
                    <a:latin typeface="Palatino Linotype" panose="02040502050505030304" pitchFamily="18" charset="0"/>
                  </a:rPr>
                  <a:t> </a:t>
                </a:r>
                <a:r>
                  <a:rPr lang="en-US" sz="1274" b="1" dirty="0">
                    <a:solidFill>
                      <a:schemeClr val="bg1"/>
                    </a:solidFill>
                    <a:latin typeface="Palatino Linotype" panose="02040502050505030304" pitchFamily="18" charset="0"/>
                  </a:rPr>
                  <a:t>System</a:t>
                </a:r>
              </a:p>
            </p:txBody>
          </p:sp>
          <p:sp>
            <p:nvSpPr>
              <p:cNvPr id="30" name="TextBox 29">
                <a:extLst>
                  <a:ext uri="{FF2B5EF4-FFF2-40B4-BE49-F238E27FC236}">
                    <a16:creationId xmlns:a16="http://schemas.microsoft.com/office/drawing/2014/main" id="{4158C4AB-4A06-4E06-912A-B31729B2EAE4}"/>
                  </a:ext>
                </a:extLst>
              </p:cNvPr>
              <p:cNvSpPr txBox="1">
                <a:spLocks/>
              </p:cNvSpPr>
              <p:nvPr/>
            </p:nvSpPr>
            <p:spPr>
              <a:xfrm rot="5400000">
                <a:off x="3962028" y="3269953"/>
                <a:ext cx="2386123" cy="1426223"/>
              </a:xfrm>
              <a:prstGeom prst="rect">
                <a:avLst/>
              </a:prstGeom>
            </p:spPr>
            <p:txBody>
              <a:bodyPr spcFirstLastPara="1" vert="horz" lIns="0" tIns="0" rIns="0" bIns="0" numCol="1" rtlCol="0" anchor="t" anchorCtr="0">
                <a:prstTxWarp prst="textArchUp">
                  <a:avLst/>
                </a:prstTxWarp>
                <a:spAutoFit/>
              </a:bodyPr>
              <a:lstStyle>
                <a:lvl1pPr marL="342609" lvl="0" indent="-342609" eaLnBrk="0" hangingPunct="0">
                  <a:lnSpc>
                    <a:spcPct val="110000"/>
                  </a:lnSpc>
                  <a:spcAft>
                    <a:spcPts val="1000"/>
                  </a:spcAft>
                  <a:defRPr sz="1600" kern="800" spc="-20">
                    <a:solidFill>
                      <a:schemeClr val="tx2"/>
                    </a:solidFill>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pPr marL="0" indent="0" algn="ctr"/>
                <a:r>
                  <a:rPr lang="en-US" sz="1274" b="1" dirty="0">
                    <a:solidFill>
                      <a:schemeClr val="bg1"/>
                    </a:solidFill>
                    <a:latin typeface="Palatino Linotype" panose="02040502050505030304" pitchFamily="18" charset="0"/>
                  </a:rPr>
                  <a:t>End-user</a:t>
                </a:r>
                <a:br>
                  <a:rPr lang="en-US" sz="1274" dirty="0">
                    <a:solidFill>
                      <a:schemeClr val="bg1"/>
                    </a:solidFill>
                    <a:latin typeface="Palatino Linotype" panose="02040502050505030304" pitchFamily="18" charset="0"/>
                  </a:rPr>
                </a:br>
                <a:r>
                  <a:rPr lang="en-US" sz="980" dirty="0">
                    <a:solidFill>
                      <a:schemeClr val="bg1"/>
                    </a:solidFill>
                    <a:latin typeface="Palatino Linotype" panose="02040502050505030304" pitchFamily="18" charset="0"/>
                  </a:rPr>
                  <a:t>(consumer, costumer, farmer)</a:t>
                </a:r>
                <a:endParaRPr lang="en-US" sz="1274" dirty="0">
                  <a:solidFill>
                    <a:schemeClr val="bg1"/>
                  </a:solidFill>
                  <a:latin typeface="Palatino Linotype" panose="02040502050505030304" pitchFamily="18" charset="0"/>
                </a:endParaRPr>
              </a:p>
            </p:txBody>
          </p:sp>
          <p:sp>
            <p:nvSpPr>
              <p:cNvPr id="32" name="TextBox 31">
                <a:extLst>
                  <a:ext uri="{FF2B5EF4-FFF2-40B4-BE49-F238E27FC236}">
                    <a16:creationId xmlns:a16="http://schemas.microsoft.com/office/drawing/2014/main" id="{17241958-16B4-4C56-AFEA-2C63C56E554B}"/>
                  </a:ext>
                </a:extLst>
              </p:cNvPr>
              <p:cNvSpPr txBox="1">
                <a:spLocks/>
              </p:cNvSpPr>
              <p:nvPr/>
            </p:nvSpPr>
            <p:spPr>
              <a:xfrm>
                <a:off x="3433391" y="4434798"/>
                <a:ext cx="2264698" cy="1013892"/>
              </a:xfrm>
              <a:prstGeom prst="rect">
                <a:avLst/>
              </a:prstGeom>
            </p:spPr>
            <p:txBody>
              <a:bodyPr spcFirstLastPara="1" vert="horz" lIns="0" tIns="0" rIns="0" bIns="0" numCol="1" rtlCol="0" anchor="t" anchorCtr="0">
                <a:prstTxWarp prst="textArchDown">
                  <a:avLst/>
                </a:prstTxWarp>
                <a:spAutoFit/>
              </a:bodyPr>
              <a:lstStyle>
                <a:lvl1pPr marL="342609" lvl="0" indent="-342609" eaLnBrk="0" hangingPunct="0">
                  <a:lnSpc>
                    <a:spcPct val="110000"/>
                  </a:lnSpc>
                  <a:spcAft>
                    <a:spcPts val="1000"/>
                  </a:spcAft>
                  <a:defRPr sz="1600" kern="800" spc="-20">
                    <a:solidFill>
                      <a:schemeClr val="tx2"/>
                    </a:solidFill>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pPr marL="0" indent="0" algn="ctr"/>
                <a:r>
                  <a:rPr lang="en-US" sz="1274" b="1" dirty="0">
                    <a:solidFill>
                      <a:schemeClr val="bg1"/>
                    </a:solidFill>
                    <a:latin typeface="Palatino Linotype" panose="02040502050505030304" pitchFamily="18" charset="0"/>
                  </a:rPr>
                  <a:t>Regulation/</a:t>
                </a:r>
                <a:br>
                  <a:rPr lang="en-US" sz="1274" b="1" dirty="0">
                    <a:solidFill>
                      <a:schemeClr val="bg1"/>
                    </a:solidFill>
                    <a:latin typeface="Palatino Linotype" panose="02040502050505030304" pitchFamily="18" charset="0"/>
                  </a:rPr>
                </a:br>
                <a:r>
                  <a:rPr lang="en-US" sz="1274" b="1" dirty="0">
                    <a:solidFill>
                      <a:schemeClr val="bg1"/>
                    </a:solidFill>
                    <a:latin typeface="Palatino Linotype" panose="02040502050505030304" pitchFamily="18" charset="0"/>
                  </a:rPr>
                  <a:t>governance</a:t>
                </a:r>
              </a:p>
            </p:txBody>
          </p:sp>
          <p:sp>
            <p:nvSpPr>
              <p:cNvPr id="33" name="TextBox 32">
                <a:extLst>
                  <a:ext uri="{FF2B5EF4-FFF2-40B4-BE49-F238E27FC236}">
                    <a16:creationId xmlns:a16="http://schemas.microsoft.com/office/drawing/2014/main" id="{F511CFBC-9D05-4B8C-BEEA-18CAADABDA47}"/>
                  </a:ext>
                </a:extLst>
              </p:cNvPr>
              <p:cNvSpPr txBox="1">
                <a:spLocks/>
              </p:cNvSpPr>
              <p:nvPr/>
            </p:nvSpPr>
            <p:spPr>
              <a:xfrm>
                <a:off x="3913009" y="3899571"/>
                <a:ext cx="1317982" cy="249216"/>
              </a:xfrm>
              <a:prstGeom prst="rect">
                <a:avLst/>
              </a:prstGeom>
            </p:spPr>
            <p:txBody>
              <a:bodyPr vert="horz" lIns="0" tIns="0" rIns="0" bIns="0" rtlCol="0" anchor="t" anchorCtr="0">
                <a:spAutoFit/>
              </a:bodyPr>
              <a:lstStyle>
                <a:lvl1pPr marL="342609" lvl="0" indent="-342609" eaLnBrk="0" hangingPunct="0">
                  <a:lnSpc>
                    <a:spcPct val="110000"/>
                  </a:lnSpc>
                  <a:spcAft>
                    <a:spcPts val="1000"/>
                  </a:spcAft>
                  <a:defRPr sz="1600" kern="800" spc="-20">
                    <a:solidFill>
                      <a:schemeClr val="tx2"/>
                    </a:solidFill>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pPr marL="0" indent="0" algn="ctr"/>
                <a:r>
                  <a:rPr lang="en-US" sz="1274" b="1" dirty="0">
                    <a:solidFill>
                      <a:schemeClr val="accent3"/>
                    </a:solidFill>
                    <a:latin typeface="Palatino Linotype" panose="02040502050505030304" pitchFamily="18" charset="0"/>
                  </a:rPr>
                  <a:t>Solutions</a:t>
                </a:r>
                <a:endParaRPr lang="en-US" sz="1274" dirty="0">
                  <a:solidFill>
                    <a:schemeClr val="accent3"/>
                  </a:solidFill>
                  <a:latin typeface="Palatino Linotype" panose="02040502050505030304" pitchFamily="18" charset="0"/>
                </a:endParaRPr>
              </a:p>
            </p:txBody>
          </p:sp>
        </p:grpSp>
        <p:sp>
          <p:nvSpPr>
            <p:cNvPr id="24" name="TextBox 23">
              <a:extLst>
                <a:ext uri="{FF2B5EF4-FFF2-40B4-BE49-F238E27FC236}">
                  <a16:creationId xmlns:a16="http://schemas.microsoft.com/office/drawing/2014/main" id="{C2550F71-7382-4782-B676-BA126348DAFC}"/>
                </a:ext>
              </a:extLst>
            </p:cNvPr>
            <p:cNvSpPr txBox="1">
              <a:spLocks/>
            </p:cNvSpPr>
            <p:nvPr/>
          </p:nvSpPr>
          <p:spPr>
            <a:xfrm>
              <a:off x="3243450" y="6125554"/>
              <a:ext cx="1969678" cy="189411"/>
            </a:xfrm>
            <a:prstGeom prst="rect">
              <a:avLst/>
            </a:prstGeom>
          </p:spPr>
          <p:txBody>
            <a:bodyPr vert="horz" lIns="0" tIns="0" rIns="0" bIns="0" rtlCol="0" anchor="t" anchorCtr="0">
              <a:spAutoFit/>
            </a:bodyPr>
            <a:lstStyle>
              <a:defPPr>
                <a:defRPr lang="en-US"/>
              </a:defPPr>
              <a:lvl1pPr marL="0" lvl="0" indent="0" eaLnBrk="0" hangingPunct="0">
                <a:lnSpc>
                  <a:spcPct val="110000"/>
                </a:lnSpc>
                <a:spcAft>
                  <a:spcPts val="1000"/>
                </a:spcAft>
                <a:defRPr sz="1400" b="1" kern="800" spc="-20">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sz="1176" b="0" dirty="0">
                  <a:latin typeface="Palatino Linotype" panose="02040502050505030304" pitchFamily="18" charset="0"/>
                </a:rPr>
                <a:t>Policy</a:t>
              </a:r>
            </a:p>
          </p:txBody>
        </p:sp>
        <p:sp>
          <p:nvSpPr>
            <p:cNvPr id="23" name="TextBox 22">
              <a:extLst>
                <a:ext uri="{FF2B5EF4-FFF2-40B4-BE49-F238E27FC236}">
                  <a16:creationId xmlns:a16="http://schemas.microsoft.com/office/drawing/2014/main" id="{6F26395F-DD17-410E-99EE-DC1120E857F2}"/>
                </a:ext>
              </a:extLst>
            </p:cNvPr>
            <p:cNvSpPr txBox="1">
              <a:spLocks/>
            </p:cNvSpPr>
            <p:nvPr/>
          </p:nvSpPr>
          <p:spPr>
            <a:xfrm>
              <a:off x="3243450" y="5878226"/>
              <a:ext cx="1969678" cy="189411"/>
            </a:xfrm>
            <a:prstGeom prst="rect">
              <a:avLst/>
            </a:prstGeom>
          </p:spPr>
          <p:txBody>
            <a:bodyPr vert="horz" lIns="0" tIns="0" rIns="0" bIns="0" rtlCol="0" anchor="t" anchorCtr="0">
              <a:spAutoFit/>
            </a:bodyPr>
            <a:lstStyle>
              <a:defPPr>
                <a:defRPr lang="en-US"/>
              </a:defPPr>
              <a:lvl1pPr marL="0" lvl="0" indent="0" eaLnBrk="0" hangingPunct="0">
                <a:lnSpc>
                  <a:spcPct val="110000"/>
                </a:lnSpc>
                <a:spcAft>
                  <a:spcPts val="1000"/>
                </a:spcAft>
                <a:defRPr sz="1400" b="1" kern="800" spc="-20">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sz="1176" b="0" dirty="0">
                  <a:latin typeface="Palatino Linotype" panose="02040502050505030304" pitchFamily="18" charset="0"/>
                </a:rPr>
                <a:t>Legislation</a:t>
              </a:r>
            </a:p>
          </p:txBody>
        </p:sp>
        <p:sp>
          <p:nvSpPr>
            <p:cNvPr id="25" name="TextBox 24">
              <a:extLst>
                <a:ext uri="{FF2B5EF4-FFF2-40B4-BE49-F238E27FC236}">
                  <a16:creationId xmlns:a16="http://schemas.microsoft.com/office/drawing/2014/main" id="{D63DC98D-8BF4-427D-8807-117A6684310F}"/>
                </a:ext>
              </a:extLst>
            </p:cNvPr>
            <p:cNvSpPr txBox="1">
              <a:spLocks/>
            </p:cNvSpPr>
            <p:nvPr/>
          </p:nvSpPr>
          <p:spPr>
            <a:xfrm>
              <a:off x="3243450" y="6372882"/>
              <a:ext cx="1969678" cy="189411"/>
            </a:xfrm>
            <a:prstGeom prst="rect">
              <a:avLst/>
            </a:prstGeom>
          </p:spPr>
          <p:txBody>
            <a:bodyPr vert="horz" lIns="0" tIns="0" rIns="0" bIns="0" rtlCol="0" anchor="t" anchorCtr="0">
              <a:spAutoFit/>
            </a:bodyPr>
            <a:lstStyle>
              <a:defPPr>
                <a:defRPr lang="en-US"/>
              </a:defPPr>
              <a:lvl1pPr marL="0" lvl="0" indent="0" eaLnBrk="0" hangingPunct="0">
                <a:lnSpc>
                  <a:spcPct val="110000"/>
                </a:lnSpc>
                <a:spcAft>
                  <a:spcPts val="1000"/>
                </a:spcAft>
                <a:defRPr sz="1400" b="1" kern="800" spc="-20">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sz="1176" b="0" dirty="0">
                  <a:latin typeface="Palatino Linotype" panose="02040502050505030304" pitchFamily="18" charset="0"/>
                </a:rPr>
                <a:t>Incentives</a:t>
              </a:r>
            </a:p>
          </p:txBody>
        </p:sp>
        <p:cxnSp>
          <p:nvCxnSpPr>
            <p:cNvPr id="88" name="Straight Connector 87">
              <a:extLst>
                <a:ext uri="{FF2B5EF4-FFF2-40B4-BE49-F238E27FC236}">
                  <a16:creationId xmlns:a16="http://schemas.microsoft.com/office/drawing/2014/main" id="{E8C91EA2-AE9F-40D3-B371-D4E5EEF5A125}"/>
                </a:ext>
              </a:extLst>
            </p:cNvPr>
            <p:cNvCxnSpPr>
              <a:cxnSpLocks/>
            </p:cNvCxnSpPr>
            <p:nvPr/>
          </p:nvCxnSpPr>
          <p:spPr>
            <a:xfrm>
              <a:off x="3243450" y="6101429"/>
              <a:ext cx="1969678"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2941BD0-6F37-455D-8CAE-5DB50A3B9D11}"/>
                </a:ext>
              </a:extLst>
            </p:cNvPr>
            <p:cNvCxnSpPr>
              <a:cxnSpLocks/>
            </p:cNvCxnSpPr>
            <p:nvPr/>
          </p:nvCxnSpPr>
          <p:spPr>
            <a:xfrm>
              <a:off x="3243450" y="6348757"/>
              <a:ext cx="1969678"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CBC1394-6020-486B-A0EF-6A989517DCC6}"/>
                </a:ext>
              </a:extLst>
            </p:cNvPr>
            <p:cNvSpPr/>
            <p:nvPr/>
          </p:nvSpPr>
          <p:spPr>
            <a:xfrm>
              <a:off x="3177275" y="5799720"/>
              <a:ext cx="2185559" cy="832787"/>
            </a:xfrm>
            <a:prstGeom prst="rect">
              <a:avLst/>
            </a:prstGeom>
            <a:noFill/>
            <a:ln w="19050" cap="rnd" cmpd="sng">
              <a:solidFill>
                <a:srgbClr val="7593AF"/>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568">
                <a:latin typeface="Palatino Linotype" panose="02040502050505030304" pitchFamily="18" charset="0"/>
              </a:endParaRPr>
            </a:p>
          </p:txBody>
        </p:sp>
        <p:sp>
          <p:nvSpPr>
            <p:cNvPr id="16" name="TextBox 15">
              <a:extLst>
                <a:ext uri="{FF2B5EF4-FFF2-40B4-BE49-F238E27FC236}">
                  <a16:creationId xmlns:a16="http://schemas.microsoft.com/office/drawing/2014/main" id="{C6CE1D7B-045D-4BA9-B647-E60E7162032D}"/>
                </a:ext>
              </a:extLst>
            </p:cNvPr>
            <p:cNvSpPr txBox="1">
              <a:spLocks/>
            </p:cNvSpPr>
            <p:nvPr/>
          </p:nvSpPr>
          <p:spPr>
            <a:xfrm>
              <a:off x="6204119" y="3096170"/>
              <a:ext cx="1969678" cy="189411"/>
            </a:xfrm>
            <a:prstGeom prst="rect">
              <a:avLst/>
            </a:prstGeom>
          </p:spPr>
          <p:txBody>
            <a:bodyPr vert="horz" lIns="0" tIns="0" rIns="0" bIns="0" rtlCol="0" anchor="t" anchorCtr="0">
              <a:spAutoFit/>
            </a:bodyPr>
            <a:lstStyle>
              <a:defPPr>
                <a:defRPr lang="en-US"/>
              </a:defPPr>
              <a:lvl1pPr marL="0" lvl="0" indent="0" eaLnBrk="0" hangingPunct="0">
                <a:lnSpc>
                  <a:spcPct val="110000"/>
                </a:lnSpc>
                <a:spcAft>
                  <a:spcPts val="1000"/>
                </a:spcAft>
                <a:defRPr sz="1400" b="1" kern="800" spc="-20">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sz="1176" b="0" dirty="0">
                  <a:latin typeface="Palatino Linotype" panose="02040502050505030304" pitchFamily="18" charset="0"/>
                </a:rPr>
                <a:t>Pricing</a:t>
              </a:r>
            </a:p>
          </p:txBody>
        </p:sp>
        <p:sp>
          <p:nvSpPr>
            <p:cNvPr id="17" name="TextBox 16">
              <a:extLst>
                <a:ext uri="{FF2B5EF4-FFF2-40B4-BE49-F238E27FC236}">
                  <a16:creationId xmlns:a16="http://schemas.microsoft.com/office/drawing/2014/main" id="{636AB6A9-6340-4452-AD61-BB37A523A5FF}"/>
                </a:ext>
              </a:extLst>
            </p:cNvPr>
            <p:cNvSpPr txBox="1">
              <a:spLocks/>
            </p:cNvSpPr>
            <p:nvPr/>
          </p:nvSpPr>
          <p:spPr>
            <a:xfrm>
              <a:off x="6204119" y="3724653"/>
              <a:ext cx="1969678" cy="189411"/>
            </a:xfrm>
            <a:prstGeom prst="rect">
              <a:avLst/>
            </a:prstGeom>
          </p:spPr>
          <p:txBody>
            <a:bodyPr vert="horz" lIns="0" tIns="0" rIns="0" bIns="0" rtlCol="0" anchor="t" anchorCtr="0">
              <a:spAutoFit/>
            </a:bodyPr>
            <a:lstStyle>
              <a:defPPr>
                <a:defRPr lang="en-US"/>
              </a:defPPr>
              <a:lvl1pPr marL="0" lvl="0" indent="0" eaLnBrk="0" hangingPunct="0">
                <a:lnSpc>
                  <a:spcPct val="110000"/>
                </a:lnSpc>
                <a:spcAft>
                  <a:spcPts val="1000"/>
                </a:spcAft>
                <a:defRPr sz="1400" b="1" kern="800" spc="-20">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sz="1176" b="0" dirty="0">
                  <a:latin typeface="Palatino Linotype" panose="02040502050505030304" pitchFamily="18" charset="0"/>
                </a:rPr>
                <a:t>Trust</a:t>
              </a:r>
            </a:p>
          </p:txBody>
        </p:sp>
        <p:sp>
          <p:nvSpPr>
            <p:cNvPr id="18" name="TextBox 17">
              <a:extLst>
                <a:ext uri="{FF2B5EF4-FFF2-40B4-BE49-F238E27FC236}">
                  <a16:creationId xmlns:a16="http://schemas.microsoft.com/office/drawing/2014/main" id="{AFDE5F48-EECE-4D01-B954-DE2B4EDB501D}"/>
                </a:ext>
              </a:extLst>
            </p:cNvPr>
            <p:cNvSpPr txBox="1">
              <a:spLocks/>
            </p:cNvSpPr>
            <p:nvPr/>
          </p:nvSpPr>
          <p:spPr>
            <a:xfrm>
              <a:off x="6204119" y="3410412"/>
              <a:ext cx="1969678" cy="189411"/>
            </a:xfrm>
            <a:prstGeom prst="rect">
              <a:avLst/>
            </a:prstGeom>
          </p:spPr>
          <p:txBody>
            <a:bodyPr vert="horz" lIns="0" tIns="0" rIns="0" bIns="0" rtlCol="0" anchor="t" anchorCtr="0">
              <a:spAutoFit/>
            </a:bodyPr>
            <a:lstStyle>
              <a:defPPr>
                <a:defRPr lang="en-US"/>
              </a:defPPr>
              <a:lvl1pPr marL="0" lvl="0" indent="0" eaLnBrk="0" hangingPunct="0">
                <a:lnSpc>
                  <a:spcPct val="110000"/>
                </a:lnSpc>
                <a:spcAft>
                  <a:spcPts val="1000"/>
                </a:spcAft>
                <a:defRPr sz="1400" b="1" kern="800" spc="-20">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sz="1176" b="0" dirty="0">
                  <a:latin typeface="Palatino Linotype" panose="02040502050505030304" pitchFamily="18" charset="0"/>
                </a:rPr>
                <a:t>Nutrition and health content</a:t>
              </a:r>
            </a:p>
          </p:txBody>
        </p:sp>
        <p:sp>
          <p:nvSpPr>
            <p:cNvPr id="19" name="TextBox 18">
              <a:extLst>
                <a:ext uri="{FF2B5EF4-FFF2-40B4-BE49-F238E27FC236}">
                  <a16:creationId xmlns:a16="http://schemas.microsoft.com/office/drawing/2014/main" id="{5EE5B5AB-2FF5-433E-ACF7-980D26395154}"/>
                </a:ext>
              </a:extLst>
            </p:cNvPr>
            <p:cNvSpPr txBox="1">
              <a:spLocks/>
            </p:cNvSpPr>
            <p:nvPr/>
          </p:nvSpPr>
          <p:spPr>
            <a:xfrm>
              <a:off x="6204119" y="4180389"/>
              <a:ext cx="1969678" cy="189411"/>
            </a:xfrm>
            <a:prstGeom prst="rect">
              <a:avLst/>
            </a:prstGeom>
          </p:spPr>
          <p:txBody>
            <a:bodyPr vert="horz" lIns="0" tIns="0" rIns="0" bIns="0" rtlCol="0" anchor="t" anchorCtr="0">
              <a:spAutoFit/>
            </a:bodyPr>
            <a:lstStyle>
              <a:defPPr>
                <a:defRPr lang="en-US"/>
              </a:defPPr>
              <a:lvl1pPr marL="0" lvl="0" indent="0" eaLnBrk="0" hangingPunct="0">
                <a:lnSpc>
                  <a:spcPct val="110000"/>
                </a:lnSpc>
                <a:spcAft>
                  <a:spcPts val="1000"/>
                </a:spcAft>
                <a:defRPr sz="1400" b="1" kern="800" spc="-20">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sz="1176" dirty="0">
                  <a:solidFill>
                    <a:schemeClr val="accent3"/>
                  </a:solidFill>
                  <a:latin typeface="Palatino Linotype" panose="02040502050505030304" pitchFamily="18" charset="0"/>
                </a:rPr>
                <a:t>Farmers</a:t>
              </a:r>
            </a:p>
          </p:txBody>
        </p:sp>
        <p:sp>
          <p:nvSpPr>
            <p:cNvPr id="20" name="TextBox 19">
              <a:extLst>
                <a:ext uri="{FF2B5EF4-FFF2-40B4-BE49-F238E27FC236}">
                  <a16:creationId xmlns:a16="http://schemas.microsoft.com/office/drawing/2014/main" id="{6973A00F-A903-479A-A89D-02F758A03FFC}"/>
                </a:ext>
              </a:extLst>
            </p:cNvPr>
            <p:cNvSpPr txBox="1">
              <a:spLocks/>
            </p:cNvSpPr>
            <p:nvPr/>
          </p:nvSpPr>
          <p:spPr>
            <a:xfrm>
              <a:off x="6204119" y="4437048"/>
              <a:ext cx="1969678" cy="189411"/>
            </a:xfrm>
            <a:prstGeom prst="rect">
              <a:avLst/>
            </a:prstGeom>
          </p:spPr>
          <p:txBody>
            <a:bodyPr vert="horz" lIns="0" tIns="0" rIns="0" bIns="0" rtlCol="0" anchor="t" anchorCtr="0">
              <a:spAutoFit/>
            </a:bodyPr>
            <a:lstStyle>
              <a:defPPr>
                <a:defRPr lang="en-US"/>
              </a:defPPr>
              <a:lvl1pPr marL="0" lvl="0" indent="0" eaLnBrk="0" hangingPunct="0">
                <a:lnSpc>
                  <a:spcPct val="110000"/>
                </a:lnSpc>
                <a:spcAft>
                  <a:spcPts val="1000"/>
                </a:spcAft>
                <a:defRPr sz="1400" b="1" kern="800" spc="-20">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sz="1176" b="0" dirty="0">
                  <a:latin typeface="Palatino Linotype" panose="02040502050505030304" pitchFamily="18" charset="0"/>
                </a:rPr>
                <a:t>Price of solution</a:t>
              </a:r>
            </a:p>
          </p:txBody>
        </p:sp>
        <p:sp>
          <p:nvSpPr>
            <p:cNvPr id="15" name="TextBox 14">
              <a:extLst>
                <a:ext uri="{FF2B5EF4-FFF2-40B4-BE49-F238E27FC236}">
                  <a16:creationId xmlns:a16="http://schemas.microsoft.com/office/drawing/2014/main" id="{DDB88523-35DE-4192-AF5B-CCE0F2F3CC5A}"/>
                </a:ext>
              </a:extLst>
            </p:cNvPr>
            <p:cNvSpPr txBox="1">
              <a:spLocks/>
            </p:cNvSpPr>
            <p:nvPr/>
          </p:nvSpPr>
          <p:spPr>
            <a:xfrm>
              <a:off x="6204119" y="2781929"/>
              <a:ext cx="1969678" cy="189411"/>
            </a:xfrm>
            <a:prstGeom prst="rect">
              <a:avLst/>
            </a:prstGeom>
          </p:spPr>
          <p:txBody>
            <a:bodyPr vert="horz" lIns="0" tIns="0" rIns="0" bIns="0" rtlCol="0" anchor="t" anchorCtr="0">
              <a:spAutoFit/>
            </a:bodyPr>
            <a:lstStyle>
              <a:lvl1pPr marL="342609" lvl="0" indent="-342609" eaLnBrk="0" hangingPunct="0">
                <a:lnSpc>
                  <a:spcPct val="110000"/>
                </a:lnSpc>
                <a:spcAft>
                  <a:spcPts val="1000"/>
                </a:spcAft>
                <a:defRPr sz="1600" kern="800" spc="-20">
                  <a:solidFill>
                    <a:schemeClr val="tx2"/>
                  </a:solidFill>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pPr marL="0" indent="0"/>
              <a:r>
                <a:rPr lang="en-US" sz="1176" b="1" dirty="0">
                  <a:solidFill>
                    <a:schemeClr val="accent3"/>
                  </a:solidFill>
                  <a:latin typeface="Palatino Linotype" panose="02040502050505030304" pitchFamily="18" charset="0"/>
                </a:rPr>
                <a:t>Consumers</a:t>
              </a:r>
            </a:p>
          </p:txBody>
        </p:sp>
        <p:sp>
          <p:nvSpPr>
            <p:cNvPr id="21" name="TextBox 20">
              <a:extLst>
                <a:ext uri="{FF2B5EF4-FFF2-40B4-BE49-F238E27FC236}">
                  <a16:creationId xmlns:a16="http://schemas.microsoft.com/office/drawing/2014/main" id="{732D90CD-7498-4923-A092-68BCEAF80188}"/>
                </a:ext>
              </a:extLst>
            </p:cNvPr>
            <p:cNvSpPr txBox="1">
              <a:spLocks/>
            </p:cNvSpPr>
            <p:nvPr/>
          </p:nvSpPr>
          <p:spPr>
            <a:xfrm>
              <a:off x="6204119" y="5065534"/>
              <a:ext cx="1969678" cy="189411"/>
            </a:xfrm>
            <a:prstGeom prst="rect">
              <a:avLst/>
            </a:prstGeom>
          </p:spPr>
          <p:txBody>
            <a:bodyPr vert="horz" lIns="0" tIns="0" rIns="0" bIns="0" rtlCol="0" anchor="t" anchorCtr="0">
              <a:spAutoFit/>
            </a:bodyPr>
            <a:lstStyle>
              <a:defPPr>
                <a:defRPr lang="en-US"/>
              </a:defPPr>
              <a:lvl1pPr marL="0" lvl="0" indent="0" eaLnBrk="0" hangingPunct="0">
                <a:lnSpc>
                  <a:spcPct val="110000"/>
                </a:lnSpc>
                <a:spcAft>
                  <a:spcPts val="1000"/>
                </a:spcAft>
                <a:defRPr sz="1400" b="1" kern="800" spc="-20">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sz="1176" b="0" dirty="0">
                  <a:latin typeface="Palatino Linotype" panose="02040502050505030304" pitchFamily="18" charset="0"/>
                </a:rPr>
                <a:t>Positive ROI (short-term)</a:t>
              </a:r>
            </a:p>
          </p:txBody>
        </p:sp>
        <p:sp>
          <p:nvSpPr>
            <p:cNvPr id="22" name="TextBox 21">
              <a:extLst>
                <a:ext uri="{FF2B5EF4-FFF2-40B4-BE49-F238E27FC236}">
                  <a16:creationId xmlns:a16="http://schemas.microsoft.com/office/drawing/2014/main" id="{E1E74882-608B-44E0-9E82-9677CED6F2DB}"/>
                </a:ext>
              </a:extLst>
            </p:cNvPr>
            <p:cNvSpPr txBox="1">
              <a:spLocks/>
            </p:cNvSpPr>
            <p:nvPr/>
          </p:nvSpPr>
          <p:spPr>
            <a:xfrm>
              <a:off x="6204119" y="4751289"/>
              <a:ext cx="1969678" cy="189411"/>
            </a:xfrm>
            <a:prstGeom prst="rect">
              <a:avLst/>
            </a:prstGeom>
          </p:spPr>
          <p:txBody>
            <a:bodyPr vert="horz" lIns="0" tIns="0" rIns="0" bIns="0" rtlCol="0" anchor="t" anchorCtr="0">
              <a:spAutoFit/>
            </a:bodyPr>
            <a:lstStyle>
              <a:defPPr>
                <a:defRPr lang="en-US"/>
              </a:defPPr>
              <a:lvl1pPr marL="0" lvl="0" indent="0" eaLnBrk="0" hangingPunct="0">
                <a:lnSpc>
                  <a:spcPct val="110000"/>
                </a:lnSpc>
                <a:spcAft>
                  <a:spcPts val="1000"/>
                </a:spcAft>
                <a:defRPr sz="1400" b="1" kern="800" spc="-20">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sz="1176" b="0" dirty="0">
                  <a:latin typeface="Palatino Linotype" panose="02040502050505030304" pitchFamily="18" charset="0"/>
                </a:rPr>
                <a:t>Education</a:t>
              </a:r>
            </a:p>
          </p:txBody>
        </p:sp>
        <p:cxnSp>
          <p:nvCxnSpPr>
            <p:cNvPr id="83" name="Straight Connector 82">
              <a:extLst>
                <a:ext uri="{FF2B5EF4-FFF2-40B4-BE49-F238E27FC236}">
                  <a16:creationId xmlns:a16="http://schemas.microsoft.com/office/drawing/2014/main" id="{733AE152-1946-4198-8585-A08369555C8F}"/>
                </a:ext>
              </a:extLst>
            </p:cNvPr>
            <p:cNvCxnSpPr>
              <a:cxnSpLocks/>
            </p:cNvCxnSpPr>
            <p:nvPr/>
          </p:nvCxnSpPr>
          <p:spPr>
            <a:xfrm>
              <a:off x="6204119" y="3038588"/>
              <a:ext cx="1969678"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4E54BD9-C2A7-49B8-95A1-9B80B2A56807}"/>
                </a:ext>
              </a:extLst>
            </p:cNvPr>
            <p:cNvCxnSpPr>
              <a:cxnSpLocks/>
            </p:cNvCxnSpPr>
            <p:nvPr/>
          </p:nvCxnSpPr>
          <p:spPr>
            <a:xfrm>
              <a:off x="6204119" y="3352830"/>
              <a:ext cx="1969678"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AA5AF5B-B123-46D7-88BF-5EEEC84E63E6}"/>
                </a:ext>
              </a:extLst>
            </p:cNvPr>
            <p:cNvCxnSpPr>
              <a:cxnSpLocks/>
            </p:cNvCxnSpPr>
            <p:nvPr/>
          </p:nvCxnSpPr>
          <p:spPr>
            <a:xfrm>
              <a:off x="6204119" y="3667071"/>
              <a:ext cx="1969678"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E3B3B0E-0307-45CF-B83A-A4A8C7432EC2}"/>
                </a:ext>
              </a:extLst>
            </p:cNvPr>
            <p:cNvCxnSpPr>
              <a:cxnSpLocks/>
            </p:cNvCxnSpPr>
            <p:nvPr/>
          </p:nvCxnSpPr>
          <p:spPr>
            <a:xfrm>
              <a:off x="6204119" y="4693707"/>
              <a:ext cx="1969678"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EAB66EB-2E14-46B3-9B30-B09C6027D09A}"/>
                </a:ext>
              </a:extLst>
            </p:cNvPr>
            <p:cNvCxnSpPr>
              <a:cxnSpLocks/>
            </p:cNvCxnSpPr>
            <p:nvPr/>
          </p:nvCxnSpPr>
          <p:spPr>
            <a:xfrm>
              <a:off x="6204119" y="5007948"/>
              <a:ext cx="1969678"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2B2D547A-C135-408A-9A00-510A5778A00A}"/>
                </a:ext>
              </a:extLst>
            </p:cNvPr>
            <p:cNvSpPr/>
            <p:nvPr/>
          </p:nvSpPr>
          <p:spPr>
            <a:xfrm>
              <a:off x="6113730" y="2690585"/>
              <a:ext cx="2185559" cy="2684802"/>
            </a:xfrm>
            <a:prstGeom prst="rect">
              <a:avLst/>
            </a:prstGeom>
            <a:ln w="19050" cap="rnd" cmpd="sng">
              <a:solidFill>
                <a:srgbClr val="2C87CE"/>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568">
                <a:latin typeface="Palatino Linotype" panose="02040502050505030304" pitchFamily="18" charset="0"/>
              </a:endParaRPr>
            </a:p>
          </p:txBody>
        </p:sp>
        <p:sp>
          <p:nvSpPr>
            <p:cNvPr id="9" name="TextBox 8">
              <a:extLst>
                <a:ext uri="{FF2B5EF4-FFF2-40B4-BE49-F238E27FC236}">
                  <a16:creationId xmlns:a16="http://schemas.microsoft.com/office/drawing/2014/main" id="{54EC3C53-9FDE-4F23-BECE-9E4348A9621A}"/>
                </a:ext>
              </a:extLst>
            </p:cNvPr>
            <p:cNvSpPr txBox="1">
              <a:spLocks/>
            </p:cNvSpPr>
            <p:nvPr/>
          </p:nvSpPr>
          <p:spPr>
            <a:xfrm>
              <a:off x="3010699" y="1703484"/>
              <a:ext cx="2626652" cy="189411"/>
            </a:xfrm>
            <a:prstGeom prst="rect">
              <a:avLst/>
            </a:prstGeom>
          </p:spPr>
          <p:txBody>
            <a:bodyPr vert="horz" wrap="square" lIns="0" tIns="0" rIns="0" bIns="0" rtlCol="0" anchor="t" anchorCtr="0">
              <a:spAutoFit/>
            </a:bodyPr>
            <a:lstStyle>
              <a:defPPr>
                <a:defRPr lang="en-US"/>
              </a:defPPr>
              <a:lvl1pPr marL="0" lvl="0" indent="0" eaLnBrk="0" hangingPunct="0">
                <a:lnSpc>
                  <a:spcPct val="110000"/>
                </a:lnSpc>
                <a:spcAft>
                  <a:spcPts val="1000"/>
                </a:spcAft>
                <a:defRPr sz="1400" b="1" kern="800" spc="-20">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sz="1176" b="0" dirty="0">
                  <a:latin typeface="Palatino Linotype" panose="02040502050505030304" pitchFamily="18" charset="0"/>
                </a:rPr>
                <a:t>Fundamental research</a:t>
              </a:r>
            </a:p>
          </p:txBody>
        </p:sp>
        <p:sp>
          <p:nvSpPr>
            <p:cNvPr id="8" name="TextBox 7">
              <a:extLst>
                <a:ext uri="{FF2B5EF4-FFF2-40B4-BE49-F238E27FC236}">
                  <a16:creationId xmlns:a16="http://schemas.microsoft.com/office/drawing/2014/main" id="{829537AA-C14D-40F2-B17F-168E0A354405}"/>
                </a:ext>
              </a:extLst>
            </p:cNvPr>
            <p:cNvSpPr txBox="1">
              <a:spLocks/>
            </p:cNvSpPr>
            <p:nvPr/>
          </p:nvSpPr>
          <p:spPr>
            <a:xfrm>
              <a:off x="3010699" y="1436453"/>
              <a:ext cx="2626652" cy="189411"/>
            </a:xfrm>
            <a:prstGeom prst="rect">
              <a:avLst/>
            </a:prstGeom>
          </p:spPr>
          <p:txBody>
            <a:bodyPr vert="horz" wrap="square" lIns="0" tIns="0" rIns="0" bIns="0" rtlCol="0" anchor="t" anchorCtr="0">
              <a:spAutoFit/>
            </a:bodyPr>
            <a:lstStyle>
              <a:lvl1pPr marL="342609" lvl="0" indent="-342609" eaLnBrk="0" hangingPunct="0">
                <a:lnSpc>
                  <a:spcPct val="110000"/>
                </a:lnSpc>
                <a:spcAft>
                  <a:spcPts val="1000"/>
                </a:spcAft>
                <a:defRPr sz="1600" kern="800" spc="-20">
                  <a:solidFill>
                    <a:schemeClr val="tx2"/>
                  </a:solidFill>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pPr marL="0" indent="0"/>
              <a:r>
                <a:rPr lang="en-US" sz="1176" dirty="0">
                  <a:solidFill>
                    <a:schemeClr val="tx1"/>
                  </a:solidFill>
                  <a:latin typeface="Palatino Linotype" panose="02040502050505030304" pitchFamily="18" charset="0"/>
                </a:rPr>
                <a:t>Physical infrastructure (e.g. broadband)</a:t>
              </a:r>
            </a:p>
          </p:txBody>
        </p:sp>
        <p:sp>
          <p:nvSpPr>
            <p:cNvPr id="10" name="TextBox 9">
              <a:extLst>
                <a:ext uri="{FF2B5EF4-FFF2-40B4-BE49-F238E27FC236}">
                  <a16:creationId xmlns:a16="http://schemas.microsoft.com/office/drawing/2014/main" id="{2F51D083-1ACF-4032-9DCF-81E7A017A3C6}"/>
                </a:ext>
              </a:extLst>
            </p:cNvPr>
            <p:cNvSpPr txBox="1">
              <a:spLocks/>
            </p:cNvSpPr>
            <p:nvPr/>
          </p:nvSpPr>
          <p:spPr>
            <a:xfrm>
              <a:off x="3010699" y="1970514"/>
              <a:ext cx="2626652" cy="189411"/>
            </a:xfrm>
            <a:prstGeom prst="rect">
              <a:avLst/>
            </a:prstGeom>
          </p:spPr>
          <p:txBody>
            <a:bodyPr vert="horz" wrap="square" lIns="0" tIns="0" rIns="0" bIns="0" rtlCol="0" anchor="t" anchorCtr="0">
              <a:spAutoFit/>
            </a:bodyPr>
            <a:lstStyle>
              <a:defPPr>
                <a:defRPr lang="en-US"/>
              </a:defPPr>
              <a:lvl1pPr marL="0" lvl="0" indent="0" eaLnBrk="0" hangingPunct="0">
                <a:lnSpc>
                  <a:spcPct val="110000"/>
                </a:lnSpc>
                <a:spcAft>
                  <a:spcPts val="1000"/>
                </a:spcAft>
                <a:defRPr sz="1400" b="1" kern="800" spc="-20">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sz="1176" b="0" dirty="0">
                  <a:latin typeface="Palatino Linotype" panose="02040502050505030304" pitchFamily="18" charset="0"/>
                </a:rPr>
                <a:t>Translating research into products</a:t>
              </a:r>
            </a:p>
          </p:txBody>
        </p:sp>
        <p:cxnSp>
          <p:nvCxnSpPr>
            <p:cNvPr id="5134" name="Straight Connector 5133">
              <a:extLst>
                <a:ext uri="{FF2B5EF4-FFF2-40B4-BE49-F238E27FC236}">
                  <a16:creationId xmlns:a16="http://schemas.microsoft.com/office/drawing/2014/main" id="{676C5A18-0B13-4609-AB4E-896282AD82D2}"/>
                </a:ext>
              </a:extLst>
            </p:cNvPr>
            <p:cNvCxnSpPr>
              <a:cxnSpLocks/>
            </p:cNvCxnSpPr>
            <p:nvPr/>
          </p:nvCxnSpPr>
          <p:spPr>
            <a:xfrm>
              <a:off x="3010699" y="1669508"/>
              <a:ext cx="2510605"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863DBA96-E23F-44E7-B6DA-8FEFD14DC66E}"/>
                </a:ext>
              </a:extLst>
            </p:cNvPr>
            <p:cNvCxnSpPr>
              <a:cxnSpLocks/>
            </p:cNvCxnSpPr>
            <p:nvPr/>
          </p:nvCxnSpPr>
          <p:spPr>
            <a:xfrm>
              <a:off x="3010699" y="1936538"/>
              <a:ext cx="2510605"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80D1D802-A1D4-4711-A3CC-2975D64C274D}"/>
                </a:ext>
              </a:extLst>
            </p:cNvPr>
            <p:cNvSpPr/>
            <p:nvPr/>
          </p:nvSpPr>
          <p:spPr>
            <a:xfrm>
              <a:off x="2902758" y="1341003"/>
              <a:ext cx="2734593" cy="920553"/>
            </a:xfrm>
            <a:prstGeom prst="rect">
              <a:avLst/>
            </a:prstGeom>
            <a:ln w="19050" cap="rnd" cmpd="sng">
              <a:solidFill>
                <a:srgbClr val="BAC9D9"/>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568">
                <a:latin typeface="Palatino Linotype" panose="02040502050505030304" pitchFamily="18" charset="0"/>
              </a:endParaRPr>
            </a:p>
          </p:txBody>
        </p:sp>
        <p:sp>
          <p:nvSpPr>
            <p:cNvPr id="12" name="TextBox 11">
              <a:extLst>
                <a:ext uri="{FF2B5EF4-FFF2-40B4-BE49-F238E27FC236}">
                  <a16:creationId xmlns:a16="http://schemas.microsoft.com/office/drawing/2014/main" id="{56A67327-BAA3-466A-AD8A-30B4FDB1CCB8}"/>
                </a:ext>
              </a:extLst>
            </p:cNvPr>
            <p:cNvSpPr txBox="1">
              <a:spLocks/>
            </p:cNvSpPr>
            <p:nvPr/>
          </p:nvSpPr>
          <p:spPr>
            <a:xfrm>
              <a:off x="348762" y="3756189"/>
              <a:ext cx="1969678" cy="189411"/>
            </a:xfrm>
            <a:prstGeom prst="rect">
              <a:avLst/>
            </a:prstGeom>
          </p:spPr>
          <p:txBody>
            <a:bodyPr vert="horz" lIns="0" tIns="0" rIns="0" bIns="0" rtlCol="0" anchor="t" anchorCtr="0">
              <a:spAutoFit/>
            </a:bodyPr>
            <a:lstStyle>
              <a:defPPr>
                <a:defRPr lang="en-US"/>
              </a:defPPr>
              <a:lvl1pPr marL="0" lvl="0" indent="0" eaLnBrk="0" hangingPunct="0">
                <a:lnSpc>
                  <a:spcPct val="110000"/>
                </a:lnSpc>
                <a:spcAft>
                  <a:spcPts val="1000"/>
                </a:spcAft>
                <a:defRPr sz="1400" b="1" kern="800" spc="-20">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sz="1176" b="0" dirty="0">
                  <a:latin typeface="Palatino Linotype" panose="02040502050505030304" pitchFamily="18" charset="0"/>
                </a:rPr>
                <a:t>Financing </a:t>
              </a:r>
            </a:p>
          </p:txBody>
        </p:sp>
        <p:sp>
          <p:nvSpPr>
            <p:cNvPr id="13" name="TextBox 12">
              <a:extLst>
                <a:ext uri="{FF2B5EF4-FFF2-40B4-BE49-F238E27FC236}">
                  <a16:creationId xmlns:a16="http://schemas.microsoft.com/office/drawing/2014/main" id="{7CC9DEC1-E462-4C5A-96CE-0D2F6369FDDD}"/>
                </a:ext>
              </a:extLst>
            </p:cNvPr>
            <p:cNvSpPr txBox="1">
              <a:spLocks/>
            </p:cNvSpPr>
            <p:nvPr/>
          </p:nvSpPr>
          <p:spPr>
            <a:xfrm>
              <a:off x="348762" y="4122178"/>
              <a:ext cx="1969678" cy="189411"/>
            </a:xfrm>
            <a:prstGeom prst="rect">
              <a:avLst/>
            </a:prstGeom>
          </p:spPr>
          <p:txBody>
            <a:bodyPr vert="horz" lIns="0" tIns="0" rIns="0" bIns="0" rtlCol="0" anchor="t" anchorCtr="0">
              <a:spAutoFit/>
            </a:bodyPr>
            <a:lstStyle>
              <a:defPPr>
                <a:defRPr lang="en-US"/>
              </a:defPPr>
              <a:lvl1pPr marL="0" lvl="0" indent="0" eaLnBrk="0" hangingPunct="0">
                <a:lnSpc>
                  <a:spcPct val="110000"/>
                </a:lnSpc>
                <a:spcAft>
                  <a:spcPts val="1000"/>
                </a:spcAft>
                <a:defRPr sz="1400" b="1" kern="800" spc="-20">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sz="1176" b="0" dirty="0">
                  <a:latin typeface="Palatino Linotype" panose="02040502050505030304" pitchFamily="18" charset="0"/>
                </a:rPr>
                <a:t>Business models</a:t>
              </a:r>
            </a:p>
          </p:txBody>
        </p:sp>
        <p:sp>
          <p:nvSpPr>
            <p:cNvPr id="11" name="TextBox 10">
              <a:extLst>
                <a:ext uri="{FF2B5EF4-FFF2-40B4-BE49-F238E27FC236}">
                  <a16:creationId xmlns:a16="http://schemas.microsoft.com/office/drawing/2014/main" id="{1093CD6C-5533-4196-A3EB-132AF819E3DE}"/>
                </a:ext>
              </a:extLst>
            </p:cNvPr>
            <p:cNvSpPr txBox="1">
              <a:spLocks/>
            </p:cNvSpPr>
            <p:nvPr/>
          </p:nvSpPr>
          <p:spPr>
            <a:xfrm>
              <a:off x="348762" y="3390200"/>
              <a:ext cx="1969678" cy="189411"/>
            </a:xfrm>
            <a:prstGeom prst="rect">
              <a:avLst/>
            </a:prstGeom>
          </p:spPr>
          <p:txBody>
            <a:bodyPr vert="horz" lIns="0" tIns="0" rIns="0" bIns="0" rtlCol="0" anchor="t" anchorCtr="0">
              <a:spAutoFit/>
            </a:bodyPr>
            <a:lstStyle>
              <a:defPPr>
                <a:defRPr lang="en-US"/>
              </a:defPPr>
              <a:lvl1pPr marL="0" lvl="0" indent="0" eaLnBrk="0" hangingPunct="0">
                <a:lnSpc>
                  <a:spcPct val="110000"/>
                </a:lnSpc>
                <a:spcAft>
                  <a:spcPts val="1000"/>
                </a:spcAft>
                <a:defRPr sz="1400" b="1" kern="800" spc="-20">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sz="1176" b="0" dirty="0">
                  <a:latin typeface="Palatino Linotype" panose="02040502050505030304" pitchFamily="18" charset="0"/>
                </a:rPr>
                <a:t>Skills</a:t>
              </a:r>
            </a:p>
          </p:txBody>
        </p:sp>
        <p:sp>
          <p:nvSpPr>
            <p:cNvPr id="14" name="TextBox 13">
              <a:extLst>
                <a:ext uri="{FF2B5EF4-FFF2-40B4-BE49-F238E27FC236}">
                  <a16:creationId xmlns:a16="http://schemas.microsoft.com/office/drawing/2014/main" id="{63C65D49-2B78-413E-A471-AE9BE547E64D}"/>
                </a:ext>
              </a:extLst>
            </p:cNvPr>
            <p:cNvSpPr txBox="1">
              <a:spLocks/>
            </p:cNvSpPr>
            <p:nvPr/>
          </p:nvSpPr>
          <p:spPr>
            <a:xfrm>
              <a:off x="348762" y="4488167"/>
              <a:ext cx="1969678" cy="189411"/>
            </a:xfrm>
            <a:prstGeom prst="rect">
              <a:avLst/>
            </a:prstGeom>
          </p:spPr>
          <p:txBody>
            <a:bodyPr vert="horz" lIns="0" tIns="0" rIns="0" bIns="0" rtlCol="0" anchor="t" anchorCtr="0">
              <a:spAutoFit/>
            </a:bodyPr>
            <a:lstStyle>
              <a:defPPr>
                <a:defRPr lang="en-US"/>
              </a:defPPr>
              <a:lvl1pPr marL="0" lvl="0" indent="0" eaLnBrk="0" hangingPunct="0">
                <a:lnSpc>
                  <a:spcPct val="110000"/>
                </a:lnSpc>
                <a:spcAft>
                  <a:spcPts val="1000"/>
                </a:spcAft>
                <a:defRPr sz="1400" b="1" kern="800" spc="-20">
                  <a:latin typeface="+mn-lt"/>
                  <a:cs typeface="+mn-cs"/>
                </a:defRPr>
              </a:lvl1pPr>
              <a:lvl2pPr marL="266474" lvl="1" indent="-266474" eaLnBrk="0" hangingPunct="0">
                <a:lnSpc>
                  <a:spcPct val="110000"/>
                </a:lnSpc>
                <a:spcAft>
                  <a:spcPts val="1000"/>
                </a:spcAft>
                <a:buFont typeface="Lucida Grande"/>
                <a:buChar char="—"/>
                <a:defRPr sz="1600" kern="800" spc="-20">
                  <a:solidFill>
                    <a:schemeClr val="tx2"/>
                  </a:solidFill>
                  <a:latin typeface="+mn-lt"/>
                  <a:cs typeface="+mn-cs"/>
                </a:defRPr>
              </a:lvl2pPr>
              <a:lvl3pPr marL="532948" lvl="2" indent="-266474" eaLnBrk="0" hangingPunct="0">
                <a:lnSpc>
                  <a:spcPct val="110000"/>
                </a:lnSpc>
                <a:spcAft>
                  <a:spcPts val="1000"/>
                </a:spcAft>
                <a:buFont typeface="Lucida Grande"/>
                <a:buChar char="—"/>
                <a:defRPr sz="1600" kern="800" spc="-20">
                  <a:solidFill>
                    <a:schemeClr val="tx2"/>
                  </a:solidFill>
                  <a:latin typeface="+mn-lt"/>
                  <a:cs typeface="+mn-cs"/>
                </a:defRPr>
              </a:lvl3pPr>
              <a:lvl4pPr marL="812111" lvl="3" indent="-279163" eaLnBrk="0" hangingPunct="0">
                <a:lnSpc>
                  <a:spcPct val="110000"/>
                </a:lnSpc>
                <a:spcAft>
                  <a:spcPts val="1000"/>
                </a:spcAft>
                <a:buFont typeface="Lucida Grande"/>
                <a:buChar char="—"/>
                <a:defRPr sz="1600" kern="800" spc="-20">
                  <a:solidFill>
                    <a:schemeClr val="tx2"/>
                  </a:solidFill>
                  <a:latin typeface="+mn-lt"/>
                  <a:cs typeface="+mn-cs"/>
                </a:defRPr>
              </a:lvl4pPr>
              <a:lvl5pPr marL="1078585" lvl="4" indent="-266474" eaLnBrk="0" hangingPunct="0">
                <a:lnSpc>
                  <a:spcPct val="110000"/>
                </a:lnSpc>
                <a:spcAft>
                  <a:spcPts val="1000"/>
                </a:spcAft>
                <a:buFont typeface="Lucida Grande"/>
                <a:buChar char="—"/>
                <a:defRPr sz="1600" kern="800" spc="-20">
                  <a:solidFill>
                    <a:schemeClr val="tx2"/>
                  </a:solidFill>
                  <a:latin typeface="+mn-lt"/>
                  <a:cs typeface="+mn-cs"/>
                </a:defRPr>
              </a:lvl5pPr>
              <a:lvl6pPr marL="2512468" indent="-228404" defTabSz="456816">
                <a:spcBef>
                  <a:spcPct val="20000"/>
                </a:spcBef>
                <a:buFont typeface="Arial"/>
                <a:buChar char="•"/>
                <a:defRPr sz="2000">
                  <a:latin typeface="+mn-lt"/>
                  <a:cs typeface="+mn-cs"/>
                </a:defRPr>
              </a:lvl6pPr>
              <a:lvl7pPr marL="2969281" indent="-228404" defTabSz="456816">
                <a:spcBef>
                  <a:spcPct val="20000"/>
                </a:spcBef>
                <a:buFont typeface="Arial"/>
                <a:buChar char="•"/>
                <a:defRPr sz="2000">
                  <a:latin typeface="+mn-lt"/>
                  <a:cs typeface="+mn-cs"/>
                </a:defRPr>
              </a:lvl7pPr>
              <a:lvl8pPr marL="3426094" indent="-228404" defTabSz="456816">
                <a:spcBef>
                  <a:spcPct val="20000"/>
                </a:spcBef>
                <a:buFont typeface="Arial"/>
                <a:buChar char="•"/>
                <a:defRPr sz="2000">
                  <a:latin typeface="+mn-lt"/>
                  <a:cs typeface="+mn-cs"/>
                </a:defRPr>
              </a:lvl8pPr>
              <a:lvl9pPr marL="3882905" indent="-228404" defTabSz="456816">
                <a:spcBef>
                  <a:spcPct val="20000"/>
                </a:spcBef>
                <a:buFont typeface="Arial"/>
                <a:buChar char="•"/>
                <a:defRPr sz="2000">
                  <a:latin typeface="+mn-lt"/>
                  <a:cs typeface="+mn-cs"/>
                </a:defRPr>
              </a:lvl9pPr>
            </a:lstStyle>
            <a:p>
              <a:r>
                <a:rPr lang="en-US" sz="1176" b="0" dirty="0">
                  <a:latin typeface="Palatino Linotype" panose="02040502050505030304" pitchFamily="18" charset="0"/>
                </a:rPr>
                <a:t>Support services</a:t>
              </a:r>
            </a:p>
          </p:txBody>
        </p:sp>
        <p:cxnSp>
          <p:nvCxnSpPr>
            <p:cNvPr id="80" name="Straight Connector 79">
              <a:extLst>
                <a:ext uri="{FF2B5EF4-FFF2-40B4-BE49-F238E27FC236}">
                  <a16:creationId xmlns:a16="http://schemas.microsoft.com/office/drawing/2014/main" id="{5E1AE020-A681-4FD5-8B42-E847435C2F47}"/>
                </a:ext>
              </a:extLst>
            </p:cNvPr>
            <p:cNvCxnSpPr>
              <a:cxnSpLocks/>
            </p:cNvCxnSpPr>
            <p:nvPr/>
          </p:nvCxnSpPr>
          <p:spPr>
            <a:xfrm>
              <a:off x="348762" y="3672733"/>
              <a:ext cx="1969678"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14F6C9B-530E-4CD5-B087-3D2842BF4CB7}"/>
                </a:ext>
              </a:extLst>
            </p:cNvPr>
            <p:cNvCxnSpPr>
              <a:cxnSpLocks/>
            </p:cNvCxnSpPr>
            <p:nvPr/>
          </p:nvCxnSpPr>
          <p:spPr>
            <a:xfrm>
              <a:off x="348762" y="4038722"/>
              <a:ext cx="1969678"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95819C0-5686-4E46-899C-221D66BA7F1E}"/>
                </a:ext>
              </a:extLst>
            </p:cNvPr>
            <p:cNvCxnSpPr>
              <a:cxnSpLocks/>
            </p:cNvCxnSpPr>
            <p:nvPr/>
          </p:nvCxnSpPr>
          <p:spPr>
            <a:xfrm>
              <a:off x="348762" y="4404711"/>
              <a:ext cx="1969678" cy="0"/>
            </a:xfrm>
            <a:prstGeom prst="line">
              <a:avLst/>
            </a:prstGeom>
            <a:ln w="3175">
              <a:solidFill>
                <a:schemeClr val="bg1">
                  <a:lumMod val="65000"/>
                  <a:alpha val="58000"/>
                </a:schemeClr>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94D3B955-2BD7-42E9-9019-2B9B2B2AA868}"/>
                </a:ext>
              </a:extLst>
            </p:cNvPr>
            <p:cNvSpPr/>
            <p:nvPr/>
          </p:nvSpPr>
          <p:spPr>
            <a:xfrm>
              <a:off x="240820" y="3291729"/>
              <a:ext cx="2185559" cy="1482515"/>
            </a:xfrm>
            <a:prstGeom prst="rect">
              <a:avLst/>
            </a:prstGeom>
            <a:ln w="19050" cap="rnd" cmpd="sng">
              <a:solidFill>
                <a:srgbClr val="0EADEC"/>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1568">
                <a:latin typeface="Palatino Linotype" panose="02040502050505030304" pitchFamily="18" charset="0"/>
              </a:endParaRPr>
            </a:p>
          </p:txBody>
        </p:sp>
      </p:grpSp>
      <p:cxnSp>
        <p:nvCxnSpPr>
          <p:cNvPr id="68" name="Straight Connector 67">
            <a:extLst>
              <a:ext uri="{FF2B5EF4-FFF2-40B4-BE49-F238E27FC236}">
                <a16:creationId xmlns:a16="http://schemas.microsoft.com/office/drawing/2014/main" id="{D174125C-8A21-480E-9DE7-D17C19CA88BB}"/>
              </a:ext>
            </a:extLst>
          </p:cNvPr>
          <p:cNvCxnSpPr>
            <a:cxnSpLocks/>
          </p:cNvCxnSpPr>
          <p:nvPr/>
        </p:nvCxnSpPr>
        <p:spPr>
          <a:xfrm>
            <a:off x="158759" y="1144872"/>
            <a:ext cx="11491891" cy="0"/>
          </a:xfrm>
          <a:prstGeom prst="line">
            <a:avLst/>
          </a:prstGeom>
          <a:noFill/>
          <a:ln w="31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03673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S" val="1,2"/>
  <p:tag name="THINKCELLPRESENTATIONDONOTDELETE" val="&lt;?xml version=&quot;1.0&quot; encoding=&quot;UTF-16&quot; standalone=&quot;yes&quot;?&gt;&lt;root reqver=&quot;23045&quot;&gt;&lt;version val=&quot;24121&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1-%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4&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4&quot;&gt;&lt;elem m_fUsage=&quot;2.30048999999999990000E+000&quot;&gt;&lt;m_msothmcolidx val=&quot;0&quot;/&gt;&lt;m_rgb r=&quot;66&quot; g=&quot;66&quot; b=&quot;66&quot;/&gt;&lt;m_nBrightness val=&quot;0&quot;/&gt;&lt;/elem&gt;&lt;elem m_fUsage=&quot;1.00000000000000000000E+000&quot;&gt;&lt;m_msothmcolidx val=&quot;0&quot;/&gt;&lt;m_rgb r=&quot;F2&quot; g=&quot;7F&quot; b=&quot;00&quot;/&gt;&lt;m_nBrightness val=&quot;0&quot;/&gt;&lt;/elem&gt;&lt;elem m_fUsage=&quot;7.29000000000000090000E-001&quot;&gt;&lt;m_msothmcolidx val=&quot;0&quot;/&gt;&lt;m_rgb r=&quot;CD&quot; g=&quot;20&quot; b=&quot;2C&quot;/&gt;&lt;m_nBrightness val=&quot;0&quot;/&gt;&lt;/elem&gt;&lt;elem m_fUsage=&quot;6.56100000000000130000E-001&quot;&gt;&lt;m_msothmcolidx val=&quot;0&quot;/&gt;&lt;m_rgb r=&quot;A3&quot; g=&quot;B3&quot; b=&quot;00&quot;/&gt;&lt;m_nBrightness val=&quot;0&quot;/&gt;&lt;/elem&gt;&lt;/m_vecMRU&gt;&lt;/m_mruColor&gt;&lt;m_eweekdayFirstOfWeek val=&quot;2&quot;/&gt;&lt;m_eweekdayFirstOfWorkweek val=&quot;2&quot;/&gt;&lt;m_eweekdayFirstOfWeekend val=&quot;7&quot;/&gt;&lt;/CPresentation&gt;&lt;/root&gt;"/>
  <p:tag name="TPVERSION" val="5"/>
  <p:tag name="TPFULLVERSION" val="5.3.2.24"/>
  <p:tag name="PPTVERSION" val="14"/>
  <p:tag name="TPOS" val="2"/>
  <p:tag name="APLORISREVISION" val="14"/>
  <p:tag name="ISNEWSLIDENUMBER" val="True"/>
  <p:tag name="NEWNAMES" val="True"/>
  <p:tag name="MTBTACCENT" val="Accent3"/>
  <p:tag name="PREVIOUSNAME" val="C:\Users\Antonin Picou\Box Sync\WEF - Innovation with a purpose\4_Anton working folder\PD\20180228_Innovation with a Purpose-Report summary deck_v8.pptx"/>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00.xml><?xml version="1.0" encoding="utf-8"?>
<p:tagLst xmlns:a="http://schemas.openxmlformats.org/drawingml/2006/main" xmlns:r="http://schemas.openxmlformats.org/officeDocument/2006/relationships" xmlns:p="http://schemas.openxmlformats.org/presentationml/2006/main">
  <p:tag name="NAME" val="CustomIcon"/>
</p:tagLst>
</file>

<file path=ppt/tags/tag101.xml><?xml version="1.0" encoding="utf-8"?>
<p:tagLst xmlns:a="http://schemas.openxmlformats.org/drawingml/2006/main" xmlns:r="http://schemas.openxmlformats.org/officeDocument/2006/relationships" xmlns:p="http://schemas.openxmlformats.org/presentationml/2006/main">
  <p:tag name="NAME" val="CustomIcon"/>
</p:tagLst>
</file>

<file path=ppt/tags/tag11.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2.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NAME" val="Logo"/>
</p:tagLst>
</file>

<file path=ppt/tags/tag22.xml><?xml version="1.0" encoding="utf-8"?>
<p:tagLst xmlns:a="http://schemas.openxmlformats.org/drawingml/2006/main" xmlns:r="http://schemas.openxmlformats.org/officeDocument/2006/relationships" xmlns:p="http://schemas.openxmlformats.org/presentationml/2006/main">
  <p:tag name="NAME" val="Logo"/>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6.xml><?xml version="1.0" encoding="utf-8"?>
<p:tagLst xmlns:a="http://schemas.openxmlformats.org/drawingml/2006/main" xmlns:r="http://schemas.openxmlformats.org/officeDocument/2006/relationships" xmlns:p="http://schemas.openxmlformats.org/presentationml/2006/main">
  <p:tag name="NAME" val="Moon"/>
</p:tagLst>
</file>

<file path=ppt/tags/tag27.xml><?xml version="1.0" encoding="utf-8"?>
<p:tagLst xmlns:a="http://schemas.openxmlformats.org/drawingml/2006/main" xmlns:r="http://schemas.openxmlformats.org/officeDocument/2006/relationships" xmlns:p="http://schemas.openxmlformats.org/presentationml/2006/main">
  <p:tag name="NAME" val="Moon"/>
</p:tagLst>
</file>

<file path=ppt/tags/tag28.xml><?xml version="1.0" encoding="utf-8"?>
<p:tagLst xmlns:a="http://schemas.openxmlformats.org/drawingml/2006/main" xmlns:r="http://schemas.openxmlformats.org/officeDocument/2006/relationships" xmlns:p="http://schemas.openxmlformats.org/presentationml/2006/main">
  <p:tag name="NAME" val="Moon"/>
</p:tagLst>
</file>

<file path=ppt/tags/tag29.xml><?xml version="1.0" encoding="utf-8"?>
<p:tagLst xmlns:a="http://schemas.openxmlformats.org/drawingml/2006/main" xmlns:r="http://schemas.openxmlformats.org/officeDocument/2006/relationships" xmlns:p="http://schemas.openxmlformats.org/presentationml/2006/main">
  <p:tag name="NAME" val="Moon"/>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30.xml><?xml version="1.0" encoding="utf-8"?>
<p:tagLst xmlns:a="http://schemas.openxmlformats.org/drawingml/2006/main" xmlns:r="http://schemas.openxmlformats.org/officeDocument/2006/relationships" xmlns:p="http://schemas.openxmlformats.org/presentationml/2006/main">
  <p:tag name="NAME" val="Moon"/>
</p:tagLst>
</file>

<file path=ppt/tags/tag3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3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3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3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3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3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3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3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1.xml><?xml version="1.0" encoding="utf-8"?>
<p:tagLst xmlns:a="http://schemas.openxmlformats.org/drawingml/2006/main" xmlns:r="http://schemas.openxmlformats.org/officeDocument/2006/relationships" xmlns:p="http://schemas.openxmlformats.org/presentationml/2006/main">
  <p:tag name="NAME" val="Moon"/>
</p:tagLst>
</file>

<file path=ppt/tags/tag42.xml><?xml version="1.0" encoding="utf-8"?>
<p:tagLst xmlns:a="http://schemas.openxmlformats.org/drawingml/2006/main" xmlns:r="http://schemas.openxmlformats.org/officeDocument/2006/relationships" xmlns:p="http://schemas.openxmlformats.org/presentationml/2006/main">
  <p:tag name="NAME" val="Moon"/>
</p:tagLst>
</file>

<file path=ppt/tags/tag43.xml><?xml version="1.0" encoding="utf-8"?>
<p:tagLst xmlns:a="http://schemas.openxmlformats.org/drawingml/2006/main" xmlns:r="http://schemas.openxmlformats.org/officeDocument/2006/relationships" xmlns:p="http://schemas.openxmlformats.org/presentationml/2006/main">
  <p:tag name="NAME" val="Moon"/>
</p:tagLst>
</file>

<file path=ppt/tags/tag44.xml><?xml version="1.0" encoding="utf-8"?>
<p:tagLst xmlns:a="http://schemas.openxmlformats.org/drawingml/2006/main" xmlns:r="http://schemas.openxmlformats.org/officeDocument/2006/relationships" xmlns:p="http://schemas.openxmlformats.org/presentationml/2006/main">
  <p:tag name="NAME" val="Moon"/>
</p:tagLst>
</file>

<file path=ppt/tags/tag45.xml><?xml version="1.0" encoding="utf-8"?>
<p:tagLst xmlns:a="http://schemas.openxmlformats.org/drawingml/2006/main" xmlns:r="http://schemas.openxmlformats.org/officeDocument/2006/relationships" xmlns:p="http://schemas.openxmlformats.org/presentationml/2006/main">
  <p:tag name="NAME" val="Moon"/>
</p:tagLst>
</file>

<file path=ppt/tags/tag4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4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4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4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5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5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5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5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5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5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NAME" val="Logo"/>
</p:tagLst>
</file>

<file path=ppt/tags/tag58.xml><?xml version="1.0" encoding="utf-8"?>
<p:tagLst xmlns:a="http://schemas.openxmlformats.org/drawingml/2006/main" xmlns:r="http://schemas.openxmlformats.org/officeDocument/2006/relationships" xmlns:p="http://schemas.openxmlformats.org/presentationml/2006/main">
  <p:tag name="NAME" val="Logo"/>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bT3eUaCXK3T3neNPWRM97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IXk63bULSqmLtkSRiIuP8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bKcVqMLpFOvTJsb88.8rK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AYsigblxTfmenrMQqIbPF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rQeqwBwDQ164yyfWIpOpgg"/>
</p:tagLst>
</file>

<file path=ppt/tags/tag67.xml><?xml version="1.0" encoding="utf-8"?>
<p:tagLst xmlns:a="http://schemas.openxmlformats.org/drawingml/2006/main" xmlns:r="http://schemas.openxmlformats.org/officeDocument/2006/relationships" xmlns:p="http://schemas.openxmlformats.org/presentationml/2006/main">
  <p:tag name="NAME" val="Marvinnumoval"/>
</p:tagLst>
</file>

<file path=ppt/tags/tag68.xml><?xml version="1.0" encoding="utf-8"?>
<p:tagLst xmlns:a="http://schemas.openxmlformats.org/drawingml/2006/main" xmlns:r="http://schemas.openxmlformats.org/officeDocument/2006/relationships" xmlns:p="http://schemas.openxmlformats.org/presentationml/2006/main">
  <p:tag name="NAME" val="Marvinnumoval"/>
</p:tagLst>
</file>

<file path=ppt/tags/tag69.xml><?xml version="1.0" encoding="utf-8"?>
<p:tagLst xmlns:a="http://schemas.openxmlformats.org/drawingml/2006/main" xmlns:r="http://schemas.openxmlformats.org/officeDocument/2006/relationships" xmlns:p="http://schemas.openxmlformats.org/presentationml/2006/main">
  <p:tag name="NAME" val="Marvinnumoval"/>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NAME" val="CustomIcon"/>
</p:tagLst>
</file>

<file path=ppt/tags/tag71.xml><?xml version="1.0" encoding="utf-8"?>
<p:tagLst xmlns:a="http://schemas.openxmlformats.org/drawingml/2006/main" xmlns:r="http://schemas.openxmlformats.org/officeDocument/2006/relationships" xmlns:p="http://schemas.openxmlformats.org/presentationml/2006/main">
  <p:tag name="NAME" val="CustomIcon"/>
</p:tagLst>
</file>

<file path=ppt/tags/tag72.xml><?xml version="1.0" encoding="utf-8"?>
<p:tagLst xmlns:a="http://schemas.openxmlformats.org/drawingml/2006/main" xmlns:r="http://schemas.openxmlformats.org/officeDocument/2006/relationships" xmlns:p="http://schemas.openxmlformats.org/presentationml/2006/main">
  <p:tag name="NAME" val="CustomIcon"/>
</p:tagLst>
</file>

<file path=ppt/tags/tag73.xml><?xml version="1.0" encoding="utf-8"?>
<p:tagLst xmlns:a="http://schemas.openxmlformats.org/drawingml/2006/main" xmlns:r="http://schemas.openxmlformats.org/officeDocument/2006/relationships" xmlns:p="http://schemas.openxmlformats.org/presentationml/2006/main">
  <p:tag name="NAME" val="CustomIcon"/>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743OjqFsSYKxhGWgOWqGDg"/>
</p:tagLst>
</file>

<file path=ppt/tags/tag76.xml><?xml version="1.0" encoding="utf-8"?>
<p:tagLst xmlns:a="http://schemas.openxmlformats.org/drawingml/2006/main" xmlns:r="http://schemas.openxmlformats.org/officeDocument/2006/relationships" xmlns:p="http://schemas.openxmlformats.org/presentationml/2006/main">
  <p:tag name="NAME" val="Logo"/>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Z7LMGel_R.aOUq01bzs6b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C5mon9..Sg.qFOSFvVekH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yZiAr9u4FmT37Xm2q7YPTw"/>
</p:tagLst>
</file>

<file path=ppt/tags/tag83.xml><?xml version="1.0" encoding="utf-8"?>
<p:tagLst xmlns:a="http://schemas.openxmlformats.org/drawingml/2006/main" xmlns:r="http://schemas.openxmlformats.org/officeDocument/2006/relationships" xmlns:p="http://schemas.openxmlformats.org/presentationml/2006/main">
  <p:tag name="MTTABLE" val="Cell"/>
  <p:tag name="MTNUMBER" val="0.796571517734123"/>
  <p:tag name="LEFT" val="9.375039"/>
  <p:tag name="WIDTH" val="451.9375"/>
  <p:tag name="TOP" val="109.3875"/>
  <p:tag name="HEIGHT" val="169.9313"/>
</p:tagLst>
</file>

<file path=ppt/tags/tag84.xml><?xml version="1.0" encoding="utf-8"?>
<p:tagLst xmlns:a="http://schemas.openxmlformats.org/drawingml/2006/main" xmlns:r="http://schemas.openxmlformats.org/officeDocument/2006/relationships" xmlns:p="http://schemas.openxmlformats.org/presentationml/2006/main">
  <p:tag name="MTTABLE" val="Cell"/>
  <p:tag name="MTNUMBER" val="0.796571517734123"/>
  <p:tag name="LEFT" val="9.375039"/>
  <p:tag name="WIDTH" val="451.9375"/>
  <p:tag name="TOP" val="109.3875"/>
  <p:tag name="HEIGHT" val="169.9313"/>
</p:tagLst>
</file>

<file path=ppt/tags/tag85.xml><?xml version="1.0" encoding="utf-8"?>
<p:tagLst xmlns:a="http://schemas.openxmlformats.org/drawingml/2006/main" xmlns:r="http://schemas.openxmlformats.org/officeDocument/2006/relationships" xmlns:p="http://schemas.openxmlformats.org/presentationml/2006/main">
  <p:tag name="MTTABLE" val="Cell"/>
  <p:tag name="MTNUMBER" val="0.796571517734123"/>
  <p:tag name="LEFT" val="9.375039"/>
  <p:tag name="WIDTH" val="451.9375"/>
  <p:tag name="TOP" val="109.3875"/>
  <p:tag name="HEIGHT" val="169.9313"/>
</p:tagLst>
</file>

<file path=ppt/tags/tag86.xml><?xml version="1.0" encoding="utf-8"?>
<p:tagLst xmlns:a="http://schemas.openxmlformats.org/drawingml/2006/main" xmlns:r="http://schemas.openxmlformats.org/officeDocument/2006/relationships" xmlns:p="http://schemas.openxmlformats.org/presentationml/2006/main">
  <p:tag name="MTTABLE" val="Cell"/>
  <p:tag name="MTNUMBER" val="0.796571517734123"/>
  <p:tag name="LEFT" val="9.375039"/>
  <p:tag name="WIDTH" val="451.9375"/>
  <p:tag name="HEIGHT" val="19.38748"/>
  <p:tag name="TOP" val="80"/>
</p:tagLst>
</file>

<file path=ppt/tags/tag87.xml><?xml version="1.0" encoding="utf-8"?>
<p:tagLst xmlns:a="http://schemas.openxmlformats.org/drawingml/2006/main" xmlns:r="http://schemas.openxmlformats.org/officeDocument/2006/relationships" xmlns:p="http://schemas.openxmlformats.org/presentationml/2006/main">
  <p:tag name="MTTABLE" val="Cell"/>
  <p:tag name="MTNUMBER" val="0.796571517734123"/>
  <p:tag name="LEFT" val="9.375039"/>
  <p:tag name="WIDTH" val="451.9375"/>
  <p:tag name="HEIGHT" val="19.38748"/>
  <p:tag name="TOP" val="80"/>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PfybVXT2QeyCxGOqH4abzQ"/>
</p:tagLst>
</file>

<file path=ppt/tags/tag9.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90.xml><?xml version="1.0" encoding="utf-8"?>
<p:tagLst xmlns:a="http://schemas.openxmlformats.org/drawingml/2006/main" xmlns:r="http://schemas.openxmlformats.org/officeDocument/2006/relationships" xmlns:p="http://schemas.openxmlformats.org/presentationml/2006/main">
  <p:tag name="NAME" val="Logo"/>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e6.FzLcCKypRfgay7K_Sq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qKDfykGHg85NOpdfc.wOIg"/>
</p:tagLst>
</file>

<file path=ppt/tags/tag95.xml><?xml version="1.0" encoding="utf-8"?>
<p:tagLst xmlns:a="http://schemas.openxmlformats.org/drawingml/2006/main" xmlns:r="http://schemas.openxmlformats.org/officeDocument/2006/relationships" xmlns:p="http://schemas.openxmlformats.org/presentationml/2006/main">
  <p:tag name="NAME" val="CustomIcon"/>
</p:tagLst>
</file>

<file path=ppt/tags/tag96.xml><?xml version="1.0" encoding="utf-8"?>
<p:tagLst xmlns:a="http://schemas.openxmlformats.org/drawingml/2006/main" xmlns:r="http://schemas.openxmlformats.org/officeDocument/2006/relationships" xmlns:p="http://schemas.openxmlformats.org/presentationml/2006/main">
  <p:tag name="NAME" val="CustomIcon"/>
</p:tagLst>
</file>

<file path=ppt/tags/tag97.xml><?xml version="1.0" encoding="utf-8"?>
<p:tagLst xmlns:a="http://schemas.openxmlformats.org/drawingml/2006/main" xmlns:r="http://schemas.openxmlformats.org/officeDocument/2006/relationships" xmlns:p="http://schemas.openxmlformats.org/presentationml/2006/main">
  <p:tag name="NAME" val="CustomIcon"/>
</p:tagLst>
</file>

<file path=ppt/tags/tag98.xml><?xml version="1.0" encoding="utf-8"?>
<p:tagLst xmlns:a="http://schemas.openxmlformats.org/drawingml/2006/main" xmlns:r="http://schemas.openxmlformats.org/officeDocument/2006/relationships" xmlns:p="http://schemas.openxmlformats.org/presentationml/2006/main">
  <p:tag name="NAME" val="CustomIcon"/>
</p:tagLst>
</file>

<file path=ppt/tags/tag99.xml><?xml version="1.0" encoding="utf-8"?>
<p:tagLst xmlns:a="http://schemas.openxmlformats.org/drawingml/2006/main" xmlns:r="http://schemas.openxmlformats.org/officeDocument/2006/relationships" xmlns:p="http://schemas.openxmlformats.org/presentationml/2006/main">
  <p:tag name="NAME" val="CustomIcon"/>
</p:tagLst>
</file>

<file path=ppt/theme/theme1.xml><?xml version="1.0" encoding="utf-8"?>
<a:theme xmlns:a="http://schemas.openxmlformats.org/drawingml/2006/main" name="Firm Format - template_Blue">
  <a:themeElements>
    <a:clrScheme name="Cyan_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Grey-Blu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Cyan-Blue">
        <a:dk1>
          <a:srgbClr val="000000"/>
        </a:dk1>
        <a:lt1>
          <a:srgbClr val="FFFFFF"/>
        </a:lt1>
        <a:dk2>
          <a:srgbClr val="002960"/>
        </a:dk2>
        <a:lt2>
          <a:srgbClr val="FFFFFF"/>
        </a:lt2>
        <a:accent1>
          <a:srgbClr val="C9F0FF"/>
        </a:accent1>
        <a:accent2>
          <a:srgbClr val="00ADEF"/>
        </a:accent2>
        <a:accent3>
          <a:srgbClr val="0065BD"/>
        </a:accent3>
        <a:accent4>
          <a:srgbClr val="002960"/>
        </a:accent4>
        <a:accent5>
          <a:srgbClr val="F27F00"/>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blue - wide" id="{5C28D347-7A05-43D7-81F9-D532D56F9B81}" vid="{34CEA61B-C070-419B-8F16-8199C90D1840}"/>
    </a:ext>
  </a:extLst>
</a:theme>
</file>

<file path=ppt/theme/theme2.xml><?xml version="1.0" encoding="utf-8"?>
<a:theme xmlns:a="http://schemas.openxmlformats.org/drawingml/2006/main" name="Firm Format - template_Grey">
  <a:themeElements>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McKinsey Blue with Orange">
        <a:dk1>
          <a:srgbClr val="000000"/>
        </a:dk1>
        <a:lt1>
          <a:srgbClr val="FFFFFF"/>
        </a:lt1>
        <a:dk2>
          <a:srgbClr val="002960"/>
        </a:dk2>
        <a:lt2>
          <a:srgbClr val="FFFFFF"/>
        </a:lt2>
        <a:accent1>
          <a:srgbClr val="C5C5C5"/>
        </a:accent1>
        <a:accent2>
          <a:srgbClr val="00ADEF"/>
        </a:accent2>
        <a:accent3>
          <a:srgbClr val="0065BD"/>
        </a:accent3>
        <a:accent4>
          <a:srgbClr val="002960"/>
        </a:accent4>
        <a:accent5>
          <a:srgbClr val="F27F00"/>
        </a:accent5>
        <a:accent6>
          <a:srgbClr val="808080"/>
        </a:accent6>
        <a:hlink>
          <a:srgbClr val="0065BD"/>
        </a:hlink>
        <a:folHlink>
          <a:srgbClr val="002960"/>
        </a:folHlink>
      </a:clrScheme>
      <a:clrMap bg1="lt1" tx1="dk1" bg2="lt2" tx2="dk2" accent1="accent1" accent2="accent2" accent3="accent3" accent4="accent4" accent5="accent5" accent6="accent6" hlink="hlink" folHlink="folHlink"/>
    </a:extraClrScheme>
    <a:extraClrScheme>
      <a:clrScheme name="McKinsey Blue with Pink">
        <a:dk1>
          <a:srgbClr val="000000"/>
        </a:dk1>
        <a:lt1>
          <a:srgbClr val="FFFFFF"/>
        </a:lt1>
        <a:dk2>
          <a:srgbClr val="002960"/>
        </a:dk2>
        <a:lt2>
          <a:srgbClr val="FFFFFF"/>
        </a:lt2>
        <a:accent1>
          <a:srgbClr val="C5C5C5"/>
        </a:accent1>
        <a:accent2>
          <a:srgbClr val="00ADEF"/>
        </a:accent2>
        <a:accent3>
          <a:srgbClr val="006983"/>
        </a:accent3>
        <a:accent4>
          <a:srgbClr val="002960"/>
        </a:accent4>
        <a:accent5>
          <a:srgbClr val="AD005B"/>
        </a:accent5>
        <a:accent6>
          <a:srgbClr val="808080"/>
        </a:accent6>
        <a:hlink>
          <a:srgbClr val="006983"/>
        </a:hlink>
        <a:folHlink>
          <a:srgbClr val="3333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template - blue - wide" id="{5C28D347-7A05-43D7-81F9-D532D56F9B81}" vid="{63BA7BF6-B6E9-4263-BAC0-A9858E8AABB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Firm Format - English (United States) - Blue - Wide</Template>
  <TotalTime>0</TotalTime>
  <Words>1640</Words>
  <Application>Microsoft Office PowerPoint</Application>
  <PresentationFormat>Custom</PresentationFormat>
  <Paragraphs>210</Paragraphs>
  <Slides>10</Slides>
  <Notes>3</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10</vt:i4>
      </vt:variant>
    </vt:vector>
  </HeadingPairs>
  <TitlesOfParts>
    <vt:vector size="16" baseType="lpstr">
      <vt:lpstr>Arial</vt:lpstr>
      <vt:lpstr>Calibri</vt:lpstr>
      <vt:lpstr>Palatino Linotype</vt:lpstr>
      <vt:lpstr>Firm Format - template_Blue</vt:lpstr>
      <vt:lpstr>Firm Format - template_Grey</vt:lpstr>
      <vt:lpstr>think-cell Slide</vt:lpstr>
      <vt:lpstr>Disruptive technologies and food system</vt:lpstr>
      <vt:lpstr>Today’s food systems are in need of fundamental transformation</vt:lpstr>
      <vt:lpstr>However, food systems are decades behind other sectors in adopting technology innovations due to the complexities of the sector</vt:lpstr>
      <vt:lpstr>The rise of 4IR technologies present a significant opportunity to enable and accelerate food systems transformation</vt:lpstr>
      <vt:lpstr>A rigorous scanning and selection process complemented by expert interviews and workshops allowed to identify the 12 high impact use cases</vt:lpstr>
      <vt:lpstr>The ‘Transformative Twelve’ have the power to drive significant progress in the sustainability, inclusivity, efficiency and health impacts of food systems by 2030 </vt:lpstr>
      <vt:lpstr>Enabling traceability in supply chain – a key opportunity</vt:lpstr>
      <vt:lpstr>Interest in traceability is growing across the value chain</vt:lpstr>
      <vt:lpstr>What is required to accelerate technology adoption?</vt:lpstr>
      <vt:lpstr>Stakeholders will need to collaborate and engage in a dialogue on how to best accelerate the technology agenda in food systems around the world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cp:lastPrinted>2015-09-09T11:04:28Z</cp:lastPrinted>
  <dcterms:created xsi:type="dcterms:W3CDTF">2018-03-01T08:58:10Z</dcterms:created>
  <dcterms:modified xsi:type="dcterms:W3CDTF">2019-11-14T20:21:24Z</dcterms:modified>
  <cp:category/>
  <cp:contentStatus/>
  <dc:language/>
  <cp:version/>
</cp:coreProperties>
</file>