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57" r:id="rId3"/>
    <p:sldId id="969" r:id="rId4"/>
    <p:sldId id="419" r:id="rId5"/>
    <p:sldId id="897" r:id="rId6"/>
    <p:sldId id="973" r:id="rId7"/>
    <p:sldId id="971" r:id="rId8"/>
    <p:sldId id="424" r:id="rId9"/>
    <p:sldId id="977" r:id="rId10"/>
    <p:sldId id="427" r:id="rId11"/>
    <p:sldId id="417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7user" initials="W" lastIdx="7" clrIdx="0"/>
  <p:cmAuthor id="1" name="Blake, Carol - FSIS" initials="BC-F" lastIdx="3" clrIdx="1">
    <p:extLst>
      <p:ext uri="{19B8F6BF-5375-455C-9EA6-DF929625EA0E}">
        <p15:presenceInfo xmlns:p15="http://schemas.microsoft.com/office/powerpoint/2012/main" userId="S-1-5-21-2443529608-3098792306-3041422421-441590" providerId="AD"/>
      </p:ext>
    </p:extLst>
  </p:cmAuthor>
  <p:cmAuthor id="2" name="Blake, Carol - FSIS" initials="BC-F [2]" lastIdx="3" clrIdx="2">
    <p:extLst>
      <p:ext uri="{19B8F6BF-5375-455C-9EA6-DF929625EA0E}">
        <p15:presenceInfo xmlns:p15="http://schemas.microsoft.com/office/powerpoint/2012/main" userId="Blake, Carol - F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1C6CB"/>
    <a:srgbClr val="B1D6DD"/>
    <a:srgbClr val="5183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45296" autoAdjust="0"/>
  </p:normalViewPr>
  <p:slideViewPr>
    <p:cSldViewPr>
      <p:cViewPr varScale="1">
        <p:scale>
          <a:sx n="39" d="100"/>
          <a:sy n="39" d="100"/>
        </p:scale>
        <p:origin x="28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19986766218184E-2"/>
          <c:y val="3.6758563074352546E-2"/>
          <c:w val="0.90384423736667174"/>
          <c:h val="0.746778488626421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'HW before meal prep'!$A$5</c:f>
              <c:strCache>
                <c:ptCount val="1"/>
                <c:pt idx="0">
                  <c:v>Did not attempt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A7-494B-8870-77FDC9C7C09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A7-494B-8870-77FDC9C7C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before meal prep'!$B$3:$C$3</c:f>
              <c:strCache>
                <c:ptCount val="2"/>
                <c:pt idx="0">
                  <c:v>Control</c:v>
                </c:pt>
                <c:pt idx="1">
                  <c:v>Treatment</c:v>
                </c:pt>
              </c:strCache>
            </c:strRef>
          </c:cat>
          <c:val>
            <c:numRef>
              <c:f>'HW before meal prep'!$B$5:$C$5</c:f>
              <c:numCache>
                <c:formatCode>0%</c:formatCode>
                <c:ptCount val="2"/>
                <c:pt idx="0">
                  <c:v>0.26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A7-494B-8870-77FDC9C7C093}"/>
            </c:ext>
          </c:extLst>
        </c:ser>
        <c:ser>
          <c:idx val="2"/>
          <c:order val="1"/>
          <c:tx>
            <c:strRef>
              <c:f>'HW before meal prep'!$A$6</c:f>
              <c:strCache>
                <c:ptCount val="1"/>
                <c:pt idx="0">
                  <c:v>Unsuccessful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before meal prep'!$B$3:$C$3</c:f>
              <c:strCache>
                <c:ptCount val="2"/>
                <c:pt idx="0">
                  <c:v>Control</c:v>
                </c:pt>
                <c:pt idx="1">
                  <c:v>Treatment</c:v>
                </c:pt>
              </c:strCache>
            </c:strRef>
          </c:cat>
          <c:val>
            <c:numRef>
              <c:f>'HW before meal prep'!$B$6:$C$6</c:f>
              <c:numCache>
                <c:formatCode>0%</c:formatCode>
                <c:ptCount val="2"/>
                <c:pt idx="0">
                  <c:v>0.73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A7-494B-8870-77FDC9C7C093}"/>
            </c:ext>
          </c:extLst>
        </c:ser>
        <c:ser>
          <c:idx val="1"/>
          <c:order val="2"/>
          <c:tx>
            <c:strRef>
              <c:f>'HW before meal prep'!$A$4</c:f>
              <c:strCache>
                <c:ptCount val="1"/>
                <c:pt idx="0">
                  <c:v>Successful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301601529573815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A7-494B-8870-77FDC9C7C09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6EF8C6A-39B4-400D-B6D3-DBB7D8DFA9F1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A7-494B-8870-77FDC9C7C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before meal prep'!$B$3:$C$3</c:f>
              <c:strCache>
                <c:ptCount val="2"/>
                <c:pt idx="0">
                  <c:v>Control</c:v>
                </c:pt>
                <c:pt idx="1">
                  <c:v>Treatment</c:v>
                </c:pt>
              </c:strCache>
            </c:strRef>
          </c:cat>
          <c:val>
            <c:numRef>
              <c:f>'HW before meal prep'!$B$4:$C$4</c:f>
              <c:numCache>
                <c:formatCode>0%</c:formatCode>
                <c:ptCount val="2"/>
                <c:pt idx="0">
                  <c:v>6.0000000000000001E-3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A7-494B-8870-77FDC9C7C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9695504"/>
        <c:axId val="-69690608"/>
      </c:barChart>
      <c:catAx>
        <c:axId val="-6969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69690608"/>
        <c:crosses val="autoZero"/>
        <c:auto val="1"/>
        <c:lblAlgn val="ctr"/>
        <c:lblOffset val="100"/>
        <c:noMultiLvlLbl val="0"/>
      </c:catAx>
      <c:valAx>
        <c:axId val="-6969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696955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423807318202872"/>
          <c:y val="0.89445653972274353"/>
          <c:w val="0.66667695949770989"/>
          <c:h val="8.1769871743951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94814-0DB1-4DF7-8DE6-A41B24F3D30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D4E703-84D2-4E65-81C8-492FFD5ACEB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0" cap="rnd">
          <a:noFill/>
        </a:ln>
      </dgm:spPr>
      <dgm:t>
        <a:bodyPr anchor="ctr"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Federal Meat Inspection Act (FMIA), 1906</a:t>
          </a:r>
        </a:p>
      </dgm:t>
    </dgm:pt>
    <dgm:pt modelId="{C711B730-1F5A-4BCA-A616-C61A81B88CDA}" type="parTrans" cxnId="{2DC6D263-D604-47F1-9748-91D3A3654658}">
      <dgm:prSet/>
      <dgm:spPr/>
      <dgm:t>
        <a:bodyPr/>
        <a:lstStyle/>
        <a:p>
          <a:endParaRPr lang="en-US"/>
        </a:p>
      </dgm:t>
    </dgm:pt>
    <dgm:pt modelId="{20B6B149-EE70-4E44-9979-D4CC2A9AE870}" type="sibTrans" cxnId="{2DC6D263-D604-47F1-9748-91D3A3654658}">
      <dgm:prSet/>
      <dgm:spPr/>
      <dgm:t>
        <a:bodyPr/>
        <a:lstStyle/>
        <a:p>
          <a:endParaRPr lang="en-US"/>
        </a:p>
      </dgm:t>
    </dgm:pt>
    <dgm:pt modelId="{D0C555D4-5457-481C-9A25-D97175B14BE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0" cap="rnd">
          <a:noFill/>
        </a:ln>
      </dgm:spPr>
      <dgm:t>
        <a:bodyPr anchor="ctr"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Egg Products Inspection Act (EPIA), 1970</a:t>
          </a:r>
        </a:p>
      </dgm:t>
    </dgm:pt>
    <dgm:pt modelId="{97E13B90-8BA8-49B7-A067-B0BE9F8CD472}" type="sibTrans" cxnId="{09EDD767-8579-4F0A-9B3C-141D15A85A95}">
      <dgm:prSet/>
      <dgm:spPr/>
      <dgm:t>
        <a:bodyPr/>
        <a:lstStyle/>
        <a:p>
          <a:endParaRPr lang="en-US"/>
        </a:p>
      </dgm:t>
    </dgm:pt>
    <dgm:pt modelId="{B2AA141C-726E-474F-A75B-935D6FE74F87}" type="parTrans" cxnId="{09EDD767-8579-4F0A-9B3C-141D15A85A95}">
      <dgm:prSet/>
      <dgm:spPr/>
      <dgm:t>
        <a:bodyPr/>
        <a:lstStyle/>
        <a:p>
          <a:endParaRPr lang="en-US"/>
        </a:p>
      </dgm:t>
    </dgm:pt>
    <dgm:pt modelId="{88F630D6-DE9F-4762-9E09-9EB907908DD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0" cap="rnd">
          <a:noFill/>
        </a:ln>
      </dgm:spPr>
      <dgm:t>
        <a:bodyPr anchor="ctr"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Humane Methods of Slaughter Act (HMSA), 1958</a:t>
          </a:r>
        </a:p>
      </dgm:t>
    </dgm:pt>
    <dgm:pt modelId="{356E2966-A89E-43AE-A45E-99D06E2E5434}" type="sibTrans" cxnId="{F6B6B4E4-6817-4928-AEA8-97945B51C227}">
      <dgm:prSet/>
      <dgm:spPr/>
      <dgm:t>
        <a:bodyPr/>
        <a:lstStyle/>
        <a:p>
          <a:endParaRPr lang="en-US"/>
        </a:p>
      </dgm:t>
    </dgm:pt>
    <dgm:pt modelId="{DAD9FB83-F57A-4FAD-89D3-C0BDFEF1B7CE}" type="parTrans" cxnId="{F6B6B4E4-6817-4928-AEA8-97945B51C227}">
      <dgm:prSet/>
      <dgm:spPr/>
      <dgm:t>
        <a:bodyPr/>
        <a:lstStyle/>
        <a:p>
          <a:endParaRPr lang="en-US"/>
        </a:p>
      </dgm:t>
    </dgm:pt>
    <dgm:pt modelId="{AE770463-42FE-41BC-A34C-B961809FEDF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0" cap="rnd">
          <a:noFill/>
        </a:ln>
      </dgm:spPr>
      <dgm:t>
        <a:bodyPr anchor="ctr"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Poultry Products Inspection Act (PPIA), 1957</a:t>
          </a:r>
        </a:p>
      </dgm:t>
    </dgm:pt>
    <dgm:pt modelId="{1F4FC824-5E45-41D3-8A97-5C25E89DB614}" type="sibTrans" cxnId="{B85ED1FD-6919-4CE7-8917-03AD2176D199}">
      <dgm:prSet/>
      <dgm:spPr/>
      <dgm:t>
        <a:bodyPr/>
        <a:lstStyle/>
        <a:p>
          <a:endParaRPr lang="en-US"/>
        </a:p>
      </dgm:t>
    </dgm:pt>
    <dgm:pt modelId="{79836398-B1A3-4C33-A50B-AB410CF09705}" type="parTrans" cxnId="{B85ED1FD-6919-4CE7-8917-03AD2176D199}">
      <dgm:prSet/>
      <dgm:spPr/>
      <dgm:t>
        <a:bodyPr/>
        <a:lstStyle/>
        <a:p>
          <a:endParaRPr lang="en-US"/>
        </a:p>
      </dgm:t>
    </dgm:pt>
    <dgm:pt modelId="{6B29B5F3-EB13-4877-AF77-4A16A8BA4F0D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 anchor="ctr"/>
        <a:lstStyle/>
        <a:p>
          <a:pPr algn="ctr"/>
          <a:r>
            <a:rPr lang="en-US" sz="2000" b="1" i="0" dirty="0">
              <a:latin typeface="Rockwell" panose="02060603020205020403" pitchFamily="18" charset="0"/>
            </a:rPr>
            <a:t>Our Authority</a:t>
          </a:r>
        </a:p>
        <a:p>
          <a:pPr algn="ctr"/>
          <a:r>
            <a:rPr lang="en-US" sz="2000" b="1" i="0" dirty="0">
              <a:latin typeface="+mn-lt"/>
            </a:rPr>
            <a:t>Through a series of Acts, Congress empowers FSIS to inspect all meat, poultry, and processed egg products in interstate commerce</a:t>
          </a:r>
          <a:r>
            <a:rPr lang="en-US" sz="1400" b="0" i="0" dirty="0">
              <a:latin typeface="+mn-lt"/>
            </a:rPr>
            <a:t>.</a:t>
          </a:r>
        </a:p>
      </dgm:t>
    </dgm:pt>
    <dgm:pt modelId="{B6A87300-71A2-492C-920B-4E2868A75C62}" type="sibTrans" cxnId="{79089C93-B3B4-498D-9BC0-296CFED78B7D}">
      <dgm:prSet/>
      <dgm:spPr/>
      <dgm:t>
        <a:bodyPr/>
        <a:lstStyle/>
        <a:p>
          <a:endParaRPr lang="en-US"/>
        </a:p>
      </dgm:t>
    </dgm:pt>
    <dgm:pt modelId="{4BF70383-4A73-4A8B-AC2E-069F61C0369E}" type="parTrans" cxnId="{79089C93-B3B4-498D-9BC0-296CFED78B7D}">
      <dgm:prSet/>
      <dgm:spPr/>
      <dgm:t>
        <a:bodyPr/>
        <a:lstStyle/>
        <a:p>
          <a:endParaRPr lang="en-US"/>
        </a:p>
      </dgm:t>
    </dgm:pt>
    <dgm:pt modelId="{E310BBF3-602B-45B9-9D40-A0B6A3B4129F}" type="pres">
      <dgm:prSet presAssocID="{95294814-0DB1-4DF7-8DE6-A41B24F3D307}" presName="Name0" presStyleCnt="0">
        <dgm:presLayoutVars>
          <dgm:dir/>
          <dgm:animLvl val="lvl"/>
          <dgm:resizeHandles/>
        </dgm:presLayoutVars>
      </dgm:prSet>
      <dgm:spPr/>
    </dgm:pt>
    <dgm:pt modelId="{B10A0BA8-FECE-4E8E-B045-ECBD6D23FF4F}" type="pres">
      <dgm:prSet presAssocID="{6B29B5F3-EB13-4877-AF77-4A16A8BA4F0D}" presName="linNode" presStyleCnt="0"/>
      <dgm:spPr/>
    </dgm:pt>
    <dgm:pt modelId="{BC95CD9B-B0CB-4C66-A68F-ECB1B9220AE1}" type="pres">
      <dgm:prSet presAssocID="{6B29B5F3-EB13-4877-AF77-4A16A8BA4F0D}" presName="parentShp" presStyleLbl="node1" presStyleIdx="0" presStyleCnt="1" custScaleX="95680" custScaleY="100196">
        <dgm:presLayoutVars>
          <dgm:bulletEnabled val="1"/>
        </dgm:presLayoutVars>
      </dgm:prSet>
      <dgm:spPr/>
    </dgm:pt>
    <dgm:pt modelId="{E5AC7048-8648-401D-B9DD-A2983F17BC2A}" type="pres">
      <dgm:prSet presAssocID="{6B29B5F3-EB13-4877-AF77-4A16A8BA4F0D}" presName="childShp" presStyleLbl="bgAccFollowNode1" presStyleIdx="0" presStyleCnt="1" custScaleX="116306" custScaleY="100294">
        <dgm:presLayoutVars>
          <dgm:bulletEnabled val="1"/>
        </dgm:presLayoutVars>
      </dgm:prSet>
      <dgm:spPr/>
    </dgm:pt>
  </dgm:ptLst>
  <dgm:cxnLst>
    <dgm:cxn modelId="{EA42B009-0F3A-46A4-9444-0690E7088D00}" type="presOf" srcId="{6B29B5F3-EB13-4877-AF77-4A16A8BA4F0D}" destId="{BC95CD9B-B0CB-4C66-A68F-ECB1B9220AE1}" srcOrd="0" destOrd="0" presId="urn:microsoft.com/office/officeart/2005/8/layout/vList6"/>
    <dgm:cxn modelId="{2DC6D263-D604-47F1-9748-91D3A3654658}" srcId="{6B29B5F3-EB13-4877-AF77-4A16A8BA4F0D}" destId="{47D4E703-84D2-4E65-81C8-492FFD5ACEB6}" srcOrd="0" destOrd="0" parTransId="{C711B730-1F5A-4BCA-A616-C61A81B88CDA}" sibTransId="{20B6B149-EE70-4E44-9979-D4CC2A9AE870}"/>
    <dgm:cxn modelId="{09EDD767-8579-4F0A-9B3C-141D15A85A95}" srcId="{6B29B5F3-EB13-4877-AF77-4A16A8BA4F0D}" destId="{D0C555D4-5457-481C-9A25-D97175B14BE6}" srcOrd="3" destOrd="0" parTransId="{B2AA141C-726E-474F-A75B-935D6FE74F87}" sibTransId="{97E13B90-8BA8-49B7-A067-B0BE9F8CD472}"/>
    <dgm:cxn modelId="{C6235249-CCB8-4B85-81F8-C65EBA3104DA}" type="presOf" srcId="{D0C555D4-5457-481C-9A25-D97175B14BE6}" destId="{E5AC7048-8648-401D-B9DD-A2983F17BC2A}" srcOrd="0" destOrd="3" presId="urn:microsoft.com/office/officeart/2005/8/layout/vList6"/>
    <dgm:cxn modelId="{93AC5578-C941-4AC3-ACA8-E5D2A61843B5}" type="presOf" srcId="{95294814-0DB1-4DF7-8DE6-A41B24F3D307}" destId="{E310BBF3-602B-45B9-9D40-A0B6A3B4129F}" srcOrd="0" destOrd="0" presId="urn:microsoft.com/office/officeart/2005/8/layout/vList6"/>
    <dgm:cxn modelId="{79089C93-B3B4-498D-9BC0-296CFED78B7D}" srcId="{95294814-0DB1-4DF7-8DE6-A41B24F3D307}" destId="{6B29B5F3-EB13-4877-AF77-4A16A8BA4F0D}" srcOrd="0" destOrd="0" parTransId="{4BF70383-4A73-4A8B-AC2E-069F61C0369E}" sibTransId="{B6A87300-71A2-492C-920B-4E2868A75C62}"/>
    <dgm:cxn modelId="{984DB5C0-B415-435D-B166-C879866C8259}" type="presOf" srcId="{88F630D6-DE9F-4762-9E09-9EB907908DDE}" destId="{E5AC7048-8648-401D-B9DD-A2983F17BC2A}" srcOrd="0" destOrd="2" presId="urn:microsoft.com/office/officeart/2005/8/layout/vList6"/>
    <dgm:cxn modelId="{456E4EDF-7D1A-4A70-94E5-759CE1F84F9F}" type="presOf" srcId="{AE770463-42FE-41BC-A34C-B961809FEDF1}" destId="{E5AC7048-8648-401D-B9DD-A2983F17BC2A}" srcOrd="0" destOrd="1" presId="urn:microsoft.com/office/officeart/2005/8/layout/vList6"/>
    <dgm:cxn modelId="{F6B6B4E4-6817-4928-AEA8-97945B51C227}" srcId="{6B29B5F3-EB13-4877-AF77-4A16A8BA4F0D}" destId="{88F630D6-DE9F-4762-9E09-9EB907908DDE}" srcOrd="2" destOrd="0" parTransId="{DAD9FB83-F57A-4FAD-89D3-C0BDFEF1B7CE}" sibTransId="{356E2966-A89E-43AE-A45E-99D06E2E5434}"/>
    <dgm:cxn modelId="{EDD4EEEF-3F28-4822-805C-364692D45C6A}" type="presOf" srcId="{47D4E703-84D2-4E65-81C8-492FFD5ACEB6}" destId="{E5AC7048-8648-401D-B9DD-A2983F17BC2A}" srcOrd="0" destOrd="0" presId="urn:microsoft.com/office/officeart/2005/8/layout/vList6"/>
    <dgm:cxn modelId="{B85ED1FD-6919-4CE7-8917-03AD2176D199}" srcId="{6B29B5F3-EB13-4877-AF77-4A16A8BA4F0D}" destId="{AE770463-42FE-41BC-A34C-B961809FEDF1}" srcOrd="1" destOrd="0" parTransId="{79836398-B1A3-4C33-A50B-AB410CF09705}" sibTransId="{1F4FC824-5E45-41D3-8A97-5C25E89DB614}"/>
    <dgm:cxn modelId="{2702356F-091F-4699-B831-38C6FBE606A4}" type="presParOf" srcId="{E310BBF3-602B-45B9-9D40-A0B6A3B4129F}" destId="{B10A0BA8-FECE-4E8E-B045-ECBD6D23FF4F}" srcOrd="0" destOrd="0" presId="urn:microsoft.com/office/officeart/2005/8/layout/vList6"/>
    <dgm:cxn modelId="{4808188F-7C71-45F6-9809-9038904704D1}" type="presParOf" srcId="{B10A0BA8-FECE-4E8E-B045-ECBD6D23FF4F}" destId="{BC95CD9B-B0CB-4C66-A68F-ECB1B9220AE1}" srcOrd="0" destOrd="0" presId="urn:microsoft.com/office/officeart/2005/8/layout/vList6"/>
    <dgm:cxn modelId="{3AFC82FD-9211-4316-BA7D-B52C2C54058B}" type="presParOf" srcId="{B10A0BA8-FECE-4E8E-B045-ECBD6D23FF4F}" destId="{E5AC7048-8648-401D-B9DD-A2983F17BC2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EF5EE-2E3A-446A-842D-2CD8CA06F8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7C457-CA85-4C29-BFB7-CF0258E26AA1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n-US" sz="3600" b="1" dirty="0"/>
            <a:t>Modernized Inspection</a:t>
          </a:r>
        </a:p>
      </dgm:t>
    </dgm:pt>
    <dgm:pt modelId="{1D5E99E9-41E5-4014-BADA-9E6636A7DCED}" type="parTrans" cxnId="{A68A1C81-D060-4833-8A7A-0E6E1A9C69B6}">
      <dgm:prSet/>
      <dgm:spPr/>
      <dgm:t>
        <a:bodyPr/>
        <a:lstStyle/>
        <a:p>
          <a:endParaRPr lang="en-US"/>
        </a:p>
      </dgm:t>
    </dgm:pt>
    <dgm:pt modelId="{AA6D59D9-F840-4804-877C-E87C0A2E7F1F}" type="sibTrans" cxnId="{A68A1C81-D060-4833-8A7A-0E6E1A9C69B6}">
      <dgm:prSet/>
      <dgm:spPr/>
      <dgm:t>
        <a:bodyPr/>
        <a:lstStyle/>
        <a:p>
          <a:endParaRPr lang="en-US"/>
        </a:p>
      </dgm:t>
    </dgm:pt>
    <dgm:pt modelId="{7BD4EDED-8FEC-4617-9548-AA89C3BDBCC6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n-US" sz="3600" b="1" dirty="0"/>
            <a:t>Performance Standards</a:t>
          </a:r>
        </a:p>
      </dgm:t>
    </dgm:pt>
    <dgm:pt modelId="{99781ABC-0F73-4CC9-9595-6866E0638D2D}" type="parTrans" cxnId="{2ABD436E-4140-46A9-8195-23FF11DFFB61}">
      <dgm:prSet/>
      <dgm:spPr/>
      <dgm:t>
        <a:bodyPr/>
        <a:lstStyle/>
        <a:p>
          <a:endParaRPr lang="en-US"/>
        </a:p>
      </dgm:t>
    </dgm:pt>
    <dgm:pt modelId="{C5296E9D-F08A-4A27-AD48-73F7BA6440C0}" type="sibTrans" cxnId="{2ABD436E-4140-46A9-8195-23FF11DFFB61}">
      <dgm:prSet/>
      <dgm:spPr/>
      <dgm:t>
        <a:bodyPr/>
        <a:lstStyle/>
        <a:p>
          <a:endParaRPr lang="en-US"/>
        </a:p>
      </dgm:t>
    </dgm:pt>
    <dgm:pt modelId="{7EA2AE13-E584-43DE-9DAF-0C11740A9126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n-US" sz="3600" b="1" dirty="0"/>
            <a:t>Consumer Education</a:t>
          </a:r>
        </a:p>
      </dgm:t>
    </dgm:pt>
    <dgm:pt modelId="{6A8ECA8F-6448-4238-859C-136506B9A7B7}" type="parTrans" cxnId="{61C972D9-3E5B-49D7-A4D4-48F360D861BF}">
      <dgm:prSet/>
      <dgm:spPr/>
      <dgm:t>
        <a:bodyPr/>
        <a:lstStyle/>
        <a:p>
          <a:endParaRPr lang="en-US"/>
        </a:p>
      </dgm:t>
    </dgm:pt>
    <dgm:pt modelId="{EFB77D22-0E81-4ECD-931A-1ADBFFD2FA03}" type="sibTrans" cxnId="{61C972D9-3E5B-49D7-A4D4-48F360D861BF}">
      <dgm:prSet/>
      <dgm:spPr/>
      <dgm:t>
        <a:bodyPr/>
        <a:lstStyle/>
        <a:p>
          <a:endParaRPr lang="en-US"/>
        </a:p>
      </dgm:t>
    </dgm:pt>
    <dgm:pt modelId="{46593F6C-70A1-4B45-B08F-F068F179CA5A}" type="pres">
      <dgm:prSet presAssocID="{0BEEF5EE-2E3A-446A-842D-2CD8CA06F86D}" presName="linear" presStyleCnt="0">
        <dgm:presLayoutVars>
          <dgm:animLvl val="lvl"/>
          <dgm:resizeHandles val="exact"/>
        </dgm:presLayoutVars>
      </dgm:prSet>
      <dgm:spPr/>
    </dgm:pt>
    <dgm:pt modelId="{2D1FFC3F-8893-418A-B77B-94206352D0EC}" type="pres">
      <dgm:prSet presAssocID="{0827C457-CA85-4C29-BFB7-CF0258E26A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F6310B-51B4-4551-B69B-0AE2F313FB17}" type="pres">
      <dgm:prSet presAssocID="{AA6D59D9-F840-4804-877C-E87C0A2E7F1F}" presName="spacer" presStyleCnt="0"/>
      <dgm:spPr/>
    </dgm:pt>
    <dgm:pt modelId="{60B44ECD-AFB0-4053-9410-DA5BC461943C}" type="pres">
      <dgm:prSet presAssocID="{7BD4EDED-8FEC-4617-9548-AA89C3BDBCC6}" presName="parentText" presStyleLbl="node1" presStyleIdx="1" presStyleCnt="3" custLinFactNeighborX="95" custLinFactNeighborY="-35104">
        <dgm:presLayoutVars>
          <dgm:chMax val="0"/>
          <dgm:bulletEnabled val="1"/>
        </dgm:presLayoutVars>
      </dgm:prSet>
      <dgm:spPr/>
    </dgm:pt>
    <dgm:pt modelId="{31E02988-59A8-4352-996C-299B56258B1C}" type="pres">
      <dgm:prSet presAssocID="{C5296E9D-F08A-4A27-AD48-73F7BA6440C0}" presName="spacer" presStyleCnt="0"/>
      <dgm:spPr/>
    </dgm:pt>
    <dgm:pt modelId="{2A7A892F-7D24-4E1E-A856-25DF2D8CDF44}" type="pres">
      <dgm:prSet presAssocID="{7EA2AE13-E584-43DE-9DAF-0C11740A9126}" presName="parentText" presStyleLbl="node1" presStyleIdx="2" presStyleCnt="3" custLinFactY="-236" custLinFactNeighborX="-1782" custLinFactNeighborY="-100000">
        <dgm:presLayoutVars>
          <dgm:chMax val="0"/>
          <dgm:bulletEnabled val="1"/>
        </dgm:presLayoutVars>
      </dgm:prSet>
      <dgm:spPr/>
    </dgm:pt>
  </dgm:ptLst>
  <dgm:cxnLst>
    <dgm:cxn modelId="{51F6F134-ED48-49FE-BEA8-60BB091D0B9C}" type="presOf" srcId="{0827C457-CA85-4C29-BFB7-CF0258E26AA1}" destId="{2D1FFC3F-8893-418A-B77B-94206352D0EC}" srcOrd="0" destOrd="0" presId="urn:microsoft.com/office/officeart/2005/8/layout/vList2"/>
    <dgm:cxn modelId="{8C857864-E903-43D6-AFA2-55AC96E911B0}" type="presOf" srcId="{7EA2AE13-E584-43DE-9DAF-0C11740A9126}" destId="{2A7A892F-7D24-4E1E-A856-25DF2D8CDF44}" srcOrd="0" destOrd="0" presId="urn:microsoft.com/office/officeart/2005/8/layout/vList2"/>
    <dgm:cxn modelId="{D520684D-2971-4B4F-951D-161D28B3C57A}" type="presOf" srcId="{7BD4EDED-8FEC-4617-9548-AA89C3BDBCC6}" destId="{60B44ECD-AFB0-4053-9410-DA5BC461943C}" srcOrd="0" destOrd="0" presId="urn:microsoft.com/office/officeart/2005/8/layout/vList2"/>
    <dgm:cxn modelId="{2ABD436E-4140-46A9-8195-23FF11DFFB61}" srcId="{0BEEF5EE-2E3A-446A-842D-2CD8CA06F86D}" destId="{7BD4EDED-8FEC-4617-9548-AA89C3BDBCC6}" srcOrd="1" destOrd="0" parTransId="{99781ABC-0F73-4CC9-9595-6866E0638D2D}" sibTransId="{C5296E9D-F08A-4A27-AD48-73F7BA6440C0}"/>
    <dgm:cxn modelId="{A68A1C81-D060-4833-8A7A-0E6E1A9C69B6}" srcId="{0BEEF5EE-2E3A-446A-842D-2CD8CA06F86D}" destId="{0827C457-CA85-4C29-BFB7-CF0258E26AA1}" srcOrd="0" destOrd="0" parTransId="{1D5E99E9-41E5-4014-BADA-9E6636A7DCED}" sibTransId="{AA6D59D9-F840-4804-877C-E87C0A2E7F1F}"/>
    <dgm:cxn modelId="{04DB269B-ACC6-45B6-82ED-085AD31C5E6B}" type="presOf" srcId="{0BEEF5EE-2E3A-446A-842D-2CD8CA06F86D}" destId="{46593F6C-70A1-4B45-B08F-F068F179CA5A}" srcOrd="0" destOrd="0" presId="urn:microsoft.com/office/officeart/2005/8/layout/vList2"/>
    <dgm:cxn modelId="{61C972D9-3E5B-49D7-A4D4-48F360D861BF}" srcId="{0BEEF5EE-2E3A-446A-842D-2CD8CA06F86D}" destId="{7EA2AE13-E584-43DE-9DAF-0C11740A9126}" srcOrd="2" destOrd="0" parTransId="{6A8ECA8F-6448-4238-859C-136506B9A7B7}" sibTransId="{EFB77D22-0E81-4ECD-931A-1ADBFFD2FA03}"/>
    <dgm:cxn modelId="{B35FB10A-0D1F-4A95-8D91-5913F22E3133}" type="presParOf" srcId="{46593F6C-70A1-4B45-B08F-F068F179CA5A}" destId="{2D1FFC3F-8893-418A-B77B-94206352D0EC}" srcOrd="0" destOrd="0" presId="urn:microsoft.com/office/officeart/2005/8/layout/vList2"/>
    <dgm:cxn modelId="{7BE3DB47-B059-4FD5-A02B-02206DFCD37C}" type="presParOf" srcId="{46593F6C-70A1-4B45-B08F-F068F179CA5A}" destId="{9DF6310B-51B4-4551-B69B-0AE2F313FB17}" srcOrd="1" destOrd="0" presId="urn:microsoft.com/office/officeart/2005/8/layout/vList2"/>
    <dgm:cxn modelId="{E65BDBE8-DE9B-40F9-8DD7-856AFC63BB3D}" type="presParOf" srcId="{46593F6C-70A1-4B45-B08F-F068F179CA5A}" destId="{60B44ECD-AFB0-4053-9410-DA5BC461943C}" srcOrd="2" destOrd="0" presId="urn:microsoft.com/office/officeart/2005/8/layout/vList2"/>
    <dgm:cxn modelId="{D93B882E-5888-4C76-A0E1-633447B77A3F}" type="presParOf" srcId="{46593F6C-70A1-4B45-B08F-F068F179CA5A}" destId="{31E02988-59A8-4352-996C-299B56258B1C}" srcOrd="3" destOrd="0" presId="urn:microsoft.com/office/officeart/2005/8/layout/vList2"/>
    <dgm:cxn modelId="{CAEEE47B-162E-41F8-8128-87A464138399}" type="presParOf" srcId="{46593F6C-70A1-4B45-B08F-F068F179CA5A}" destId="{2A7A892F-7D24-4E1E-A856-25DF2D8CDF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C7048-8648-401D-B9DD-A2983F17BC2A}">
      <dsp:nvSpPr>
        <dsp:cNvPr id="0" name=""/>
        <dsp:cNvSpPr/>
      </dsp:nvSpPr>
      <dsp:spPr>
        <a:xfrm>
          <a:off x="3000173" y="1107"/>
          <a:ext cx="5465015" cy="2263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Federal Meat Inspection Act (FMIA), 1906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Poultry Products Inspection Act (PPIA), 1957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Humane Methods of Slaughter Act (HMSA), 1958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Egg Products Inspection Act (EPIA), 1970</a:t>
          </a:r>
        </a:p>
      </dsp:txBody>
      <dsp:txXfrm>
        <a:off x="3000173" y="284095"/>
        <a:ext cx="4616050" cy="1697931"/>
      </dsp:txXfrm>
    </dsp:sp>
    <dsp:sp modelId="{BC95CD9B-B0CB-4C66-A68F-ECB1B9220AE1}">
      <dsp:nvSpPr>
        <dsp:cNvPr id="0" name=""/>
        <dsp:cNvSpPr/>
      </dsp:nvSpPr>
      <dsp:spPr>
        <a:xfrm>
          <a:off x="2950" y="2213"/>
          <a:ext cx="2997223" cy="226169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Rockwell" panose="02060603020205020403" pitchFamily="18" charset="0"/>
            </a:rPr>
            <a:t>Our Authority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</a:rPr>
            <a:t>Through a series of Acts, Congress empowers FSIS to inspect all meat, poultry, and processed egg products in interstate commerce</a:t>
          </a:r>
          <a:r>
            <a:rPr lang="en-US" sz="1400" b="0" i="0" kern="1200" dirty="0">
              <a:latin typeface="+mn-lt"/>
            </a:rPr>
            <a:t>.</a:t>
          </a:r>
        </a:p>
      </dsp:txBody>
      <dsp:txXfrm>
        <a:off x="113357" y="112620"/>
        <a:ext cx="2776409" cy="2040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FFC3F-8893-418A-B77B-94206352D0EC}">
      <dsp:nvSpPr>
        <dsp:cNvPr id="0" name=""/>
        <dsp:cNvSpPr/>
      </dsp:nvSpPr>
      <dsp:spPr>
        <a:xfrm>
          <a:off x="0" y="163487"/>
          <a:ext cx="6248400" cy="12168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Modernized Inspection</a:t>
          </a:r>
        </a:p>
      </dsp:txBody>
      <dsp:txXfrm>
        <a:off x="59399" y="222886"/>
        <a:ext cx="6129602" cy="1098002"/>
      </dsp:txXfrm>
    </dsp:sp>
    <dsp:sp modelId="{60B44ECD-AFB0-4053-9410-DA5BC461943C}">
      <dsp:nvSpPr>
        <dsp:cNvPr id="0" name=""/>
        <dsp:cNvSpPr/>
      </dsp:nvSpPr>
      <dsp:spPr>
        <a:xfrm>
          <a:off x="0" y="1501772"/>
          <a:ext cx="6248400" cy="12168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Performance Standards</a:t>
          </a:r>
        </a:p>
      </dsp:txBody>
      <dsp:txXfrm>
        <a:off x="59399" y="1561171"/>
        <a:ext cx="6129602" cy="1098002"/>
      </dsp:txXfrm>
    </dsp:sp>
    <dsp:sp modelId="{2A7A892F-7D24-4E1E-A856-25DF2D8CDF44}">
      <dsp:nvSpPr>
        <dsp:cNvPr id="0" name=""/>
        <dsp:cNvSpPr/>
      </dsp:nvSpPr>
      <dsp:spPr>
        <a:xfrm>
          <a:off x="0" y="2781415"/>
          <a:ext cx="6248400" cy="12168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Consumer Education</a:t>
          </a:r>
        </a:p>
      </dsp:txBody>
      <dsp:txXfrm>
        <a:off x="59399" y="2840814"/>
        <a:ext cx="61296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r">
              <a:defRPr sz="1200"/>
            </a:lvl1pPr>
          </a:lstStyle>
          <a:p>
            <a:fld id="{3A7F6B70-1856-41CD-8138-111526930310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r">
              <a:defRPr sz="1200"/>
            </a:lvl1pPr>
          </a:lstStyle>
          <a:p>
            <a:fld id="{178F0993-E642-47EE-A560-B02C41F80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698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r">
              <a:defRPr sz="1200"/>
            </a:lvl1pPr>
          </a:lstStyle>
          <a:p>
            <a:fld id="{40BB3F3C-6820-4951-BE69-881DFEAB1E9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8" tIns="45374" rIns="90748" bIns="453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0748" tIns="45374" rIns="90748" bIns="453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r">
              <a:defRPr sz="1200"/>
            </a:lvl1pPr>
          </a:lstStyle>
          <a:p>
            <a:fld id="{2C957FA6-3FFF-4B1C-8BFE-29E01A1B44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66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7D03-2EE7-4FB2-B540-CDFCE405BA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42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5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2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2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2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CD92BA-8AD4-4D04-863F-C72F10597A4A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1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CD92BA-8AD4-4D04-863F-C72F10597A4A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7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FAD07-5C3A-412C-B6AB-B9350B5956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57FA6-3FFF-4B1C-8BFE-29E01A1B44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5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E32F18-2EDB-44C9-B0B4-1416D3E7EA68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9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57FA6-3FFF-4B1C-8BFE-29E01A1B44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6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6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7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4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3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7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1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5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8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3C49-024E-4A23-BDF6-9CE3C96C71E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63B6-006A-491E-86D9-05E151F5E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1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E4965-0978-4EF5-B8C3-5A199FFD3EA0}"/>
              </a:ext>
            </a:extLst>
          </p:cNvPr>
          <p:cNvSpPr/>
          <p:nvPr/>
        </p:nvSpPr>
        <p:spPr>
          <a:xfrm>
            <a:off x="0" y="1002152"/>
            <a:ext cx="9144000" cy="5855848"/>
          </a:xfrm>
          <a:prstGeom prst="rect">
            <a:avLst/>
          </a:prstGeom>
          <a:solidFill>
            <a:srgbClr val="5D89B4"/>
          </a:solidFill>
          <a:ln w="3175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solidFill>
                <a:srgbClr val="1F497D">
                  <a:lumMod val="75000"/>
                </a:srgbClr>
              </a:solidFill>
              <a:latin typeface="Rockwell" panose="02060603020205020403" pitchFamily="18" charset="0"/>
            </a:endParaRPr>
          </a:p>
        </p:txBody>
      </p:sp>
      <p:pic>
        <p:nvPicPr>
          <p:cNvPr id="1032" name="Picture 8" descr="Image result for FSIS inspection stamp 42">
            <a:extLst>
              <a:ext uri="{FF2B5EF4-FFF2-40B4-BE49-F238E27FC236}">
                <a16:creationId xmlns:a16="http://schemas.microsoft.com/office/drawing/2014/main" id="{14B71B5E-C31F-4621-B11D-1FFD8F51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85" b="95769" l="10000" r="90000">
                        <a14:foregroundMark x1="36290" y1="7885" x2="36290" y2="7885"/>
                        <a14:foregroundMark x1="27581" y1="33077" x2="27581" y2="33077"/>
                        <a14:foregroundMark x1="23710" y1="45577" x2="23710" y2="45577"/>
                        <a14:foregroundMark x1="31774" y1="25577" x2="31774" y2="25577"/>
                        <a14:foregroundMark x1="39516" y1="34615" x2="39516" y2="34615"/>
                        <a14:foregroundMark x1="37258" y1="37115" x2="37258" y2="37115"/>
                        <a14:foregroundMark x1="44839" y1="31538" x2="44839" y2="31538"/>
                        <a14:foregroundMark x1="48387" y1="29808" x2="48387" y2="29808"/>
                        <a14:foregroundMark x1="47581" y1="18846" x2="47581" y2="18846"/>
                        <a14:foregroundMark x1="56774" y1="20769" x2="56774" y2="20769"/>
                        <a14:foregroundMark x1="66613" y1="24423" x2="66613" y2="24423"/>
                        <a14:foregroundMark x1="72258" y1="31346" x2="72258" y2="31346"/>
                        <a14:foregroundMark x1="75968" y1="41731" x2="75968" y2="41731"/>
                        <a14:foregroundMark x1="78548" y1="55000" x2="78548" y2="55000"/>
                        <a14:foregroundMark x1="58871" y1="52692" x2="58871" y2="52692"/>
                        <a14:foregroundMark x1="46452" y1="53654" x2="46452" y2="53654"/>
                        <a14:foregroundMark x1="33226" y1="50192" x2="33226" y2="50192"/>
                        <a14:foregroundMark x1="47903" y1="37115" x2="47903" y2="37115"/>
                        <a14:foregroundMark x1="50484" y1="37115" x2="50484" y2="37115"/>
                        <a14:foregroundMark x1="54516" y1="32885" x2="54516" y2="32885"/>
                        <a14:foregroundMark x1="61774" y1="36731" x2="61774" y2="36731"/>
                        <a14:foregroundMark x1="65000" y1="40385" x2="65000" y2="40385"/>
                        <a14:foregroundMark x1="66129" y1="43077" x2="66129" y2="43077"/>
                        <a14:foregroundMark x1="22581" y1="52885" x2="22581" y2="52885"/>
                        <a14:foregroundMark x1="48871" y1="57885" x2="48871" y2="57885"/>
                        <a14:foregroundMark x1="60645" y1="57692" x2="60645" y2="57692"/>
                        <a14:foregroundMark x1="21613" y1="64423" x2="21613" y2="64423"/>
                        <a14:foregroundMark x1="26290" y1="65000" x2="26290" y2="65000"/>
                        <a14:foregroundMark x1="30161" y1="65385" x2="30161" y2="65385"/>
                        <a14:foregroundMark x1="35161" y1="66154" x2="35161" y2="66154"/>
                        <a14:foregroundMark x1="40323" y1="66154" x2="40323" y2="66154"/>
                        <a14:foregroundMark x1="44839" y1="65769" x2="44839" y2="65769"/>
                        <a14:foregroundMark x1="49355" y1="66346" x2="49355" y2="66346"/>
                        <a14:foregroundMark x1="54839" y1="66731" x2="54839" y2="66731"/>
                        <a14:foregroundMark x1="60000" y1="66346" x2="60000" y2="66346"/>
                        <a14:foregroundMark x1="71129" y1="65577" x2="71129" y2="65577"/>
                        <a14:foregroundMark x1="77581" y1="66538" x2="77581" y2="66538"/>
                        <a14:foregroundMark x1="69677" y1="72500" x2="69677" y2="72500"/>
                        <a14:foregroundMark x1="72258" y1="73077" x2="72258" y2="73077"/>
                        <a14:foregroundMark x1="62258" y1="73654" x2="62258" y2="73654"/>
                        <a14:foregroundMark x1="59032" y1="72115" x2="59032" y2="72115"/>
                        <a14:foregroundMark x1="54677" y1="74038" x2="54677" y2="74038"/>
                        <a14:foregroundMark x1="51774" y1="75385" x2="51774" y2="75385"/>
                        <a14:foregroundMark x1="44839" y1="75769" x2="44839" y2="75769"/>
                        <a14:foregroundMark x1="42097" y1="75769" x2="42097" y2="75769"/>
                        <a14:foregroundMark x1="38548" y1="74231" x2="38548" y2="74231"/>
                        <a14:foregroundMark x1="35000" y1="75577" x2="35000" y2="75577"/>
                        <a14:foregroundMark x1="27742" y1="74231" x2="27742" y2="74231"/>
                        <a14:foregroundMark x1="38871" y1="81346" x2="38871" y2="81346"/>
                        <a14:foregroundMark x1="45323" y1="84808" x2="45323" y2="84808"/>
                        <a14:foregroundMark x1="51129" y1="82115" x2="51129" y2="82115"/>
                        <a14:foregroundMark x1="58387" y1="80577" x2="58387" y2="80577"/>
                        <a14:foregroundMark x1="53871" y1="95769" x2="53871" y2="95769"/>
                        <a14:foregroundMark x1="40484" y1="20385" x2="40484" y2="20385"/>
                        <a14:backgroundMark x1="40323" y1="82308" x2="40323" y2="82308"/>
                        <a14:backgroundMark x1="22258" y1="65962" x2="22258" y2="65962"/>
                        <a14:backgroundMark x1="40968" y1="17500" x2="40968" y2="17500"/>
                        <a14:backgroundMark x1="50968" y1="83654" x2="50968" y2="83654"/>
                        <a14:backgroundMark x1="68548" y1="73654" x2="68548" y2="73654"/>
                        <a14:backgroundMark x1="55484" y1="32692" x2="55484" y2="32692"/>
                        <a14:backgroundMark x1="42581" y1="31923" x2="42581" y2="31923"/>
                        <a14:backgroundMark x1="42097" y1="30769" x2="42097" y2="30769"/>
                        <a14:backgroundMark x1="31935" y1="49038" x2="31935" y2="49038"/>
                        <a14:backgroundMark x1="33387" y1="47115" x2="33387" y2="47115"/>
                      </a14:backgroundRemoval>
                    </a14:imgEffect>
                    <a14:imgEffect>
                      <a14:sharpenSoften amount="-49000"/>
                    </a14:imgEffect>
                    <a14:imgEffect>
                      <a14:colorTemperature colorTemp="2927"/>
                    </a14:imgEffect>
                    <a14:imgEffect>
                      <a14:saturation sat="0"/>
                    </a14:imgEffect>
                    <a14:imgEffect>
                      <a14:brightnessContrast bright="-53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63">
            <a:off x="-430644" y="2177065"/>
            <a:ext cx="4155500" cy="34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E55C4-3D3A-41F0-B0F2-564247669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98" y="1873250"/>
            <a:ext cx="2778736" cy="1784350"/>
          </a:xfrm>
          <a:prstGeom prst="roundRect">
            <a:avLst>
              <a:gd name="adj" fmla="val 1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2AD5A5-5779-43C8-8A09-0B2A605E2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66" y="1894820"/>
            <a:ext cx="2539626" cy="1762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BBAB2-5CCC-4AE8-8F68-041CC0A14F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99" y="4572000"/>
            <a:ext cx="2676525" cy="178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921E2-620F-4FF6-93DE-B4CEA65661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83" y="4572000"/>
            <a:ext cx="2693719" cy="1780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E28B78-5FFB-48AB-B66B-DCBFBABFDE2D}"/>
              </a:ext>
            </a:extLst>
          </p:cNvPr>
          <p:cNvSpPr/>
          <p:nvPr/>
        </p:nvSpPr>
        <p:spPr>
          <a:xfrm>
            <a:off x="2648529" y="3729016"/>
            <a:ext cx="6516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solidFill>
                    <a:schemeClr val="tx2"/>
                  </a:solidFill>
                </a:ln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Office of Food Safety</a:t>
            </a:r>
            <a:endParaRPr lang="en-US" sz="2800" b="1" dirty="0">
              <a:ln w="3175">
                <a:solidFill>
                  <a:schemeClr val="tx2"/>
                </a:solidFill>
              </a:ln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30BDE4-B7E4-4D5C-97F9-178E9292E796}"/>
              </a:ext>
            </a:extLst>
          </p:cNvPr>
          <p:cNvSpPr/>
          <p:nvPr/>
        </p:nvSpPr>
        <p:spPr>
          <a:xfrm>
            <a:off x="2627746" y="4180329"/>
            <a:ext cx="6516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3175">
                  <a:solidFill>
                    <a:schemeClr val="tx2"/>
                  </a:solidFill>
                </a:ln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Protecting Public Health and Preventing Foodborne Illness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9F3261-96E9-4562-B414-15469158E8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7" y="13855"/>
            <a:ext cx="2804403" cy="108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66970-3550-4064-BD4D-AD3C063F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63B6-006A-491E-86D9-05E151F5E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7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162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8A6F9-947C-4D1A-ADAA-3A71DD97175E}"/>
              </a:ext>
            </a:extLst>
          </p:cNvPr>
          <p:cNvSpPr txBox="1"/>
          <p:nvPr/>
        </p:nvSpPr>
        <p:spPr>
          <a:xfrm>
            <a:off x="380999" y="1370420"/>
            <a:ext cx="838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Handwashing Before Meal Preparation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394B3F-FCD1-4972-A349-5C9C909140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776191"/>
              </p:ext>
            </p:extLst>
          </p:nvPr>
        </p:nvGraphicFramePr>
        <p:xfrm>
          <a:off x="685799" y="2282714"/>
          <a:ext cx="7772400" cy="413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933CCEE-74F4-46C5-8B26-7F5A7144C9AA}"/>
              </a:ext>
            </a:extLst>
          </p:cNvPr>
          <p:cNvSpPr txBox="1">
            <a:spLocks/>
          </p:cNvSpPr>
          <p:nvPr/>
        </p:nvSpPr>
        <p:spPr>
          <a:xfrm>
            <a:off x="919842" y="6359524"/>
            <a:ext cx="7543800" cy="4984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* Differences between groups for successful handwashing statistically significant at </a:t>
            </a: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= .0168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3501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9428-79CE-4B9B-86C3-F1D4B2668FAE}"/>
              </a:ext>
            </a:extLst>
          </p:cNvPr>
          <p:cNvSpPr txBox="1"/>
          <p:nvPr/>
        </p:nvSpPr>
        <p:spPr>
          <a:xfrm>
            <a:off x="0" y="144979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Do Right and Feed Everyone…</a:t>
            </a:r>
            <a:r>
              <a:rPr lang="en-US" sz="4800" b="1" i="1" dirty="0">
                <a:solidFill>
                  <a:srgbClr val="002060"/>
                </a:solidFill>
              </a:rPr>
              <a:t>Safely</a:t>
            </a:r>
            <a:r>
              <a:rPr lang="en-US" sz="4800" b="1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D7BF5-249E-4D56-9D3B-9D38B842C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32" y="4038599"/>
            <a:ext cx="3788568" cy="259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533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1709190"/>
            <a:ext cx="8991600" cy="2057400"/>
          </a:xfrm>
          <a:prstGeom prst="roundRect">
            <a:avLst/>
          </a:prstGeom>
          <a:noFill/>
          <a:ln w="3175" cap="rnd">
            <a:noFill/>
          </a:ln>
          <a:effectLst>
            <a:innerShdw dist="88900" dir="10800000">
              <a:schemeClr val="accent6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4550" y="5551777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Mindy Brashears, Ph.D.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Deputy Under Secretary for Food Safety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U.S. Department of Agriculture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8E2FE-EEF2-478D-9568-591D53325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140952" cy="762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E7E176-111D-4CC3-8AF0-035D02E997EC}"/>
              </a:ext>
            </a:extLst>
          </p:cNvPr>
          <p:cNvSpPr/>
          <p:nvPr/>
        </p:nvSpPr>
        <p:spPr>
          <a:xfrm>
            <a:off x="3425884" y="4332780"/>
            <a:ext cx="2292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October 21, 2019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Rockville, Maryland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2B11B-DA65-4E69-8BB6-74BCD4328E19}"/>
              </a:ext>
            </a:extLst>
          </p:cNvPr>
          <p:cNvSpPr txBox="1"/>
          <p:nvPr/>
        </p:nvSpPr>
        <p:spPr>
          <a:xfrm>
            <a:off x="387531" y="1796533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U.S. Food and Drug Administration Public Meeting: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A New Era of Smarter Food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B10BE-A014-4800-AA91-D93A4ED7A677}"/>
              </a:ext>
            </a:extLst>
          </p:cNvPr>
          <p:cNvSpPr txBox="1"/>
          <p:nvPr/>
        </p:nvSpPr>
        <p:spPr>
          <a:xfrm>
            <a:off x="1828799" y="325489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Food Safety Policies: Smart and Modern</a:t>
            </a:r>
          </a:p>
        </p:txBody>
      </p:sp>
    </p:spTree>
    <p:extLst>
      <p:ext uri="{BB962C8B-B14F-4D97-AF65-F5344CB8AC3E}">
        <p14:creationId xmlns:p14="http://schemas.microsoft.com/office/powerpoint/2010/main" val="333818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978A7B-7776-41CB-8E6B-9484591D0F67}"/>
              </a:ext>
            </a:extLst>
          </p:cNvPr>
          <p:cNvSpPr/>
          <p:nvPr/>
        </p:nvSpPr>
        <p:spPr>
          <a:xfrm>
            <a:off x="0" y="0"/>
            <a:ext cx="9144000" cy="9944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7"/>
            <a:ext cx="9144000" cy="76200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BFA4EC80-AF29-4A6D-9366-55DD3A5F2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785"/>
            <a:ext cx="3500845" cy="234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dist="88900" dir="10800000">
              <a:schemeClr val="accent6">
                <a:lumMod val="75000"/>
              </a:schemeClr>
            </a:innerShdw>
            <a:reflection endPos="0" dist="5000" dir="5400000" sy="-100000" algn="bl" rotWithShape="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DEAD8CD-FC19-4990-9800-9284A6078808}"/>
              </a:ext>
            </a:extLst>
          </p:cNvPr>
          <p:cNvGrpSpPr/>
          <p:nvPr/>
        </p:nvGrpSpPr>
        <p:grpSpPr>
          <a:xfrm>
            <a:off x="4699290" y="1902344"/>
            <a:ext cx="4124740" cy="2622870"/>
            <a:chOff x="457199" y="1952847"/>
            <a:chExt cx="4124740" cy="2622870"/>
          </a:xfrm>
        </p:grpSpPr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1D7291A8-F31F-4AE2-B8F3-17C6D4761E0D}"/>
                </a:ext>
              </a:extLst>
            </p:cNvPr>
            <p:cNvSpPr/>
            <p:nvPr/>
          </p:nvSpPr>
          <p:spPr>
            <a:xfrm>
              <a:off x="1143000" y="1952847"/>
              <a:ext cx="2895600" cy="2450592"/>
            </a:xfrm>
            <a:prstGeom prst="roundRect">
              <a:avLst/>
            </a:prstGeom>
            <a:solidFill>
              <a:schemeClr val="bg1"/>
            </a:solidFill>
            <a:ln w="3175" cap="rnd">
              <a:noFill/>
            </a:ln>
            <a:effectLst>
              <a:innerShdw dist="889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2">
                    <a:lumMod val="75000"/>
                  </a:schemeClr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3949F937-C52F-4541-90A2-0991B0E06F47}"/>
                </a:ext>
              </a:extLst>
            </p:cNvPr>
            <p:cNvSpPr/>
            <p:nvPr/>
          </p:nvSpPr>
          <p:spPr>
            <a:xfrm>
              <a:off x="457199" y="1952847"/>
              <a:ext cx="4124740" cy="2622870"/>
            </a:xfrm>
            <a:prstGeom prst="roundRect">
              <a:avLst/>
            </a:prstGeom>
            <a:solidFill>
              <a:srgbClr val="002060"/>
            </a:solidFill>
            <a:ln w="3175" cap="rnd">
              <a:solidFill>
                <a:schemeClr val="accent1"/>
              </a:solidFill>
            </a:ln>
            <a:effectLst>
              <a:innerShdw dist="88900" dir="108000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We are the public health agency in the USDA that is responsible for ensuring  meat, poultry, and processed egg products are safe, wholesome, and accurately labeled.</a:t>
              </a:r>
            </a:p>
          </p:txBody>
        </p:sp>
      </p:grpSp>
      <p:graphicFrame>
        <p:nvGraphicFramePr>
          <p:cNvPr id="15" name="Content Placeholder 16">
            <a:extLst>
              <a:ext uri="{FF2B5EF4-FFF2-40B4-BE49-F238E27FC236}">
                <a16:creationId xmlns:a16="http://schemas.microsoft.com/office/drawing/2014/main" id="{787C0A5D-832D-46FD-9F32-C0F3115B2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903101"/>
              </p:ext>
            </p:extLst>
          </p:nvPr>
        </p:nvGraphicFramePr>
        <p:xfrm>
          <a:off x="457200" y="4509148"/>
          <a:ext cx="8468139" cy="226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BF15F6C-0502-4040-B97B-A07912929BBF}"/>
              </a:ext>
            </a:extLst>
          </p:cNvPr>
          <p:cNvSpPr txBox="1"/>
          <p:nvPr/>
        </p:nvSpPr>
        <p:spPr>
          <a:xfrm>
            <a:off x="1793871" y="994485"/>
            <a:ext cx="700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USDA-FSIS: Who We Are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5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533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8E2FE-EEF2-478D-9568-591D53325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140952" cy="762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AF6AD6-AD21-4AAF-AFFC-9CC1D243A4CF}"/>
              </a:ext>
            </a:extLst>
          </p:cNvPr>
          <p:cNvSpPr txBox="1"/>
          <p:nvPr/>
        </p:nvSpPr>
        <p:spPr>
          <a:xfrm>
            <a:off x="0" y="1743456"/>
            <a:ext cx="39012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Research+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Technology+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Innovation=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“Smart and Modern”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Policies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Regulations should keep up with the Science!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sz="2400" b="1" dirty="0"/>
          </a:p>
        </p:txBody>
      </p:sp>
      <p:pic>
        <p:nvPicPr>
          <p:cNvPr id="2050" name="Picture 2" descr="Image result for Salmonella">
            <a:extLst>
              <a:ext uri="{FF2B5EF4-FFF2-40B4-BE49-F238E27FC236}">
                <a16:creationId xmlns:a16="http://schemas.microsoft.com/office/drawing/2014/main" id="{F6C6E254-609F-4D0C-B26E-96B4A88C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89" y="1701468"/>
            <a:ext cx="4876798" cy="4486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6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978A7B-7776-41CB-8E6B-9484591D0F67}"/>
              </a:ext>
            </a:extLst>
          </p:cNvPr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7"/>
            <a:ext cx="9144000" cy="76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EF6322-8A45-4226-8ED8-1678915EDBCD}"/>
              </a:ext>
            </a:extLst>
          </p:cNvPr>
          <p:cNvSpPr/>
          <p:nvPr/>
        </p:nvSpPr>
        <p:spPr>
          <a:xfrm>
            <a:off x="0" y="706315"/>
            <a:ext cx="8991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Science Drives FSIS’ Decisions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D87960-83E3-4C10-BC3C-483C9A7ED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270674"/>
              </p:ext>
            </p:extLst>
          </p:nvPr>
        </p:nvGraphicFramePr>
        <p:xfrm>
          <a:off x="1559169" y="2476380"/>
          <a:ext cx="6248400" cy="435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067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978A7B-7776-41CB-8E6B-9484591D0F67}"/>
              </a:ext>
            </a:extLst>
          </p:cNvPr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7"/>
            <a:ext cx="914400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D95570-918D-4086-A01C-31A4BF599DD0}"/>
              </a:ext>
            </a:extLst>
          </p:cNvPr>
          <p:cNvSpPr txBox="1"/>
          <p:nvPr/>
        </p:nvSpPr>
        <p:spPr>
          <a:xfrm>
            <a:off x="533400" y="25146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Decrease inefficiencies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Focus on science-based enhancements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Focus on off-line inspection tasks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(HACCP, Sanitation)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100% on-line inspection continues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Informed by 20 years of pilot studies</a:t>
            </a: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04792-8A55-441E-83DB-B95B3F4F674B}"/>
              </a:ext>
            </a:extLst>
          </p:cNvPr>
          <p:cNvSpPr/>
          <p:nvPr/>
        </p:nvSpPr>
        <p:spPr>
          <a:xfrm>
            <a:off x="935646" y="1345447"/>
            <a:ext cx="7272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</a:rPr>
              <a:t>FSIS’ MODERNIZATION EFFORTS</a:t>
            </a:r>
          </a:p>
        </p:txBody>
      </p:sp>
    </p:spTree>
    <p:extLst>
      <p:ext uri="{BB962C8B-B14F-4D97-AF65-F5344CB8AC3E}">
        <p14:creationId xmlns:p14="http://schemas.microsoft.com/office/powerpoint/2010/main" val="243082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2F22C6-D961-4EB1-A999-81B3CFBA692C}"/>
              </a:ext>
            </a:extLst>
          </p:cNvPr>
          <p:cNvSpPr/>
          <p:nvPr/>
        </p:nvSpPr>
        <p:spPr>
          <a:xfrm>
            <a:off x="0" y="2"/>
            <a:ext cx="9144000" cy="14124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0" y="-35491"/>
            <a:ext cx="9162791" cy="9498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B5BFB-CF57-483A-A98B-F32DCFD2572C}"/>
              </a:ext>
            </a:extLst>
          </p:cNvPr>
          <p:cNvSpPr txBox="1"/>
          <p:nvPr/>
        </p:nvSpPr>
        <p:spPr>
          <a:xfrm>
            <a:off x="457200" y="1594354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/>
              </a:rPr>
              <a:t> Performance Standards: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Calibri"/>
              </a:rPr>
              <a:t>Poultry, Pork, and Beef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FC32A-A9E7-4A09-915F-CAD5942A3CA2}"/>
              </a:ext>
            </a:extLst>
          </p:cNvPr>
          <p:cNvSpPr txBox="1"/>
          <p:nvPr/>
        </p:nvSpPr>
        <p:spPr>
          <a:xfrm>
            <a:off x="2590798" y="5180971"/>
            <a:ext cx="614172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Reduce illness (HP2020 goal) </a:t>
            </a:r>
            <a:endParaRPr lang="en-US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386F8-8648-4D24-93F9-FB3B8E4CC6F9}"/>
              </a:ext>
            </a:extLst>
          </p:cNvPr>
          <p:cNvSpPr txBox="1"/>
          <p:nvPr/>
        </p:nvSpPr>
        <p:spPr>
          <a:xfrm>
            <a:off x="2594429" y="3505629"/>
            <a:ext cx="614171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Baseline Prevalence Data in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Human Illness Attribution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D654E-202C-4CD9-96AA-D25F094CE12B}"/>
              </a:ext>
            </a:extLst>
          </p:cNvPr>
          <p:cNvSpPr txBox="1"/>
          <p:nvPr/>
        </p:nvSpPr>
        <p:spPr>
          <a:xfrm>
            <a:off x="2590798" y="6007953"/>
            <a:ext cx="614171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Performance Standards </a:t>
            </a:r>
            <a:endParaRPr lang="en-US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06738CD-C18D-4633-AB7E-8B660B0A9604}"/>
              </a:ext>
            </a:extLst>
          </p:cNvPr>
          <p:cNvSpPr/>
          <p:nvPr/>
        </p:nvSpPr>
        <p:spPr>
          <a:xfrm>
            <a:off x="896720" y="4184363"/>
            <a:ext cx="609600" cy="98080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175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ctr"/>
            <a:endParaRPr lang="en-US" sz="2200" dirty="0">
              <a:noFill/>
              <a:latin typeface="Rockwell" panose="020606030202050204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C47DB-2498-41AA-BF5D-035D88359C7F}"/>
              </a:ext>
            </a:extLst>
          </p:cNvPr>
          <p:cNvSpPr txBox="1"/>
          <p:nvPr/>
        </p:nvSpPr>
        <p:spPr>
          <a:xfrm>
            <a:off x="134720" y="3415819"/>
            <a:ext cx="2133600" cy="783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Risk Assessment Data Inputs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0C01428-957F-424B-9D67-63AC10D0DF15}"/>
              </a:ext>
            </a:extLst>
          </p:cNvPr>
          <p:cNvSpPr/>
          <p:nvPr/>
        </p:nvSpPr>
        <p:spPr>
          <a:xfrm>
            <a:off x="914400" y="5607842"/>
            <a:ext cx="609600" cy="400111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175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ctr"/>
            <a:endParaRPr lang="en-US" sz="2200" dirty="0">
              <a:noFill/>
              <a:latin typeface="Rockwell" panose="020606030202050204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58BD6-A2B4-428A-8DFD-05ED51D047E1}"/>
              </a:ext>
            </a:extLst>
          </p:cNvPr>
          <p:cNvSpPr txBox="1"/>
          <p:nvPr/>
        </p:nvSpPr>
        <p:spPr>
          <a:xfrm>
            <a:off x="152400" y="5180971"/>
            <a:ext cx="21336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Goal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AAED52-424A-44F8-B589-7A2DAB30F12F}"/>
              </a:ext>
            </a:extLst>
          </p:cNvPr>
          <p:cNvSpPr txBox="1"/>
          <p:nvPr/>
        </p:nvSpPr>
        <p:spPr>
          <a:xfrm>
            <a:off x="152400" y="6007953"/>
            <a:ext cx="21336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Output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54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6E7B4A-6A7D-49CD-B4BA-F21A35392C21}"/>
              </a:ext>
            </a:extLst>
          </p:cNvPr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2" y="-1"/>
            <a:ext cx="9174271" cy="862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8A6F9-947C-4D1A-ADAA-3A71DD97175E}"/>
              </a:ext>
            </a:extLst>
          </p:cNvPr>
          <p:cNvSpPr txBox="1"/>
          <p:nvPr/>
        </p:nvSpPr>
        <p:spPr>
          <a:xfrm>
            <a:off x="186796" y="3048000"/>
            <a:ext cx="3025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“Smarter”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Consumer Education 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USDA AND FDA ARE WORKING TOGETHER 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31" y="1828800"/>
            <a:ext cx="5562600" cy="4279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876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F6AD6-AD21-4AAF-AFFC-9CC1D243A4CF}"/>
              </a:ext>
            </a:extLst>
          </p:cNvPr>
          <p:cNvSpPr txBox="1"/>
          <p:nvPr/>
        </p:nvSpPr>
        <p:spPr>
          <a:xfrm>
            <a:off x="685800" y="1238414"/>
            <a:ext cx="816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 APPLYING WISDOM…</a:t>
            </a:r>
          </a:p>
          <a:p>
            <a:pPr algn="ctr"/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9144000" cy="533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8E2FE-EEF2-478D-9568-591D53325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140952" cy="762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BBABB8-D10E-4CEB-BF3C-4AF888CD4EE4}"/>
              </a:ext>
            </a:extLst>
          </p:cNvPr>
          <p:cNvSpPr txBox="1">
            <a:spLocks/>
          </p:cNvSpPr>
          <p:nvPr/>
        </p:nvSpPr>
        <p:spPr>
          <a:xfrm>
            <a:off x="495300" y="19586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Data alone do not tell the full story.</a:t>
            </a:r>
          </a:p>
          <a:p>
            <a:r>
              <a:rPr lang="en-US" dirty="0">
                <a:solidFill>
                  <a:srgbClr val="002060"/>
                </a:solidFill>
              </a:rPr>
              <a:t>EXAMPLE: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“FSIS funded a study where the use of a video intervention improved handwashing behavior in research subjects preparing raw poultry”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The statement is true…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BUT, the actual data tell the real story…</a:t>
            </a:r>
          </a:p>
        </p:txBody>
      </p:sp>
    </p:spTree>
    <p:extLst>
      <p:ext uri="{BB962C8B-B14F-4D97-AF65-F5344CB8AC3E}">
        <p14:creationId xmlns:p14="http://schemas.microsoft.com/office/powerpoint/2010/main" val="103558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 cap="rnd">
          <a:noFill/>
        </a:ln>
        <a:effectLst>
          <a:innerShdw dist="88900" dir="10800000">
            <a:schemeClr val="accent6">
              <a:lumMod val="75000"/>
            </a:schemeClr>
          </a:innerShdw>
        </a:effectLst>
      </a:spPr>
      <a:bodyPr lIns="91440" rIns="0" rtlCol="0" anchor="ctr"/>
      <a:lstStyle>
        <a:defPPr algn="ctr">
          <a:defRPr sz="2200" dirty="0" smtClean="0">
            <a:solidFill>
              <a:schemeClr val="tx2">
                <a:lumMod val="75000"/>
              </a:schemeClr>
            </a:solidFill>
            <a:latin typeface="Rockwell" panose="02060603020205020403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30811</TotalTime>
  <Words>365</Words>
  <Application>Microsoft Office PowerPoint</Application>
  <PresentationFormat>On-screen Show (4:3)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Rockwell</vt:lpstr>
      <vt:lpstr>Segoe UI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FSIS 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Kremer</dc:creator>
  <cp:lastModifiedBy>McDermott, Catherine</cp:lastModifiedBy>
  <cp:revision>1308</cp:revision>
  <cp:lastPrinted>2019-02-11T21:03:40Z</cp:lastPrinted>
  <dcterms:created xsi:type="dcterms:W3CDTF">2014-04-18T13:55:49Z</dcterms:created>
  <dcterms:modified xsi:type="dcterms:W3CDTF">2019-11-15T15:19:41Z</dcterms:modified>
</cp:coreProperties>
</file>