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5"/>
  </p:sldMasterIdLst>
  <p:notesMasterIdLst>
    <p:notesMasterId r:id="rId44"/>
  </p:notesMasterIdLst>
  <p:handoutMasterIdLst>
    <p:handoutMasterId r:id="rId45"/>
  </p:handoutMasterIdLst>
  <p:sldIdLst>
    <p:sldId id="331" r:id="rId6"/>
    <p:sldId id="408" r:id="rId7"/>
    <p:sldId id="371" r:id="rId8"/>
    <p:sldId id="333" r:id="rId9"/>
    <p:sldId id="357" r:id="rId10"/>
    <p:sldId id="409" r:id="rId11"/>
    <p:sldId id="410" r:id="rId12"/>
    <p:sldId id="411" r:id="rId13"/>
    <p:sldId id="412" r:id="rId14"/>
    <p:sldId id="413" r:id="rId15"/>
    <p:sldId id="425" r:id="rId16"/>
    <p:sldId id="380" r:id="rId17"/>
    <p:sldId id="414" r:id="rId18"/>
    <p:sldId id="415" r:id="rId19"/>
    <p:sldId id="416" r:id="rId20"/>
    <p:sldId id="417" r:id="rId21"/>
    <p:sldId id="418" r:id="rId22"/>
    <p:sldId id="419" r:id="rId23"/>
    <p:sldId id="420" r:id="rId24"/>
    <p:sldId id="421" r:id="rId25"/>
    <p:sldId id="438" r:id="rId26"/>
    <p:sldId id="422" r:id="rId27"/>
    <p:sldId id="423" r:id="rId28"/>
    <p:sldId id="424" r:id="rId29"/>
    <p:sldId id="428" r:id="rId30"/>
    <p:sldId id="429" r:id="rId31"/>
    <p:sldId id="430" r:id="rId32"/>
    <p:sldId id="431" r:id="rId33"/>
    <p:sldId id="432" r:id="rId34"/>
    <p:sldId id="433" r:id="rId35"/>
    <p:sldId id="426" r:id="rId36"/>
    <p:sldId id="434" r:id="rId37"/>
    <p:sldId id="435" r:id="rId38"/>
    <p:sldId id="436" r:id="rId39"/>
    <p:sldId id="437" r:id="rId40"/>
    <p:sldId id="319" r:id="rId41"/>
    <p:sldId id="372" r:id="rId42"/>
    <p:sldId id="323" r:id="rId4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pal, Vidya" initials="GV" lastIdx="14" clrIdx="0"/>
  <p:cmAuthor id="1" name="Mallis, Elias" initials="em" lastIdx="1" clrIdx="1"/>
  <p:cmAuthor id="2" name="Herring, Kenneth (Lee)" initials="HK("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80808"/>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9" autoAdjust="0"/>
    <p:restoredTop sz="96532" autoAdjust="0"/>
  </p:normalViewPr>
  <p:slideViewPr>
    <p:cSldViewPr snapToGrid="0" snapToObjects="1">
      <p:cViewPr varScale="1">
        <p:scale>
          <a:sx n="108" d="100"/>
          <a:sy n="108" d="100"/>
        </p:scale>
        <p:origin x="696"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8E47D-CC1B-4EC8-8EE4-57EBB18F1600}"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US"/>
        </a:p>
      </dgm:t>
    </dgm:pt>
    <dgm:pt modelId="{7BFAA1E4-0836-4F3B-A462-EF06F01014C0}">
      <dgm:prSet phldrT="[Text]" custT="1"/>
      <dgm:spPr/>
      <dgm:t>
        <a:bodyPr/>
        <a:lstStyle/>
        <a:p>
          <a:r>
            <a:rPr lang="en-US" sz="1600" dirty="0"/>
            <a:t>CSO writes EIR + provides evidence</a:t>
          </a:r>
        </a:p>
      </dgm:t>
    </dgm:pt>
    <dgm:pt modelId="{49F59019-62F8-48E4-8703-B869BE112FF6}" type="parTrans" cxnId="{3A468DA6-8BD4-416C-AA8E-ABD9A11EFCD9}">
      <dgm:prSet/>
      <dgm:spPr/>
      <dgm:t>
        <a:bodyPr/>
        <a:lstStyle/>
        <a:p>
          <a:endParaRPr lang="en-US"/>
        </a:p>
      </dgm:t>
    </dgm:pt>
    <dgm:pt modelId="{DC41D529-D847-4F4C-BBD4-AD43F131749C}" type="sibTrans" cxnId="{3A468DA6-8BD4-416C-AA8E-ABD9A11EFCD9}">
      <dgm:prSet/>
      <dgm:spPr>
        <a:solidFill>
          <a:schemeClr val="accent2"/>
        </a:solidFill>
      </dgm:spPr>
      <dgm:t>
        <a:bodyPr/>
        <a:lstStyle/>
        <a:p>
          <a:endParaRPr lang="en-US"/>
        </a:p>
      </dgm:t>
    </dgm:pt>
    <dgm:pt modelId="{45F85D60-36BF-47AE-9EBB-E1E2AD13FBD8}">
      <dgm:prSet phldrT="[Text]" custT="1"/>
      <dgm:spPr/>
      <dgm:t>
        <a:bodyPr/>
        <a:lstStyle/>
        <a:p>
          <a:r>
            <a:rPr lang="en-US" sz="1600" dirty="0" err="1"/>
            <a:t>SCSO</a:t>
          </a:r>
          <a:r>
            <a:rPr lang="en-US" sz="1600" dirty="0"/>
            <a:t> endorses </a:t>
          </a:r>
          <a:r>
            <a:rPr lang="en-US" sz="1600"/>
            <a:t>EIR, </a:t>
          </a:r>
          <a:r>
            <a:rPr lang="en-US" sz="1600" dirty="0"/>
            <a:t>recommends action to CB</a:t>
          </a:r>
        </a:p>
      </dgm:t>
    </dgm:pt>
    <dgm:pt modelId="{3856FFB6-4A09-4765-B06B-30825316136E}" type="parTrans" cxnId="{DBECA5C2-3F0F-4248-90E1-B56AC452EEEA}">
      <dgm:prSet/>
      <dgm:spPr/>
      <dgm:t>
        <a:bodyPr/>
        <a:lstStyle/>
        <a:p>
          <a:endParaRPr lang="en-US"/>
        </a:p>
      </dgm:t>
    </dgm:pt>
    <dgm:pt modelId="{54D3364E-F7AB-4E4A-84D7-B127EC6AC4B4}" type="sibTrans" cxnId="{DBECA5C2-3F0F-4248-90E1-B56AC452EEEA}">
      <dgm:prSet/>
      <dgm:spPr>
        <a:solidFill>
          <a:srgbClr val="FFFF00"/>
        </a:solidFill>
      </dgm:spPr>
      <dgm:t>
        <a:bodyPr/>
        <a:lstStyle/>
        <a:p>
          <a:endParaRPr lang="en-US"/>
        </a:p>
      </dgm:t>
    </dgm:pt>
    <dgm:pt modelId="{FF728197-3E9B-4481-94D1-4AA773B2EF35}">
      <dgm:prSet custT="1"/>
      <dgm:spPr/>
      <dgm:t>
        <a:bodyPr/>
        <a:lstStyle/>
        <a:p>
          <a:r>
            <a:rPr lang="en-US" sz="1600" dirty="0"/>
            <a:t>DIB reviews</a:t>
          </a:r>
        </a:p>
      </dgm:t>
    </dgm:pt>
    <dgm:pt modelId="{8E8FAA79-62D4-48AC-A370-0281F83C1AA3}" type="parTrans" cxnId="{E8912119-E481-4F37-BBD7-B507269445FD}">
      <dgm:prSet/>
      <dgm:spPr/>
      <dgm:t>
        <a:bodyPr/>
        <a:lstStyle/>
        <a:p>
          <a:endParaRPr lang="en-US"/>
        </a:p>
      </dgm:t>
    </dgm:pt>
    <dgm:pt modelId="{3FCDF9DC-29CB-4597-AD88-F3D23F5DDD30}" type="sibTrans" cxnId="{E8912119-E481-4F37-BBD7-B507269445FD}">
      <dgm:prSet/>
      <dgm:spPr>
        <a:solidFill>
          <a:schemeClr val="tx2">
            <a:lumMod val="75000"/>
          </a:schemeClr>
        </a:solidFill>
      </dgm:spPr>
      <dgm:t>
        <a:bodyPr/>
        <a:lstStyle/>
        <a:p>
          <a:endParaRPr lang="en-US"/>
        </a:p>
      </dgm:t>
    </dgm:pt>
    <dgm:pt modelId="{CF4105EA-D90C-4871-891E-3502854EA808}" type="pres">
      <dgm:prSet presAssocID="{6318E47D-CC1B-4EC8-8EE4-57EBB18F1600}" presName="Name0" presStyleCnt="0">
        <dgm:presLayoutVars>
          <dgm:chMax val="7"/>
          <dgm:chPref val="7"/>
          <dgm:dir/>
        </dgm:presLayoutVars>
      </dgm:prSet>
      <dgm:spPr/>
    </dgm:pt>
    <dgm:pt modelId="{7E8FA9F9-0E9A-4780-8366-978CFBA7CFD9}" type="pres">
      <dgm:prSet presAssocID="{6318E47D-CC1B-4EC8-8EE4-57EBB18F1600}" presName="dot1" presStyleLbl="alignNode1" presStyleIdx="0" presStyleCnt="12"/>
      <dgm:spPr/>
    </dgm:pt>
    <dgm:pt modelId="{1D5FD966-997B-4068-9504-D7BAA699371E}" type="pres">
      <dgm:prSet presAssocID="{6318E47D-CC1B-4EC8-8EE4-57EBB18F1600}" presName="dot2" presStyleLbl="alignNode1" presStyleIdx="1" presStyleCnt="12"/>
      <dgm:spPr/>
    </dgm:pt>
    <dgm:pt modelId="{8318F484-5F89-4E1B-85F8-3B53DA98A2DD}" type="pres">
      <dgm:prSet presAssocID="{6318E47D-CC1B-4EC8-8EE4-57EBB18F1600}" presName="dot3" presStyleLbl="alignNode1" presStyleIdx="2" presStyleCnt="12"/>
      <dgm:spPr/>
    </dgm:pt>
    <dgm:pt modelId="{BDCC8535-0878-4D55-92AE-BE6FC4EA4F49}" type="pres">
      <dgm:prSet presAssocID="{6318E47D-CC1B-4EC8-8EE4-57EBB18F1600}" presName="dot4" presStyleLbl="alignNode1" presStyleIdx="3" presStyleCnt="12"/>
      <dgm:spPr/>
    </dgm:pt>
    <dgm:pt modelId="{EF090B65-7CB4-42CD-BA7C-9BA021B32025}" type="pres">
      <dgm:prSet presAssocID="{6318E47D-CC1B-4EC8-8EE4-57EBB18F1600}" presName="dot5" presStyleLbl="alignNode1" presStyleIdx="4" presStyleCnt="12"/>
      <dgm:spPr/>
    </dgm:pt>
    <dgm:pt modelId="{C052B56A-6ECE-460A-AA02-FD2F94146E85}" type="pres">
      <dgm:prSet presAssocID="{6318E47D-CC1B-4EC8-8EE4-57EBB18F1600}" presName="dotArrow1" presStyleLbl="alignNode1" presStyleIdx="5" presStyleCnt="12"/>
      <dgm:spPr/>
    </dgm:pt>
    <dgm:pt modelId="{B9DD8CB2-B9CF-4E2B-B223-250AEDE1B933}" type="pres">
      <dgm:prSet presAssocID="{6318E47D-CC1B-4EC8-8EE4-57EBB18F1600}" presName="dotArrow2" presStyleLbl="alignNode1" presStyleIdx="6" presStyleCnt="12"/>
      <dgm:spPr/>
    </dgm:pt>
    <dgm:pt modelId="{8DFA2F12-8A11-4E21-BCD4-2CFFD17AED36}" type="pres">
      <dgm:prSet presAssocID="{6318E47D-CC1B-4EC8-8EE4-57EBB18F1600}" presName="dotArrow3" presStyleLbl="alignNode1" presStyleIdx="7" presStyleCnt="12"/>
      <dgm:spPr/>
    </dgm:pt>
    <dgm:pt modelId="{5305B54A-CD28-4477-9CF1-952644090815}" type="pres">
      <dgm:prSet presAssocID="{6318E47D-CC1B-4EC8-8EE4-57EBB18F1600}" presName="dotArrow4" presStyleLbl="alignNode1" presStyleIdx="8" presStyleCnt="12"/>
      <dgm:spPr/>
    </dgm:pt>
    <dgm:pt modelId="{A876A966-098C-4EB6-B95D-E229C6178C8D}" type="pres">
      <dgm:prSet presAssocID="{6318E47D-CC1B-4EC8-8EE4-57EBB18F1600}" presName="dotArrow5" presStyleLbl="alignNode1" presStyleIdx="9" presStyleCnt="12"/>
      <dgm:spPr/>
    </dgm:pt>
    <dgm:pt modelId="{23E07BA9-69FD-4353-8279-53CC29271CF0}" type="pres">
      <dgm:prSet presAssocID="{6318E47D-CC1B-4EC8-8EE4-57EBB18F1600}" presName="dotArrow6" presStyleLbl="alignNode1" presStyleIdx="10" presStyleCnt="12"/>
      <dgm:spPr/>
    </dgm:pt>
    <dgm:pt modelId="{AFA6F1E0-C728-4A25-82AD-A97CC486462A}" type="pres">
      <dgm:prSet presAssocID="{6318E47D-CC1B-4EC8-8EE4-57EBB18F1600}" presName="dotArrow7" presStyleLbl="alignNode1" presStyleIdx="11" presStyleCnt="12"/>
      <dgm:spPr/>
    </dgm:pt>
    <dgm:pt modelId="{3C2622D7-D3EB-413E-AA77-DBA5346FB94F}" type="pres">
      <dgm:prSet presAssocID="{7BFAA1E4-0836-4F3B-A462-EF06F01014C0}" presName="parTx1" presStyleLbl="node1" presStyleIdx="0" presStyleCnt="3" custScaleX="269966" custLinFactNeighborX="91901" custLinFactNeighborY="-21968"/>
      <dgm:spPr/>
    </dgm:pt>
    <dgm:pt modelId="{B55BF332-DDF3-49A1-9229-8A681B981E19}" type="pres">
      <dgm:prSet presAssocID="{DC41D529-D847-4F4C-BBD4-AD43F131749C}" presName="picture1" presStyleCnt="0"/>
      <dgm:spPr/>
    </dgm:pt>
    <dgm:pt modelId="{4C861529-7272-4FE3-9701-87F422C8C202}" type="pres">
      <dgm:prSet presAssocID="{DC41D529-D847-4F4C-BBD4-AD43F131749C}" presName="imageRepeatNode" presStyleLbl="fgImgPlace1" presStyleIdx="0" presStyleCnt="3"/>
      <dgm:spPr/>
    </dgm:pt>
    <dgm:pt modelId="{B299C3C6-4B57-4241-A377-4FCB7F2CCEA5}" type="pres">
      <dgm:prSet presAssocID="{45F85D60-36BF-47AE-9EBB-E1E2AD13FBD8}" presName="parTx2" presStyleLbl="node1" presStyleIdx="1" presStyleCnt="3" custScaleX="320138" custLinFactX="23269" custLinFactNeighborX="100000" custLinFactNeighborY="-27345"/>
      <dgm:spPr/>
    </dgm:pt>
    <dgm:pt modelId="{679CB37A-4154-4069-930C-8958066D884F}" type="pres">
      <dgm:prSet presAssocID="{54D3364E-F7AB-4E4A-84D7-B127EC6AC4B4}" presName="picture2" presStyleCnt="0"/>
      <dgm:spPr/>
    </dgm:pt>
    <dgm:pt modelId="{5AF4076D-FE31-46CB-B532-A7BED95FCA54}" type="pres">
      <dgm:prSet presAssocID="{54D3364E-F7AB-4E4A-84D7-B127EC6AC4B4}" presName="imageRepeatNode" presStyleLbl="fgImgPlace1" presStyleIdx="1" presStyleCnt="3"/>
      <dgm:spPr/>
    </dgm:pt>
    <dgm:pt modelId="{285DE302-D926-4796-968E-8A4FE7D97EB4}" type="pres">
      <dgm:prSet presAssocID="{FF728197-3E9B-4481-94D1-4AA773B2EF35}" presName="parTx3" presStyleLbl="node1" presStyleIdx="2" presStyleCnt="3" custScaleX="127096" custLinFactNeighborX="14726" custLinFactNeighborY="16447"/>
      <dgm:spPr/>
    </dgm:pt>
    <dgm:pt modelId="{28AB6C85-6C0F-4B3D-B2C2-7BF9B801C2C3}" type="pres">
      <dgm:prSet presAssocID="{3FCDF9DC-29CB-4597-AD88-F3D23F5DDD30}" presName="picture3" presStyleCnt="0"/>
      <dgm:spPr/>
    </dgm:pt>
    <dgm:pt modelId="{5031522E-FC98-41E4-9F3D-E56196ED72E4}" type="pres">
      <dgm:prSet presAssocID="{3FCDF9DC-29CB-4597-AD88-F3D23F5DDD30}" presName="imageRepeatNode" presStyleLbl="fgImgPlace1" presStyleIdx="2" presStyleCnt="3"/>
      <dgm:spPr/>
    </dgm:pt>
  </dgm:ptLst>
  <dgm:cxnLst>
    <dgm:cxn modelId="{F8432600-47CD-465E-9E5A-F844D54EEF6F}" type="presOf" srcId="{6318E47D-CC1B-4EC8-8EE4-57EBB18F1600}" destId="{CF4105EA-D90C-4871-891E-3502854EA808}" srcOrd="0" destOrd="0" presId="urn:microsoft.com/office/officeart/2008/layout/AscendingPictureAccentProcess"/>
    <dgm:cxn modelId="{E8912119-E481-4F37-BBD7-B507269445FD}" srcId="{6318E47D-CC1B-4EC8-8EE4-57EBB18F1600}" destId="{FF728197-3E9B-4481-94D1-4AA773B2EF35}" srcOrd="2" destOrd="0" parTransId="{8E8FAA79-62D4-48AC-A370-0281F83C1AA3}" sibTransId="{3FCDF9DC-29CB-4597-AD88-F3D23F5DDD30}"/>
    <dgm:cxn modelId="{46F9E429-EB4A-45DE-B06B-37D4EB1F3EAF}" type="presOf" srcId="{45F85D60-36BF-47AE-9EBB-E1E2AD13FBD8}" destId="{B299C3C6-4B57-4241-A377-4FCB7F2CCEA5}" srcOrd="0" destOrd="0" presId="urn:microsoft.com/office/officeart/2008/layout/AscendingPictureAccentProcess"/>
    <dgm:cxn modelId="{41F8A24C-0EF1-4675-A689-60E5FF45E79E}" type="presOf" srcId="{DC41D529-D847-4F4C-BBD4-AD43F131749C}" destId="{4C861529-7272-4FE3-9701-87F422C8C202}" srcOrd="0" destOrd="0" presId="urn:microsoft.com/office/officeart/2008/layout/AscendingPictureAccentProcess"/>
    <dgm:cxn modelId="{4159CA54-3428-4FE7-A5D7-09EAB6F1FB77}" type="presOf" srcId="{7BFAA1E4-0836-4F3B-A462-EF06F01014C0}" destId="{3C2622D7-D3EB-413E-AA77-DBA5346FB94F}" srcOrd="0" destOrd="0" presId="urn:microsoft.com/office/officeart/2008/layout/AscendingPictureAccentProcess"/>
    <dgm:cxn modelId="{63AAD58E-2D1A-4207-9DF1-F929B280733F}" type="presOf" srcId="{54D3364E-F7AB-4E4A-84D7-B127EC6AC4B4}" destId="{5AF4076D-FE31-46CB-B532-A7BED95FCA54}" srcOrd="0" destOrd="0" presId="urn:microsoft.com/office/officeart/2008/layout/AscendingPictureAccentProcess"/>
    <dgm:cxn modelId="{9FCD608F-5B86-4237-B8A5-C5315AD2BB07}" type="presOf" srcId="{3FCDF9DC-29CB-4597-AD88-F3D23F5DDD30}" destId="{5031522E-FC98-41E4-9F3D-E56196ED72E4}" srcOrd="0" destOrd="0" presId="urn:microsoft.com/office/officeart/2008/layout/AscendingPictureAccentProcess"/>
    <dgm:cxn modelId="{3A468DA6-8BD4-416C-AA8E-ABD9A11EFCD9}" srcId="{6318E47D-CC1B-4EC8-8EE4-57EBB18F1600}" destId="{7BFAA1E4-0836-4F3B-A462-EF06F01014C0}" srcOrd="0" destOrd="0" parTransId="{49F59019-62F8-48E4-8703-B869BE112FF6}" sibTransId="{DC41D529-D847-4F4C-BBD4-AD43F131749C}"/>
    <dgm:cxn modelId="{DBECA5C2-3F0F-4248-90E1-B56AC452EEEA}" srcId="{6318E47D-CC1B-4EC8-8EE4-57EBB18F1600}" destId="{45F85D60-36BF-47AE-9EBB-E1E2AD13FBD8}" srcOrd="1" destOrd="0" parTransId="{3856FFB6-4A09-4765-B06B-30825316136E}" sibTransId="{54D3364E-F7AB-4E4A-84D7-B127EC6AC4B4}"/>
    <dgm:cxn modelId="{910141DE-CC86-4E8A-AEFB-5263090586F3}" type="presOf" srcId="{FF728197-3E9B-4481-94D1-4AA773B2EF35}" destId="{285DE302-D926-4796-968E-8A4FE7D97EB4}" srcOrd="0" destOrd="0" presId="urn:microsoft.com/office/officeart/2008/layout/AscendingPictureAccentProcess"/>
    <dgm:cxn modelId="{CF15E0C3-F637-4794-BBFC-383538F17BAF}" type="presParOf" srcId="{CF4105EA-D90C-4871-891E-3502854EA808}" destId="{7E8FA9F9-0E9A-4780-8366-978CFBA7CFD9}" srcOrd="0" destOrd="0" presId="urn:microsoft.com/office/officeart/2008/layout/AscendingPictureAccentProcess"/>
    <dgm:cxn modelId="{49473C42-0C94-468F-81A8-8D1F8B480CA2}" type="presParOf" srcId="{CF4105EA-D90C-4871-891E-3502854EA808}" destId="{1D5FD966-997B-4068-9504-D7BAA699371E}" srcOrd="1" destOrd="0" presId="urn:microsoft.com/office/officeart/2008/layout/AscendingPictureAccentProcess"/>
    <dgm:cxn modelId="{7D3CFD94-B958-449C-A264-A7E4117CCA7A}" type="presParOf" srcId="{CF4105EA-D90C-4871-891E-3502854EA808}" destId="{8318F484-5F89-4E1B-85F8-3B53DA98A2DD}" srcOrd="2" destOrd="0" presId="urn:microsoft.com/office/officeart/2008/layout/AscendingPictureAccentProcess"/>
    <dgm:cxn modelId="{3A02A1CA-FD34-4CF4-83C8-78586ACE7124}" type="presParOf" srcId="{CF4105EA-D90C-4871-891E-3502854EA808}" destId="{BDCC8535-0878-4D55-92AE-BE6FC4EA4F49}" srcOrd="3" destOrd="0" presId="urn:microsoft.com/office/officeart/2008/layout/AscendingPictureAccentProcess"/>
    <dgm:cxn modelId="{DFCED826-CD08-4F95-BE4C-FE5C270BB1FB}" type="presParOf" srcId="{CF4105EA-D90C-4871-891E-3502854EA808}" destId="{EF090B65-7CB4-42CD-BA7C-9BA021B32025}" srcOrd="4" destOrd="0" presId="urn:microsoft.com/office/officeart/2008/layout/AscendingPictureAccentProcess"/>
    <dgm:cxn modelId="{4AA03FC0-E4F3-4942-A479-0950DA638C44}" type="presParOf" srcId="{CF4105EA-D90C-4871-891E-3502854EA808}" destId="{C052B56A-6ECE-460A-AA02-FD2F94146E85}" srcOrd="5" destOrd="0" presId="urn:microsoft.com/office/officeart/2008/layout/AscendingPictureAccentProcess"/>
    <dgm:cxn modelId="{1BEB5727-2B83-45FC-99D3-88719860DEBC}" type="presParOf" srcId="{CF4105EA-D90C-4871-891E-3502854EA808}" destId="{B9DD8CB2-B9CF-4E2B-B223-250AEDE1B933}" srcOrd="6" destOrd="0" presId="urn:microsoft.com/office/officeart/2008/layout/AscendingPictureAccentProcess"/>
    <dgm:cxn modelId="{79D15F6D-9E43-4AC1-8D8A-AA780E6B0EB5}" type="presParOf" srcId="{CF4105EA-D90C-4871-891E-3502854EA808}" destId="{8DFA2F12-8A11-4E21-BCD4-2CFFD17AED36}" srcOrd="7" destOrd="0" presId="urn:microsoft.com/office/officeart/2008/layout/AscendingPictureAccentProcess"/>
    <dgm:cxn modelId="{91177CAA-C9A6-4032-B1F4-26565C888C12}" type="presParOf" srcId="{CF4105EA-D90C-4871-891E-3502854EA808}" destId="{5305B54A-CD28-4477-9CF1-952644090815}" srcOrd="8" destOrd="0" presId="urn:microsoft.com/office/officeart/2008/layout/AscendingPictureAccentProcess"/>
    <dgm:cxn modelId="{BD0D1045-7A47-4CAD-B6D4-E553E049AC0F}" type="presParOf" srcId="{CF4105EA-D90C-4871-891E-3502854EA808}" destId="{A876A966-098C-4EB6-B95D-E229C6178C8D}" srcOrd="9" destOrd="0" presId="urn:microsoft.com/office/officeart/2008/layout/AscendingPictureAccentProcess"/>
    <dgm:cxn modelId="{43DFF728-DA63-41BC-BA42-DF0AEBB29D7D}" type="presParOf" srcId="{CF4105EA-D90C-4871-891E-3502854EA808}" destId="{23E07BA9-69FD-4353-8279-53CC29271CF0}" srcOrd="10" destOrd="0" presId="urn:microsoft.com/office/officeart/2008/layout/AscendingPictureAccentProcess"/>
    <dgm:cxn modelId="{62C592B0-A1A3-47FC-B774-2FA029DE44CB}" type="presParOf" srcId="{CF4105EA-D90C-4871-891E-3502854EA808}" destId="{AFA6F1E0-C728-4A25-82AD-A97CC486462A}" srcOrd="11" destOrd="0" presId="urn:microsoft.com/office/officeart/2008/layout/AscendingPictureAccentProcess"/>
    <dgm:cxn modelId="{B5EA75C0-D067-4C1C-9870-485E0F966D82}" type="presParOf" srcId="{CF4105EA-D90C-4871-891E-3502854EA808}" destId="{3C2622D7-D3EB-413E-AA77-DBA5346FB94F}" srcOrd="12" destOrd="0" presId="urn:microsoft.com/office/officeart/2008/layout/AscendingPictureAccentProcess"/>
    <dgm:cxn modelId="{6A9F2EAB-83F1-4BF3-A7A9-51CB143D5BA8}" type="presParOf" srcId="{CF4105EA-D90C-4871-891E-3502854EA808}" destId="{B55BF332-DDF3-49A1-9229-8A681B981E19}" srcOrd="13" destOrd="0" presId="urn:microsoft.com/office/officeart/2008/layout/AscendingPictureAccentProcess"/>
    <dgm:cxn modelId="{062EFEF5-906A-4E06-94E3-FDCD2C21EBB7}" type="presParOf" srcId="{B55BF332-DDF3-49A1-9229-8A681B981E19}" destId="{4C861529-7272-4FE3-9701-87F422C8C202}" srcOrd="0" destOrd="0" presId="urn:microsoft.com/office/officeart/2008/layout/AscendingPictureAccentProcess"/>
    <dgm:cxn modelId="{49CD8321-A31D-4BD2-A5E2-4017B71118B6}" type="presParOf" srcId="{CF4105EA-D90C-4871-891E-3502854EA808}" destId="{B299C3C6-4B57-4241-A377-4FCB7F2CCEA5}" srcOrd="14" destOrd="0" presId="urn:microsoft.com/office/officeart/2008/layout/AscendingPictureAccentProcess"/>
    <dgm:cxn modelId="{66524BFD-F6ED-4B87-A090-7978229C900F}" type="presParOf" srcId="{CF4105EA-D90C-4871-891E-3502854EA808}" destId="{679CB37A-4154-4069-930C-8958066D884F}" srcOrd="15" destOrd="0" presId="urn:microsoft.com/office/officeart/2008/layout/AscendingPictureAccentProcess"/>
    <dgm:cxn modelId="{CF877F48-5099-4534-B4D5-B3A8B68796B8}" type="presParOf" srcId="{679CB37A-4154-4069-930C-8958066D884F}" destId="{5AF4076D-FE31-46CB-B532-A7BED95FCA54}" srcOrd="0" destOrd="0" presId="urn:microsoft.com/office/officeart/2008/layout/AscendingPictureAccentProcess"/>
    <dgm:cxn modelId="{4FEF5933-3ECC-4A86-8476-8949F092BCEE}" type="presParOf" srcId="{CF4105EA-D90C-4871-891E-3502854EA808}" destId="{285DE302-D926-4796-968E-8A4FE7D97EB4}" srcOrd="16" destOrd="0" presId="urn:microsoft.com/office/officeart/2008/layout/AscendingPictureAccentProcess"/>
    <dgm:cxn modelId="{5941D1A6-80E7-44D4-B119-8EE838B8D467}" type="presParOf" srcId="{CF4105EA-D90C-4871-891E-3502854EA808}" destId="{28AB6C85-6C0F-4B3D-B2C2-7BF9B801C2C3}" srcOrd="17" destOrd="0" presId="urn:microsoft.com/office/officeart/2008/layout/AscendingPictureAccentProcess"/>
    <dgm:cxn modelId="{ED48C44D-2BE1-466E-A14C-2F721ECF492D}" type="presParOf" srcId="{28AB6C85-6C0F-4B3D-B2C2-7BF9B801C2C3}" destId="{5031522E-FC98-41E4-9F3D-E56196ED72E4}"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A62A2-676B-41FB-9216-64D69E6017F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DDA39E2-48D1-498C-B42B-A595849C2074}">
      <dgm:prSet phldrT="[Text]"/>
      <dgm:spPr/>
      <dgm:t>
        <a:bodyPr/>
        <a:lstStyle/>
        <a:p>
          <a:r>
            <a:rPr lang="en-US" dirty="0"/>
            <a:t>483 &amp;</a:t>
          </a:r>
        </a:p>
        <a:p>
          <a:r>
            <a:rPr lang="en-US" dirty="0"/>
            <a:t>Evidence</a:t>
          </a:r>
        </a:p>
      </dgm:t>
    </dgm:pt>
    <dgm:pt modelId="{6F3D95B1-08AB-4B08-BFCE-BFDF014384D0}" type="parTrans" cxnId="{603BAABC-C2D7-46C9-87B4-8A5667F2F2FC}">
      <dgm:prSet/>
      <dgm:spPr/>
      <dgm:t>
        <a:bodyPr/>
        <a:lstStyle/>
        <a:p>
          <a:endParaRPr lang="en-US"/>
        </a:p>
      </dgm:t>
    </dgm:pt>
    <dgm:pt modelId="{0C28F337-FCD1-41B1-9F92-FDC42735AD55}" type="sibTrans" cxnId="{603BAABC-C2D7-46C9-87B4-8A5667F2F2FC}">
      <dgm:prSet/>
      <dgm:spPr/>
      <dgm:t>
        <a:bodyPr/>
        <a:lstStyle/>
        <a:p>
          <a:endParaRPr lang="en-US"/>
        </a:p>
      </dgm:t>
    </dgm:pt>
    <dgm:pt modelId="{AFD4880E-5157-46AF-827B-5F5542DA16D4}">
      <dgm:prSet phldrT="[Text]"/>
      <dgm:spPr/>
      <dgm:t>
        <a:bodyPr/>
        <a:lstStyle/>
        <a:p>
          <a:r>
            <a:rPr lang="en-US" dirty="0"/>
            <a:t>Firm</a:t>
          </a:r>
        </a:p>
        <a:p>
          <a:r>
            <a:rPr lang="en-US" dirty="0"/>
            <a:t>Response</a:t>
          </a:r>
        </a:p>
      </dgm:t>
    </dgm:pt>
    <dgm:pt modelId="{431C6AE6-7744-48EE-9C96-24BB2C091216}" type="parTrans" cxnId="{F9252F14-C1B2-455E-832B-EF374E0E7B35}">
      <dgm:prSet/>
      <dgm:spPr/>
      <dgm:t>
        <a:bodyPr/>
        <a:lstStyle/>
        <a:p>
          <a:endParaRPr lang="en-US"/>
        </a:p>
      </dgm:t>
    </dgm:pt>
    <dgm:pt modelId="{B9EDFC4F-896F-439F-B210-33E2AEEDF90C}" type="sibTrans" cxnId="{F9252F14-C1B2-455E-832B-EF374E0E7B35}">
      <dgm:prSet/>
      <dgm:spPr/>
      <dgm:t>
        <a:bodyPr/>
        <a:lstStyle/>
        <a:p>
          <a:endParaRPr lang="en-US"/>
        </a:p>
      </dgm:t>
    </dgm:pt>
    <dgm:pt modelId="{97687F4E-197F-47DB-83B3-52F87AAEBAE6}">
      <dgm:prSet phldrT="[Text]"/>
      <dgm:spPr/>
      <dgm:t>
        <a:bodyPr/>
        <a:lstStyle/>
        <a:p>
          <a:r>
            <a:rPr lang="en-US" dirty="0"/>
            <a:t>History</a:t>
          </a:r>
        </a:p>
      </dgm:t>
    </dgm:pt>
    <dgm:pt modelId="{F96A5318-D357-4EB1-BC22-323CC3AFE7C6}" type="parTrans" cxnId="{4DBF5395-153E-4A43-829A-A1F4AE4B376F}">
      <dgm:prSet/>
      <dgm:spPr/>
      <dgm:t>
        <a:bodyPr/>
        <a:lstStyle/>
        <a:p>
          <a:endParaRPr lang="en-US"/>
        </a:p>
      </dgm:t>
    </dgm:pt>
    <dgm:pt modelId="{970BF1B6-BDFB-402D-92B9-5319AE288F2E}" type="sibTrans" cxnId="{4DBF5395-153E-4A43-829A-A1F4AE4B376F}">
      <dgm:prSet/>
      <dgm:spPr/>
      <dgm:t>
        <a:bodyPr/>
        <a:lstStyle/>
        <a:p>
          <a:endParaRPr lang="en-US"/>
        </a:p>
      </dgm:t>
    </dgm:pt>
    <dgm:pt modelId="{CE0B9C33-082A-4EB1-95F4-CDC58E8D47EE}">
      <dgm:prSet phldrT="[Text]" custT="1"/>
      <dgm:spPr/>
      <dgm:t>
        <a:bodyPr/>
        <a:lstStyle/>
        <a:p>
          <a:r>
            <a:rPr lang="en-US" sz="1800" b="1" dirty="0"/>
            <a:t>Compliance Decision/Regulatory Strategy</a:t>
          </a:r>
        </a:p>
      </dgm:t>
    </dgm:pt>
    <dgm:pt modelId="{767E4D81-938D-4E2E-BC09-5FAC3609AFC3}" type="parTrans" cxnId="{AD0A2123-5298-4CBC-8A13-F121DE9273D2}">
      <dgm:prSet/>
      <dgm:spPr/>
      <dgm:t>
        <a:bodyPr/>
        <a:lstStyle/>
        <a:p>
          <a:endParaRPr lang="en-US"/>
        </a:p>
      </dgm:t>
    </dgm:pt>
    <dgm:pt modelId="{F1D63128-58AF-4C05-B4B3-69E7E22D4F56}" type="sibTrans" cxnId="{AD0A2123-5298-4CBC-8A13-F121DE9273D2}">
      <dgm:prSet/>
      <dgm:spPr/>
      <dgm:t>
        <a:bodyPr/>
        <a:lstStyle/>
        <a:p>
          <a:endParaRPr lang="en-US"/>
        </a:p>
      </dgm:t>
    </dgm:pt>
    <dgm:pt modelId="{8543A949-245C-44D5-B152-74E978A8D6D8}" type="pres">
      <dgm:prSet presAssocID="{DFAA62A2-676B-41FB-9216-64D69E6017F3}" presName="Name0" presStyleCnt="0">
        <dgm:presLayoutVars>
          <dgm:chMax val="4"/>
          <dgm:resizeHandles val="exact"/>
        </dgm:presLayoutVars>
      </dgm:prSet>
      <dgm:spPr/>
    </dgm:pt>
    <dgm:pt modelId="{92F275B9-4DD5-4FA8-9128-FCB07E6682FF}" type="pres">
      <dgm:prSet presAssocID="{DFAA62A2-676B-41FB-9216-64D69E6017F3}" presName="ellipse" presStyleLbl="trBgShp" presStyleIdx="0" presStyleCnt="1"/>
      <dgm:spPr/>
    </dgm:pt>
    <dgm:pt modelId="{BD0F7772-17C8-4CE8-99D3-584C162BFB1D}" type="pres">
      <dgm:prSet presAssocID="{DFAA62A2-676B-41FB-9216-64D69E6017F3}" presName="arrow1" presStyleLbl="fgShp" presStyleIdx="0" presStyleCnt="1"/>
      <dgm:spPr/>
    </dgm:pt>
    <dgm:pt modelId="{044630EB-CED3-42DB-A839-01337E5AE95A}" type="pres">
      <dgm:prSet presAssocID="{DFAA62A2-676B-41FB-9216-64D69E6017F3}" presName="rectangle" presStyleLbl="revTx" presStyleIdx="0" presStyleCnt="1" custScaleX="236387" custScaleY="86776" custLinFactNeighborX="642" custLinFactNeighborY="-9774">
        <dgm:presLayoutVars>
          <dgm:bulletEnabled val="1"/>
        </dgm:presLayoutVars>
      </dgm:prSet>
      <dgm:spPr/>
    </dgm:pt>
    <dgm:pt modelId="{C7880960-395C-4891-A602-7257F00C906E}" type="pres">
      <dgm:prSet presAssocID="{AFD4880E-5157-46AF-827B-5F5542DA16D4}" presName="item1" presStyleLbl="node1" presStyleIdx="0" presStyleCnt="3">
        <dgm:presLayoutVars>
          <dgm:bulletEnabled val="1"/>
        </dgm:presLayoutVars>
      </dgm:prSet>
      <dgm:spPr/>
    </dgm:pt>
    <dgm:pt modelId="{E0996515-8B54-48DA-A83F-EEEDC9587FAB}" type="pres">
      <dgm:prSet presAssocID="{97687F4E-197F-47DB-83B3-52F87AAEBAE6}" presName="item2" presStyleLbl="node1" presStyleIdx="1" presStyleCnt="3" custLinFactNeighborX="10911" custLinFactNeighborY="18372">
        <dgm:presLayoutVars>
          <dgm:bulletEnabled val="1"/>
        </dgm:presLayoutVars>
      </dgm:prSet>
      <dgm:spPr/>
    </dgm:pt>
    <dgm:pt modelId="{E5C5EC41-3ABD-473F-A281-C6336769D27D}" type="pres">
      <dgm:prSet presAssocID="{CE0B9C33-082A-4EB1-95F4-CDC58E8D47EE}" presName="item3" presStyleLbl="node1" presStyleIdx="2" presStyleCnt="3" custLinFactNeighborX="25908" custLinFactNeighborY="32484">
        <dgm:presLayoutVars>
          <dgm:bulletEnabled val="1"/>
        </dgm:presLayoutVars>
      </dgm:prSet>
      <dgm:spPr/>
    </dgm:pt>
    <dgm:pt modelId="{33BDD445-7064-4BAE-A294-3FD036AF119A}" type="pres">
      <dgm:prSet presAssocID="{DFAA62A2-676B-41FB-9216-64D69E6017F3}" presName="funnel" presStyleLbl="trAlignAcc1" presStyleIdx="0" presStyleCnt="1"/>
      <dgm:spPr/>
    </dgm:pt>
  </dgm:ptLst>
  <dgm:cxnLst>
    <dgm:cxn modelId="{F9252F14-C1B2-455E-832B-EF374E0E7B35}" srcId="{DFAA62A2-676B-41FB-9216-64D69E6017F3}" destId="{AFD4880E-5157-46AF-827B-5F5542DA16D4}" srcOrd="1" destOrd="0" parTransId="{431C6AE6-7744-48EE-9C96-24BB2C091216}" sibTransId="{B9EDFC4F-896F-439F-B210-33E2AEEDF90C}"/>
    <dgm:cxn modelId="{AD0A2123-5298-4CBC-8A13-F121DE9273D2}" srcId="{DFAA62A2-676B-41FB-9216-64D69E6017F3}" destId="{CE0B9C33-082A-4EB1-95F4-CDC58E8D47EE}" srcOrd="3" destOrd="0" parTransId="{767E4D81-938D-4E2E-BC09-5FAC3609AFC3}" sibTransId="{F1D63128-58AF-4C05-B4B3-69E7E22D4F56}"/>
    <dgm:cxn modelId="{4364AF41-6BBE-4F2B-A606-0250B31BC27F}" type="presOf" srcId="{DFAA62A2-676B-41FB-9216-64D69E6017F3}" destId="{8543A949-245C-44D5-B152-74E978A8D6D8}" srcOrd="0" destOrd="0" presId="urn:microsoft.com/office/officeart/2005/8/layout/funnel1"/>
    <dgm:cxn modelId="{4DBF5395-153E-4A43-829A-A1F4AE4B376F}" srcId="{DFAA62A2-676B-41FB-9216-64D69E6017F3}" destId="{97687F4E-197F-47DB-83B3-52F87AAEBAE6}" srcOrd="2" destOrd="0" parTransId="{F96A5318-D357-4EB1-BC22-323CC3AFE7C6}" sibTransId="{970BF1B6-BDFB-402D-92B9-5319AE288F2E}"/>
    <dgm:cxn modelId="{26FB9CB2-BD8B-4B4A-8527-5046D071A2E2}" type="presOf" srcId="{97687F4E-197F-47DB-83B3-52F87AAEBAE6}" destId="{C7880960-395C-4891-A602-7257F00C906E}" srcOrd="0" destOrd="0" presId="urn:microsoft.com/office/officeart/2005/8/layout/funnel1"/>
    <dgm:cxn modelId="{7FA77DB5-0653-48EF-91F7-71B423072916}" type="presOf" srcId="{CE0B9C33-082A-4EB1-95F4-CDC58E8D47EE}" destId="{044630EB-CED3-42DB-A839-01337E5AE95A}" srcOrd="0" destOrd="0" presId="urn:microsoft.com/office/officeart/2005/8/layout/funnel1"/>
    <dgm:cxn modelId="{603BAABC-C2D7-46C9-87B4-8A5667F2F2FC}" srcId="{DFAA62A2-676B-41FB-9216-64D69E6017F3}" destId="{3DDA39E2-48D1-498C-B42B-A595849C2074}" srcOrd="0" destOrd="0" parTransId="{6F3D95B1-08AB-4B08-BFCE-BFDF014384D0}" sibTransId="{0C28F337-FCD1-41B1-9F92-FDC42735AD55}"/>
    <dgm:cxn modelId="{101E1FF0-B4EF-49CC-83EB-3EB158B9F9E4}" type="presOf" srcId="{AFD4880E-5157-46AF-827B-5F5542DA16D4}" destId="{E0996515-8B54-48DA-A83F-EEEDC9587FAB}" srcOrd="0" destOrd="0" presId="urn:microsoft.com/office/officeart/2005/8/layout/funnel1"/>
    <dgm:cxn modelId="{999961FF-5254-4B33-894E-5D56FDB2DCCF}" type="presOf" srcId="{3DDA39E2-48D1-498C-B42B-A595849C2074}" destId="{E5C5EC41-3ABD-473F-A281-C6336769D27D}" srcOrd="0" destOrd="0" presId="urn:microsoft.com/office/officeart/2005/8/layout/funnel1"/>
    <dgm:cxn modelId="{256EA3ED-F039-493E-BA61-B924101E443D}" type="presParOf" srcId="{8543A949-245C-44D5-B152-74E978A8D6D8}" destId="{92F275B9-4DD5-4FA8-9128-FCB07E6682FF}" srcOrd="0" destOrd="0" presId="urn:microsoft.com/office/officeart/2005/8/layout/funnel1"/>
    <dgm:cxn modelId="{3DB5A091-F280-4A00-A10B-6C8D814DD0AA}" type="presParOf" srcId="{8543A949-245C-44D5-B152-74E978A8D6D8}" destId="{BD0F7772-17C8-4CE8-99D3-584C162BFB1D}" srcOrd="1" destOrd="0" presId="urn:microsoft.com/office/officeart/2005/8/layout/funnel1"/>
    <dgm:cxn modelId="{3F89BFD8-690A-43C6-A7A1-209F720DAF34}" type="presParOf" srcId="{8543A949-245C-44D5-B152-74E978A8D6D8}" destId="{044630EB-CED3-42DB-A839-01337E5AE95A}" srcOrd="2" destOrd="0" presId="urn:microsoft.com/office/officeart/2005/8/layout/funnel1"/>
    <dgm:cxn modelId="{D8364C24-F499-4288-B216-FC79A05EFAA6}" type="presParOf" srcId="{8543A949-245C-44D5-B152-74E978A8D6D8}" destId="{C7880960-395C-4891-A602-7257F00C906E}" srcOrd="3" destOrd="0" presId="urn:microsoft.com/office/officeart/2005/8/layout/funnel1"/>
    <dgm:cxn modelId="{E1389BB7-59AA-4230-B52E-368B58CF149B}" type="presParOf" srcId="{8543A949-245C-44D5-B152-74E978A8D6D8}" destId="{E0996515-8B54-48DA-A83F-EEEDC9587FAB}" srcOrd="4" destOrd="0" presId="urn:microsoft.com/office/officeart/2005/8/layout/funnel1"/>
    <dgm:cxn modelId="{D6064153-1553-4F87-BEB4-517F9CAD2F6B}" type="presParOf" srcId="{8543A949-245C-44D5-B152-74E978A8D6D8}" destId="{E5C5EC41-3ABD-473F-A281-C6336769D27D}" srcOrd="5" destOrd="0" presId="urn:microsoft.com/office/officeart/2005/8/layout/funnel1"/>
    <dgm:cxn modelId="{AF27CA40-7673-49D6-B31F-D368A8959F49}" type="presParOf" srcId="{8543A949-245C-44D5-B152-74E978A8D6D8}" destId="{33BDD445-7064-4BAE-A294-3FD036AF119A}" srcOrd="6"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FA9F9-0E9A-4780-8366-978CFBA7CFD9}">
      <dsp:nvSpPr>
        <dsp:cNvPr id="0" name=""/>
        <dsp:cNvSpPr/>
      </dsp:nvSpPr>
      <dsp:spPr>
        <a:xfrm>
          <a:off x="3247379" y="2297965"/>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FD966-997B-4068-9504-D7BAA699371E}">
      <dsp:nvSpPr>
        <dsp:cNvPr id="0" name=""/>
        <dsp:cNvSpPr/>
      </dsp:nvSpPr>
      <dsp:spPr>
        <a:xfrm>
          <a:off x="3132493" y="2353270"/>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8F484-5F89-4E1B-85F8-3B53DA98A2DD}">
      <dsp:nvSpPr>
        <dsp:cNvPr id="0" name=""/>
        <dsp:cNvSpPr/>
      </dsp:nvSpPr>
      <dsp:spPr>
        <a:xfrm>
          <a:off x="3012121" y="2396955"/>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C8535-0878-4D55-92AE-BE6FC4EA4F49}">
      <dsp:nvSpPr>
        <dsp:cNvPr id="0" name=""/>
        <dsp:cNvSpPr/>
      </dsp:nvSpPr>
      <dsp:spPr>
        <a:xfrm>
          <a:off x="3798956" y="1657758"/>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90B65-7CB4-42CD-BA7C-9BA021B32025}">
      <dsp:nvSpPr>
        <dsp:cNvPr id="0" name=""/>
        <dsp:cNvSpPr/>
      </dsp:nvSpPr>
      <dsp:spPr>
        <a:xfrm>
          <a:off x="3752636" y="1770306"/>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2B56A-6ECE-460A-AA02-FD2F94146E85}">
      <dsp:nvSpPr>
        <dsp:cNvPr id="0" name=""/>
        <dsp:cNvSpPr/>
      </dsp:nvSpPr>
      <dsp:spPr>
        <a:xfrm>
          <a:off x="3719724" y="810533"/>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D8CB2-B9CF-4E2B-B223-250AEDE1B933}">
      <dsp:nvSpPr>
        <dsp:cNvPr id="0" name=""/>
        <dsp:cNvSpPr/>
      </dsp:nvSpPr>
      <dsp:spPr>
        <a:xfrm>
          <a:off x="3804441" y="756735"/>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A2F12-8A11-4E21-BCD4-2CFFD17AED36}">
      <dsp:nvSpPr>
        <dsp:cNvPr id="0" name=""/>
        <dsp:cNvSpPr/>
      </dsp:nvSpPr>
      <dsp:spPr>
        <a:xfrm>
          <a:off x="3889158" y="702936"/>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5B54A-CD28-4477-9CF1-952644090815}">
      <dsp:nvSpPr>
        <dsp:cNvPr id="0" name=""/>
        <dsp:cNvSpPr/>
      </dsp:nvSpPr>
      <dsp:spPr>
        <a:xfrm>
          <a:off x="3973876" y="756735"/>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6A966-098C-4EB6-B95D-E229C6178C8D}">
      <dsp:nvSpPr>
        <dsp:cNvPr id="0" name=""/>
        <dsp:cNvSpPr/>
      </dsp:nvSpPr>
      <dsp:spPr>
        <a:xfrm>
          <a:off x="4058593" y="810533"/>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07BA9-69FD-4353-8279-53CC29271CF0}">
      <dsp:nvSpPr>
        <dsp:cNvPr id="0" name=""/>
        <dsp:cNvSpPr/>
      </dsp:nvSpPr>
      <dsp:spPr>
        <a:xfrm>
          <a:off x="3889158" y="816344"/>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6F1E0-C728-4A25-82AD-A97CC486462A}">
      <dsp:nvSpPr>
        <dsp:cNvPr id="0" name=""/>
        <dsp:cNvSpPr/>
      </dsp:nvSpPr>
      <dsp:spPr>
        <a:xfrm>
          <a:off x="3889158" y="929967"/>
          <a:ext cx="60947" cy="6094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2622D7-D3EB-413E-AA77-DBA5346FB94F}">
      <dsp:nvSpPr>
        <dsp:cNvPr id="0" name=""/>
        <dsp:cNvSpPr/>
      </dsp:nvSpPr>
      <dsp:spPr>
        <a:xfrm>
          <a:off x="2805948" y="2449199"/>
          <a:ext cx="3549084" cy="352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6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CSO writes EIR + provides evidence</a:t>
          </a:r>
        </a:p>
      </dsp:txBody>
      <dsp:txXfrm>
        <a:off x="2823155" y="2466406"/>
        <a:ext cx="3514670" cy="318076"/>
      </dsp:txXfrm>
    </dsp:sp>
    <dsp:sp modelId="{4C861529-7272-4FE3-9701-87F422C8C202}">
      <dsp:nvSpPr>
        <dsp:cNvPr id="0" name=""/>
        <dsp:cNvSpPr/>
      </dsp:nvSpPr>
      <dsp:spPr>
        <a:xfrm>
          <a:off x="2350534" y="2181030"/>
          <a:ext cx="609476" cy="609433"/>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9C3C6-4B57-4241-A377-4FCB7F2CCEA5}">
      <dsp:nvSpPr>
        <dsp:cNvPr id="0" name=""/>
        <dsp:cNvSpPr/>
      </dsp:nvSpPr>
      <dsp:spPr>
        <a:xfrm>
          <a:off x="3711418" y="1972525"/>
          <a:ext cx="4208666" cy="352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6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err="1"/>
            <a:t>SCSO</a:t>
          </a:r>
          <a:r>
            <a:rPr lang="en-US" sz="1600" kern="1200" dirty="0"/>
            <a:t> endorses </a:t>
          </a:r>
          <a:r>
            <a:rPr lang="en-US" sz="1600" kern="1200"/>
            <a:t>EIR, </a:t>
          </a:r>
          <a:r>
            <a:rPr lang="en-US" sz="1600" kern="1200" dirty="0"/>
            <a:t>recommends action to CB</a:t>
          </a:r>
        </a:p>
      </dsp:txBody>
      <dsp:txXfrm>
        <a:off x="3728625" y="1989732"/>
        <a:ext cx="4174252" cy="318076"/>
      </dsp:txXfrm>
    </dsp:sp>
    <dsp:sp modelId="{5AF4076D-FE31-46CB-B532-A7BED95FCA54}">
      <dsp:nvSpPr>
        <dsp:cNvPr id="0" name=""/>
        <dsp:cNvSpPr/>
      </dsp:nvSpPr>
      <dsp:spPr>
        <a:xfrm>
          <a:off x="3196183" y="1723309"/>
          <a:ext cx="609476" cy="60943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DE302-D926-4796-968E-8A4FE7D97EB4}">
      <dsp:nvSpPr>
        <dsp:cNvPr id="0" name=""/>
        <dsp:cNvSpPr/>
      </dsp:nvSpPr>
      <dsp:spPr>
        <a:xfrm>
          <a:off x="3964374" y="1432666"/>
          <a:ext cx="1670856" cy="3524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66"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DIB reviews</a:t>
          </a:r>
        </a:p>
      </dsp:txBody>
      <dsp:txXfrm>
        <a:off x="3981581" y="1449873"/>
        <a:ext cx="1636442" cy="318076"/>
      </dsp:txXfrm>
    </dsp:sp>
    <dsp:sp modelId="{5031522E-FC98-41E4-9F3D-E56196ED72E4}">
      <dsp:nvSpPr>
        <dsp:cNvPr id="0" name=""/>
        <dsp:cNvSpPr/>
      </dsp:nvSpPr>
      <dsp:spPr>
        <a:xfrm>
          <a:off x="3584420" y="1029088"/>
          <a:ext cx="609476" cy="609433"/>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275B9-4DD5-4FA8-9128-FCB07E6682FF}">
      <dsp:nvSpPr>
        <dsp:cNvPr id="0" name=""/>
        <dsp:cNvSpPr/>
      </dsp:nvSpPr>
      <dsp:spPr>
        <a:xfrm>
          <a:off x="1728824" y="152751"/>
          <a:ext cx="2630195" cy="9134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F7772-17C8-4CE8-99D3-584C162BFB1D}">
      <dsp:nvSpPr>
        <dsp:cNvPr id="0" name=""/>
        <dsp:cNvSpPr/>
      </dsp:nvSpPr>
      <dsp:spPr>
        <a:xfrm>
          <a:off x="2793136" y="2389436"/>
          <a:ext cx="509727" cy="32622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630EB-CED3-42DB-A839-01337E5AE95A}">
      <dsp:nvSpPr>
        <dsp:cNvPr id="0" name=""/>
        <dsp:cNvSpPr/>
      </dsp:nvSpPr>
      <dsp:spPr>
        <a:xfrm>
          <a:off x="171875" y="2631076"/>
          <a:ext cx="5783665" cy="53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Compliance Decision/Regulatory Strategy</a:t>
          </a:r>
        </a:p>
      </dsp:txBody>
      <dsp:txXfrm>
        <a:off x="171875" y="2631076"/>
        <a:ext cx="5783665" cy="530785"/>
      </dsp:txXfrm>
    </dsp:sp>
    <dsp:sp modelId="{C7880960-395C-4891-A602-7257F00C906E}">
      <dsp:nvSpPr>
        <dsp:cNvPr id="0" name=""/>
        <dsp:cNvSpPr/>
      </dsp:nvSpPr>
      <dsp:spPr>
        <a:xfrm>
          <a:off x="2685073" y="1136729"/>
          <a:ext cx="917510" cy="917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History</a:t>
          </a:r>
        </a:p>
      </dsp:txBody>
      <dsp:txXfrm>
        <a:off x="2819439" y="1271095"/>
        <a:ext cx="648778" cy="648778"/>
      </dsp:txXfrm>
    </dsp:sp>
    <dsp:sp modelId="{E0996515-8B54-48DA-A83F-EEEDC9587FAB}">
      <dsp:nvSpPr>
        <dsp:cNvPr id="0" name=""/>
        <dsp:cNvSpPr/>
      </dsp:nvSpPr>
      <dsp:spPr>
        <a:xfrm>
          <a:off x="2128653" y="616958"/>
          <a:ext cx="917510" cy="917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Firm</a:t>
          </a:r>
        </a:p>
        <a:p>
          <a:pPr marL="0" lvl="0" indent="0" algn="ctr" defTabSz="533400">
            <a:lnSpc>
              <a:spcPct val="90000"/>
            </a:lnSpc>
            <a:spcBef>
              <a:spcPct val="0"/>
            </a:spcBef>
            <a:spcAft>
              <a:spcPct val="35000"/>
            </a:spcAft>
            <a:buNone/>
          </a:pPr>
          <a:r>
            <a:rPr lang="en-US" sz="1200" kern="1200" dirty="0"/>
            <a:t>Response</a:t>
          </a:r>
        </a:p>
      </dsp:txBody>
      <dsp:txXfrm>
        <a:off x="2263019" y="751324"/>
        <a:ext cx="648778" cy="648778"/>
      </dsp:txXfrm>
    </dsp:sp>
    <dsp:sp modelId="{E5C5EC41-3ABD-473F-A281-C6336769D27D}">
      <dsp:nvSpPr>
        <dsp:cNvPr id="0" name=""/>
        <dsp:cNvSpPr/>
      </dsp:nvSpPr>
      <dsp:spPr>
        <a:xfrm>
          <a:off x="3204152" y="524603"/>
          <a:ext cx="917510" cy="9175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483 &amp;</a:t>
          </a:r>
        </a:p>
        <a:p>
          <a:pPr marL="0" lvl="0" indent="0" algn="ctr" defTabSz="533400">
            <a:lnSpc>
              <a:spcPct val="90000"/>
            </a:lnSpc>
            <a:spcBef>
              <a:spcPct val="0"/>
            </a:spcBef>
            <a:spcAft>
              <a:spcPct val="35000"/>
            </a:spcAft>
            <a:buNone/>
          </a:pPr>
          <a:r>
            <a:rPr lang="en-US" sz="1200" kern="1200" dirty="0"/>
            <a:t>Evidence</a:t>
          </a:r>
        </a:p>
      </dsp:txBody>
      <dsp:txXfrm>
        <a:off x="3338518" y="658969"/>
        <a:ext cx="648778" cy="648778"/>
      </dsp:txXfrm>
    </dsp:sp>
    <dsp:sp modelId="{33BDD445-7064-4BAE-A294-3FD036AF119A}">
      <dsp:nvSpPr>
        <dsp:cNvPr id="0" name=""/>
        <dsp:cNvSpPr/>
      </dsp:nvSpPr>
      <dsp:spPr>
        <a:xfrm>
          <a:off x="1620762" y="40611"/>
          <a:ext cx="2854475" cy="22835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9407044-4873-40C7-9355-5CAD8392521C}" type="datetimeFigureOut">
              <a:rPr lang="en-US" smtClean="0"/>
              <a:t>11/26/2019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C55C9CE-30DF-42AE-9590-05D7D2B2D7CF}" type="slidenum">
              <a:rPr lang="en-US" smtClean="0"/>
              <a:t>‹#›</a:t>
            </a:fld>
            <a:endParaRPr lang="en-US" dirty="0"/>
          </a:p>
        </p:txBody>
      </p:sp>
    </p:spTree>
    <p:extLst>
      <p:ext uri="{BB962C8B-B14F-4D97-AF65-F5344CB8AC3E}">
        <p14:creationId xmlns:p14="http://schemas.microsoft.com/office/powerpoint/2010/main" val="274361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F94F1F9-670B-4BD8-A79A-22FF1A005646}" type="datetimeFigureOut">
              <a:rPr lang="en-US" smtClean="0"/>
              <a:t>11/26/2019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24">
              <a:defRPr>
                <a:solidFill>
                  <a:schemeClr val="tx1"/>
                </a:solidFill>
                <a:latin typeface="Arial" charset="0"/>
                <a:ea typeface="MS PGothic" pitchFamily="34" charset="-128"/>
              </a:defRPr>
            </a:lvl1pPr>
            <a:lvl2pPr marL="742909" indent="-285734" defTabSz="930224">
              <a:defRPr>
                <a:solidFill>
                  <a:schemeClr val="tx1"/>
                </a:solidFill>
                <a:latin typeface="Arial" charset="0"/>
                <a:ea typeface="MS PGothic" pitchFamily="34" charset="-128"/>
              </a:defRPr>
            </a:lvl2pPr>
            <a:lvl3pPr marL="1142937" indent="-228587" defTabSz="930224">
              <a:defRPr>
                <a:solidFill>
                  <a:schemeClr val="tx1"/>
                </a:solidFill>
                <a:latin typeface="Arial" charset="0"/>
                <a:ea typeface="MS PGothic" pitchFamily="34" charset="-128"/>
              </a:defRPr>
            </a:lvl3pPr>
            <a:lvl4pPr marL="1600111" indent="-228587" defTabSz="930224">
              <a:defRPr>
                <a:solidFill>
                  <a:schemeClr val="tx1"/>
                </a:solidFill>
                <a:latin typeface="Arial" charset="0"/>
                <a:ea typeface="MS PGothic" pitchFamily="34" charset="-128"/>
              </a:defRPr>
            </a:lvl4pPr>
            <a:lvl5pPr marL="2057287" indent="-228587" defTabSz="930224">
              <a:defRPr>
                <a:solidFill>
                  <a:schemeClr val="tx1"/>
                </a:solidFill>
                <a:latin typeface="Arial" charset="0"/>
                <a:ea typeface="MS PGothic" pitchFamily="34" charset="-128"/>
              </a:defRPr>
            </a:lvl5pPr>
            <a:lvl6pPr marL="2514461" indent="-228587" defTabSz="930224" eaLnBrk="0" fontAlgn="base" hangingPunct="0">
              <a:spcBef>
                <a:spcPct val="50000"/>
              </a:spcBef>
              <a:spcAft>
                <a:spcPct val="0"/>
              </a:spcAft>
              <a:defRPr>
                <a:solidFill>
                  <a:schemeClr val="tx1"/>
                </a:solidFill>
                <a:latin typeface="Arial" charset="0"/>
                <a:ea typeface="MS PGothic" pitchFamily="34" charset="-128"/>
              </a:defRPr>
            </a:lvl6pPr>
            <a:lvl7pPr marL="2971635" indent="-228587" defTabSz="930224" eaLnBrk="0" fontAlgn="base" hangingPunct="0">
              <a:spcBef>
                <a:spcPct val="50000"/>
              </a:spcBef>
              <a:spcAft>
                <a:spcPct val="0"/>
              </a:spcAft>
              <a:defRPr>
                <a:solidFill>
                  <a:schemeClr val="tx1"/>
                </a:solidFill>
                <a:latin typeface="Arial" charset="0"/>
                <a:ea typeface="MS PGothic" pitchFamily="34" charset="-128"/>
              </a:defRPr>
            </a:lvl7pPr>
            <a:lvl8pPr marL="3428811" indent="-228587" defTabSz="930224" eaLnBrk="0" fontAlgn="base" hangingPunct="0">
              <a:spcBef>
                <a:spcPct val="50000"/>
              </a:spcBef>
              <a:spcAft>
                <a:spcPct val="0"/>
              </a:spcAft>
              <a:defRPr>
                <a:solidFill>
                  <a:schemeClr val="tx1"/>
                </a:solidFill>
                <a:latin typeface="Arial" charset="0"/>
                <a:ea typeface="MS PGothic" pitchFamily="34" charset="-128"/>
              </a:defRPr>
            </a:lvl8pPr>
            <a:lvl9pPr marL="3885985" indent="-228587" defTabSz="930224" eaLnBrk="0" fontAlgn="base" hangingPunct="0">
              <a:spcBef>
                <a:spcPct val="50000"/>
              </a:spcBef>
              <a:spcAft>
                <a:spcPct val="0"/>
              </a:spcAft>
              <a:defRPr>
                <a:solidFill>
                  <a:schemeClr val="tx1"/>
                </a:solidFill>
                <a:latin typeface="Arial" charset="0"/>
                <a:ea typeface="MS PGothic" pitchFamily="34" charset="-128"/>
              </a:defRPr>
            </a:lvl9pPr>
          </a:lstStyle>
          <a:p>
            <a:fld id="{DE6B84DA-5B41-4255-BBE5-8D42BA1E2183}" type="slidenum">
              <a:rPr lang="en-US" altLang="en-US" smtClean="0"/>
              <a:pPr/>
              <a:t>1</a:t>
            </a:fld>
            <a:endParaRPr lang="en-US" altLang="en-US" dirty="0"/>
          </a:p>
        </p:txBody>
      </p:sp>
      <p:sp>
        <p:nvSpPr>
          <p:cNvPr id="46083" name="Rectangle 2"/>
          <p:cNvSpPr>
            <a:spLocks noGrp="1" noRot="1" noChangeAspect="1" noChangeArrowheads="1" noTextEdit="1"/>
          </p:cNvSpPr>
          <p:nvPr>
            <p:ph type="sldImg"/>
          </p:nvPr>
        </p:nvSpPr>
        <p:spPr>
          <a:xfrm>
            <a:off x="406400" y="696913"/>
            <a:ext cx="6197600" cy="3486150"/>
          </a:xfrm>
          <a:ln/>
        </p:spPr>
      </p:sp>
      <p:sp>
        <p:nvSpPr>
          <p:cNvPr id="46084"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3166" tIns="46584" rIns="93166" bIns="46584"/>
          <a:lstStyle/>
          <a:p>
            <a:pPr eaLnBrk="1" hangingPunct="1"/>
            <a:endParaRPr lang="en-US" altLang="en-US" dirty="0"/>
          </a:p>
        </p:txBody>
      </p:sp>
    </p:spTree>
    <p:extLst>
      <p:ext uri="{BB962C8B-B14F-4D97-AF65-F5344CB8AC3E}">
        <p14:creationId xmlns:p14="http://schemas.microsoft.com/office/powerpoint/2010/main" val="326777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1547635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20</a:t>
            </a:fld>
            <a:endParaRPr lang="en-US" dirty="0"/>
          </a:p>
        </p:txBody>
      </p:sp>
    </p:spTree>
    <p:extLst>
      <p:ext uri="{BB962C8B-B14F-4D97-AF65-F5344CB8AC3E}">
        <p14:creationId xmlns:p14="http://schemas.microsoft.com/office/powerpoint/2010/main" val="53364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dirty="0"/>
          </a:p>
        </p:txBody>
      </p:sp>
    </p:spTree>
    <p:extLst>
      <p:ext uri="{BB962C8B-B14F-4D97-AF65-F5344CB8AC3E}">
        <p14:creationId xmlns:p14="http://schemas.microsoft.com/office/powerpoint/2010/main" val="267710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25</a:t>
            </a:fld>
            <a:endParaRPr lang="en-US" dirty="0"/>
          </a:p>
        </p:txBody>
      </p:sp>
    </p:spTree>
    <p:extLst>
      <p:ext uri="{BB962C8B-B14F-4D97-AF65-F5344CB8AC3E}">
        <p14:creationId xmlns:p14="http://schemas.microsoft.com/office/powerpoint/2010/main" val="366171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dirty="0"/>
          </a:p>
        </p:txBody>
      </p:sp>
    </p:spTree>
    <p:extLst>
      <p:ext uri="{BB962C8B-B14F-4D97-AF65-F5344CB8AC3E}">
        <p14:creationId xmlns:p14="http://schemas.microsoft.com/office/powerpoint/2010/main" val="1096103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28</a:t>
            </a:fld>
            <a:endParaRPr lang="en-US" dirty="0"/>
          </a:p>
        </p:txBody>
      </p:sp>
    </p:spTree>
    <p:extLst>
      <p:ext uri="{BB962C8B-B14F-4D97-AF65-F5344CB8AC3E}">
        <p14:creationId xmlns:p14="http://schemas.microsoft.com/office/powerpoint/2010/main" val="4207117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30</a:t>
            </a:fld>
            <a:endParaRPr lang="en-US" dirty="0"/>
          </a:p>
        </p:txBody>
      </p:sp>
    </p:spTree>
    <p:extLst>
      <p:ext uri="{BB962C8B-B14F-4D97-AF65-F5344CB8AC3E}">
        <p14:creationId xmlns:p14="http://schemas.microsoft.com/office/powerpoint/2010/main" val="366171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31</a:t>
            </a:fld>
            <a:endParaRPr lang="en-US" dirty="0"/>
          </a:p>
        </p:txBody>
      </p:sp>
    </p:spTree>
    <p:extLst>
      <p:ext uri="{BB962C8B-B14F-4D97-AF65-F5344CB8AC3E}">
        <p14:creationId xmlns:p14="http://schemas.microsoft.com/office/powerpoint/2010/main" val="219982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dirty="0"/>
          </a:p>
        </p:txBody>
      </p:sp>
    </p:spTree>
    <p:extLst>
      <p:ext uri="{BB962C8B-B14F-4D97-AF65-F5344CB8AC3E}">
        <p14:creationId xmlns:p14="http://schemas.microsoft.com/office/powerpoint/2010/main" val="16554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24">
              <a:defRPr>
                <a:solidFill>
                  <a:schemeClr val="tx1"/>
                </a:solidFill>
                <a:latin typeface="Arial" charset="0"/>
                <a:ea typeface="MS PGothic" pitchFamily="34" charset="-128"/>
              </a:defRPr>
            </a:lvl1pPr>
            <a:lvl2pPr marL="742909" indent="-285734" defTabSz="930224">
              <a:defRPr>
                <a:solidFill>
                  <a:schemeClr val="tx1"/>
                </a:solidFill>
                <a:latin typeface="Arial" charset="0"/>
                <a:ea typeface="MS PGothic" pitchFamily="34" charset="-128"/>
              </a:defRPr>
            </a:lvl2pPr>
            <a:lvl3pPr marL="1142937" indent="-228587" defTabSz="930224">
              <a:defRPr>
                <a:solidFill>
                  <a:schemeClr val="tx1"/>
                </a:solidFill>
                <a:latin typeface="Arial" charset="0"/>
                <a:ea typeface="MS PGothic" pitchFamily="34" charset="-128"/>
              </a:defRPr>
            </a:lvl3pPr>
            <a:lvl4pPr marL="1600111" indent="-228587" defTabSz="930224">
              <a:defRPr>
                <a:solidFill>
                  <a:schemeClr val="tx1"/>
                </a:solidFill>
                <a:latin typeface="Arial" charset="0"/>
                <a:ea typeface="MS PGothic" pitchFamily="34" charset="-128"/>
              </a:defRPr>
            </a:lvl4pPr>
            <a:lvl5pPr marL="2057287" indent="-228587" defTabSz="930224">
              <a:defRPr>
                <a:solidFill>
                  <a:schemeClr val="tx1"/>
                </a:solidFill>
                <a:latin typeface="Arial" charset="0"/>
                <a:ea typeface="MS PGothic" pitchFamily="34" charset="-128"/>
              </a:defRPr>
            </a:lvl5pPr>
            <a:lvl6pPr marL="2514461" indent="-228587" defTabSz="930224" eaLnBrk="0" fontAlgn="base" hangingPunct="0">
              <a:spcBef>
                <a:spcPct val="50000"/>
              </a:spcBef>
              <a:spcAft>
                <a:spcPct val="0"/>
              </a:spcAft>
              <a:defRPr>
                <a:solidFill>
                  <a:schemeClr val="tx1"/>
                </a:solidFill>
                <a:latin typeface="Arial" charset="0"/>
                <a:ea typeface="MS PGothic" pitchFamily="34" charset="-128"/>
              </a:defRPr>
            </a:lvl6pPr>
            <a:lvl7pPr marL="2971635" indent="-228587" defTabSz="930224" eaLnBrk="0" fontAlgn="base" hangingPunct="0">
              <a:spcBef>
                <a:spcPct val="50000"/>
              </a:spcBef>
              <a:spcAft>
                <a:spcPct val="0"/>
              </a:spcAft>
              <a:defRPr>
                <a:solidFill>
                  <a:schemeClr val="tx1"/>
                </a:solidFill>
                <a:latin typeface="Arial" charset="0"/>
                <a:ea typeface="MS PGothic" pitchFamily="34" charset="-128"/>
              </a:defRPr>
            </a:lvl7pPr>
            <a:lvl8pPr marL="3428811" indent="-228587" defTabSz="930224" eaLnBrk="0" fontAlgn="base" hangingPunct="0">
              <a:spcBef>
                <a:spcPct val="50000"/>
              </a:spcBef>
              <a:spcAft>
                <a:spcPct val="0"/>
              </a:spcAft>
              <a:defRPr>
                <a:solidFill>
                  <a:schemeClr val="tx1"/>
                </a:solidFill>
                <a:latin typeface="Arial" charset="0"/>
                <a:ea typeface="MS PGothic" pitchFamily="34" charset="-128"/>
              </a:defRPr>
            </a:lvl8pPr>
            <a:lvl9pPr marL="3885985" indent="-228587" defTabSz="930224" eaLnBrk="0" fontAlgn="base" hangingPunct="0">
              <a:spcBef>
                <a:spcPct val="50000"/>
              </a:spcBef>
              <a:spcAft>
                <a:spcPct val="0"/>
              </a:spcAft>
              <a:defRPr>
                <a:solidFill>
                  <a:schemeClr val="tx1"/>
                </a:solidFill>
                <a:latin typeface="Arial" charset="0"/>
                <a:ea typeface="MS PGothic" pitchFamily="34" charset="-128"/>
              </a:defRPr>
            </a:lvl9pPr>
          </a:lstStyle>
          <a:p>
            <a:fld id="{DE6B84DA-5B41-4255-BBE5-8D42BA1E2183}" type="slidenum">
              <a:rPr lang="en-US" altLang="en-US" smtClean="0"/>
              <a:pPr/>
              <a:t>2</a:t>
            </a:fld>
            <a:endParaRPr lang="en-US" altLang="en-US" dirty="0"/>
          </a:p>
        </p:txBody>
      </p:sp>
      <p:sp>
        <p:nvSpPr>
          <p:cNvPr id="46083" name="Rectangle 2"/>
          <p:cNvSpPr>
            <a:spLocks noGrp="1" noRot="1" noChangeAspect="1" noChangeArrowheads="1" noTextEdit="1"/>
          </p:cNvSpPr>
          <p:nvPr>
            <p:ph type="sldImg"/>
          </p:nvPr>
        </p:nvSpPr>
        <p:spPr>
          <a:xfrm>
            <a:off x="406400" y="696913"/>
            <a:ext cx="6197600" cy="3486150"/>
          </a:xfrm>
          <a:ln/>
        </p:spPr>
      </p:sp>
      <p:sp>
        <p:nvSpPr>
          <p:cNvPr id="46084" name="Rectangle 3"/>
          <p:cNvSpPr>
            <a:spLocks noGrp="1" noChangeArrowheads="1"/>
          </p:cNvSpPr>
          <p:nvPr>
            <p:ph type="body" idx="1"/>
          </p:nvPr>
        </p:nvSpPr>
        <p:spPr bwMode="auto">
          <a:xfrm>
            <a:off x="701675" y="4416425"/>
            <a:ext cx="5607050" cy="4183063"/>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3166" tIns="46584" rIns="93166" bIns="46584"/>
          <a:lstStyle/>
          <a:p>
            <a:pPr eaLnBrk="1" hangingPunct="1"/>
            <a:endParaRPr lang="en-US" altLang="en-US" dirty="0"/>
          </a:p>
        </p:txBody>
      </p:sp>
    </p:spTree>
    <p:extLst>
      <p:ext uri="{BB962C8B-B14F-4D97-AF65-F5344CB8AC3E}">
        <p14:creationId xmlns:p14="http://schemas.microsoft.com/office/powerpoint/2010/main" val="38353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4</a:t>
            </a:fld>
            <a:endParaRPr lang="en-US" dirty="0"/>
          </a:p>
        </p:txBody>
      </p:sp>
    </p:spTree>
    <p:extLst>
      <p:ext uri="{BB962C8B-B14F-4D97-AF65-F5344CB8AC3E}">
        <p14:creationId xmlns:p14="http://schemas.microsoft.com/office/powerpoint/2010/main" val="149206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dirty="0"/>
          </a:p>
        </p:txBody>
      </p:sp>
    </p:spTree>
    <p:extLst>
      <p:ext uri="{BB962C8B-B14F-4D97-AF65-F5344CB8AC3E}">
        <p14:creationId xmlns:p14="http://schemas.microsoft.com/office/powerpoint/2010/main" val="155846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10</a:t>
            </a:fld>
            <a:endParaRPr lang="en-US" dirty="0"/>
          </a:p>
        </p:txBody>
      </p:sp>
    </p:spTree>
    <p:extLst>
      <p:ext uri="{BB962C8B-B14F-4D97-AF65-F5344CB8AC3E}">
        <p14:creationId xmlns:p14="http://schemas.microsoft.com/office/powerpoint/2010/main" val="407450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12</a:t>
            </a:fld>
            <a:endParaRPr lang="en-US" dirty="0"/>
          </a:p>
        </p:txBody>
      </p:sp>
    </p:spTree>
    <p:extLst>
      <p:ext uri="{BB962C8B-B14F-4D97-AF65-F5344CB8AC3E}">
        <p14:creationId xmlns:p14="http://schemas.microsoft.com/office/powerpoint/2010/main" val="366171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88F4B-C8AB-4DED-82A3-6F6C06D43A36}" type="slidenum">
              <a:rPr lang="en-US" smtClean="0"/>
              <a:t>14</a:t>
            </a:fld>
            <a:endParaRPr lang="en-US" dirty="0"/>
          </a:p>
        </p:txBody>
      </p:sp>
    </p:spTree>
    <p:extLst>
      <p:ext uri="{BB962C8B-B14F-4D97-AF65-F5344CB8AC3E}">
        <p14:creationId xmlns:p14="http://schemas.microsoft.com/office/powerpoint/2010/main" val="427901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15</a:t>
            </a:fld>
            <a:endParaRPr lang="en-US" dirty="0"/>
          </a:p>
        </p:txBody>
      </p:sp>
    </p:spTree>
    <p:extLst>
      <p:ext uri="{BB962C8B-B14F-4D97-AF65-F5344CB8AC3E}">
        <p14:creationId xmlns:p14="http://schemas.microsoft.com/office/powerpoint/2010/main" val="10327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18</a:t>
            </a:fld>
            <a:endParaRPr lang="en-US" dirty="0"/>
          </a:p>
        </p:txBody>
      </p:sp>
    </p:spTree>
    <p:extLst>
      <p:ext uri="{BB962C8B-B14F-4D97-AF65-F5344CB8AC3E}">
        <p14:creationId xmlns:p14="http://schemas.microsoft.com/office/powerpoint/2010/main" val="313245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baseline="0"/>
            </a:lvl1pPr>
          </a:lstStyle>
          <a:p>
            <a:r>
              <a:rPr lang="en-US" dirty="0"/>
              <a:t>Presentation Title</a:t>
            </a:r>
          </a:p>
        </p:txBody>
      </p:sp>
      <p:sp>
        <p:nvSpPr>
          <p:cNvPr id="3" name="Subtitle 2"/>
          <p:cNvSpPr>
            <a:spLocks noGrp="1"/>
          </p:cNvSpPr>
          <p:nvPr>
            <p:ph type="subTitle" idx="1" hasCustomPrompt="1"/>
          </p:nvPr>
        </p:nvSpPr>
        <p:spPr>
          <a:xfrm>
            <a:off x="1371600" y="2914650"/>
            <a:ext cx="6400800" cy="131445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Title, Office</a:t>
            </a:r>
          </a:p>
        </p:txBody>
      </p:sp>
      <p:sp>
        <p:nvSpPr>
          <p:cNvPr id="4" name="Date Placeholder 3"/>
          <p:cNvSpPr>
            <a:spLocks noGrp="1"/>
          </p:cNvSpPr>
          <p:nvPr>
            <p:ph type="dt" sz="half" idx="10"/>
          </p:nvPr>
        </p:nvSpPr>
        <p:spPr>
          <a:xfrm>
            <a:off x="3773606" y="4766445"/>
            <a:ext cx="2133600" cy="273844"/>
          </a:xfrm>
        </p:spPr>
        <p:txBody>
          <a:bodyPr/>
          <a:lstStyle/>
          <a:p>
            <a:fld id="{D7FE59B8-A1F7-47B6-9E8C-16A9E711CAD7}" type="datetime1">
              <a:rPr lang="en-US" smtClean="0">
                <a:solidFill>
                  <a:prstClr val="black">
                    <a:tint val="75000"/>
                  </a:prstClr>
                </a:solidFill>
              </a:rPr>
              <a:t>11/26/2019</a:t>
            </a:fld>
            <a:endParaRPr lang="en-US" dirty="0">
              <a:solidFill>
                <a:prstClr val="black">
                  <a:tint val="75000"/>
                </a:prstClr>
              </a:solidFill>
            </a:endParaRPr>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9546" y="227773"/>
            <a:ext cx="2674867" cy="579947"/>
          </a:xfrm>
          <a:prstGeom prst="rect">
            <a:avLst/>
          </a:prstGeom>
        </p:spPr>
      </p:pic>
      <p:sp>
        <p:nvSpPr>
          <p:cNvPr id="9"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1"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555241" y="4767263"/>
            <a:ext cx="2133600" cy="273844"/>
          </a:xfrm>
        </p:spPr>
        <p:txBody>
          <a:bodyPr/>
          <a:lstStyle/>
          <a:p>
            <a:fld id="{10B92094-D94B-4D81-ADC0-7D59E47F4589}" type="datetime1">
              <a:rPr lang="en-US" smtClean="0">
                <a:solidFill>
                  <a:prstClr val="black">
                    <a:tint val="75000"/>
                  </a:prstClr>
                </a:solidFill>
              </a:rPr>
              <a:t>11/26/2019</a:t>
            </a:fld>
            <a:endParaRPr lang="en-US" dirty="0">
              <a:solidFill>
                <a:prstClr val="black">
                  <a:tint val="75000"/>
                </a:prstClr>
              </a:solidFill>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374975" y="3966542"/>
            <a:ext cx="465407" cy="586041"/>
          </a:xfrm>
          <a:prstGeom prst="rect">
            <a:avLst/>
          </a:prstGeom>
        </p:spPr>
      </p:pic>
      <p:sp>
        <p:nvSpPr>
          <p:cNvPr id="9"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8"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500650" y="4765593"/>
            <a:ext cx="2133600" cy="273844"/>
          </a:xfrm>
        </p:spPr>
        <p:txBody>
          <a:bodyPr/>
          <a:lstStyle/>
          <a:p>
            <a:fld id="{8313578F-5415-4A8A-AD5B-35B685EBAFB4}" type="datetime1">
              <a:rPr lang="en-US" smtClean="0">
                <a:solidFill>
                  <a:prstClr val="black">
                    <a:tint val="75000"/>
                  </a:prstClr>
                </a:solidFill>
              </a:rPr>
              <a:t>11/26/2019</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0"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374975" y="3966542"/>
            <a:ext cx="465407" cy="586041"/>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4750594"/>
            <a:ext cx="2133600" cy="273844"/>
          </a:xfrm>
        </p:spPr>
        <p:txBody>
          <a:bodyPr/>
          <a:lstStyle/>
          <a:p>
            <a:fld id="{13E18678-2D67-42B0-A083-03082B36CB92}" type="datetime1">
              <a:rPr lang="en-US" smtClean="0">
                <a:solidFill>
                  <a:prstClr val="black">
                    <a:tint val="75000"/>
                  </a:prstClr>
                </a:solidFill>
              </a:rPr>
              <a:t>11/26/2019</a:t>
            </a:fld>
            <a:endParaRPr lang="en-US" dirty="0">
              <a:solidFill>
                <a:prstClr val="black">
                  <a:tint val="75000"/>
                </a:prstClr>
              </a:solidFill>
            </a:endParaRPr>
          </a:p>
        </p:txBody>
      </p:sp>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6956" y="1986451"/>
            <a:ext cx="3167653" cy="656134"/>
          </a:xfrm>
          <a:prstGeom prst="rect">
            <a:avLst/>
          </a:prstGeom>
        </p:spPr>
      </p:pic>
      <p:sp>
        <p:nvSpPr>
          <p:cNvPr id="8"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5"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1" y="1507332"/>
            <a:ext cx="8509103" cy="32145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676650" y="4781550"/>
            <a:ext cx="2133600" cy="273844"/>
          </a:xfrm>
        </p:spPr>
        <p:txBody>
          <a:bodyPr/>
          <a:lstStyle>
            <a:lvl1pPr algn="ctr">
              <a:defRPr/>
            </a:lvl1pPr>
          </a:lstStyle>
          <a:p>
            <a:fld id="{46CB530F-825C-43C5-B14A-D3AC874CDA29}" type="datetime1">
              <a:rPr lang="en-US" smtClean="0">
                <a:solidFill>
                  <a:prstClr val="black">
                    <a:tint val="75000"/>
                  </a:prstClr>
                </a:solidFill>
              </a:rPr>
              <a:t>11/26/2019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47650" y="4788694"/>
            <a:ext cx="2895600" cy="273844"/>
          </a:xfrm>
        </p:spPr>
        <p:txBody>
          <a:bodyPr/>
          <a:lstStyle/>
          <a:p>
            <a:pPr algn="l"/>
            <a:endParaRPr lang="en-US" b="1" dirty="0">
              <a:solidFill>
                <a:srgbClr val="1F497D">
                  <a:lumMod val="60000"/>
                  <a:lumOff val="40000"/>
                </a:srgbClr>
              </a:solidFill>
              <a:latin typeface="Helvetica"/>
              <a:cs typeface="Helvetica"/>
            </a:endParaRP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9"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4750594"/>
            <a:ext cx="2133600" cy="273844"/>
          </a:xfrm>
        </p:spPr>
        <p:txBody>
          <a:bodyPr/>
          <a:lstStyle/>
          <a:p>
            <a:fld id="{9628F935-FF25-4F27-B871-229D656397D3}" type="datetime1">
              <a:rPr lang="en-US" smtClean="0">
                <a:solidFill>
                  <a:prstClr val="black">
                    <a:tint val="75000"/>
                  </a:prstClr>
                </a:solidFill>
              </a:rPr>
              <a:t>11/26/2019</a:t>
            </a:fld>
            <a:endParaRPr lang="en-US" dirty="0">
              <a:solidFill>
                <a:prstClr val="black">
                  <a:tint val="75000"/>
                </a:prstClr>
              </a:solidFill>
            </a:endParaRPr>
          </a:p>
        </p:txBody>
      </p:sp>
      <p:sp>
        <p:nvSpPr>
          <p:cNvPr id="6"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7"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609834" y="4762002"/>
            <a:ext cx="2133600" cy="273844"/>
          </a:xfrm>
        </p:spPr>
        <p:txBody>
          <a:bodyPr/>
          <a:lstStyle/>
          <a:p>
            <a:fld id="{866E3361-F6BF-4971-B28B-66A4DA96B86C}" type="datetime1">
              <a:rPr lang="en-US" smtClean="0">
                <a:solidFill>
                  <a:prstClr val="black">
                    <a:tint val="75000"/>
                  </a:prstClr>
                </a:solidFill>
              </a:rPr>
              <a:t>11/26/2019</a:t>
            </a:fld>
            <a:endParaRPr lang="en-US" dirty="0">
              <a:solidFill>
                <a:prstClr val="black">
                  <a:tint val="75000"/>
                </a:prstClr>
              </a:solidFill>
            </a:endParaRPr>
          </a:p>
        </p:txBody>
      </p:sp>
      <p:sp>
        <p:nvSpPr>
          <p:cNvPr id="8"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0"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7" y="4785252"/>
            <a:ext cx="2133600" cy="273844"/>
          </a:xfrm>
        </p:spPr>
        <p:txBody>
          <a:bodyPr/>
          <a:lstStyle/>
          <a:p>
            <a:fld id="{32587203-393D-4436-906F-3F153E45C428}" type="datetime1">
              <a:rPr lang="en-US" smtClean="0">
                <a:solidFill>
                  <a:prstClr val="black">
                    <a:tint val="75000"/>
                  </a:prstClr>
                </a:solidFill>
              </a:rPr>
              <a:t>11/26/2019</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1"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886200" y="4788694"/>
            <a:ext cx="2133600" cy="273844"/>
          </a:xfrm>
        </p:spPr>
        <p:txBody>
          <a:bodyPr/>
          <a:lstStyle/>
          <a:p>
            <a:fld id="{DDA0B4C0-A116-419A-9ED7-B16D6B36F5DB}" type="datetime1">
              <a:rPr lang="en-US" smtClean="0">
                <a:solidFill>
                  <a:prstClr val="black">
                    <a:tint val="75000"/>
                  </a:prstClr>
                </a:solidFill>
              </a:rPr>
              <a:t>11/26/2019</a:t>
            </a:fld>
            <a:endParaRPr lang="en-US" dirty="0">
              <a:solidFill>
                <a:prstClr val="black">
                  <a:tint val="75000"/>
                </a:prstClr>
              </a:solidFill>
            </a:endParaRPr>
          </a:p>
        </p:txBody>
      </p:sp>
      <p:sp>
        <p:nvSpPr>
          <p:cNvPr id="11"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3" name="Slide Number Placeholder 5"/>
          <p:cNvSpPr>
            <a:spLocks noGrp="1"/>
          </p:cNvSpPr>
          <p:nvPr>
            <p:ph type="sldNum" sz="quarter" idx="12"/>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4" name="Picture 13"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4793812"/>
            <a:ext cx="2133600" cy="273844"/>
          </a:xfrm>
        </p:spPr>
        <p:txBody>
          <a:bodyPr/>
          <a:lstStyle/>
          <a:p>
            <a:fld id="{3AD6187C-B330-4A19-82BD-6773B162E1E7}" type="datetime1">
              <a:rPr lang="en-US" smtClean="0">
                <a:solidFill>
                  <a:prstClr val="black">
                    <a:tint val="75000"/>
                  </a:prstClr>
                </a:solidFill>
              </a:rPr>
              <a:t>11/26/2019</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9"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65513" y="4762003"/>
            <a:ext cx="2133600" cy="273844"/>
          </a:xfrm>
        </p:spPr>
        <p:txBody>
          <a:bodyPr/>
          <a:lstStyle/>
          <a:p>
            <a:fld id="{F84F836B-CFC7-4B47-AFB6-C008153D5D8E}" type="datetime1">
              <a:rPr lang="en-US" smtClean="0">
                <a:solidFill>
                  <a:prstClr val="black">
                    <a:tint val="75000"/>
                  </a:prstClr>
                </a:solidFill>
              </a:rPr>
              <a:t>11/26/2019</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1"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19014" y="4788694"/>
            <a:ext cx="2133600" cy="273844"/>
          </a:xfrm>
        </p:spPr>
        <p:txBody>
          <a:bodyPr/>
          <a:lstStyle/>
          <a:p>
            <a:fld id="{6B06C307-A7D7-4AAF-95C0-8CF9CBE4E37D}" type="datetime1">
              <a:rPr lang="en-US" smtClean="0">
                <a:solidFill>
                  <a:prstClr val="black">
                    <a:tint val="75000"/>
                  </a:prstClr>
                </a:solidFill>
              </a:rPr>
              <a:t>11/26/2019</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4788694"/>
            <a:ext cx="2895600" cy="273844"/>
          </a:xfrm>
        </p:spPr>
        <p:txBody>
          <a:bodyPr/>
          <a:lstStyle/>
          <a:p>
            <a:pPr algn="l"/>
            <a:endParaRPr lang="en-US" b="1" dirty="0">
              <a:solidFill>
                <a:srgbClr val="1F497D">
                  <a:lumMod val="60000"/>
                  <a:lumOff val="40000"/>
                </a:srgbClr>
              </a:solidFill>
              <a:latin typeface="Helvetica"/>
              <a:cs typeface="Helvetica"/>
            </a:endParaRPr>
          </a:p>
        </p:txBody>
      </p:sp>
      <p:sp>
        <p:nvSpPr>
          <p:cNvPr id="11"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pic>
        <p:nvPicPr>
          <p:cNvPr id="12" name="Picture 11"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2B51D8-4B2B-49C7-8B41-33B5A4A4E77E}" type="datetime1">
              <a:rPr lang="en-US" smtClean="0">
                <a:solidFill>
                  <a:prstClr val="black">
                    <a:tint val="75000"/>
                  </a:prstClr>
                </a:solidFill>
              </a:rPr>
              <a:t>11/26/2019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solidFill>
                  <a:prstClr val="black">
                    <a:tint val="75000"/>
                  </a:prstClr>
                </a:solidFill>
              </a:rPr>
              <a:pPr/>
              <a:t>‹#›</a:t>
            </a:fld>
            <a:endParaRPr lang="en-US" dirty="0">
              <a:solidFill>
                <a:prstClr val="black">
                  <a:tint val="75000"/>
                </a:prstClr>
              </a:solidFill>
            </a:endParaRPr>
          </a:p>
        </p:txBody>
      </p:sp>
    </p:spTree>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3.xml"/><Relationship Id="rId7" Type="http://schemas.openxmlformats.org/officeDocument/2006/relationships/diagramLayout" Target="../diagrams/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Data" Target="../diagrams/data2.xml"/><Relationship Id="rId11" Type="http://schemas.openxmlformats.org/officeDocument/2006/relationships/image" Target="../media/image6.png"/><Relationship Id="rId5" Type="http://schemas.openxmlformats.org/officeDocument/2006/relationships/image" Target="../media/image2.jpg"/><Relationship Id="rId10" Type="http://schemas.microsoft.com/office/2007/relationships/diagramDrawing" Target="../diagrams/drawing2.xml"/><Relationship Id="rId4" Type="http://schemas.openxmlformats.org/officeDocument/2006/relationships/notesSlide" Target="../notesSlides/notesSlide5.xml"/><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microsoft.com/office/2007/relationships/hdphoto" Target="../media/hdphoto2.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3.wdp"/><Relationship Id="rId5" Type="http://schemas.openxmlformats.org/officeDocument/2006/relationships/image" Target="../media/image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4.wdp"/><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2.jp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jp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notesSlide" Target="../notesSlides/notesSlide9.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5.wdp"/><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2.jp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jpg"/><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3.xml"/><Relationship Id="rId7" Type="http://schemas.microsoft.com/office/2007/relationships/hdphoto" Target="../media/hdphoto6.wdp"/><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3.xml"/><Relationship Id="rId7" Type="http://schemas.microsoft.com/office/2007/relationships/hdphoto" Target="../media/hdphoto7.wdp"/><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1.png"/><Relationship Id="rId5" Type="http://schemas.openxmlformats.org/officeDocument/2006/relationships/image" Target="../media/image2.jpg"/><Relationship Id="rId4" Type="http://schemas.openxmlformats.org/officeDocument/2006/relationships/notesSlide" Target="../notesSlides/notesSlide14.xml"/><Relationship Id="rId9" Type="http://schemas.microsoft.com/office/2007/relationships/hdphoto" Target="../media/hdphoto8.wdp"/></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xml"/><Relationship Id="rId7" Type="http://schemas.microsoft.com/office/2007/relationships/hdphoto" Target="../media/hdphoto9.wdp"/><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23.png"/><Relationship Id="rId11" Type="http://schemas.microsoft.com/office/2007/relationships/hdphoto" Target="../media/hdphoto11.wdp"/><Relationship Id="rId5" Type="http://schemas.openxmlformats.org/officeDocument/2006/relationships/image" Target="../media/image2.jpg"/><Relationship Id="rId10" Type="http://schemas.openxmlformats.org/officeDocument/2006/relationships/image" Target="../media/image25.png"/><Relationship Id="rId4" Type="http://schemas.openxmlformats.org/officeDocument/2006/relationships/notesSlide" Target="../notesSlides/notesSlide15.xml"/><Relationship Id="rId9" Type="http://schemas.microsoft.com/office/2007/relationships/hdphoto" Target="../media/hdphoto10.wdp"/></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27.jpeg"/><Relationship Id="rId2" Type="http://schemas.openxmlformats.org/officeDocument/2006/relationships/tags" Target="../tags/tag49.xml"/><Relationship Id="rId1" Type="http://schemas.openxmlformats.org/officeDocument/2006/relationships/tags" Target="../tags/tag48.xml"/><Relationship Id="rId6" Type="http://schemas.microsoft.com/office/2007/relationships/hdphoto" Target="../media/hdphoto12.wdp"/><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jpg"/><Relationship Id="rId9" Type="http://schemas.microsoft.com/office/2007/relationships/hdphoto" Target="../media/hdphoto1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0.png"/><Relationship Id="rId5" Type="http://schemas.openxmlformats.org/officeDocument/2006/relationships/image" Target="../media/image2.jpg"/><Relationship Id="rId4"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4.wdp"/><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1.png"/><Relationship Id="rId5" Type="http://schemas.openxmlformats.org/officeDocument/2006/relationships/image" Target="../media/image2.jpg"/><Relationship Id="rId4"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6" Type="http://schemas.microsoft.com/office/2007/relationships/hdphoto" Target="../media/hdphoto15.wdp"/><Relationship Id="rId5" Type="http://schemas.openxmlformats.org/officeDocument/2006/relationships/image" Target="../media/image32.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8" Type="http://schemas.openxmlformats.org/officeDocument/2006/relationships/hyperlink" Target="mailto:DICE@fda.hhs.gov" TargetMode="External"/><Relationship Id="rId3" Type="http://schemas.openxmlformats.org/officeDocument/2006/relationships/slideLayout" Target="../slideLayouts/slideLayout3.xml"/><Relationship Id="rId7" Type="http://schemas.openxmlformats.org/officeDocument/2006/relationships/hyperlink" Target="http://www.fda.gov/medical-devices/device-advice-comprehensive-regulatory-assistance"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hyperlink" Target="https://www.fda.gov/training-and-continuing-education/cdrh-learn" TargetMode="External"/><Relationship Id="rId5" Type="http://schemas.openxmlformats.org/officeDocument/2006/relationships/hyperlink" Target="https://www.fda.gov/medical-devices/device-advice-comprehensive-regulatory-assistance/guidance-documents-medical-devices-and-radiation-emitting-products" TargetMode="External"/><Relationship Id="rId10" Type="http://schemas.openxmlformats.org/officeDocument/2006/relationships/hyperlink" Target="mailto:CDRHOmbudsman@fda.hhs.gov" TargetMode="External"/><Relationship Id="rId4" Type="http://schemas.openxmlformats.org/officeDocument/2006/relationships/image" Target="../media/image2.jpg"/><Relationship Id="rId9" Type="http://schemas.openxmlformats.org/officeDocument/2006/relationships/hyperlink" Target="mailto:ORAOmbudsman@fda.hhs.gov"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wmf"/><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3.xml"/><Relationship Id="rId7" Type="http://schemas.openxmlformats.org/officeDocument/2006/relationships/diagramLayout" Target="../diagrams/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diagramData" Target="../diagrams/data1.xml"/><Relationship Id="rId5" Type="http://schemas.openxmlformats.org/officeDocument/2006/relationships/image" Target="../media/image2.jpg"/><Relationship Id="rId10" Type="http://schemas.microsoft.com/office/2007/relationships/diagramDrawing" Target="../diagrams/drawing1.xml"/><Relationship Id="rId4" Type="http://schemas.openxmlformats.org/officeDocument/2006/relationships/notesSlide" Target="../notesSlides/notesSlide4.xml"/><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custDataLst>
              <p:tags r:id="rId1"/>
            </p:custDataLst>
          </p:nvPr>
        </p:nvSpPr>
        <p:spPr>
          <a:xfrm>
            <a:off x="754602" y="1354110"/>
            <a:ext cx="7989903" cy="1815218"/>
          </a:xfrm>
        </p:spPr>
        <p:txBody>
          <a:bodyPr>
            <a:noAutofit/>
          </a:bodyPr>
          <a:lstStyle/>
          <a:p>
            <a:pPr eaLnBrk="1" hangingPunct="1"/>
            <a:r>
              <a:rPr lang="en-US" altLang="en-US" sz="4000" b="1" dirty="0"/>
              <a:t>Day in the Life:</a:t>
            </a:r>
            <a:br>
              <a:rPr lang="en-US" altLang="en-US" sz="4000" b="1" dirty="0"/>
            </a:br>
            <a:r>
              <a:rPr lang="en-US" altLang="en-US" sz="4000" b="1" dirty="0"/>
              <a:t>Compliance Officer</a:t>
            </a:r>
          </a:p>
        </p:txBody>
      </p:sp>
      <p:sp>
        <p:nvSpPr>
          <p:cNvPr id="14340" name="Rectangle 5"/>
          <p:cNvSpPr>
            <a:spLocks noGrp="1" noChangeArrowheads="1"/>
          </p:cNvSpPr>
          <p:nvPr>
            <p:ph type="subTitle" idx="1"/>
            <p:custDataLst>
              <p:tags r:id="rId2"/>
            </p:custDataLst>
          </p:nvPr>
        </p:nvSpPr>
        <p:spPr>
          <a:xfrm>
            <a:off x="0" y="3453414"/>
            <a:ext cx="9144000" cy="1232886"/>
          </a:xfrm>
          <a:noFill/>
        </p:spPr>
        <p:txBody>
          <a:bodyPr>
            <a:normAutofit/>
          </a:bodyPr>
          <a:lstStyle/>
          <a:p>
            <a:pPr eaLnBrk="1" hangingPunct="1">
              <a:lnSpc>
                <a:spcPct val="80000"/>
              </a:lnSpc>
            </a:pPr>
            <a:r>
              <a:rPr lang="en-US" altLang="en-US" sz="2000" b="1" dirty="0">
                <a:solidFill>
                  <a:srgbClr val="080808"/>
                </a:solidFill>
              </a:rPr>
              <a:t>Charles J. Chacko</a:t>
            </a:r>
          </a:p>
          <a:p>
            <a:pPr eaLnBrk="1" hangingPunct="1">
              <a:lnSpc>
                <a:spcPct val="80000"/>
              </a:lnSpc>
            </a:pPr>
            <a:r>
              <a:rPr lang="en-US" altLang="en-US" sz="1400" dirty="0">
                <a:solidFill>
                  <a:srgbClr val="080808"/>
                </a:solidFill>
              </a:rPr>
              <a:t>Compliance Officer</a:t>
            </a:r>
            <a:endParaRPr lang="en-US" altLang="en-US" sz="1400" dirty="0">
              <a:solidFill>
                <a:schemeClr val="tx1"/>
              </a:solidFill>
              <a:cs typeface="Arial" panose="020B0604020202020204" pitchFamily="34" charset="0"/>
            </a:endParaRPr>
          </a:p>
          <a:p>
            <a:pPr>
              <a:lnSpc>
                <a:spcPct val="80000"/>
              </a:lnSpc>
            </a:pPr>
            <a:r>
              <a:rPr lang="en-US" altLang="en-US" sz="1400" dirty="0">
                <a:solidFill>
                  <a:schemeClr val="tx1"/>
                </a:solidFill>
                <a:cs typeface="Arial" panose="020B0604020202020204" pitchFamily="34" charset="0"/>
              </a:rPr>
              <a:t>Office of Medical Device and Radiological Health Operations (OMDRHO), Division 3</a:t>
            </a:r>
          </a:p>
          <a:p>
            <a:pPr>
              <a:lnSpc>
                <a:spcPct val="80000"/>
              </a:lnSpc>
            </a:pPr>
            <a:r>
              <a:rPr lang="en-US" altLang="en-US" sz="1400" dirty="0">
                <a:solidFill>
                  <a:schemeClr val="tx1"/>
                </a:solidFill>
                <a:cs typeface="Arial" panose="020B0604020202020204" pitchFamily="34" charset="0"/>
              </a:rPr>
              <a:t>Office of Regulatory Affairs</a:t>
            </a:r>
          </a:p>
          <a:p>
            <a:pPr>
              <a:lnSpc>
                <a:spcPct val="80000"/>
              </a:lnSpc>
            </a:pPr>
            <a:r>
              <a:rPr lang="en-US" altLang="en-US" sz="1400" dirty="0">
                <a:solidFill>
                  <a:schemeClr val="tx1"/>
                </a:solidFill>
                <a:cs typeface="Arial" panose="020B0604020202020204" pitchFamily="34" charset="0"/>
              </a:rPr>
              <a:t>U.S. Food and Drug Administration</a:t>
            </a:r>
            <a:endParaRPr lang="en-US" altLang="en-US" sz="1400" dirty="0"/>
          </a:p>
        </p:txBody>
      </p:sp>
    </p:spTree>
    <p:extLst>
      <p:ext uri="{BB962C8B-B14F-4D97-AF65-F5344CB8AC3E}">
        <p14:creationId xmlns:p14="http://schemas.microsoft.com/office/powerpoint/2010/main" val="202922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33841" y="277624"/>
            <a:ext cx="9144000" cy="1049337"/>
          </a:xfrm>
        </p:spPr>
        <p:txBody>
          <a:bodyPr>
            <a:normAutofit fontScale="90000"/>
          </a:bodyPr>
          <a:lstStyle/>
          <a:p>
            <a:r>
              <a:rPr lang="en-US" altLang="en-US" b="1" dirty="0"/>
              <a:t>Post-Inspection Process</a:t>
            </a:r>
            <a:br>
              <a:rPr lang="en-US" altLang="en-US" sz="4000" b="1" dirty="0"/>
            </a:br>
            <a:r>
              <a:rPr lang="en-US" altLang="en-US" sz="3100" b="1" dirty="0"/>
              <a:t>Compliance Branch: Compliance Officer &amp; Director </a:t>
            </a:r>
          </a:p>
        </p:txBody>
      </p:sp>
      <p:sp>
        <p:nvSpPr>
          <p:cNvPr id="15363" name="Content Placeholder 5"/>
          <p:cNvSpPr>
            <a:spLocks noGrp="1"/>
          </p:cNvSpPr>
          <p:nvPr>
            <p:ph idx="4294967295"/>
            <p:custDataLst>
              <p:tags r:id="rId2"/>
            </p:custDataLst>
          </p:nvPr>
        </p:nvSpPr>
        <p:spPr>
          <a:xfrm>
            <a:off x="597408" y="1379537"/>
            <a:ext cx="7400544" cy="3543300"/>
          </a:xfrm>
          <a:noFill/>
        </p:spPr>
        <p:txBody>
          <a:bodyPr>
            <a:normAutofit/>
          </a:bodyPr>
          <a:lstStyle/>
          <a:p>
            <a:pPr marL="0" indent="0">
              <a:buNone/>
              <a:defRPr/>
            </a:pPr>
            <a:endParaRPr lang="en-US" sz="2200" dirty="0">
              <a:latin typeface="Arial" panose="020B0604020202020204" pitchFamily="34" charset="0"/>
              <a:cs typeface="Arial" panose="020B0604020202020204" pitchFamily="34" charset="0"/>
            </a:endParaRPr>
          </a:p>
          <a:p>
            <a:pPr marL="0" indent="0">
              <a:buNone/>
            </a:pPr>
            <a:endParaRPr lang="en-US" sz="18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10</a:t>
            </a:fld>
            <a:endParaRPr lang="en-US" dirty="0">
              <a:solidFill>
                <a:prstClr val="black">
                  <a:tint val="75000"/>
                </a:prstClr>
              </a:solidFill>
            </a:endParaRPr>
          </a:p>
        </p:txBody>
      </p:sp>
      <p:sp>
        <p:nvSpPr>
          <p:cNvPr id="9" name="Oval 8">
            <a:extLst>
              <a:ext uri="{FF2B5EF4-FFF2-40B4-BE49-F238E27FC236}">
                <a16:creationId xmlns:a16="http://schemas.microsoft.com/office/drawing/2014/main" id="{0D2229D9-8FA3-4E7C-BDFE-A0F569A3ACBC}"/>
              </a:ext>
            </a:extLst>
          </p:cNvPr>
          <p:cNvSpPr/>
          <p:nvPr/>
        </p:nvSpPr>
        <p:spPr>
          <a:xfrm>
            <a:off x="3353155" y="1307912"/>
            <a:ext cx="2475789" cy="240455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aphicFrame>
        <p:nvGraphicFramePr>
          <p:cNvPr id="10" name="Content Placeholder 4">
            <a:extLst>
              <a:ext uri="{FF2B5EF4-FFF2-40B4-BE49-F238E27FC236}">
                <a16:creationId xmlns:a16="http://schemas.microsoft.com/office/drawing/2014/main" id="{6F2C9939-B444-482A-A81D-E0CE9873C5DC}"/>
              </a:ext>
            </a:extLst>
          </p:cNvPr>
          <p:cNvGraphicFramePr>
            <a:graphicFrameLocks/>
          </p:cNvGraphicFramePr>
          <p:nvPr>
            <p:extLst>
              <p:ext uri="{D42A27DB-BD31-4B8C-83A1-F6EECF244321}">
                <p14:modId xmlns:p14="http://schemas.microsoft.com/office/powerpoint/2010/main" val="767708450"/>
              </p:ext>
            </p:extLst>
          </p:nvPr>
        </p:nvGraphicFramePr>
        <p:xfrm>
          <a:off x="1543050" y="1861151"/>
          <a:ext cx="6096000" cy="32622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Picture 4">
            <a:extLst>
              <a:ext uri="{FF2B5EF4-FFF2-40B4-BE49-F238E27FC236}">
                <a16:creationId xmlns:a16="http://schemas.microsoft.com/office/drawing/2014/main" id="{7DD45A84-BD84-4B8B-A8EC-2D5BE99E30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9894" y="1736124"/>
            <a:ext cx="864359" cy="86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E36BC9DB-355C-42BC-B33E-F5519E0EDE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2009" y="1709160"/>
            <a:ext cx="864359" cy="86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
            <a:extLst>
              <a:ext uri="{FF2B5EF4-FFF2-40B4-BE49-F238E27FC236}">
                <a16:creationId xmlns:a16="http://schemas.microsoft.com/office/drawing/2014/main" id="{E995EDF3-D9C0-4EE9-A25D-524A203A3EF6}"/>
              </a:ext>
            </a:extLst>
          </p:cNvPr>
          <p:cNvSpPr txBox="1">
            <a:spLocks noChangeArrowheads="1"/>
          </p:cNvSpPr>
          <p:nvPr/>
        </p:nvSpPr>
        <p:spPr bwMode="auto">
          <a:xfrm>
            <a:off x="5178871" y="1920994"/>
            <a:ext cx="732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b="1" dirty="0">
                <a:solidFill>
                  <a:schemeClr val="bg1"/>
                </a:solidFill>
              </a:rPr>
              <a:t>Regulatory History</a:t>
            </a:r>
          </a:p>
        </p:txBody>
      </p:sp>
      <p:sp>
        <p:nvSpPr>
          <p:cNvPr id="16" name="TextBox 5">
            <a:extLst>
              <a:ext uri="{FF2B5EF4-FFF2-40B4-BE49-F238E27FC236}">
                <a16:creationId xmlns:a16="http://schemas.microsoft.com/office/drawing/2014/main" id="{32D79FC9-AA1B-47AD-B849-0EC1B0F51391}"/>
              </a:ext>
            </a:extLst>
          </p:cNvPr>
          <p:cNvSpPr txBox="1">
            <a:spLocks noChangeArrowheads="1"/>
          </p:cNvSpPr>
          <p:nvPr/>
        </p:nvSpPr>
        <p:spPr bwMode="auto">
          <a:xfrm>
            <a:off x="4189391" y="1982184"/>
            <a:ext cx="6198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dirty="0">
                <a:solidFill>
                  <a:schemeClr val="bg1"/>
                </a:solidFill>
              </a:rPr>
              <a:t>Benefit</a:t>
            </a:r>
          </a:p>
          <a:p>
            <a:pPr algn="ctr" eaLnBrk="1" hangingPunct="1">
              <a:spcBef>
                <a:spcPct val="0"/>
              </a:spcBef>
              <a:buFontTx/>
              <a:buNone/>
            </a:pPr>
            <a:r>
              <a:rPr lang="en-US" altLang="en-US" sz="1100" dirty="0">
                <a:solidFill>
                  <a:schemeClr val="bg1"/>
                </a:solidFill>
              </a:rPr>
              <a:t>Risk</a:t>
            </a:r>
          </a:p>
        </p:txBody>
      </p:sp>
      <p:pic>
        <p:nvPicPr>
          <p:cNvPr id="17" name="Picture 4">
            <a:extLst>
              <a:ext uri="{FF2B5EF4-FFF2-40B4-BE49-F238E27FC236}">
                <a16:creationId xmlns:a16="http://schemas.microsoft.com/office/drawing/2014/main" id="{EC139722-D3AB-4FAB-A683-9ABD025898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2751" y="1736055"/>
            <a:ext cx="864359" cy="86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6">
            <a:extLst>
              <a:ext uri="{FF2B5EF4-FFF2-40B4-BE49-F238E27FC236}">
                <a16:creationId xmlns:a16="http://schemas.microsoft.com/office/drawing/2014/main" id="{233D3C39-8B1E-4ED5-BD98-B08C4FCE9E26}"/>
              </a:ext>
            </a:extLst>
          </p:cNvPr>
          <p:cNvSpPr txBox="1">
            <a:spLocks noChangeArrowheads="1"/>
          </p:cNvSpPr>
          <p:nvPr/>
        </p:nvSpPr>
        <p:spPr bwMode="auto">
          <a:xfrm>
            <a:off x="3327893" y="1922031"/>
            <a:ext cx="721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b="1" dirty="0">
                <a:solidFill>
                  <a:schemeClr val="bg1"/>
                </a:solidFill>
              </a:rPr>
              <a:t>Corrective Actions</a:t>
            </a:r>
          </a:p>
        </p:txBody>
      </p:sp>
    </p:spTree>
    <p:extLst>
      <p:ext uri="{BB962C8B-B14F-4D97-AF65-F5344CB8AC3E}">
        <p14:creationId xmlns:p14="http://schemas.microsoft.com/office/powerpoint/2010/main" val="43567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879998"/>
          </a:xfrm>
        </p:spPr>
        <p:txBody>
          <a:bodyPr>
            <a:normAutofit/>
          </a:bodyPr>
          <a:lstStyle/>
          <a:p>
            <a:r>
              <a:rPr lang="en-US" altLang="en-US" sz="4000" b="1" dirty="0"/>
              <a:t>FDA Form 483 Review Process</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11</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65448"/>
            <a:ext cx="7543800" cy="4449551"/>
          </a:xfrm>
          <a:noFill/>
        </p:spPr>
        <p:txBody>
          <a:bodyPr numCol="1">
            <a:normAutofit/>
          </a:bodyPr>
          <a:lstStyle/>
          <a:p>
            <a:pPr marL="0" indent="0">
              <a:lnSpc>
                <a:spcPct val="110000"/>
              </a:lnSpc>
              <a:buNone/>
              <a:defRPr/>
            </a:pPr>
            <a:r>
              <a:rPr lang="en-US" sz="2000" dirty="0"/>
              <a:t>	</a:t>
            </a:r>
            <a:endParaRPr lang="en-US" sz="1800" dirty="0"/>
          </a:p>
        </p:txBody>
      </p:sp>
      <p:sp>
        <p:nvSpPr>
          <p:cNvPr id="12" name="Content Placeholder 5">
            <a:extLst>
              <a:ext uri="{FF2B5EF4-FFF2-40B4-BE49-F238E27FC236}">
                <a16:creationId xmlns:a16="http://schemas.microsoft.com/office/drawing/2014/main" id="{FE376DF8-5FB5-4AE2-96AB-7AC923967E6F}"/>
              </a:ext>
            </a:extLst>
          </p:cNvPr>
          <p:cNvSpPr txBox="1">
            <a:spLocks/>
          </p:cNvSpPr>
          <p:nvPr>
            <p:custDataLst>
              <p:tags r:id="rId3"/>
            </p:custDataLst>
          </p:nvPr>
        </p:nvSpPr>
        <p:spPr>
          <a:xfrm>
            <a:off x="587271" y="1424278"/>
            <a:ext cx="7543800" cy="3342985"/>
          </a:xfrm>
          <a:prstGeom prst="rect">
            <a:avLst/>
          </a:prstGeom>
          <a:noFill/>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altLang="en-US" sz="2600" dirty="0"/>
              <a:t>Review firm responses to Form FDA 483</a:t>
            </a:r>
          </a:p>
          <a:p>
            <a:pPr>
              <a:lnSpc>
                <a:spcPct val="150000"/>
              </a:lnSpc>
            </a:pPr>
            <a:r>
              <a:rPr lang="en-US" altLang="en-US" sz="2600" dirty="0"/>
              <a:t>Provide Acknowledgement Letters</a:t>
            </a:r>
          </a:p>
          <a:p>
            <a:pPr marL="0" indent="0">
              <a:lnSpc>
                <a:spcPct val="150000"/>
              </a:lnSpc>
              <a:buFont typeface="Arial"/>
              <a:buNone/>
              <a:defRPr/>
            </a:pPr>
            <a:endParaRPr lang="en-US" sz="2400" dirty="0">
              <a:latin typeface="Arial" panose="020B0604020202020204" pitchFamily="34" charset="0"/>
              <a:cs typeface="Arial" panose="020B0604020202020204" pitchFamily="34" charset="0"/>
            </a:endParaRPr>
          </a:p>
          <a:p>
            <a:pPr marL="0" indent="0">
              <a:lnSpc>
                <a:spcPct val="110000"/>
              </a:lnSpc>
              <a:buFont typeface="Arial"/>
              <a:buNone/>
              <a:defRPr/>
            </a:pPr>
            <a:r>
              <a:rPr lang="en-US" sz="2000" dirty="0"/>
              <a:t>	</a:t>
            </a:r>
            <a:endParaRPr lang="en-US" sz="1800" dirty="0"/>
          </a:p>
        </p:txBody>
      </p:sp>
      <p:pic>
        <p:nvPicPr>
          <p:cNvPr id="1028" name="Picture 4" descr="Image result for firm response clip art">
            <a:extLst>
              <a:ext uri="{FF2B5EF4-FFF2-40B4-BE49-F238E27FC236}">
                <a16:creationId xmlns:a16="http://schemas.microsoft.com/office/drawing/2014/main" id="{79D2D228-9978-4E27-859C-5D14C9CFDD1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994343" y="2412130"/>
            <a:ext cx="1400263" cy="15860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5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C9948-9365-4535-91B1-FEE4395CDB10}"/>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12</a:t>
            </a:fld>
            <a:endParaRPr lang="en-US" dirty="0">
              <a:solidFill>
                <a:prstClr val="black">
                  <a:tint val="75000"/>
                </a:prstClr>
              </a:solidFill>
            </a:endParaRPr>
          </a:p>
        </p:txBody>
      </p:sp>
      <p:sp>
        <p:nvSpPr>
          <p:cNvPr id="3" name="TextBox 2"/>
          <p:cNvSpPr txBox="1"/>
          <p:nvPr/>
        </p:nvSpPr>
        <p:spPr>
          <a:xfrm>
            <a:off x="0" y="1482571"/>
            <a:ext cx="9144000" cy="707886"/>
          </a:xfrm>
          <a:prstGeom prst="rect">
            <a:avLst/>
          </a:prstGeom>
          <a:noFill/>
        </p:spPr>
        <p:txBody>
          <a:bodyPr wrap="square" rtlCol="0">
            <a:spAutoFit/>
          </a:bodyPr>
          <a:lstStyle/>
          <a:p>
            <a:pPr algn="ctr"/>
            <a:r>
              <a:rPr lang="en-US" sz="4000" b="1" dirty="0"/>
              <a:t>Supporting a Regulatory Action</a:t>
            </a:r>
          </a:p>
        </p:txBody>
      </p:sp>
    </p:spTree>
    <p:extLst>
      <p:ext uri="{BB962C8B-B14F-4D97-AF65-F5344CB8AC3E}">
        <p14:creationId xmlns:p14="http://schemas.microsoft.com/office/powerpoint/2010/main" val="306576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29"/>
            <a:ext cx="9144000" cy="782345"/>
          </a:xfrm>
        </p:spPr>
        <p:txBody>
          <a:bodyPr>
            <a:normAutofit/>
          </a:bodyPr>
          <a:lstStyle/>
          <a:p>
            <a:r>
              <a:rPr lang="en-US" altLang="en-US" sz="4000" b="1" dirty="0"/>
              <a:t>Supporting a Regulatory Action</a:t>
            </a:r>
            <a:endParaRPr lang="en-US" altLang="en-US" sz="3600" b="1" dirty="0"/>
          </a:p>
        </p:txBody>
      </p:sp>
      <p:sp>
        <p:nvSpPr>
          <p:cNvPr id="15363" name="Content Placeholder 5"/>
          <p:cNvSpPr>
            <a:spLocks noGrp="1"/>
          </p:cNvSpPr>
          <p:nvPr>
            <p:ph idx="4294967295"/>
            <p:custDataLst>
              <p:tags r:id="rId2"/>
            </p:custDataLst>
          </p:nvPr>
        </p:nvSpPr>
        <p:spPr>
          <a:xfrm>
            <a:off x="685800" y="1529195"/>
            <a:ext cx="8229600" cy="3543300"/>
          </a:xfrm>
          <a:noFill/>
        </p:spPr>
        <p:txBody>
          <a:bodyPr>
            <a:normAutofit/>
          </a:bodyPr>
          <a:lstStyle/>
          <a:p>
            <a:pPr>
              <a:lnSpc>
                <a:spcPct val="150000"/>
              </a:lnSpc>
              <a:defRPr/>
            </a:pPr>
            <a:r>
              <a:rPr lang="en-US" sz="2400" dirty="0">
                <a:cs typeface="Arial" panose="020B0604020202020204" pitchFamily="34" charset="0"/>
              </a:rPr>
              <a:t>Significance of violations </a:t>
            </a:r>
          </a:p>
          <a:p>
            <a:pPr>
              <a:lnSpc>
                <a:spcPct val="150000"/>
              </a:lnSpc>
              <a:defRPr/>
            </a:pPr>
            <a:r>
              <a:rPr lang="en-US" sz="2400" dirty="0">
                <a:cs typeface="Arial" panose="020B0604020202020204" pitchFamily="34" charset="0"/>
              </a:rPr>
              <a:t>Evidence</a:t>
            </a:r>
          </a:p>
          <a:p>
            <a:pPr>
              <a:lnSpc>
                <a:spcPct val="150000"/>
              </a:lnSpc>
              <a:defRPr/>
            </a:pPr>
            <a:r>
              <a:rPr lang="en-US" sz="2400" dirty="0">
                <a:cs typeface="Arial" panose="020B0604020202020204" pitchFamily="34" charset="0"/>
              </a:rPr>
              <a:t>Demonstration of ongoing violations </a:t>
            </a:r>
          </a:p>
          <a:p>
            <a:pPr>
              <a:lnSpc>
                <a:spcPct val="150000"/>
              </a:lnSpc>
              <a:defRPr/>
            </a:pPr>
            <a:r>
              <a:rPr lang="en-US" sz="2400" dirty="0">
                <a:cs typeface="Arial" panose="020B0604020202020204" pitchFamily="34" charset="0"/>
              </a:rPr>
              <a:t>Prior warning and promised corrections  </a:t>
            </a:r>
            <a:r>
              <a:rPr lang="en-US" altLang="en-US" sz="2400" dirty="0"/>
              <a:t>	</a:t>
            </a:r>
            <a:endParaRPr lang="en-US" sz="2400" dirty="0"/>
          </a:p>
          <a:p>
            <a:pPr marL="0" indent="0">
              <a:buNone/>
            </a:pPr>
            <a:endParaRPr lang="en-US" sz="1800"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4">
            <a:extLst>
              <a:ext uri="{FF2B5EF4-FFF2-40B4-BE49-F238E27FC236}">
                <a16:creationId xmlns:a16="http://schemas.microsoft.com/office/drawing/2014/main" id="{765CE371-FAC2-4BBB-A730-3071943CAE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62399" y="1874680"/>
            <a:ext cx="1915202" cy="16114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67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244559" y="447951"/>
            <a:ext cx="9144000" cy="1049337"/>
          </a:xfrm>
        </p:spPr>
        <p:txBody>
          <a:bodyPr>
            <a:noAutofit/>
          </a:bodyPr>
          <a:lstStyle/>
          <a:p>
            <a:r>
              <a:rPr lang="en-US" altLang="en-US" sz="4000" b="1" dirty="0"/>
              <a:t>Regulatory Procedure Manual (RPM)</a:t>
            </a:r>
            <a:br>
              <a:rPr lang="en-US" altLang="en-US" sz="4000" b="1" dirty="0"/>
            </a:br>
            <a:r>
              <a:rPr lang="en-US" altLang="en-US" sz="4000" b="1" dirty="0"/>
              <a:t>Factors to Consider</a:t>
            </a:r>
          </a:p>
        </p:txBody>
      </p:sp>
      <p:sp>
        <p:nvSpPr>
          <p:cNvPr id="15363" name="Content Placeholder 5"/>
          <p:cNvSpPr>
            <a:spLocks noGrp="1"/>
          </p:cNvSpPr>
          <p:nvPr>
            <p:ph idx="4294967295"/>
            <p:custDataLst>
              <p:tags r:id="rId2"/>
            </p:custDataLst>
          </p:nvPr>
        </p:nvSpPr>
        <p:spPr>
          <a:xfrm>
            <a:off x="412797" y="1882065"/>
            <a:ext cx="7708806" cy="3123781"/>
          </a:xfrm>
          <a:noFill/>
        </p:spPr>
        <p:txBody>
          <a:bodyPr>
            <a:normAutofit fontScale="92500" lnSpcReduction="20000"/>
          </a:bodyPr>
          <a:lstStyle/>
          <a:p>
            <a:pPr>
              <a:lnSpc>
                <a:spcPct val="120000"/>
              </a:lnSpc>
              <a:defRPr/>
            </a:pPr>
            <a:r>
              <a:rPr lang="en-US" sz="2400" dirty="0">
                <a:cs typeface="Arial" panose="020B0604020202020204" pitchFamily="34" charset="0"/>
              </a:rPr>
              <a:t>Evidence shows that a firm, product, and/or individual:</a:t>
            </a:r>
          </a:p>
          <a:p>
            <a:pPr lvl="1">
              <a:lnSpc>
                <a:spcPct val="120000"/>
              </a:lnSpc>
              <a:defRPr/>
            </a:pPr>
            <a:r>
              <a:rPr lang="en-US" sz="2000" dirty="0">
                <a:cs typeface="Arial" panose="020B0604020202020204" pitchFamily="34" charset="0"/>
              </a:rPr>
              <a:t>is in violation of the law or regulations and </a:t>
            </a:r>
          </a:p>
          <a:p>
            <a:pPr lvl="1">
              <a:lnSpc>
                <a:spcPct val="120000"/>
              </a:lnSpc>
              <a:defRPr/>
            </a:pPr>
            <a:r>
              <a:rPr lang="en-US" sz="2000" dirty="0">
                <a:cs typeface="Arial" panose="020B0604020202020204" pitchFamily="34" charset="0"/>
              </a:rPr>
              <a:t>failure to achieve adequate and prompt correction (may result in consideration of an enforcement action)</a:t>
            </a:r>
          </a:p>
          <a:p>
            <a:pPr>
              <a:lnSpc>
                <a:spcPct val="120000"/>
              </a:lnSpc>
              <a:defRPr/>
            </a:pPr>
            <a:r>
              <a:rPr lang="en-US" sz="2400" dirty="0">
                <a:cs typeface="Arial" panose="020B0604020202020204" pitchFamily="34" charset="0"/>
              </a:rPr>
              <a:t>Violation is determined to be of regulatory significance</a:t>
            </a:r>
          </a:p>
          <a:p>
            <a:pPr>
              <a:lnSpc>
                <a:spcPct val="120000"/>
              </a:lnSpc>
              <a:defRPr/>
            </a:pPr>
            <a:r>
              <a:rPr lang="en-US" sz="2400" dirty="0">
                <a:cs typeface="Arial" panose="020B0604020202020204" pitchFamily="34" charset="0"/>
              </a:rPr>
              <a:t>Issuance of a Warning Letter is appropriate</a:t>
            </a:r>
          </a:p>
          <a:p>
            <a:pPr>
              <a:lnSpc>
                <a:spcPct val="120000"/>
              </a:lnSpc>
              <a:defRPr/>
            </a:pPr>
            <a:r>
              <a:rPr lang="en-US" sz="2400" dirty="0">
                <a:cs typeface="Arial" panose="020B0604020202020204" pitchFamily="34" charset="0"/>
              </a:rPr>
              <a:t>Reasonable expectation that responsible party will take prompt corrective action</a:t>
            </a:r>
          </a:p>
          <a:p>
            <a:pPr marL="0" indent="0">
              <a:buNone/>
            </a:pPr>
            <a:endParaRPr lang="en-US" sz="18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14</a:t>
            </a:fld>
            <a:endParaRPr lang="en-US" dirty="0">
              <a:solidFill>
                <a:prstClr val="black">
                  <a:tint val="75000"/>
                </a:prstClr>
              </a:solidFill>
            </a:endParaRPr>
          </a:p>
        </p:txBody>
      </p:sp>
      <p:pic>
        <p:nvPicPr>
          <p:cNvPr id="8" name="Picture 4">
            <a:extLst>
              <a:ext uri="{FF2B5EF4-FFF2-40B4-BE49-F238E27FC236}">
                <a16:creationId xmlns:a16="http://schemas.microsoft.com/office/drawing/2014/main" id="{B33BBE40-85D8-485A-951A-5F2C9000F81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764566" y="1780825"/>
            <a:ext cx="1068388" cy="14208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a:extLst>
              <a:ext uri="{FF2B5EF4-FFF2-40B4-BE49-F238E27FC236}">
                <a16:creationId xmlns:a16="http://schemas.microsoft.com/office/drawing/2014/main" id="{C14A66A5-6E94-48EF-B1F8-F41D06D97E17}"/>
              </a:ext>
            </a:extLst>
          </p:cNvPr>
          <p:cNvSpPr txBox="1"/>
          <p:nvPr/>
        </p:nvSpPr>
        <p:spPr>
          <a:xfrm>
            <a:off x="412795" y="1515003"/>
            <a:ext cx="3244803" cy="400110"/>
          </a:xfrm>
          <a:prstGeom prst="rect">
            <a:avLst/>
          </a:prstGeom>
          <a:noFill/>
        </p:spPr>
        <p:txBody>
          <a:bodyPr wrap="square" rtlCol="0">
            <a:spAutoFit/>
          </a:bodyPr>
          <a:lstStyle/>
          <a:p>
            <a:r>
              <a:rPr lang="en-US" sz="2000" b="1" i="1" dirty="0"/>
              <a:t>General Considerations: </a:t>
            </a:r>
          </a:p>
        </p:txBody>
      </p:sp>
    </p:spTree>
    <p:extLst>
      <p:ext uri="{BB962C8B-B14F-4D97-AF65-F5344CB8AC3E}">
        <p14:creationId xmlns:p14="http://schemas.microsoft.com/office/powerpoint/2010/main" val="382012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618282"/>
          </a:xfrm>
        </p:spPr>
        <p:txBody>
          <a:bodyPr>
            <a:noAutofit/>
          </a:bodyPr>
          <a:lstStyle/>
          <a:p>
            <a:r>
              <a:rPr lang="en-US" altLang="en-US" sz="4000" b="1" dirty="0"/>
              <a:t>RPM: Factors to Consider</a:t>
            </a:r>
            <a:endParaRPr lang="en-US" altLang="en-US" sz="3600" b="1" dirty="0"/>
          </a:p>
        </p:txBody>
      </p:sp>
      <p:sp>
        <p:nvSpPr>
          <p:cNvPr id="15363" name="Content Placeholder 5"/>
          <p:cNvSpPr>
            <a:spLocks noGrp="1"/>
          </p:cNvSpPr>
          <p:nvPr>
            <p:ph idx="4294967295"/>
            <p:custDataLst>
              <p:tags r:id="rId2"/>
            </p:custDataLst>
          </p:nvPr>
        </p:nvSpPr>
        <p:spPr>
          <a:xfrm>
            <a:off x="435006" y="1247775"/>
            <a:ext cx="8397948" cy="3652699"/>
          </a:xfrm>
          <a:noFill/>
        </p:spPr>
        <p:txBody>
          <a:bodyPr>
            <a:normAutofit fontScale="92500" lnSpcReduction="10000"/>
          </a:bodyPr>
          <a:lstStyle/>
          <a:p>
            <a:pPr>
              <a:lnSpc>
                <a:spcPct val="110000"/>
              </a:lnSpc>
              <a:defRPr/>
            </a:pPr>
            <a:r>
              <a:rPr lang="en-US" sz="2400" dirty="0">
                <a:cs typeface="Arial" panose="020B0604020202020204" pitchFamily="34" charset="0"/>
              </a:rPr>
              <a:t>Firm’s compliance history</a:t>
            </a:r>
          </a:p>
          <a:p>
            <a:pPr>
              <a:lnSpc>
                <a:spcPct val="110000"/>
              </a:lnSpc>
              <a:defRPr/>
            </a:pPr>
            <a:r>
              <a:rPr lang="en-US" sz="2400" dirty="0">
                <a:cs typeface="Arial" panose="020B0604020202020204" pitchFamily="34" charset="0"/>
              </a:rPr>
              <a:t>Nature and impact of violations </a:t>
            </a:r>
          </a:p>
          <a:p>
            <a:pPr>
              <a:lnSpc>
                <a:spcPct val="110000"/>
              </a:lnSpc>
              <a:defRPr/>
            </a:pPr>
            <a:r>
              <a:rPr lang="en-US" sz="2400" dirty="0">
                <a:cs typeface="Arial" panose="020B0604020202020204" pitchFamily="34" charset="0"/>
              </a:rPr>
              <a:t>Benefit and risk associated with product</a:t>
            </a:r>
          </a:p>
          <a:p>
            <a:pPr>
              <a:lnSpc>
                <a:spcPct val="110000"/>
              </a:lnSpc>
              <a:defRPr/>
            </a:pPr>
            <a:r>
              <a:rPr lang="en-US" sz="2400" dirty="0">
                <a:cs typeface="Arial" panose="020B0604020202020204" pitchFamily="34" charset="0"/>
              </a:rPr>
              <a:t>Documentation of firm’s adequate, systematic and effective corrective action</a:t>
            </a:r>
          </a:p>
          <a:p>
            <a:pPr lvl="1">
              <a:lnSpc>
                <a:spcPct val="110000"/>
              </a:lnSpc>
              <a:buFont typeface="Courier New" panose="02070309020205020404" pitchFamily="49" charset="0"/>
              <a:buChar char="o"/>
              <a:defRPr/>
            </a:pPr>
            <a:r>
              <a:rPr lang="en-US" sz="2000" dirty="0">
                <a:cs typeface="Arial" panose="020B0604020202020204" pitchFamily="34" charset="0"/>
              </a:rPr>
              <a:t>Ongoing or promised corrective action does not preclude issuance of a Warning Letter or other regulatory action</a:t>
            </a:r>
          </a:p>
          <a:p>
            <a:pPr lvl="1">
              <a:lnSpc>
                <a:spcPct val="110000"/>
              </a:lnSpc>
              <a:buFont typeface="Courier New" panose="02070309020205020404" pitchFamily="49" charset="0"/>
              <a:buChar char="o"/>
              <a:defRPr/>
            </a:pPr>
            <a:r>
              <a:rPr lang="en-US" sz="2000" dirty="0">
                <a:cs typeface="Arial" panose="020B0604020202020204" pitchFamily="34" charset="0"/>
              </a:rPr>
              <a:t>Corrective action describes timeframe</a:t>
            </a:r>
          </a:p>
          <a:p>
            <a:pPr lvl="1">
              <a:lnSpc>
                <a:spcPct val="110000"/>
              </a:lnSpc>
              <a:buFont typeface="Courier New" panose="02070309020205020404" pitchFamily="49" charset="0"/>
              <a:buChar char="o"/>
              <a:defRPr/>
            </a:pPr>
            <a:r>
              <a:rPr lang="en-US" sz="2000" dirty="0">
                <a:cs typeface="Arial" panose="020B0604020202020204" pitchFamily="34" charset="0"/>
              </a:rPr>
              <a:t>Corrective action produces sustained compliance with the law or regulations </a:t>
            </a:r>
          </a:p>
          <a:p>
            <a:pPr marL="0" indent="0">
              <a:lnSpc>
                <a:spcPct val="110000"/>
              </a:lnSpc>
              <a:buNone/>
              <a:defRPr/>
            </a:pPr>
            <a:endParaRPr lang="en-US" sz="18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93459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618282"/>
          </a:xfrm>
        </p:spPr>
        <p:txBody>
          <a:bodyPr>
            <a:noAutofit/>
          </a:bodyPr>
          <a:lstStyle/>
          <a:p>
            <a:r>
              <a:rPr lang="en-US" altLang="en-US" sz="4000" b="1" dirty="0"/>
              <a:t>RPM: Factors to Consider</a:t>
            </a:r>
            <a:endParaRPr lang="en-US" altLang="en-US" sz="3600" b="1" dirty="0"/>
          </a:p>
        </p:txBody>
      </p:sp>
      <p:sp>
        <p:nvSpPr>
          <p:cNvPr id="15363" name="Content Placeholder 5"/>
          <p:cNvSpPr>
            <a:spLocks noGrp="1"/>
          </p:cNvSpPr>
          <p:nvPr>
            <p:ph idx="4294967295"/>
            <p:custDataLst>
              <p:tags r:id="rId2"/>
            </p:custDataLst>
          </p:nvPr>
        </p:nvSpPr>
        <p:spPr>
          <a:xfrm>
            <a:off x="443883" y="1198485"/>
            <a:ext cx="8318377" cy="3630967"/>
          </a:xfrm>
          <a:noFill/>
        </p:spPr>
        <p:txBody>
          <a:bodyPr>
            <a:normAutofit fontScale="70000" lnSpcReduction="20000"/>
          </a:bodyPr>
          <a:lstStyle/>
          <a:p>
            <a:pPr marL="0" indent="0">
              <a:lnSpc>
                <a:spcPct val="120000"/>
              </a:lnSpc>
              <a:spcBef>
                <a:spcPts val="0"/>
              </a:spcBef>
              <a:buNone/>
              <a:defRPr/>
            </a:pPr>
            <a:r>
              <a:rPr lang="en-US" sz="2800" b="1" dirty="0">
                <a:cs typeface="Arial" panose="020B0604020202020204" pitchFamily="34" charset="0"/>
              </a:rPr>
              <a:t>Completed Corrective Actions</a:t>
            </a:r>
          </a:p>
          <a:p>
            <a:pPr>
              <a:lnSpc>
                <a:spcPct val="120000"/>
              </a:lnSpc>
              <a:spcBef>
                <a:spcPts val="0"/>
              </a:spcBef>
              <a:buFont typeface="Arial" panose="020B0604020202020204" pitchFamily="34" charset="0"/>
              <a:buChar char="•"/>
              <a:defRPr/>
            </a:pPr>
            <a:r>
              <a:rPr lang="en-US" sz="2400" dirty="0">
                <a:cs typeface="Arial" panose="020B0604020202020204" pitchFamily="34" charset="0"/>
              </a:rPr>
              <a:t>Do not preclude consideration of regulatory action should ORA later observe that same or similar violations have not been corrected</a:t>
            </a:r>
          </a:p>
          <a:p>
            <a:pPr marL="0" indent="0">
              <a:lnSpc>
                <a:spcPct val="120000"/>
              </a:lnSpc>
              <a:spcBef>
                <a:spcPts val="0"/>
              </a:spcBef>
              <a:buNone/>
              <a:defRPr/>
            </a:pPr>
            <a:endParaRPr lang="en-US" sz="2400" b="1" dirty="0">
              <a:cs typeface="Arial" panose="020B0604020202020204" pitchFamily="34" charset="0"/>
            </a:endParaRPr>
          </a:p>
          <a:p>
            <a:pPr marL="57150" indent="0">
              <a:lnSpc>
                <a:spcPct val="120000"/>
              </a:lnSpc>
              <a:spcBef>
                <a:spcPts val="0"/>
              </a:spcBef>
              <a:buNone/>
              <a:defRPr/>
            </a:pPr>
            <a:r>
              <a:rPr lang="en-US" sz="2800" b="1" dirty="0">
                <a:cs typeface="Arial" panose="020B0604020202020204" pitchFamily="34" charset="0"/>
              </a:rPr>
              <a:t>Acknowledgement Letter</a:t>
            </a:r>
          </a:p>
          <a:p>
            <a:pPr>
              <a:lnSpc>
                <a:spcPct val="120000"/>
              </a:lnSpc>
              <a:spcBef>
                <a:spcPts val="0"/>
              </a:spcBef>
              <a:buFont typeface="Arial" panose="020B0604020202020204" pitchFamily="34" charset="0"/>
              <a:buChar char="•"/>
              <a:defRPr/>
            </a:pPr>
            <a:r>
              <a:rPr lang="en-US" sz="2400" dirty="0">
                <a:cs typeface="Arial" panose="020B0604020202020204" pitchFamily="34" charset="0"/>
              </a:rPr>
              <a:t>Alternative form of FDA communication </a:t>
            </a:r>
          </a:p>
          <a:p>
            <a:pPr>
              <a:lnSpc>
                <a:spcPct val="120000"/>
              </a:lnSpc>
              <a:spcBef>
                <a:spcPts val="0"/>
              </a:spcBef>
              <a:buFont typeface="Arial" panose="020B0604020202020204" pitchFamily="34" charset="0"/>
              <a:buChar char="•"/>
              <a:defRPr/>
            </a:pPr>
            <a:r>
              <a:rPr lang="en-US" sz="2400" dirty="0">
                <a:cs typeface="Arial" panose="020B0604020202020204" pitchFamily="34" charset="0"/>
              </a:rPr>
              <a:t>States that FDA has relied on firm’s actions and/or promises</a:t>
            </a:r>
          </a:p>
          <a:p>
            <a:pPr>
              <a:lnSpc>
                <a:spcPct val="120000"/>
              </a:lnSpc>
              <a:spcBef>
                <a:spcPts val="0"/>
              </a:spcBef>
              <a:buFont typeface="Arial" panose="020B0604020202020204" pitchFamily="34" charset="0"/>
              <a:buChar char="•"/>
              <a:defRPr/>
            </a:pPr>
            <a:r>
              <a:rPr lang="en-US" sz="2400" dirty="0">
                <a:cs typeface="Arial" panose="020B0604020202020204" pitchFamily="34" charset="0"/>
              </a:rPr>
              <a:t>Will include this statement:</a:t>
            </a:r>
          </a:p>
          <a:p>
            <a:pPr marL="514350" lvl="1" indent="0">
              <a:lnSpc>
                <a:spcPct val="120000"/>
              </a:lnSpc>
              <a:spcBef>
                <a:spcPts val="0"/>
              </a:spcBef>
              <a:buNone/>
              <a:defRPr/>
            </a:pPr>
            <a:r>
              <a:rPr lang="en-US" sz="2300" i="1" dirty="0">
                <a:cs typeface="Arial" panose="020B0604020202020204" pitchFamily="34" charset="0"/>
              </a:rPr>
              <a:t>“This letter and the inspectional observations listed on Form FDA-483 are not intended to indicate that the FDA will or will not take any particular regulatory or administrative action with regard to this matter.  You are reminded that it is the responsibility of your firm’s management to maintain compliance with all applicable provisions of the </a:t>
            </a:r>
            <a:r>
              <a:rPr lang="en-US" sz="2300" dirty="0">
                <a:cs typeface="Arial" panose="020B0604020202020204" pitchFamily="34" charset="0"/>
              </a:rPr>
              <a:t>Federal Food, Drug, and Cosmetic Act </a:t>
            </a:r>
            <a:r>
              <a:rPr lang="en-US" sz="2300" i="1" dirty="0">
                <a:cs typeface="Arial" panose="020B0604020202020204" pitchFamily="34" charset="0"/>
              </a:rPr>
              <a:t>and its implementing regulations.”</a:t>
            </a:r>
            <a:endParaRPr lang="en-US" sz="1800"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48241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803323"/>
          </a:xfrm>
        </p:spPr>
        <p:txBody>
          <a:bodyPr>
            <a:normAutofit/>
          </a:bodyPr>
          <a:lstStyle/>
          <a:p>
            <a:r>
              <a:rPr lang="en-US" altLang="en-US" sz="4000" b="1" dirty="0"/>
              <a:t>RPM: Factors to Consider</a:t>
            </a:r>
            <a:endParaRPr lang="en-US" altLang="en-US" sz="3600" b="1" dirty="0"/>
          </a:p>
        </p:txBody>
      </p:sp>
      <p:sp>
        <p:nvSpPr>
          <p:cNvPr id="15363" name="Content Placeholder 5"/>
          <p:cNvSpPr>
            <a:spLocks noGrp="1"/>
          </p:cNvSpPr>
          <p:nvPr>
            <p:ph idx="4294967295"/>
            <p:custDataLst>
              <p:tags r:id="rId2"/>
            </p:custDataLst>
          </p:nvPr>
        </p:nvSpPr>
        <p:spPr>
          <a:xfrm>
            <a:off x="348448" y="1414373"/>
            <a:ext cx="8484506" cy="3352890"/>
          </a:xfrm>
          <a:noFill/>
        </p:spPr>
        <p:txBody>
          <a:bodyPr>
            <a:normAutofit/>
          </a:bodyPr>
          <a:lstStyle/>
          <a:p>
            <a:pPr marL="0" indent="0">
              <a:lnSpc>
                <a:spcPct val="110000"/>
              </a:lnSpc>
              <a:buNone/>
              <a:defRPr/>
            </a:pPr>
            <a:r>
              <a:rPr lang="en-US" b="1" i="1" dirty="0">
                <a:cs typeface="Arial" panose="020B0604020202020204" pitchFamily="34" charset="0"/>
              </a:rPr>
              <a:t>Verification of Corrective Actions</a:t>
            </a:r>
          </a:p>
          <a:p>
            <a:pPr>
              <a:buFont typeface="Arial" panose="020B0604020202020204" pitchFamily="34" charset="0"/>
              <a:buChar char="•"/>
              <a:defRPr/>
            </a:pPr>
            <a:r>
              <a:rPr lang="en-US" sz="2800" dirty="0">
                <a:cs typeface="Arial" panose="020B0604020202020204" pitchFamily="34" charset="0"/>
              </a:rPr>
              <a:t>Overall completeness and effectiveness of corrective action</a:t>
            </a:r>
          </a:p>
          <a:p>
            <a:pPr>
              <a:buFont typeface="Arial" panose="020B0604020202020204" pitchFamily="34" charset="0"/>
              <a:buChar char="•"/>
              <a:defRPr/>
            </a:pPr>
            <a:r>
              <a:rPr lang="en-US" sz="2800" dirty="0">
                <a:cs typeface="Arial" panose="020B0604020202020204" pitchFamily="34" charset="0"/>
              </a:rPr>
              <a:t>Expedited or routine follow-up inspection is typical</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254454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257614"/>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362" name="Title 4"/>
          <p:cNvSpPr>
            <a:spLocks noGrp="1"/>
          </p:cNvSpPr>
          <p:nvPr>
            <p:ph type="title" idx="4294967295"/>
            <p:custDataLst>
              <p:tags r:id="rId1"/>
            </p:custDataLst>
          </p:nvPr>
        </p:nvSpPr>
        <p:spPr>
          <a:xfrm>
            <a:off x="394554" y="349933"/>
            <a:ext cx="8354891" cy="697835"/>
          </a:xfrm>
        </p:spPr>
        <p:txBody>
          <a:bodyPr vert="horz" lIns="91440" tIns="45720" rIns="91440" bIns="45720" rtlCol="0" anchor="b">
            <a:normAutofit/>
          </a:bodyPr>
          <a:lstStyle/>
          <a:p>
            <a:pPr defTabSz="914400">
              <a:lnSpc>
                <a:spcPct val="90000"/>
              </a:lnSpc>
            </a:pPr>
            <a:r>
              <a:rPr lang="en-US" altLang="en-US" sz="4100" b="1" kern="1200" dirty="0">
                <a:solidFill>
                  <a:srgbClr val="FFFFFF"/>
                </a:solidFill>
                <a:latin typeface="+mj-lt"/>
                <a:ea typeface="+mj-ea"/>
                <a:cs typeface="+mj-cs"/>
              </a:rPr>
              <a:t>Case Action Steps Flow Diagram</a:t>
            </a:r>
          </a:p>
        </p:txBody>
      </p:sp>
      <p:sp>
        <p:nvSpPr>
          <p:cNvPr id="15363" name="Content Placeholder 5"/>
          <p:cNvSpPr>
            <a:spLocks noGrp="1"/>
          </p:cNvSpPr>
          <p:nvPr>
            <p:ph idx="4294967295"/>
            <p:custDataLst>
              <p:tags r:id="rId2"/>
            </p:custDataLst>
          </p:nvPr>
        </p:nvSpPr>
        <p:spPr>
          <a:xfrm>
            <a:off x="1143000" y="1144228"/>
            <a:ext cx="6858000" cy="315001"/>
          </a:xfrm>
        </p:spPr>
        <p:txBody>
          <a:bodyPr vert="horz" lIns="91440" tIns="45720" rIns="91440" bIns="45720" rtlCol="0">
            <a:normAutofit/>
          </a:bodyPr>
          <a:lstStyle/>
          <a:p>
            <a:pPr marL="0" indent="0" algn="ctr" defTabSz="914400">
              <a:lnSpc>
                <a:spcPct val="90000"/>
              </a:lnSpc>
              <a:spcBef>
                <a:spcPts val="1000"/>
              </a:spcBef>
              <a:buNone/>
              <a:defRPr/>
            </a:pPr>
            <a:r>
              <a:rPr lang="en-US" sz="1500" kern="1200" dirty="0">
                <a:solidFill>
                  <a:srgbClr val="EA6D0D"/>
                </a:solidFill>
                <a:latin typeface="+mn-lt"/>
                <a:ea typeface="+mn-ea"/>
                <a:cs typeface="+mn-cs"/>
              </a:rPr>
              <a:t>	</a:t>
            </a:r>
          </a:p>
        </p:txBody>
      </p:sp>
      <p:cxnSp>
        <p:nvCxnSpPr>
          <p:cNvPr id="143" name="Straight Connector 14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086473"/>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875A5A1-ECA0-4D47-9D51-790FAB15B931}"/>
              </a:ext>
            </a:extLst>
          </p:cNvPr>
          <p:cNvPicPr>
            <a:picLocks noChangeAspect="1"/>
          </p:cNvPicPr>
          <p:nvPr/>
        </p:nvPicPr>
        <p:blipFill>
          <a:blip r:embed="rId5"/>
          <a:stretch>
            <a:fillRect/>
          </a:stretch>
        </p:blipFill>
        <p:spPr>
          <a:xfrm>
            <a:off x="631605" y="1640806"/>
            <a:ext cx="7921047" cy="3502693"/>
          </a:xfrm>
          <a:prstGeom prst="rect">
            <a:avLst/>
          </a:prstGeom>
        </p:spPr>
      </p:pic>
      <p:sp>
        <p:nvSpPr>
          <p:cNvPr id="2" name="Slide Number Placeholder 1"/>
          <p:cNvSpPr>
            <a:spLocks noGrp="1"/>
          </p:cNvSpPr>
          <p:nvPr>
            <p:ph type="sldNum" sz="quarter" idx="4"/>
          </p:nvPr>
        </p:nvSpPr>
        <p:spPr>
          <a:xfrm>
            <a:off x="6457950" y="4891822"/>
            <a:ext cx="2057400" cy="260604"/>
          </a:xfrm>
        </p:spPr>
        <p:txBody>
          <a:bodyPr vert="horz" lIns="91440" tIns="45720" rIns="91440" bIns="45720" rtlCol="0" anchor="ctr">
            <a:normAutofit/>
          </a:bodyPr>
          <a:lstStyle/>
          <a:p>
            <a:pPr defTabSz="914400">
              <a:spcAft>
                <a:spcPts val="600"/>
              </a:spcAft>
            </a:pPr>
            <a:fld id="{7D871F5F-C8AF-484B-B19A-A0CBCE8C7764}" type="slidenum">
              <a:rPr lang="en-US" sz="900">
                <a:solidFill>
                  <a:srgbClr val="898989"/>
                </a:solidFill>
              </a:rPr>
              <a:pPr defTabSz="914400">
                <a:spcAft>
                  <a:spcPts val="600"/>
                </a:spcAft>
              </a:pPr>
              <a:t>18</a:t>
            </a:fld>
            <a:endParaRPr lang="en-US" sz="900" dirty="0">
              <a:solidFill>
                <a:srgbClr val="898989"/>
              </a:solidFill>
            </a:endParaRPr>
          </a:p>
        </p:txBody>
      </p:sp>
      <p:pic>
        <p:nvPicPr>
          <p:cNvPr id="4" name="Picture 3" descr="FDA_FullColor_Monogra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pic>
        <p:nvPicPr>
          <p:cNvPr id="2103" name="Arrow: Right 7">
            <a:extLst>
              <a:ext uri="{FF2B5EF4-FFF2-40B4-BE49-F238E27FC236}">
                <a16:creationId xmlns:a16="http://schemas.microsoft.com/office/drawing/2014/main" id="{344E086C-D52D-45D9-B663-566675F9CC2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12288" y="9852025"/>
            <a:ext cx="4021137" cy="4743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Rectangle: Rounded Corners 11">
            <a:extLst>
              <a:ext uri="{FF2B5EF4-FFF2-40B4-BE49-F238E27FC236}">
                <a16:creationId xmlns:a16="http://schemas.microsoft.com/office/drawing/2014/main" id="{C1262405-C90A-46E4-9193-2DA7BA4586D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27300" y="6465888"/>
            <a:ext cx="19267488" cy="11612562"/>
          </a:xfrm>
          <a:prstGeom prst="rect">
            <a:avLst/>
          </a:prstGeom>
          <a:noFill/>
          <a:extLst>
            <a:ext uri="{909E8E84-426E-40DD-AFC4-6F175D3DCCD1}">
              <a14:hiddenFill xmlns:a14="http://schemas.microsoft.com/office/drawing/2010/main">
                <a:solidFill>
                  <a:srgbClr val="FFFFFF"/>
                </a:solidFill>
              </a14:hiddenFill>
            </a:ext>
          </a:extLst>
        </p:spPr>
      </p:pic>
      <p:pic>
        <p:nvPicPr>
          <p:cNvPr id="2094" name="Rectangle: Rounded Corners 23">
            <a:extLst>
              <a:ext uri="{FF2B5EF4-FFF2-40B4-BE49-F238E27FC236}">
                <a16:creationId xmlns:a16="http://schemas.microsoft.com/office/drawing/2014/main" id="{360158C4-3FC8-4C1D-A056-ACF201761A5A}"/>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25713" y="6411913"/>
            <a:ext cx="19267487" cy="11612562"/>
          </a:xfrm>
          <a:prstGeom prst="rect">
            <a:avLst/>
          </a:prstGeom>
          <a:noFill/>
          <a:extLst>
            <a:ext uri="{909E8E84-426E-40DD-AFC4-6F175D3DCCD1}">
              <a14:hiddenFill xmlns:a14="http://schemas.microsoft.com/office/drawing/2010/main">
                <a:solidFill>
                  <a:srgbClr val="FFFFFF"/>
                </a:solidFill>
              </a14:hiddenFill>
            </a:ext>
          </a:extLst>
        </p:spPr>
      </p:pic>
      <p:pic>
        <p:nvPicPr>
          <p:cNvPr id="2063" name="Arrow: Right 37">
            <a:extLst>
              <a:ext uri="{FF2B5EF4-FFF2-40B4-BE49-F238E27FC236}">
                <a16:creationId xmlns:a16="http://schemas.microsoft.com/office/drawing/2014/main" id="{8F23A0D2-43E5-4D72-BA21-8F3DB74D3D2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05988" y="19643725"/>
            <a:ext cx="4699000" cy="40640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Arrow: Right 46">
            <a:extLst>
              <a:ext uri="{FF2B5EF4-FFF2-40B4-BE49-F238E27FC236}">
                <a16:creationId xmlns:a16="http://schemas.microsoft.com/office/drawing/2014/main" id="{F14F8F83-E099-41F8-96DD-B85552983BB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05988" y="19626263"/>
            <a:ext cx="4699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F37C0A-F254-43DE-9A0E-CE1B336C5B7C}"/>
              </a:ext>
            </a:extLst>
          </p:cNvPr>
          <p:cNvSpPr txBox="1"/>
          <p:nvPr/>
        </p:nvSpPr>
        <p:spPr>
          <a:xfrm>
            <a:off x="633438" y="4217080"/>
            <a:ext cx="2052613" cy="1107996"/>
          </a:xfrm>
          <a:prstGeom prst="rect">
            <a:avLst/>
          </a:prstGeom>
          <a:noFill/>
        </p:spPr>
        <p:txBody>
          <a:bodyPr wrap="none" rtlCol="0">
            <a:spAutoFit/>
          </a:bodyPr>
          <a:lstStyle/>
          <a:p>
            <a:pPr algn="just"/>
            <a:r>
              <a:rPr lang="en-US" sz="1200" dirty="0"/>
              <a:t>Insp. = Inspection</a:t>
            </a:r>
          </a:p>
          <a:p>
            <a:pPr algn="just"/>
            <a:r>
              <a:rPr lang="en-US" sz="1200" dirty="0" err="1"/>
              <a:t>OAI</a:t>
            </a:r>
            <a:r>
              <a:rPr lang="en-US" sz="1200" dirty="0"/>
              <a:t> = Official Action Indicated</a:t>
            </a:r>
          </a:p>
          <a:p>
            <a:pPr algn="just"/>
            <a:r>
              <a:rPr lang="en-US" sz="1200" dirty="0"/>
              <a:t>CB = Compliance Branch</a:t>
            </a:r>
          </a:p>
          <a:p>
            <a:pPr algn="just"/>
            <a:r>
              <a:rPr lang="en-US" sz="1200" dirty="0" err="1"/>
              <a:t>IB</a:t>
            </a:r>
            <a:r>
              <a:rPr lang="en-US" sz="1200" dirty="0"/>
              <a:t> = Investigations Branch</a:t>
            </a:r>
          </a:p>
          <a:p>
            <a:endParaRPr lang="en-US" dirty="0"/>
          </a:p>
        </p:txBody>
      </p:sp>
    </p:spTree>
    <p:extLst>
      <p:ext uri="{BB962C8B-B14F-4D97-AF65-F5344CB8AC3E}">
        <p14:creationId xmlns:p14="http://schemas.microsoft.com/office/powerpoint/2010/main" val="318645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54807"/>
          </a:xfrm>
        </p:spPr>
        <p:txBody>
          <a:bodyPr>
            <a:normAutofit/>
          </a:bodyPr>
          <a:lstStyle/>
          <a:p>
            <a:r>
              <a:rPr lang="en-US" altLang="en-US" sz="4000" b="1" dirty="0"/>
              <a:t>Compliance Action Tools</a:t>
            </a:r>
          </a:p>
        </p:txBody>
      </p:sp>
      <p:sp>
        <p:nvSpPr>
          <p:cNvPr id="15363" name="Content Placeholder 5"/>
          <p:cNvSpPr>
            <a:spLocks noGrp="1"/>
          </p:cNvSpPr>
          <p:nvPr>
            <p:ph idx="4294967295"/>
            <p:custDataLst>
              <p:tags r:id="rId2"/>
            </p:custDataLst>
          </p:nvPr>
        </p:nvSpPr>
        <p:spPr>
          <a:xfrm>
            <a:off x="749395" y="1250262"/>
            <a:ext cx="6172106" cy="3790845"/>
          </a:xfrm>
          <a:noFill/>
        </p:spPr>
        <p:txBody>
          <a:bodyPr numCol="2">
            <a:normAutofit/>
          </a:bodyPr>
          <a:lstStyle/>
          <a:p>
            <a:pPr marL="457200" indent="-457200">
              <a:lnSpc>
                <a:spcPct val="150000"/>
              </a:lnSpc>
              <a:buFont typeface="Arial" panose="020B0604020202020204" pitchFamily="34" charset="0"/>
              <a:buChar char="•"/>
              <a:defRPr/>
            </a:pPr>
            <a:r>
              <a:rPr lang="en-US" sz="2400" dirty="0">
                <a:cs typeface="Arial" panose="020B0604020202020204" pitchFamily="34" charset="0"/>
              </a:rPr>
              <a:t>FDA Recalls      </a:t>
            </a:r>
          </a:p>
          <a:p>
            <a:pPr marL="457200" indent="-457200">
              <a:lnSpc>
                <a:spcPct val="150000"/>
              </a:lnSpc>
              <a:buFont typeface="Arial" panose="020B0604020202020204" pitchFamily="34" charset="0"/>
              <a:buChar char="•"/>
              <a:defRPr/>
            </a:pPr>
            <a:r>
              <a:rPr lang="en-US" sz="2400" dirty="0">
                <a:cs typeface="Arial" panose="020B0604020202020204" pitchFamily="34" charset="0"/>
              </a:rPr>
              <a:t>Untitled Letter</a:t>
            </a:r>
          </a:p>
          <a:p>
            <a:pPr marL="457200" indent="-457200">
              <a:lnSpc>
                <a:spcPct val="150000"/>
              </a:lnSpc>
              <a:buFont typeface="Arial" panose="020B0604020202020204" pitchFamily="34" charset="0"/>
              <a:buChar char="•"/>
              <a:defRPr/>
            </a:pPr>
            <a:r>
              <a:rPr lang="en-US" sz="2400" dirty="0">
                <a:cs typeface="Arial" panose="020B0604020202020204" pitchFamily="34" charset="0"/>
              </a:rPr>
              <a:t>Warning Letter</a:t>
            </a:r>
          </a:p>
          <a:p>
            <a:pPr marL="457200" indent="-457200">
              <a:lnSpc>
                <a:spcPct val="150000"/>
              </a:lnSpc>
              <a:buFont typeface="Arial" panose="020B0604020202020204" pitchFamily="34" charset="0"/>
              <a:buChar char="•"/>
              <a:defRPr/>
            </a:pPr>
            <a:r>
              <a:rPr lang="en-US" sz="2400" dirty="0">
                <a:cs typeface="Arial" panose="020B0604020202020204" pitchFamily="34" charset="0"/>
              </a:rPr>
              <a:t>Product Seizure</a:t>
            </a:r>
          </a:p>
          <a:p>
            <a:pPr marL="457200" indent="-457200">
              <a:lnSpc>
                <a:spcPct val="150000"/>
              </a:lnSpc>
              <a:buFont typeface="Arial" panose="020B0604020202020204" pitchFamily="34" charset="0"/>
              <a:buChar char="•"/>
              <a:defRPr/>
            </a:pPr>
            <a:r>
              <a:rPr lang="en-US" sz="2400" dirty="0">
                <a:cs typeface="Arial" panose="020B0604020202020204" pitchFamily="34" charset="0"/>
              </a:rPr>
              <a:t>Injunction</a:t>
            </a:r>
          </a:p>
          <a:p>
            <a:pPr marL="0" indent="0">
              <a:lnSpc>
                <a:spcPct val="150000"/>
              </a:lnSpc>
              <a:buNone/>
              <a:defRPr/>
            </a:pPr>
            <a:endParaRPr lang="en-US" sz="2400" dirty="0">
              <a:cs typeface="Arial" panose="020B0604020202020204" pitchFamily="34" charset="0"/>
            </a:endParaRPr>
          </a:p>
          <a:p>
            <a:pPr marL="457200" indent="-457200">
              <a:lnSpc>
                <a:spcPct val="150000"/>
              </a:lnSpc>
              <a:buFont typeface="Arial" panose="020B0604020202020204" pitchFamily="34" charset="0"/>
              <a:buChar char="•"/>
              <a:defRPr/>
            </a:pPr>
            <a:r>
              <a:rPr lang="en-US" sz="2400" dirty="0">
                <a:cs typeface="Arial" panose="020B0604020202020204" pitchFamily="34" charset="0"/>
              </a:rPr>
              <a:t>Regulatory Meeting </a:t>
            </a:r>
          </a:p>
          <a:p>
            <a:pPr marL="457200" indent="-457200">
              <a:lnSpc>
                <a:spcPct val="150000"/>
              </a:lnSpc>
              <a:buFont typeface="Arial" panose="020B0604020202020204" pitchFamily="34" charset="0"/>
              <a:buChar char="•"/>
              <a:defRPr/>
            </a:pPr>
            <a:r>
              <a:rPr lang="en-US" sz="2400" dirty="0">
                <a:cs typeface="Arial" panose="020B0604020202020204" pitchFamily="34" charset="0"/>
              </a:rPr>
              <a:t>Prosecution </a:t>
            </a:r>
          </a:p>
          <a:p>
            <a:pPr marL="457200" indent="-457200">
              <a:lnSpc>
                <a:spcPct val="150000"/>
              </a:lnSpc>
              <a:buFont typeface="Arial" panose="020B0604020202020204" pitchFamily="34" charset="0"/>
              <a:buChar char="•"/>
              <a:defRPr/>
            </a:pPr>
            <a:r>
              <a:rPr lang="en-US" sz="2400" dirty="0">
                <a:cs typeface="Arial" panose="020B0604020202020204" pitchFamily="34" charset="0"/>
              </a:rPr>
              <a:t>Civil Penalties</a:t>
            </a:r>
          </a:p>
          <a:p>
            <a:pPr marL="457200" indent="-457200">
              <a:lnSpc>
                <a:spcPct val="150000"/>
              </a:lnSpc>
              <a:buFont typeface="Arial" panose="020B0604020202020204" pitchFamily="34" charset="0"/>
              <a:buChar char="•"/>
              <a:defRPr/>
            </a:pPr>
            <a:r>
              <a:rPr lang="en-US" sz="2400" dirty="0">
                <a:cs typeface="Arial" panose="020B0604020202020204" pitchFamily="34" charset="0"/>
              </a:rPr>
              <a:t>Detention</a:t>
            </a:r>
          </a:p>
          <a:p>
            <a:pPr marL="457200" indent="-457200">
              <a:buFont typeface="Arial" panose="020B0604020202020204" pitchFamily="34" charset="0"/>
              <a:buChar char="•"/>
              <a:defRPr/>
            </a:pPr>
            <a:endParaRPr lang="en-US" sz="2000" dirty="0">
              <a:cs typeface="Times New Roman" panose="02020603050405020304" pitchFamily="18" charset="0"/>
            </a:endParaRPr>
          </a:p>
          <a:p>
            <a:pPr marL="0" indent="0">
              <a:lnSpc>
                <a:spcPct val="110000"/>
              </a:lnSpc>
              <a:buNone/>
              <a:defRPr/>
            </a:pPr>
            <a:r>
              <a:rPr lang="en-US" sz="2000" dirty="0"/>
              <a:t>	</a:t>
            </a:r>
            <a:endParaRPr lang="en-US" sz="18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19</a:t>
            </a:fld>
            <a:endParaRPr lang="en-US" dirty="0">
              <a:solidFill>
                <a:prstClr val="black">
                  <a:tint val="75000"/>
                </a:prstClr>
              </a:solidFill>
            </a:endParaRPr>
          </a:p>
        </p:txBody>
      </p:sp>
      <p:pic>
        <p:nvPicPr>
          <p:cNvPr id="6" name="Picture 7">
            <a:extLst>
              <a:ext uri="{FF2B5EF4-FFF2-40B4-BE49-F238E27FC236}">
                <a16:creationId xmlns:a16="http://schemas.microsoft.com/office/drawing/2014/main" id="{30A6A2F2-A5E0-40CA-99B2-FEC6B7873B4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443678" y="2688219"/>
            <a:ext cx="1389276" cy="13892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70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what is the purpose of compliance">
            <a:extLst>
              <a:ext uri="{FF2B5EF4-FFF2-40B4-BE49-F238E27FC236}">
                <a16:creationId xmlns:a16="http://schemas.microsoft.com/office/drawing/2014/main" id="{89E42759-5746-4699-AD94-86F0C9FDF7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34"/>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1434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14339" name="Rectangle 2"/>
          <p:cNvSpPr>
            <a:spLocks noGrp="1" noChangeArrowheads="1"/>
          </p:cNvSpPr>
          <p:nvPr>
            <p:ph type="ctrTitle"/>
            <p:custDataLst>
              <p:tags r:id="rId1"/>
            </p:custDataLst>
          </p:nvPr>
        </p:nvSpPr>
        <p:spPr>
          <a:xfrm>
            <a:off x="6016515" y="2423948"/>
            <a:ext cx="2889031" cy="1375542"/>
          </a:xfrm>
        </p:spPr>
        <p:txBody>
          <a:bodyPr>
            <a:normAutofit/>
          </a:bodyPr>
          <a:lstStyle/>
          <a:p>
            <a:pPr eaLnBrk="1" hangingPunct="1">
              <a:lnSpc>
                <a:spcPct val="90000"/>
              </a:lnSpc>
            </a:pPr>
            <a:br>
              <a:rPr lang="en-US" altLang="en-US" sz="1700" b="1" dirty="0"/>
            </a:br>
            <a:br>
              <a:rPr lang="en-US" altLang="en-US" sz="1700" b="1" dirty="0"/>
            </a:br>
            <a:br>
              <a:rPr lang="en-US" altLang="en-US" sz="1700" b="1" dirty="0"/>
            </a:br>
            <a:br>
              <a:rPr lang="en-US" altLang="en-US" sz="1700" b="1" dirty="0"/>
            </a:br>
            <a:endParaRPr lang="en-US" altLang="en-US" sz="1700" b="1" dirty="0"/>
          </a:p>
        </p:txBody>
      </p:sp>
      <p:sp>
        <p:nvSpPr>
          <p:cNvPr id="14340" name="Rectangle 5"/>
          <p:cNvSpPr>
            <a:spLocks noGrp="1" noChangeArrowheads="1"/>
          </p:cNvSpPr>
          <p:nvPr>
            <p:ph type="subTitle" idx="1"/>
            <p:custDataLst>
              <p:tags r:id="rId2"/>
            </p:custDataLst>
          </p:nvPr>
        </p:nvSpPr>
        <p:spPr>
          <a:xfrm>
            <a:off x="5837182" y="3932006"/>
            <a:ext cx="3247697" cy="512463"/>
          </a:xfrm>
        </p:spPr>
        <p:txBody>
          <a:bodyPr>
            <a:normAutofit/>
          </a:bodyPr>
          <a:lstStyle/>
          <a:p>
            <a:pPr eaLnBrk="1" hangingPunct="1"/>
            <a:endParaRPr lang="en-US" altLang="en-US" sz="1500" dirty="0"/>
          </a:p>
          <a:p>
            <a:pPr eaLnBrk="1" hangingPunct="1"/>
            <a:endParaRPr lang="en-US" altLang="en-US" sz="1500" dirty="0"/>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34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16707"/>
          </a:xfrm>
        </p:spPr>
        <p:txBody>
          <a:bodyPr>
            <a:normAutofit/>
          </a:bodyPr>
          <a:lstStyle/>
          <a:p>
            <a:r>
              <a:rPr lang="en-US" altLang="en-US" sz="4000" b="1" dirty="0"/>
              <a:t>Warning Letter</a:t>
            </a:r>
          </a:p>
        </p:txBody>
      </p:sp>
      <p:sp>
        <p:nvSpPr>
          <p:cNvPr id="15363" name="Content Placeholder 5"/>
          <p:cNvSpPr>
            <a:spLocks noGrp="1"/>
          </p:cNvSpPr>
          <p:nvPr>
            <p:ph idx="4294967295"/>
            <p:custDataLst>
              <p:tags r:id="rId2"/>
            </p:custDataLst>
          </p:nvPr>
        </p:nvSpPr>
        <p:spPr>
          <a:xfrm>
            <a:off x="390616" y="1264595"/>
            <a:ext cx="8296183" cy="3776511"/>
          </a:xfrm>
          <a:noFill/>
        </p:spPr>
        <p:txBody>
          <a:bodyPr numCol="1">
            <a:normAutofit fontScale="77500" lnSpcReduction="20000"/>
          </a:bodyPr>
          <a:lstStyle/>
          <a:p>
            <a:pPr>
              <a:lnSpc>
                <a:spcPct val="120000"/>
              </a:lnSpc>
              <a:spcBef>
                <a:spcPts val="0"/>
              </a:spcBef>
            </a:pPr>
            <a:r>
              <a:rPr lang="en-US" altLang="en-US" sz="2600" dirty="0"/>
              <a:t>Is an Advisory Action taken to achieve prompt voluntary compliance</a:t>
            </a:r>
          </a:p>
          <a:p>
            <a:pPr>
              <a:lnSpc>
                <a:spcPct val="120000"/>
              </a:lnSpc>
              <a:spcBef>
                <a:spcPts val="0"/>
              </a:spcBef>
            </a:pPr>
            <a:r>
              <a:rPr lang="en-US" altLang="en-US" sz="2600" dirty="0"/>
              <a:t>Ensures scope and seriousness understood by firm</a:t>
            </a:r>
          </a:p>
          <a:p>
            <a:pPr>
              <a:lnSpc>
                <a:spcPct val="120000"/>
              </a:lnSpc>
              <a:spcBef>
                <a:spcPts val="0"/>
              </a:spcBef>
            </a:pPr>
            <a:r>
              <a:rPr lang="en-US" altLang="en-US" sz="2600" dirty="0"/>
              <a:t>Describes/lists violations of </a:t>
            </a:r>
            <a:r>
              <a:rPr lang="en-US" altLang="en-US" sz="2600" i="1" dirty="0"/>
              <a:t>FD&amp;C Act</a:t>
            </a:r>
            <a:r>
              <a:rPr lang="en-US" altLang="en-US" sz="2600" dirty="0"/>
              <a:t>, 21 CFR</a:t>
            </a:r>
          </a:p>
          <a:p>
            <a:pPr>
              <a:lnSpc>
                <a:spcPct val="120000"/>
              </a:lnSpc>
              <a:spcBef>
                <a:spcPts val="0"/>
              </a:spcBef>
            </a:pPr>
            <a:r>
              <a:rPr lang="en-US" altLang="en-US" sz="2600" dirty="0"/>
              <a:t>Often has precedent cases (e.g. </a:t>
            </a:r>
            <a:r>
              <a:rPr lang="en-US" altLang="en-US" sz="2600" dirty="0" err="1"/>
              <a:t>Dotterweich</a:t>
            </a:r>
            <a:r>
              <a:rPr lang="en-US" altLang="en-US" sz="2600" dirty="0"/>
              <a:t> &amp; Park)</a:t>
            </a:r>
          </a:p>
          <a:p>
            <a:pPr>
              <a:lnSpc>
                <a:spcPct val="120000"/>
              </a:lnSpc>
              <a:spcBef>
                <a:spcPts val="0"/>
              </a:spcBef>
            </a:pPr>
            <a:r>
              <a:rPr lang="en-US" altLang="en-US" sz="2600" dirty="0"/>
              <a:t>Provides “Prior Notice” for other actions (e.g., court enforcement)</a:t>
            </a:r>
          </a:p>
          <a:p>
            <a:pPr>
              <a:lnSpc>
                <a:spcPct val="120000"/>
              </a:lnSpc>
              <a:spcBef>
                <a:spcPts val="0"/>
              </a:spcBef>
            </a:pPr>
            <a:r>
              <a:rPr lang="en-US" altLang="en-US" sz="2600" dirty="0"/>
              <a:t>Requires FDA Center Concurrence for certain violations </a:t>
            </a:r>
          </a:p>
          <a:p>
            <a:pPr marL="0" indent="0">
              <a:lnSpc>
                <a:spcPct val="120000"/>
              </a:lnSpc>
              <a:spcBef>
                <a:spcPts val="0"/>
              </a:spcBef>
              <a:buNone/>
            </a:pPr>
            <a:r>
              <a:rPr lang="en-US" altLang="en-US" sz="2600" dirty="0"/>
              <a:t>	– e.g. 510(k)/PMA, labeling/claims, novel technologies</a:t>
            </a:r>
          </a:p>
          <a:p>
            <a:pPr>
              <a:lnSpc>
                <a:spcPct val="120000"/>
              </a:lnSpc>
              <a:spcBef>
                <a:spcPts val="0"/>
              </a:spcBef>
            </a:pPr>
            <a:r>
              <a:rPr lang="en-US" altLang="en-US" sz="2600" dirty="0"/>
              <a:t>Does not require FDA Center Concurrence for </a:t>
            </a:r>
            <a:r>
              <a:rPr lang="en-US" altLang="en-US" sz="2600" dirty="0" err="1"/>
              <a:t>GMPs</a:t>
            </a:r>
            <a:endParaRPr lang="en-US" altLang="en-US" sz="2600" dirty="0"/>
          </a:p>
          <a:p>
            <a:pPr>
              <a:lnSpc>
                <a:spcPct val="120000"/>
              </a:lnSpc>
              <a:spcBef>
                <a:spcPts val="0"/>
              </a:spcBef>
            </a:pPr>
            <a:r>
              <a:rPr lang="en-US" altLang="en-US" sz="2600" dirty="0"/>
              <a:t>Is made public – posted on FDA’s website</a:t>
            </a:r>
          </a:p>
          <a:p>
            <a:pPr marL="0" indent="0">
              <a:buNone/>
            </a:pPr>
            <a:endParaRPr lang="en-US" altLang="en-US" sz="2600" dirty="0"/>
          </a:p>
          <a:p>
            <a:pPr marL="0" indent="0">
              <a:buNone/>
            </a:pPr>
            <a:r>
              <a:rPr lang="en-US" sz="1700" dirty="0"/>
              <a:t>GMPs = Good Manufacturing Practices</a:t>
            </a:r>
          </a:p>
          <a:p>
            <a:pPr marL="0" indent="0">
              <a:buNone/>
            </a:pPr>
            <a:r>
              <a:rPr lang="en-US" sz="1700" dirty="0"/>
              <a:t>PMA = Post-Market Approval</a:t>
            </a:r>
          </a:p>
          <a:p>
            <a:pPr marL="0" indent="0">
              <a:buNone/>
            </a:pPr>
            <a:r>
              <a:rPr lang="en-US" sz="1700" dirty="0"/>
              <a:t>510(k) = Pre-Market Clearance</a:t>
            </a:r>
          </a:p>
          <a:p>
            <a:pPr marL="0" indent="0">
              <a:buNone/>
            </a:pPr>
            <a:endParaRPr lang="en-US" sz="1400" dirty="0">
              <a:solidFill>
                <a:srgbClr val="FF0000"/>
              </a:solidFill>
            </a:endParaRP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20</a:t>
            </a:fld>
            <a:endParaRPr lang="en-US" dirty="0">
              <a:solidFill>
                <a:prstClr val="black">
                  <a:tint val="75000"/>
                </a:prstClr>
              </a:solidFill>
            </a:endParaRPr>
          </a:p>
        </p:txBody>
      </p:sp>
      <p:pic>
        <p:nvPicPr>
          <p:cNvPr id="7" name="Picture 2" descr="C:\Users\kelly.sheppard\AppData\Local\Microsoft\Windows\Temporary Internet Files\Content.IE5\LDK40J72\warning[2].png">
            <a:extLst>
              <a:ext uri="{FF2B5EF4-FFF2-40B4-BE49-F238E27FC236}">
                <a16:creationId xmlns:a16="http://schemas.microsoft.com/office/drawing/2014/main" id="{AA5DCD60-F4C5-4316-98AA-07DFA8BB11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515" y="3410393"/>
            <a:ext cx="1562100" cy="13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5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16707"/>
          </a:xfrm>
        </p:spPr>
        <p:txBody>
          <a:bodyPr>
            <a:normAutofit/>
          </a:bodyPr>
          <a:lstStyle/>
          <a:p>
            <a:r>
              <a:rPr lang="en-US" altLang="en-US" sz="4000" b="1" dirty="0"/>
              <a:t>Warning Letter</a:t>
            </a:r>
          </a:p>
        </p:txBody>
      </p:sp>
      <p:sp>
        <p:nvSpPr>
          <p:cNvPr id="15363" name="Content Placeholder 5"/>
          <p:cNvSpPr>
            <a:spLocks noGrp="1"/>
          </p:cNvSpPr>
          <p:nvPr>
            <p:ph idx="4294967295"/>
            <p:custDataLst>
              <p:tags r:id="rId2"/>
            </p:custDataLst>
          </p:nvPr>
        </p:nvSpPr>
        <p:spPr>
          <a:xfrm>
            <a:off x="390616" y="1402672"/>
            <a:ext cx="8296183" cy="3280298"/>
          </a:xfrm>
          <a:noFill/>
        </p:spPr>
        <p:txBody>
          <a:bodyPr numCol="1">
            <a:normAutofit/>
          </a:bodyPr>
          <a:lstStyle/>
          <a:p>
            <a:pPr>
              <a:lnSpc>
                <a:spcPct val="120000"/>
              </a:lnSpc>
              <a:spcBef>
                <a:spcPts val="0"/>
              </a:spcBef>
            </a:pPr>
            <a:r>
              <a:rPr lang="en-US" sz="2000" dirty="0"/>
              <a:t>Warning Letters issued per year on average</a:t>
            </a:r>
          </a:p>
          <a:p>
            <a:pPr lvl="1">
              <a:lnSpc>
                <a:spcPct val="120000"/>
              </a:lnSpc>
              <a:spcBef>
                <a:spcPts val="0"/>
              </a:spcBef>
            </a:pPr>
            <a:r>
              <a:rPr lang="en-US" sz="1600" dirty="0"/>
              <a:t>About 30 domestic</a:t>
            </a:r>
          </a:p>
          <a:p>
            <a:pPr lvl="1">
              <a:lnSpc>
                <a:spcPct val="120000"/>
              </a:lnSpc>
              <a:spcBef>
                <a:spcPts val="0"/>
              </a:spcBef>
            </a:pPr>
            <a:r>
              <a:rPr lang="en-US" sz="1600" dirty="0"/>
              <a:t>About 40 foreign </a:t>
            </a:r>
          </a:p>
          <a:p>
            <a:pPr marL="457200" lvl="1" indent="0">
              <a:lnSpc>
                <a:spcPct val="120000"/>
              </a:lnSpc>
              <a:spcBef>
                <a:spcPts val="0"/>
              </a:spcBef>
              <a:buNone/>
            </a:pPr>
            <a:endParaRPr lang="en-US" sz="1600" dirty="0"/>
          </a:p>
          <a:p>
            <a:pPr>
              <a:lnSpc>
                <a:spcPct val="120000"/>
              </a:lnSpc>
              <a:spcBef>
                <a:spcPts val="0"/>
              </a:spcBef>
            </a:pPr>
            <a:r>
              <a:rPr lang="en-US" sz="2000" dirty="0"/>
              <a:t>Approximately 7 out of 10 Warning Letters for Quality Systems fall into 2 subsystems:</a:t>
            </a:r>
          </a:p>
          <a:p>
            <a:pPr lvl="1">
              <a:lnSpc>
                <a:spcPct val="120000"/>
              </a:lnSpc>
              <a:spcBef>
                <a:spcPts val="0"/>
              </a:spcBef>
            </a:pPr>
            <a:r>
              <a:rPr lang="en-US" sz="1600" dirty="0"/>
              <a:t>Production and Process Controls </a:t>
            </a:r>
          </a:p>
          <a:p>
            <a:pPr lvl="1">
              <a:lnSpc>
                <a:spcPct val="120000"/>
              </a:lnSpc>
              <a:spcBef>
                <a:spcPts val="0"/>
              </a:spcBef>
            </a:pPr>
            <a:r>
              <a:rPr lang="en-US" sz="1600" dirty="0"/>
              <a:t>Corrective and Preventive Action</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211404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16707"/>
          </a:xfrm>
        </p:spPr>
        <p:txBody>
          <a:bodyPr>
            <a:normAutofit/>
          </a:bodyPr>
          <a:lstStyle/>
          <a:p>
            <a:r>
              <a:rPr lang="en-US" altLang="en-US" sz="4000" b="1" dirty="0"/>
              <a:t>Regulatory Meeting</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22</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177237"/>
            <a:ext cx="8375754" cy="3714360"/>
          </a:xfrm>
          <a:noFill/>
        </p:spPr>
        <p:txBody>
          <a:bodyPr numCol="1">
            <a:normAutofit fontScale="85000" lnSpcReduction="20000"/>
          </a:bodyPr>
          <a:lstStyle/>
          <a:p>
            <a:pPr>
              <a:lnSpc>
                <a:spcPct val="120000"/>
              </a:lnSpc>
              <a:defRPr/>
            </a:pPr>
            <a:r>
              <a:rPr lang="en-US" altLang="en-US" sz="2800" dirty="0"/>
              <a:t>Informs firm and its responsible individuals of its violative products, practices, and processes  </a:t>
            </a:r>
          </a:p>
          <a:p>
            <a:pPr>
              <a:lnSpc>
                <a:spcPct val="120000"/>
              </a:lnSpc>
              <a:defRPr/>
            </a:pPr>
            <a:r>
              <a:rPr lang="en-US" altLang="en-US" sz="2800" dirty="0"/>
              <a:t>Allows real-time dialogue to address issues and obtain voluntary compliance </a:t>
            </a:r>
          </a:p>
          <a:p>
            <a:pPr>
              <a:lnSpc>
                <a:spcPct val="120000"/>
              </a:lnSpc>
              <a:defRPr/>
            </a:pPr>
            <a:r>
              <a:rPr lang="en-US" altLang="en-US" sz="2800" dirty="0"/>
              <a:t>Provides prior notice and discusses sanctions available for issuing other actions</a:t>
            </a:r>
          </a:p>
          <a:p>
            <a:pPr>
              <a:lnSpc>
                <a:spcPct val="120000"/>
              </a:lnSpc>
              <a:defRPr/>
            </a:pPr>
            <a:r>
              <a:rPr lang="en-US" altLang="en-US" sz="2800" dirty="0"/>
              <a:t>Informs attendees that FDA staff cannot serve as consultants</a:t>
            </a:r>
          </a:p>
          <a:p>
            <a:pPr>
              <a:lnSpc>
                <a:spcPct val="120000"/>
              </a:lnSpc>
              <a:defRPr/>
            </a:pPr>
            <a:r>
              <a:rPr lang="en-US" altLang="en-US" sz="2800" dirty="0"/>
              <a:t>Reiterates agency’s expectations and firm’s obligation to come into compliance</a:t>
            </a:r>
            <a:endParaRPr lang="en-US" sz="1800" dirty="0"/>
          </a:p>
        </p:txBody>
      </p:sp>
    </p:spTree>
    <p:extLst>
      <p:ext uri="{BB962C8B-B14F-4D97-AF65-F5344CB8AC3E}">
        <p14:creationId xmlns:p14="http://schemas.microsoft.com/office/powerpoint/2010/main" val="222497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16707"/>
          </a:xfrm>
        </p:spPr>
        <p:txBody>
          <a:bodyPr>
            <a:normAutofit/>
          </a:bodyPr>
          <a:lstStyle/>
          <a:p>
            <a:r>
              <a:rPr lang="en-US" altLang="en-US" sz="4000" b="1" dirty="0"/>
              <a:t>Other Actions</a:t>
            </a:r>
            <a:endParaRPr lang="en-US" altLang="en-US" b="1"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23</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65448"/>
            <a:ext cx="7543800" cy="3775659"/>
          </a:xfrm>
          <a:noFill/>
        </p:spPr>
        <p:txBody>
          <a:bodyPr numCol="1">
            <a:normAutofit fontScale="92500" lnSpcReduction="20000"/>
          </a:bodyPr>
          <a:lstStyle/>
          <a:p>
            <a:r>
              <a:rPr lang="en-US" altLang="en-US" b="1" dirty="0"/>
              <a:t>SEIZURE</a:t>
            </a:r>
            <a:r>
              <a:rPr lang="en-US" altLang="en-US" dirty="0"/>
              <a:t> – vs. “the product”</a:t>
            </a:r>
          </a:p>
          <a:p>
            <a:pPr marL="457200" lvl="1" indent="0">
              <a:buFont typeface="Arial" panose="020B0604020202020204" pitchFamily="34" charset="0"/>
              <a:buNone/>
            </a:pPr>
            <a:r>
              <a:rPr lang="en-US" altLang="en-US" sz="2400" i="1" dirty="0">
                <a:solidFill>
                  <a:srgbClr val="336699"/>
                </a:solidFill>
              </a:rPr>
              <a:t>An action brought against an FDA-regulated </a:t>
            </a:r>
          </a:p>
          <a:p>
            <a:pPr marL="457200" lvl="1" indent="0">
              <a:buFont typeface="Arial" panose="020B0604020202020204" pitchFamily="34" charset="0"/>
              <a:buNone/>
            </a:pPr>
            <a:r>
              <a:rPr lang="en-US" altLang="en-US" sz="2400" i="1" dirty="0">
                <a:solidFill>
                  <a:srgbClr val="336699"/>
                </a:solidFill>
              </a:rPr>
              <a:t>product because it is adulterated and/or </a:t>
            </a:r>
          </a:p>
          <a:p>
            <a:pPr marL="457200" lvl="1" indent="0">
              <a:buFont typeface="Arial" panose="020B0604020202020204" pitchFamily="34" charset="0"/>
              <a:buNone/>
            </a:pPr>
            <a:r>
              <a:rPr lang="en-US" altLang="en-US" sz="2400" i="1" dirty="0">
                <a:solidFill>
                  <a:srgbClr val="336699"/>
                </a:solidFill>
              </a:rPr>
              <a:t>misbranded within the meaning of the FD&amp;C Act </a:t>
            </a:r>
          </a:p>
          <a:p>
            <a:pPr marL="457200" lvl="1" indent="0">
              <a:buFont typeface="Arial" panose="020B0604020202020204" pitchFamily="34" charset="0"/>
              <a:buNone/>
            </a:pPr>
            <a:endParaRPr lang="en-US" altLang="en-US" sz="2400" i="1" dirty="0">
              <a:solidFill>
                <a:schemeClr val="accent1"/>
              </a:solidFill>
            </a:endParaRPr>
          </a:p>
          <a:p>
            <a:r>
              <a:rPr lang="en-US" altLang="en-US" b="1" dirty="0"/>
              <a:t>INJUNCTION</a:t>
            </a:r>
            <a:r>
              <a:rPr lang="en-US" altLang="en-US" dirty="0"/>
              <a:t> – vs. “the behavior &amp; individuals” </a:t>
            </a:r>
          </a:p>
          <a:p>
            <a:pPr marL="457200" lvl="1" indent="0">
              <a:buFont typeface="Arial" panose="020B0604020202020204" pitchFamily="34" charset="0"/>
              <a:buNone/>
            </a:pPr>
            <a:r>
              <a:rPr lang="en-US" altLang="en-US" sz="2400" i="1" dirty="0">
                <a:solidFill>
                  <a:srgbClr val="336699"/>
                </a:solidFill>
              </a:rPr>
              <a:t>An order by a court requiring an individual or a </a:t>
            </a:r>
          </a:p>
          <a:p>
            <a:pPr marL="457200" lvl="1" indent="0">
              <a:buFont typeface="Arial" panose="020B0604020202020204" pitchFamily="34" charset="0"/>
              <a:buNone/>
            </a:pPr>
            <a:r>
              <a:rPr lang="en-US" altLang="en-US" sz="2400" i="1" dirty="0">
                <a:solidFill>
                  <a:srgbClr val="336699"/>
                </a:solidFill>
              </a:rPr>
              <a:t>corporation to do or refrain from doing a specific </a:t>
            </a:r>
          </a:p>
          <a:p>
            <a:pPr marL="457200" lvl="1" indent="0">
              <a:buFont typeface="Arial" panose="020B0604020202020204" pitchFamily="34" charset="0"/>
              <a:buNone/>
            </a:pPr>
            <a:r>
              <a:rPr lang="en-US" altLang="en-US" sz="2400" i="1" dirty="0">
                <a:solidFill>
                  <a:srgbClr val="336699"/>
                </a:solidFill>
              </a:rPr>
              <a:t>act</a:t>
            </a:r>
            <a:endParaRPr lang="en-US" sz="1800" dirty="0">
              <a:solidFill>
                <a:srgbClr val="336699"/>
              </a:solidFill>
            </a:endParaRPr>
          </a:p>
        </p:txBody>
      </p:sp>
      <p:pic>
        <p:nvPicPr>
          <p:cNvPr id="7" name="Picture 4" descr="MCj01545020000[1]">
            <a:extLst>
              <a:ext uri="{FF2B5EF4-FFF2-40B4-BE49-F238E27FC236}">
                <a16:creationId xmlns:a16="http://schemas.microsoft.com/office/drawing/2014/main" id="{DAC894DE-1702-437F-AC2B-701A2CA3F1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1265448"/>
            <a:ext cx="1608138" cy="14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CBD07104_0000[1]">
            <a:extLst>
              <a:ext uri="{FF2B5EF4-FFF2-40B4-BE49-F238E27FC236}">
                <a16:creationId xmlns:a16="http://schemas.microsoft.com/office/drawing/2014/main" id="{1FCB926A-39AD-4D81-B904-7E67DE5D90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819" y="3170634"/>
            <a:ext cx="18161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220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804918"/>
          </a:xfrm>
        </p:spPr>
        <p:txBody>
          <a:bodyPr>
            <a:normAutofit/>
          </a:bodyPr>
          <a:lstStyle/>
          <a:p>
            <a:r>
              <a:rPr lang="en-US" altLang="en-US" sz="4000" b="1" dirty="0"/>
              <a:t>Other Actions</a:t>
            </a:r>
            <a:endParaRPr lang="en-US" altLang="en-US" sz="4000"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24</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65448"/>
            <a:ext cx="8375754" cy="3501815"/>
          </a:xfrm>
          <a:noFill/>
        </p:spPr>
        <p:txBody>
          <a:bodyPr numCol="1">
            <a:normAutofit fontScale="70000" lnSpcReduction="20000"/>
          </a:bodyPr>
          <a:lstStyle/>
          <a:p>
            <a:pPr>
              <a:defRPr/>
            </a:pPr>
            <a:r>
              <a:rPr lang="en-US" altLang="en-US" sz="3600" b="1" dirty="0">
                <a:cs typeface="Arial" panose="020B0604020202020204" pitchFamily="34" charset="0"/>
              </a:rPr>
              <a:t>PROSECUTION</a:t>
            </a:r>
            <a:r>
              <a:rPr lang="en-US" altLang="en-US" sz="3600" dirty="0">
                <a:cs typeface="Arial" panose="020B0604020202020204" pitchFamily="34" charset="0"/>
              </a:rPr>
              <a:t> – vs. “the individual”</a:t>
            </a:r>
          </a:p>
          <a:p>
            <a:pPr marL="400050" lvl="1" indent="0">
              <a:buFont typeface="Arial" panose="020B0604020202020204" pitchFamily="34" charset="0"/>
              <a:buNone/>
              <a:defRPr/>
            </a:pPr>
            <a:r>
              <a:rPr lang="en-US" altLang="en-US" sz="2900" i="1" dirty="0">
                <a:solidFill>
                  <a:schemeClr val="accent1"/>
                </a:solidFill>
                <a:cs typeface="Arial" panose="020B0604020202020204" pitchFamily="34" charset="0"/>
              </a:rPr>
              <a:t>May be recommended in appropriate cases for violation of Section 301 of the </a:t>
            </a:r>
            <a:r>
              <a:rPr lang="en-US" altLang="en-US" sz="2900" i="1" dirty="0" err="1">
                <a:solidFill>
                  <a:schemeClr val="accent1"/>
                </a:solidFill>
                <a:cs typeface="Arial" panose="020B0604020202020204" pitchFamily="34" charset="0"/>
              </a:rPr>
              <a:t>FD&amp;C</a:t>
            </a:r>
            <a:r>
              <a:rPr lang="en-US" altLang="en-US" sz="2900" i="1" dirty="0">
                <a:solidFill>
                  <a:schemeClr val="accent1"/>
                </a:solidFill>
                <a:cs typeface="Arial" panose="020B0604020202020204" pitchFamily="34" charset="0"/>
              </a:rPr>
              <a:t> Act. </a:t>
            </a:r>
          </a:p>
          <a:p>
            <a:pPr marL="0" indent="0">
              <a:buFont typeface="Arial" panose="020B0604020202020204" pitchFamily="34" charset="0"/>
              <a:buNone/>
              <a:defRPr/>
            </a:pPr>
            <a:endParaRPr lang="en-US" altLang="en-US" sz="2400" i="1" dirty="0">
              <a:solidFill>
                <a:schemeClr val="accent1"/>
              </a:solidFill>
              <a:cs typeface="Arial" panose="020B0604020202020204" pitchFamily="34" charset="0"/>
            </a:endParaRPr>
          </a:p>
          <a:p>
            <a:pPr>
              <a:defRPr/>
            </a:pPr>
            <a:r>
              <a:rPr lang="en-US" altLang="en-US" sz="3600" b="1" dirty="0">
                <a:cs typeface="Arial" panose="020B0604020202020204" pitchFamily="34" charset="0"/>
              </a:rPr>
              <a:t>CIVIL MONEY PENALTIES </a:t>
            </a:r>
          </a:p>
          <a:p>
            <a:pPr marL="457200" lvl="1" indent="0">
              <a:buFont typeface="Arial" panose="020B0604020202020204" pitchFamily="34" charset="0"/>
              <a:buNone/>
            </a:pPr>
            <a:endParaRPr lang="en-US" altLang="en-US" sz="2400" i="1" dirty="0">
              <a:solidFill>
                <a:schemeClr val="accent1"/>
              </a:solidFill>
              <a:cs typeface="Arial" panose="020B0604020202020204" pitchFamily="34" charset="0"/>
            </a:endParaRPr>
          </a:p>
          <a:p>
            <a:pPr>
              <a:defRPr/>
            </a:pPr>
            <a:r>
              <a:rPr lang="en-US" altLang="en-US" sz="3600" b="1" dirty="0">
                <a:cs typeface="Arial" panose="020B0604020202020204" pitchFamily="34" charset="0"/>
              </a:rPr>
              <a:t>ADMINISTRATIVE DETENTION ORDER</a:t>
            </a:r>
          </a:p>
          <a:p>
            <a:pPr marL="400050" lvl="1" indent="0">
              <a:lnSpc>
                <a:spcPct val="120000"/>
              </a:lnSpc>
              <a:buFont typeface="Arial" panose="020B0604020202020204" pitchFamily="34" charset="0"/>
              <a:buNone/>
              <a:defRPr/>
            </a:pPr>
            <a:r>
              <a:rPr lang="en-US" altLang="en-US" sz="2900" i="1" dirty="0">
                <a:solidFill>
                  <a:schemeClr val="accent1"/>
                </a:solidFill>
                <a:cs typeface="Arial" panose="020B0604020202020204" pitchFamily="34" charset="0"/>
              </a:rPr>
              <a:t>Administrative detention provides a means through which FDA can hold adulterated or misbranded products (e.g., foods, medical devices) and prevent them from entering the marketplace.</a:t>
            </a:r>
            <a:endParaRPr lang="en-US" sz="2900" dirty="0"/>
          </a:p>
        </p:txBody>
      </p:sp>
    </p:spTree>
    <p:extLst>
      <p:ext uri="{BB962C8B-B14F-4D97-AF65-F5344CB8AC3E}">
        <p14:creationId xmlns:p14="http://schemas.microsoft.com/office/powerpoint/2010/main" val="1056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C9948-9365-4535-91B1-FEE4395CDB10}"/>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25</a:t>
            </a:fld>
            <a:endParaRPr lang="en-US" dirty="0">
              <a:solidFill>
                <a:prstClr val="black">
                  <a:tint val="75000"/>
                </a:prstClr>
              </a:solidFill>
            </a:endParaRPr>
          </a:p>
        </p:txBody>
      </p:sp>
      <p:sp>
        <p:nvSpPr>
          <p:cNvPr id="3" name="TextBox 2"/>
          <p:cNvSpPr txBox="1"/>
          <p:nvPr/>
        </p:nvSpPr>
        <p:spPr>
          <a:xfrm>
            <a:off x="0" y="1482571"/>
            <a:ext cx="9144000" cy="1323439"/>
          </a:xfrm>
          <a:prstGeom prst="rect">
            <a:avLst/>
          </a:prstGeom>
          <a:noFill/>
        </p:spPr>
        <p:txBody>
          <a:bodyPr wrap="square" rtlCol="0">
            <a:spAutoFit/>
          </a:bodyPr>
          <a:lstStyle/>
          <a:p>
            <a:pPr algn="ctr"/>
            <a:r>
              <a:rPr lang="en-US" sz="4000" b="1" dirty="0"/>
              <a:t>Compliance Case Flow</a:t>
            </a:r>
          </a:p>
          <a:p>
            <a:pPr algn="ctr"/>
            <a:r>
              <a:rPr lang="en-US" sz="4000" b="1" dirty="0"/>
              <a:t>Case Study: Gas Analyzer</a:t>
            </a:r>
          </a:p>
        </p:txBody>
      </p:sp>
    </p:spTree>
    <p:extLst>
      <p:ext uri="{BB962C8B-B14F-4D97-AF65-F5344CB8AC3E}">
        <p14:creationId xmlns:p14="http://schemas.microsoft.com/office/powerpoint/2010/main" val="3576555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354059"/>
            <a:ext cx="9143999" cy="773466"/>
          </a:xfrm>
        </p:spPr>
        <p:txBody>
          <a:bodyPr>
            <a:normAutofit/>
          </a:bodyPr>
          <a:lstStyle/>
          <a:p>
            <a:r>
              <a:rPr lang="en-US" altLang="en-US" sz="4000" b="1" dirty="0"/>
              <a:t>Compliance Case Flow</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26</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167713"/>
            <a:ext cx="7543800" cy="3975788"/>
          </a:xfrm>
          <a:noFill/>
        </p:spPr>
        <p:txBody>
          <a:bodyPr numCol="1">
            <a:normAutofit fontScale="92500" lnSpcReduction="10000"/>
          </a:bodyPr>
          <a:lstStyle/>
          <a:p>
            <a:pPr>
              <a:defRPr/>
            </a:pPr>
            <a:r>
              <a:rPr lang="en-US" altLang="en-US" sz="2400" b="1" dirty="0">
                <a:cs typeface="Arial" panose="020B0604020202020204" pitchFamily="34" charset="0"/>
              </a:rPr>
              <a:t>Product</a:t>
            </a:r>
            <a:r>
              <a:rPr lang="en-US" altLang="en-US" sz="2400" dirty="0">
                <a:cs typeface="Arial" panose="020B0604020202020204" pitchFamily="34" charset="0"/>
              </a:rPr>
              <a:t>: Gas Analyzer</a:t>
            </a:r>
          </a:p>
          <a:p>
            <a:pPr marL="0" indent="0">
              <a:buNone/>
              <a:defRPr/>
            </a:pPr>
            <a:endParaRPr lang="en-US" altLang="en-US" sz="2400" dirty="0">
              <a:cs typeface="Arial" panose="020B0604020202020204" pitchFamily="34" charset="0"/>
            </a:endParaRPr>
          </a:p>
          <a:p>
            <a:pPr>
              <a:defRPr/>
            </a:pPr>
            <a:r>
              <a:rPr lang="en-US" altLang="en-US" sz="2400" b="1" dirty="0">
                <a:cs typeface="Arial" panose="020B0604020202020204" pitchFamily="34" charset="0"/>
              </a:rPr>
              <a:t>Pre-Inspectional Preparation</a:t>
            </a:r>
          </a:p>
          <a:p>
            <a:pPr lvl="1">
              <a:buFont typeface="Wingdings" panose="05000000000000000000" pitchFamily="2" charset="2"/>
              <a:buChar char="ü"/>
              <a:defRPr/>
            </a:pPr>
            <a:r>
              <a:rPr lang="en-US" altLang="en-US" sz="2000" dirty="0">
                <a:cs typeface="Arial" panose="020B0604020202020204" pitchFamily="34" charset="0"/>
              </a:rPr>
              <a:t>Determining the type of establishment inspection </a:t>
            </a:r>
          </a:p>
          <a:p>
            <a:pPr lvl="1">
              <a:buFont typeface="Wingdings" panose="05000000000000000000" pitchFamily="2" charset="2"/>
              <a:buChar char="ü"/>
              <a:defRPr/>
            </a:pPr>
            <a:r>
              <a:rPr lang="en-US" altLang="en-US" sz="2000" dirty="0">
                <a:cs typeface="Arial" panose="020B0604020202020204" pitchFamily="34" charset="0"/>
              </a:rPr>
              <a:t>Review establishment firm files </a:t>
            </a:r>
          </a:p>
          <a:p>
            <a:pPr lvl="1">
              <a:buFont typeface="Wingdings" panose="05000000000000000000" pitchFamily="2" charset="2"/>
              <a:buChar char="ü"/>
              <a:defRPr/>
            </a:pPr>
            <a:r>
              <a:rPr lang="en-US" altLang="en-US" sz="2000" dirty="0">
                <a:cs typeface="Arial" panose="020B0604020202020204" pitchFamily="34" charset="0"/>
              </a:rPr>
              <a:t>Review firm’s inspection/compliance history </a:t>
            </a:r>
          </a:p>
          <a:p>
            <a:pPr lvl="1">
              <a:buFont typeface="Wingdings" panose="05000000000000000000" pitchFamily="2" charset="2"/>
              <a:buChar char="ü"/>
              <a:defRPr/>
            </a:pPr>
            <a:r>
              <a:rPr lang="en-US" altLang="en-US" sz="2000" dirty="0">
                <a:cs typeface="Arial" panose="020B0604020202020204" pitchFamily="34" charset="0"/>
              </a:rPr>
              <a:t>Review FDA’s procedures and guidance manuals </a:t>
            </a:r>
            <a:br>
              <a:rPr lang="en-US" altLang="en-US" b="1" dirty="0"/>
            </a:br>
            <a:endParaRPr lang="en-US" sz="2400" b="1" dirty="0">
              <a:cs typeface="Arial" panose="020B0604020202020204" pitchFamily="34" charset="0"/>
            </a:endParaRPr>
          </a:p>
          <a:p>
            <a:pPr>
              <a:defRPr/>
            </a:pPr>
            <a:r>
              <a:rPr lang="en-US" sz="2400" b="1" dirty="0">
                <a:cs typeface="Arial" panose="020B0604020202020204" pitchFamily="34" charset="0"/>
              </a:rPr>
              <a:t>Intra-Inspection Review </a:t>
            </a:r>
            <a:endParaRPr lang="en-US" sz="2000" dirty="0">
              <a:cs typeface="Arial" panose="020B0604020202020204" pitchFamily="34" charset="0"/>
            </a:endParaRPr>
          </a:p>
          <a:p>
            <a:pPr lvl="1">
              <a:buFont typeface="Wingdings" panose="05000000000000000000" pitchFamily="2" charset="2"/>
              <a:buChar char="ü"/>
              <a:defRPr/>
            </a:pPr>
            <a:r>
              <a:rPr lang="en-US" altLang="en-US" sz="2100" dirty="0">
                <a:cs typeface="Arial" panose="020B0604020202020204" pitchFamily="34" charset="0"/>
              </a:rPr>
              <a:t>FDA Form 482</a:t>
            </a:r>
            <a:endParaRPr lang="en-US" sz="2100" dirty="0">
              <a:cs typeface="Arial" panose="020B0604020202020204" pitchFamily="34" charset="0"/>
            </a:endParaRPr>
          </a:p>
          <a:p>
            <a:pPr marL="0" indent="0">
              <a:lnSpc>
                <a:spcPct val="110000"/>
              </a:lnSpc>
              <a:buNone/>
              <a:defRPr/>
            </a:pPr>
            <a:r>
              <a:rPr lang="en-US" sz="2000" dirty="0"/>
              <a:t>	</a:t>
            </a:r>
            <a:endParaRPr lang="en-US" sz="1800" dirty="0"/>
          </a:p>
        </p:txBody>
      </p:sp>
      <p:pic>
        <p:nvPicPr>
          <p:cNvPr id="12" name="Picture 2">
            <a:extLst>
              <a:ext uri="{FF2B5EF4-FFF2-40B4-BE49-F238E27FC236}">
                <a16:creationId xmlns:a16="http://schemas.microsoft.com/office/drawing/2014/main" id="{03CB578A-A488-4443-BC22-A776CDF1F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833613"/>
            <a:ext cx="1228084" cy="10795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Image result for teamwork clipart images">
            <a:extLst>
              <a:ext uri="{FF2B5EF4-FFF2-40B4-BE49-F238E27FC236}">
                <a16:creationId xmlns:a16="http://schemas.microsoft.com/office/drawing/2014/main" id="{FCBABA94-4D47-494D-95B3-6EF2F0FBBB9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08924" y="3913123"/>
            <a:ext cx="1127984" cy="11279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Image result for Anesthetic gas analyzer clipart">
            <a:extLst>
              <a:ext uri="{FF2B5EF4-FFF2-40B4-BE49-F238E27FC236}">
                <a16:creationId xmlns:a16="http://schemas.microsoft.com/office/drawing/2014/main" id="{2D4946E2-A3C3-4581-AF05-240F45DE01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0304" y="1142896"/>
            <a:ext cx="1280890" cy="12808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25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3999" cy="653474"/>
          </a:xfrm>
        </p:spPr>
        <p:txBody>
          <a:bodyPr>
            <a:noAutofit/>
          </a:bodyPr>
          <a:lstStyle/>
          <a:p>
            <a:r>
              <a:rPr lang="en-US" altLang="en-US" sz="4000" b="1" dirty="0"/>
              <a:t>Compliance Case Flow</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27</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51751"/>
            <a:ext cx="7597036" cy="3693111"/>
          </a:xfrm>
          <a:noFill/>
        </p:spPr>
        <p:txBody>
          <a:bodyPr numCol="1">
            <a:normAutofit fontScale="92500" lnSpcReduction="10000"/>
          </a:bodyPr>
          <a:lstStyle/>
          <a:p>
            <a:pPr>
              <a:defRPr/>
            </a:pPr>
            <a:r>
              <a:rPr lang="en-US" altLang="en-US" sz="2400" b="1" dirty="0">
                <a:cs typeface="Arial" panose="020B0604020202020204" pitchFamily="34" charset="0"/>
              </a:rPr>
              <a:t>Inspectional Close-out/FDA 483 (IB):</a:t>
            </a:r>
          </a:p>
          <a:p>
            <a:pPr marL="0" indent="0">
              <a:buNone/>
              <a:defRPr/>
            </a:pPr>
            <a:r>
              <a:rPr lang="en-US" altLang="en-US" sz="2400" dirty="0">
                <a:cs typeface="Arial" panose="020B0604020202020204" pitchFamily="34" charset="0"/>
              </a:rPr>
              <a:t>	- </a:t>
            </a:r>
            <a:r>
              <a:rPr lang="en-US" altLang="en-US" sz="2000" dirty="0">
                <a:cs typeface="Arial" panose="020B0604020202020204" pitchFamily="34" charset="0"/>
              </a:rPr>
              <a:t>GMPs and labeling evidence</a:t>
            </a:r>
          </a:p>
          <a:p>
            <a:pPr marL="0" indent="0">
              <a:buNone/>
              <a:defRPr/>
            </a:pPr>
            <a:r>
              <a:rPr lang="en-US" altLang="en-US" sz="2000" dirty="0">
                <a:cs typeface="Arial" panose="020B0604020202020204" pitchFamily="34" charset="0"/>
              </a:rPr>
              <a:t>	- Annotate FDA 483 </a:t>
            </a:r>
          </a:p>
          <a:p>
            <a:pPr marL="0" indent="0">
              <a:buNone/>
              <a:defRPr/>
            </a:pPr>
            <a:r>
              <a:rPr lang="en-US" altLang="en-US" sz="2000" dirty="0">
                <a:cs typeface="Arial" panose="020B0604020202020204" pitchFamily="34" charset="0"/>
              </a:rPr>
              <a:t>	</a:t>
            </a:r>
            <a:endParaRPr lang="en-US" altLang="en-US" sz="2400" dirty="0">
              <a:cs typeface="Arial" panose="020B0604020202020204" pitchFamily="34" charset="0"/>
            </a:endParaRPr>
          </a:p>
          <a:p>
            <a:pPr>
              <a:defRPr/>
            </a:pPr>
            <a:r>
              <a:rPr lang="en-US" altLang="en-US" sz="2400" b="1" dirty="0">
                <a:cs typeface="Arial" panose="020B0604020202020204" pitchFamily="34" charset="0"/>
              </a:rPr>
              <a:t>Form FDA 483 response (Firm)</a:t>
            </a:r>
          </a:p>
          <a:p>
            <a:pPr marL="0" indent="0">
              <a:buNone/>
              <a:defRPr/>
            </a:pPr>
            <a:r>
              <a:rPr lang="en-US" altLang="en-US" sz="2400" dirty="0">
                <a:cs typeface="Arial" panose="020B0604020202020204" pitchFamily="34" charset="0"/>
              </a:rPr>
              <a:t>	- </a:t>
            </a:r>
            <a:r>
              <a:rPr lang="en-US" altLang="en-US" sz="2000" dirty="0">
                <a:cs typeface="Arial" panose="020B0604020202020204" pitchFamily="34" charset="0"/>
              </a:rPr>
              <a:t>15 business days requirement </a:t>
            </a:r>
            <a:r>
              <a:rPr lang="en-US" altLang="en-US" dirty="0">
                <a:cs typeface="Arial" panose="020B0604020202020204" pitchFamily="34" charset="0"/>
              </a:rPr>
              <a:t>	</a:t>
            </a:r>
            <a:endParaRPr lang="en-US" altLang="en-US" b="1" dirty="0">
              <a:cs typeface="Arial" panose="020B0604020202020204" pitchFamily="34" charset="0"/>
            </a:endParaRPr>
          </a:p>
          <a:p>
            <a:pPr marL="0" indent="0">
              <a:buNone/>
              <a:defRPr/>
            </a:pPr>
            <a:endParaRPr lang="en-US" sz="2400" b="1" dirty="0">
              <a:cs typeface="Arial" panose="020B0604020202020204" pitchFamily="34" charset="0"/>
            </a:endParaRPr>
          </a:p>
          <a:p>
            <a:pPr>
              <a:defRPr/>
            </a:pPr>
            <a:r>
              <a:rPr lang="en-US" sz="2400" b="1" dirty="0">
                <a:cs typeface="Arial" panose="020B0604020202020204" pitchFamily="34" charset="0"/>
              </a:rPr>
              <a:t>Violations of the Act (CB)</a:t>
            </a:r>
          </a:p>
          <a:p>
            <a:pPr marL="0" indent="0">
              <a:buNone/>
              <a:defRPr/>
            </a:pPr>
            <a:r>
              <a:rPr lang="en-US" sz="2000" dirty="0">
                <a:cs typeface="Arial" panose="020B0604020202020204" pitchFamily="34" charset="0"/>
              </a:rPr>
              <a:t>	- GMPs + Lack of 510(k)</a:t>
            </a:r>
          </a:p>
          <a:p>
            <a:pPr marL="0" indent="0">
              <a:buNone/>
              <a:defRPr/>
            </a:pPr>
            <a:r>
              <a:rPr lang="en-US" sz="2000" dirty="0">
                <a:cs typeface="Arial" panose="020B0604020202020204" pitchFamily="34" charset="0"/>
              </a:rPr>
              <a:t>	- Labeling claims: brochure, instructions for use, website, social media</a:t>
            </a:r>
          </a:p>
        </p:txBody>
      </p:sp>
      <p:pic>
        <p:nvPicPr>
          <p:cNvPr id="14" name="Picture 1">
            <a:extLst>
              <a:ext uri="{FF2B5EF4-FFF2-40B4-BE49-F238E27FC236}">
                <a16:creationId xmlns:a16="http://schemas.microsoft.com/office/drawing/2014/main" id="{76CE39AE-B149-4C4B-B576-C30368D842D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03001" y="2395187"/>
            <a:ext cx="2128852" cy="80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E89EF55E-A9F6-4F07-91D9-997D0C3F0BC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903001" y="3506517"/>
            <a:ext cx="2098675" cy="99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7C2FA1A-97F1-4F27-B40A-5D9D5020ADCD}"/>
              </a:ext>
            </a:extLst>
          </p:cNvPr>
          <p:cNvSpPr txBox="1"/>
          <p:nvPr/>
        </p:nvSpPr>
        <p:spPr>
          <a:xfrm>
            <a:off x="6553201" y="1306179"/>
            <a:ext cx="2590800" cy="830997"/>
          </a:xfrm>
          <a:prstGeom prst="rect">
            <a:avLst/>
          </a:prstGeom>
          <a:noFill/>
        </p:spPr>
        <p:txBody>
          <a:bodyPr wrap="square" rtlCol="0">
            <a:spAutoFit/>
          </a:bodyPr>
          <a:lstStyle/>
          <a:p>
            <a:pPr algn="just"/>
            <a:r>
              <a:rPr lang="en-US" sz="1200" dirty="0"/>
              <a:t>IB = Investigations Branch </a:t>
            </a:r>
          </a:p>
          <a:p>
            <a:pPr algn="just"/>
            <a:r>
              <a:rPr lang="en-US" sz="1200" dirty="0"/>
              <a:t>CB = Compliance Branch</a:t>
            </a:r>
          </a:p>
          <a:p>
            <a:pPr algn="just"/>
            <a:r>
              <a:rPr lang="en-US" sz="1200" dirty="0"/>
              <a:t>GMPs = Good Manufacturing Practices</a:t>
            </a:r>
          </a:p>
          <a:p>
            <a:pPr algn="just"/>
            <a:r>
              <a:rPr lang="en-US" sz="1200" dirty="0"/>
              <a:t>510(k) = Pre-Market Clearance</a:t>
            </a:r>
          </a:p>
        </p:txBody>
      </p:sp>
    </p:spTree>
    <p:extLst>
      <p:ext uri="{BB962C8B-B14F-4D97-AF65-F5344CB8AC3E}">
        <p14:creationId xmlns:p14="http://schemas.microsoft.com/office/powerpoint/2010/main" val="102218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301779"/>
            <a:ext cx="9143999" cy="773467"/>
          </a:xfrm>
        </p:spPr>
        <p:txBody>
          <a:bodyPr>
            <a:normAutofit/>
          </a:bodyPr>
          <a:lstStyle/>
          <a:p>
            <a:r>
              <a:rPr lang="en-US" altLang="en-US" sz="4000" b="1" dirty="0"/>
              <a:t>Compliance Case Flow</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28</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199" y="1094296"/>
            <a:ext cx="7878871" cy="3533268"/>
          </a:xfrm>
          <a:noFill/>
        </p:spPr>
        <p:txBody>
          <a:bodyPr numCol="1">
            <a:normAutofit fontScale="92500" lnSpcReduction="20000"/>
          </a:bodyPr>
          <a:lstStyle/>
          <a:p>
            <a:pPr>
              <a:defRPr/>
            </a:pPr>
            <a:r>
              <a:rPr lang="en-US" sz="2400" b="1" dirty="0">
                <a:cs typeface="Arial" panose="020B0604020202020204" pitchFamily="34" charset="0"/>
              </a:rPr>
              <a:t>Post-Inspection Activities (CB)</a:t>
            </a:r>
            <a:r>
              <a:rPr lang="en-US" sz="2000" b="1" dirty="0">
                <a:cs typeface="Arial" panose="020B0604020202020204" pitchFamily="34" charset="0"/>
              </a:rPr>
              <a:t> </a:t>
            </a:r>
          </a:p>
          <a:p>
            <a:pPr marL="0" indent="0">
              <a:buNone/>
              <a:defRPr/>
            </a:pPr>
            <a:r>
              <a:rPr lang="en-US" sz="2000" dirty="0"/>
              <a:t>	- Forms of communication</a:t>
            </a:r>
          </a:p>
          <a:p>
            <a:pPr marL="0" indent="0">
              <a:buNone/>
              <a:defRPr/>
            </a:pPr>
            <a:endParaRPr lang="en-US" altLang="en-US" sz="2400" b="1" dirty="0">
              <a:cs typeface="Arial" panose="020B0604020202020204" pitchFamily="34" charset="0"/>
            </a:endParaRPr>
          </a:p>
          <a:p>
            <a:pPr>
              <a:defRPr/>
            </a:pPr>
            <a:r>
              <a:rPr lang="en-US" altLang="en-US" sz="2400" b="1" dirty="0">
                <a:cs typeface="Arial" panose="020B0604020202020204" pitchFamily="34" charset="0"/>
              </a:rPr>
              <a:t>Regulatory Action – i.e. Warning Letter</a:t>
            </a:r>
          </a:p>
          <a:p>
            <a:pPr marL="0" indent="0">
              <a:buNone/>
              <a:defRPr/>
            </a:pPr>
            <a:r>
              <a:rPr lang="en-US" altLang="en-US" sz="2400" dirty="0">
                <a:cs typeface="Arial" panose="020B0604020202020204" pitchFamily="34" charset="0"/>
              </a:rPr>
              <a:t>	</a:t>
            </a:r>
            <a:r>
              <a:rPr lang="en-US" altLang="en-US" sz="1900" dirty="0">
                <a:cs typeface="Arial" panose="020B0604020202020204" pitchFamily="34" charset="0"/>
              </a:rPr>
              <a:t>- Firm, product, and/or the individual is in violation of the law</a:t>
            </a:r>
          </a:p>
          <a:p>
            <a:pPr marL="0" indent="0">
              <a:buNone/>
              <a:defRPr/>
            </a:pPr>
            <a:r>
              <a:rPr lang="en-US" altLang="en-US" sz="1900" dirty="0">
                <a:cs typeface="Arial" panose="020B0604020202020204" pitchFamily="34" charset="0"/>
              </a:rPr>
              <a:t>	- Failure to achieve adequate and prompt corrections </a:t>
            </a:r>
          </a:p>
          <a:p>
            <a:pPr marL="0" indent="0">
              <a:buNone/>
              <a:defRPr/>
            </a:pPr>
            <a:r>
              <a:rPr lang="en-US" altLang="en-US" sz="1900" dirty="0">
                <a:cs typeface="Arial" panose="020B0604020202020204" pitchFamily="34" charset="0"/>
              </a:rPr>
              <a:t>	- Violations are determined to be of regulatory significance </a:t>
            </a:r>
          </a:p>
          <a:p>
            <a:pPr marL="0" indent="0">
              <a:buNone/>
              <a:defRPr/>
            </a:pPr>
            <a:r>
              <a:rPr lang="en-US" altLang="en-US" sz="1900" dirty="0">
                <a:cs typeface="Arial" panose="020B0604020202020204" pitchFamily="34" charset="0"/>
              </a:rPr>
              <a:t>	- FDA has reasonable expectation the firm will take prompt corrective action </a:t>
            </a:r>
          </a:p>
          <a:p>
            <a:pPr marL="0" indent="0">
              <a:buNone/>
              <a:defRPr/>
            </a:pPr>
            <a:r>
              <a:rPr lang="en-US" altLang="en-US" sz="1900" dirty="0">
                <a:cs typeface="Arial" panose="020B0604020202020204" pitchFamily="34" charset="0"/>
              </a:rPr>
              <a:t>	- Request firm submit a response within 15 business days </a:t>
            </a:r>
          </a:p>
          <a:p>
            <a:pPr marL="0" indent="0">
              <a:buNone/>
              <a:defRPr/>
            </a:pPr>
            <a:endParaRPr lang="en-US" altLang="en-US" sz="2400" dirty="0">
              <a:cs typeface="Arial" panose="020B0604020202020204" pitchFamily="34" charset="0"/>
            </a:endParaRPr>
          </a:p>
          <a:p>
            <a:pPr>
              <a:defRPr/>
            </a:pPr>
            <a:r>
              <a:rPr lang="en-US" sz="2400" b="1" dirty="0">
                <a:cs typeface="Arial" panose="020B0604020202020204" pitchFamily="34" charset="0"/>
              </a:rPr>
              <a:t>Post-Regulatory Activities: Firm and Consultant</a:t>
            </a:r>
          </a:p>
          <a:p>
            <a:pPr marL="0" indent="0">
              <a:buNone/>
              <a:defRPr/>
            </a:pPr>
            <a:endParaRPr lang="en-US" sz="2400" dirty="0">
              <a:cs typeface="Arial" panose="020B0604020202020204" pitchFamily="34" charset="0"/>
            </a:endParaRPr>
          </a:p>
        </p:txBody>
      </p:sp>
      <p:pic>
        <p:nvPicPr>
          <p:cNvPr id="9" name="Picture 3">
            <a:extLst>
              <a:ext uri="{FF2B5EF4-FFF2-40B4-BE49-F238E27FC236}">
                <a16:creationId xmlns:a16="http://schemas.microsoft.com/office/drawing/2014/main" id="{D2DFCD9A-4213-4528-B044-DA59BD7168A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63516" y="1075658"/>
            <a:ext cx="1687066" cy="949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25128194-FEA0-4DD6-BFC4-0341A816F2E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20065" y="3754849"/>
            <a:ext cx="1799870" cy="7844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a:extLst>
              <a:ext uri="{FF2B5EF4-FFF2-40B4-BE49-F238E27FC236}">
                <a16:creationId xmlns:a16="http://schemas.microsoft.com/office/drawing/2014/main" id="{F18E1FD4-19AE-4D53-8107-419E88C5520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145888" y="2152284"/>
            <a:ext cx="1687066" cy="917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3597225-ECF7-4804-9408-0B16310A5D0E}"/>
              </a:ext>
            </a:extLst>
          </p:cNvPr>
          <p:cNvSpPr txBox="1"/>
          <p:nvPr/>
        </p:nvSpPr>
        <p:spPr>
          <a:xfrm>
            <a:off x="127156" y="4731260"/>
            <a:ext cx="2544559" cy="276999"/>
          </a:xfrm>
          <a:prstGeom prst="rect">
            <a:avLst/>
          </a:prstGeom>
          <a:noFill/>
        </p:spPr>
        <p:txBody>
          <a:bodyPr wrap="square" rtlCol="0">
            <a:spAutoFit/>
          </a:bodyPr>
          <a:lstStyle/>
          <a:p>
            <a:pPr algn="just"/>
            <a:r>
              <a:rPr lang="en-US" sz="1200" dirty="0"/>
              <a:t>CB = Compliance Branch</a:t>
            </a:r>
          </a:p>
        </p:txBody>
      </p:sp>
    </p:spTree>
    <p:extLst>
      <p:ext uri="{BB962C8B-B14F-4D97-AF65-F5344CB8AC3E}">
        <p14:creationId xmlns:p14="http://schemas.microsoft.com/office/powerpoint/2010/main" val="296760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333530"/>
            <a:ext cx="9143999" cy="791220"/>
          </a:xfrm>
        </p:spPr>
        <p:txBody>
          <a:bodyPr>
            <a:normAutofit/>
          </a:bodyPr>
          <a:lstStyle/>
          <a:p>
            <a:r>
              <a:rPr lang="en-US" altLang="en-US" sz="4000" b="1" dirty="0"/>
              <a:t>Compliance Case Flow</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29</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51750"/>
            <a:ext cx="7543800" cy="3684234"/>
          </a:xfrm>
          <a:noFill/>
        </p:spPr>
        <p:txBody>
          <a:bodyPr numCol="1">
            <a:normAutofit/>
          </a:bodyPr>
          <a:lstStyle/>
          <a:p>
            <a:pPr>
              <a:defRPr/>
            </a:pPr>
            <a:r>
              <a:rPr lang="en-US" altLang="en-US" sz="2400" b="1" dirty="0">
                <a:cs typeface="Arial" panose="020B0604020202020204" pitchFamily="34" charset="0"/>
              </a:rPr>
              <a:t>Post-Regulatory Reinspection</a:t>
            </a:r>
          </a:p>
          <a:p>
            <a:pPr marL="0" indent="0">
              <a:buNone/>
              <a:defRPr/>
            </a:pPr>
            <a:endParaRPr lang="en-US" altLang="en-US" sz="2400" dirty="0">
              <a:cs typeface="Arial" panose="020B0604020202020204" pitchFamily="34" charset="0"/>
            </a:endParaRPr>
          </a:p>
          <a:p>
            <a:pPr>
              <a:defRPr/>
            </a:pPr>
            <a:r>
              <a:rPr lang="en-US" sz="2400" b="1" dirty="0">
                <a:cs typeface="Arial" panose="020B0604020202020204" pitchFamily="34" charset="0"/>
              </a:rPr>
              <a:t>Post-Regulatory Other Action</a:t>
            </a:r>
          </a:p>
          <a:p>
            <a:pPr lvl="1">
              <a:buFont typeface="Wingdings" panose="05000000000000000000" pitchFamily="2" charset="2"/>
              <a:buChar char="Ø"/>
              <a:defRPr/>
            </a:pPr>
            <a:r>
              <a:rPr lang="en-US" sz="2000" dirty="0">
                <a:cs typeface="Arial" panose="020B0604020202020204" pitchFamily="34" charset="0"/>
              </a:rPr>
              <a:t>Regulatory Meeting</a:t>
            </a:r>
          </a:p>
          <a:p>
            <a:pPr lvl="1">
              <a:buFont typeface="Wingdings" panose="05000000000000000000" pitchFamily="2" charset="2"/>
              <a:buChar char="Ø"/>
              <a:defRPr/>
            </a:pPr>
            <a:r>
              <a:rPr lang="en-US" sz="2000" dirty="0">
                <a:cs typeface="Arial" panose="020B0604020202020204" pitchFamily="34" charset="0"/>
              </a:rPr>
              <a:t>510(k) status?</a:t>
            </a:r>
          </a:p>
          <a:p>
            <a:pPr marL="0" indent="0">
              <a:buNone/>
              <a:defRPr/>
            </a:pPr>
            <a:endParaRPr lang="en-US" sz="2400" dirty="0">
              <a:cs typeface="Arial" panose="020B0604020202020204" pitchFamily="34" charset="0"/>
            </a:endParaRPr>
          </a:p>
          <a:p>
            <a:pPr>
              <a:defRPr/>
            </a:pPr>
            <a:r>
              <a:rPr lang="en-US" sz="2400" b="1" dirty="0">
                <a:cs typeface="Arial" panose="020B0604020202020204" pitchFamily="34" charset="0"/>
              </a:rPr>
              <a:t>Ideal Outcome: Voluntary</a:t>
            </a:r>
            <a:r>
              <a:rPr lang="en-US" sz="2400" dirty="0">
                <a:cs typeface="Arial" panose="020B0604020202020204" pitchFamily="34" charset="0"/>
              </a:rPr>
              <a:t> </a:t>
            </a:r>
            <a:r>
              <a:rPr lang="en-US" sz="2400" b="1" dirty="0">
                <a:cs typeface="Arial" panose="020B0604020202020204" pitchFamily="34" charset="0"/>
              </a:rPr>
              <a:t>Compliance</a:t>
            </a:r>
          </a:p>
          <a:p>
            <a:pPr marL="0" indent="0">
              <a:buNone/>
              <a:defRPr/>
            </a:pPr>
            <a:endParaRPr lang="en-US" sz="2400" dirty="0">
              <a:cs typeface="Arial" panose="020B0604020202020204" pitchFamily="34" charset="0"/>
            </a:endParaRPr>
          </a:p>
          <a:p>
            <a:pPr>
              <a:defRPr/>
            </a:pPr>
            <a:endParaRPr lang="en-US" sz="1400" dirty="0"/>
          </a:p>
        </p:txBody>
      </p:sp>
      <p:pic>
        <p:nvPicPr>
          <p:cNvPr id="15" name="Picture 8">
            <a:extLst>
              <a:ext uri="{FF2B5EF4-FFF2-40B4-BE49-F238E27FC236}">
                <a16:creationId xmlns:a16="http://schemas.microsoft.com/office/drawing/2014/main" id="{05B42B2A-D5B9-4A72-80A0-9A958DD0EA5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761866" y="2756731"/>
            <a:ext cx="1466832" cy="82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a:extLst>
              <a:ext uri="{FF2B5EF4-FFF2-40B4-BE49-F238E27FC236}">
                <a16:creationId xmlns:a16="http://schemas.microsoft.com/office/drawing/2014/main" id="{1E2A1473-4ECF-4BE1-B29B-9E0F48243A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0414" y="4041632"/>
            <a:ext cx="1160112" cy="9109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BE43F35-B722-4336-8E86-ED213940CDAE}"/>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6829948" y="2756731"/>
            <a:ext cx="1958640" cy="910935"/>
          </a:xfrm>
          <a:prstGeom prst="rect">
            <a:avLst/>
          </a:prstGeom>
          <a:ln>
            <a:solidFill>
              <a:schemeClr val="tx1"/>
            </a:solidFill>
          </a:ln>
        </p:spPr>
      </p:pic>
      <p:pic>
        <p:nvPicPr>
          <p:cNvPr id="2050" name="Picture 2" descr="Image result for re-inspection clipart">
            <a:extLst>
              <a:ext uri="{FF2B5EF4-FFF2-40B4-BE49-F238E27FC236}">
                <a16:creationId xmlns:a16="http://schemas.microsoft.com/office/drawing/2014/main" id="{FB015E0D-4020-4164-917F-9C74644D29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3292" y="1195683"/>
            <a:ext cx="1225296" cy="1225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1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B55-BAEB-4563-8254-B173913BCFEF}"/>
              </a:ext>
            </a:extLst>
          </p:cNvPr>
          <p:cNvSpPr>
            <a:spLocks noGrp="1"/>
          </p:cNvSpPr>
          <p:nvPr>
            <p:ph type="title"/>
          </p:nvPr>
        </p:nvSpPr>
        <p:spPr>
          <a:xfrm>
            <a:off x="323850" y="420501"/>
            <a:ext cx="8509103" cy="1086831"/>
          </a:xfrm>
        </p:spPr>
        <p:txBody>
          <a:bodyPr>
            <a:normAutofit fontScale="90000"/>
          </a:bodyPr>
          <a:lstStyle/>
          <a:p>
            <a:r>
              <a:rPr lang="en-US" b="1" dirty="0"/>
              <a:t>Presentation Series:</a:t>
            </a:r>
            <a:br>
              <a:rPr lang="en-US" b="1" dirty="0"/>
            </a:br>
            <a:r>
              <a:rPr lang="en-US" b="1" dirty="0"/>
              <a:t>Day In the Life</a:t>
            </a:r>
          </a:p>
        </p:txBody>
      </p:sp>
      <p:sp>
        <p:nvSpPr>
          <p:cNvPr id="3" name="Content Placeholder 2">
            <a:extLst>
              <a:ext uri="{FF2B5EF4-FFF2-40B4-BE49-F238E27FC236}">
                <a16:creationId xmlns:a16="http://schemas.microsoft.com/office/drawing/2014/main" id="{787E3A54-95E7-442D-A9BF-79911CB0FDCD}"/>
              </a:ext>
            </a:extLst>
          </p:cNvPr>
          <p:cNvSpPr>
            <a:spLocks noGrp="1"/>
          </p:cNvSpPr>
          <p:nvPr>
            <p:ph idx="1"/>
          </p:nvPr>
        </p:nvSpPr>
        <p:spPr/>
        <p:txBody>
          <a:bodyPr>
            <a:normAutofit/>
          </a:bodyPr>
          <a:lstStyle/>
          <a:p>
            <a:r>
              <a:rPr lang="en-US" dirty="0"/>
              <a:t>5 Modules</a:t>
            </a:r>
          </a:p>
          <a:p>
            <a:pPr marL="971550" lvl="1" indent="-514350">
              <a:buFont typeface="+mj-lt"/>
              <a:buAutoNum type="arabicPeriod"/>
            </a:pPr>
            <a:r>
              <a:rPr lang="en-US" dirty="0">
                <a:solidFill>
                  <a:srgbClr val="080808"/>
                </a:solidFill>
              </a:rPr>
              <a:t>Introduction</a:t>
            </a:r>
          </a:p>
          <a:p>
            <a:pPr marL="971550" lvl="1" indent="-514350">
              <a:buFont typeface="+mj-lt"/>
              <a:buAutoNum type="arabicPeriod"/>
            </a:pPr>
            <a:r>
              <a:rPr lang="en-US" dirty="0">
                <a:solidFill>
                  <a:srgbClr val="080808"/>
                </a:solidFill>
              </a:rPr>
              <a:t>Consumer Safety Officer</a:t>
            </a:r>
          </a:p>
          <a:p>
            <a:pPr marL="971550" lvl="1" indent="-514350">
              <a:buFont typeface="+mj-lt"/>
              <a:buAutoNum type="arabicPeriod"/>
            </a:pPr>
            <a:r>
              <a:rPr lang="en-US" dirty="0">
                <a:solidFill>
                  <a:srgbClr val="080808"/>
                </a:solidFill>
              </a:rPr>
              <a:t>Supervisory Consumer Safety Officer </a:t>
            </a:r>
          </a:p>
          <a:p>
            <a:pPr marL="971550" lvl="1" indent="-514350">
              <a:buFont typeface="+mj-lt"/>
              <a:buAutoNum type="arabicPeriod"/>
            </a:pPr>
            <a:r>
              <a:rPr lang="en-US" b="1" dirty="0">
                <a:solidFill>
                  <a:srgbClr val="336699"/>
                </a:solidFill>
              </a:rPr>
              <a:t>Compliance Officer</a:t>
            </a:r>
          </a:p>
          <a:p>
            <a:pPr marL="971550" lvl="1" indent="-514350">
              <a:buFont typeface="+mj-lt"/>
              <a:buAutoNum type="arabicPeriod"/>
            </a:pPr>
            <a:r>
              <a:rPr lang="en-US" dirty="0"/>
              <a:t>Recall Coordinator</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A03162F3-8225-4B26-96CA-2AD0419CED9C}"/>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11167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C9948-9365-4535-91B1-FEE4395CDB10}"/>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30</a:t>
            </a:fld>
            <a:endParaRPr lang="en-US" dirty="0">
              <a:solidFill>
                <a:prstClr val="black">
                  <a:tint val="75000"/>
                </a:prstClr>
              </a:solidFill>
            </a:endParaRPr>
          </a:p>
        </p:txBody>
      </p:sp>
      <p:sp>
        <p:nvSpPr>
          <p:cNvPr id="3" name="TextBox 2"/>
          <p:cNvSpPr txBox="1"/>
          <p:nvPr/>
        </p:nvSpPr>
        <p:spPr>
          <a:xfrm>
            <a:off x="479394" y="1482571"/>
            <a:ext cx="8207406" cy="1323439"/>
          </a:xfrm>
          <a:prstGeom prst="rect">
            <a:avLst/>
          </a:prstGeom>
          <a:noFill/>
        </p:spPr>
        <p:txBody>
          <a:bodyPr wrap="square" rtlCol="0">
            <a:spAutoFit/>
          </a:bodyPr>
          <a:lstStyle/>
          <a:p>
            <a:pPr algn="ctr"/>
            <a:r>
              <a:rPr lang="en-US" sz="4000" b="1" dirty="0"/>
              <a:t>Tips for Firms to Effectively Respond to Regulatory Actions</a:t>
            </a:r>
          </a:p>
        </p:txBody>
      </p:sp>
    </p:spTree>
    <p:extLst>
      <p:ext uri="{BB962C8B-B14F-4D97-AF65-F5344CB8AC3E}">
        <p14:creationId xmlns:p14="http://schemas.microsoft.com/office/powerpoint/2010/main" val="257975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540845"/>
            <a:ext cx="9144000" cy="762600"/>
          </a:xfrm>
        </p:spPr>
        <p:txBody>
          <a:bodyPr>
            <a:normAutofit/>
          </a:bodyPr>
          <a:lstStyle/>
          <a:p>
            <a:r>
              <a:rPr lang="en-US" altLang="en-US" sz="4000" b="1" dirty="0"/>
              <a:t>Understand Your Product’s Requirements</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31</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265448"/>
            <a:ext cx="7124700" cy="3775659"/>
          </a:xfrm>
          <a:noFill/>
        </p:spPr>
        <p:txBody>
          <a:bodyPr numCol="1">
            <a:normAutofit fontScale="92500" lnSpcReduction="10000"/>
          </a:bodyPr>
          <a:lstStyle/>
          <a:p>
            <a:pPr>
              <a:lnSpc>
                <a:spcPct val="150000"/>
              </a:lnSpc>
              <a:defRPr/>
            </a:pPr>
            <a:r>
              <a:rPr lang="en-US" altLang="en-US" sz="2400" dirty="0">
                <a:cs typeface="Arial" panose="020B0604020202020204" pitchFamily="34" charset="0"/>
              </a:rPr>
              <a:t>How is your product classified?</a:t>
            </a:r>
          </a:p>
          <a:p>
            <a:pPr>
              <a:lnSpc>
                <a:spcPct val="150000"/>
              </a:lnSpc>
              <a:defRPr/>
            </a:pPr>
            <a:r>
              <a:rPr lang="en-US" altLang="en-US" sz="2400" dirty="0">
                <a:cs typeface="Arial" panose="020B0604020202020204" pitchFamily="34" charset="0"/>
              </a:rPr>
              <a:t>Does your product require a premarket submission before getting to market?</a:t>
            </a:r>
          </a:p>
          <a:p>
            <a:pPr>
              <a:lnSpc>
                <a:spcPct val="150000"/>
              </a:lnSpc>
              <a:defRPr/>
            </a:pPr>
            <a:r>
              <a:rPr lang="en-US" altLang="en-US" sz="2400" dirty="0">
                <a:cs typeface="Arial" panose="020B0604020202020204" pitchFamily="34" charset="0"/>
              </a:rPr>
              <a:t>What are your reporting requirements?</a:t>
            </a:r>
          </a:p>
          <a:p>
            <a:pPr>
              <a:lnSpc>
                <a:spcPct val="150000"/>
              </a:lnSpc>
              <a:defRPr/>
            </a:pPr>
            <a:r>
              <a:rPr lang="en-US" altLang="en-US" sz="2400" dirty="0">
                <a:cs typeface="Arial" panose="020B0604020202020204" pitchFamily="34" charset="0"/>
              </a:rPr>
              <a:t>What are your Quality System Requirements?</a:t>
            </a:r>
          </a:p>
          <a:p>
            <a:pPr>
              <a:lnSpc>
                <a:spcPct val="150000"/>
              </a:lnSpc>
              <a:defRPr/>
            </a:pPr>
            <a:r>
              <a:rPr lang="en-US" altLang="en-US" sz="2400" dirty="0">
                <a:cs typeface="Arial" panose="020B0604020202020204" pitchFamily="34" charset="0"/>
              </a:rPr>
              <a:t>What are your label and labeling requirements?</a:t>
            </a:r>
          </a:p>
          <a:p>
            <a:pPr>
              <a:lnSpc>
                <a:spcPct val="150000"/>
              </a:lnSpc>
              <a:defRPr/>
            </a:pPr>
            <a:r>
              <a:rPr lang="en-US" altLang="en-US" sz="2400" dirty="0">
                <a:cs typeface="Arial" panose="020B0604020202020204" pitchFamily="34" charset="0"/>
              </a:rPr>
              <a:t>Do you have a website or social media? </a:t>
            </a:r>
            <a:r>
              <a:rPr lang="en-US" sz="2000" dirty="0"/>
              <a:t>	</a:t>
            </a:r>
            <a:endParaRPr lang="en-US" sz="1800" dirty="0"/>
          </a:p>
        </p:txBody>
      </p:sp>
      <p:pic>
        <p:nvPicPr>
          <p:cNvPr id="12" name="Picture 2" descr="C:\Users\kelly.sheppard\AppData\Local\Microsoft\Windows\Temporary Internet Files\Content.IE5\IHM4PI0K\open%20source%20biology[1].png">
            <a:extLst>
              <a:ext uri="{FF2B5EF4-FFF2-40B4-BE49-F238E27FC236}">
                <a16:creationId xmlns:a16="http://schemas.microsoft.com/office/drawing/2014/main" id="{DB54332F-F923-44F5-A379-6FB8865B0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3454" y="2591786"/>
            <a:ext cx="2349500" cy="132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80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3999" cy="655694"/>
          </a:xfrm>
        </p:spPr>
        <p:txBody>
          <a:bodyPr>
            <a:normAutofit fontScale="90000"/>
          </a:bodyPr>
          <a:lstStyle/>
          <a:p>
            <a:r>
              <a:rPr lang="en-US" altLang="en-US" sz="4000" b="1" dirty="0"/>
              <a:t>Tips for Effective Responses</a:t>
            </a:r>
            <a:endParaRPr lang="en-US" altLang="en-US" sz="22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32</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168025"/>
            <a:ext cx="7543800" cy="3759082"/>
          </a:xfrm>
          <a:noFill/>
        </p:spPr>
        <p:txBody>
          <a:bodyPr numCol="1">
            <a:normAutofit fontScale="70000" lnSpcReduction="20000"/>
          </a:bodyPr>
          <a:lstStyle/>
          <a:p>
            <a:pPr>
              <a:lnSpc>
                <a:spcPct val="150000"/>
              </a:lnSpc>
            </a:pPr>
            <a:r>
              <a:rPr lang="en-US" altLang="en-US" sz="2800" dirty="0"/>
              <a:t>Annotate; make corrections during Establishment Inspection</a:t>
            </a:r>
          </a:p>
          <a:p>
            <a:pPr>
              <a:lnSpc>
                <a:spcPct val="150000"/>
              </a:lnSpc>
            </a:pPr>
            <a:r>
              <a:rPr lang="en-US" altLang="en-US" sz="2800" dirty="0"/>
              <a:t>Address each observation/deficiency</a:t>
            </a:r>
          </a:p>
          <a:p>
            <a:pPr>
              <a:lnSpc>
                <a:spcPct val="150000"/>
              </a:lnSpc>
            </a:pPr>
            <a:r>
              <a:rPr lang="en-US" altLang="en-US" sz="2800" dirty="0"/>
              <a:t>Be comprehensive and accurate</a:t>
            </a:r>
          </a:p>
          <a:p>
            <a:pPr>
              <a:lnSpc>
                <a:spcPct val="150000"/>
              </a:lnSpc>
            </a:pPr>
            <a:r>
              <a:rPr lang="en-US" altLang="en-US" sz="2800" dirty="0">
                <a:sym typeface="Wingdings" panose="05000000000000000000" pitchFamily="2" charset="2"/>
              </a:rPr>
              <a:t>Perform an effectiveness check on </a:t>
            </a:r>
            <a:r>
              <a:rPr lang="en-US" altLang="en-US" sz="2800" dirty="0" err="1">
                <a:sym typeface="Wingdings" panose="05000000000000000000" pitchFamily="2" charset="2"/>
              </a:rPr>
              <a:t>CAPAs</a:t>
            </a:r>
            <a:endParaRPr lang="en-US" altLang="en-US" sz="2800" dirty="0"/>
          </a:p>
          <a:p>
            <a:pPr>
              <a:lnSpc>
                <a:spcPct val="150000"/>
              </a:lnSpc>
            </a:pPr>
            <a:r>
              <a:rPr lang="en-US" altLang="en-US" sz="2800" dirty="0"/>
              <a:t>Show evidence of correction and corrective actions</a:t>
            </a:r>
          </a:p>
          <a:p>
            <a:pPr>
              <a:lnSpc>
                <a:spcPct val="150000"/>
              </a:lnSpc>
            </a:pPr>
            <a:r>
              <a:rPr lang="en-US" altLang="en-US" sz="2800" dirty="0"/>
              <a:t>Update/revise Standard Operating Procedures; show both before and after versions</a:t>
            </a:r>
          </a:p>
          <a:p>
            <a:pPr marL="0" indent="0">
              <a:lnSpc>
                <a:spcPct val="150000"/>
              </a:lnSpc>
              <a:buNone/>
            </a:pPr>
            <a:endParaRPr lang="en-US" altLang="en-US" sz="2200" dirty="0"/>
          </a:p>
          <a:p>
            <a:pPr marL="0" indent="0">
              <a:buNone/>
              <a:defRPr/>
            </a:pPr>
            <a:r>
              <a:rPr lang="en-US" sz="1600" dirty="0"/>
              <a:t>CAPA = Corrective and Preventive Action</a:t>
            </a:r>
          </a:p>
        </p:txBody>
      </p:sp>
      <p:pic>
        <p:nvPicPr>
          <p:cNvPr id="11" name="Picture 2" descr="C:\Users\kelly.sheppard\AppData\Local\Microsoft\Windows\Temporary Internet Files\Content.IE5\FIJK6K30\Lists[1].jpg">
            <a:extLst>
              <a:ext uri="{FF2B5EF4-FFF2-40B4-BE49-F238E27FC236}">
                <a16:creationId xmlns:a16="http://schemas.microsoft.com/office/drawing/2014/main" id="{1039E679-B2E3-403A-9217-CD65818D443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553200" y="1643954"/>
            <a:ext cx="24336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60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3999" cy="751391"/>
          </a:xfrm>
        </p:spPr>
        <p:txBody>
          <a:bodyPr>
            <a:normAutofit/>
          </a:bodyPr>
          <a:lstStyle/>
          <a:p>
            <a:r>
              <a:rPr lang="en-US" altLang="en-US" sz="4000" b="1" dirty="0"/>
              <a:t>Tips for Effective Responses</a:t>
            </a:r>
            <a:endParaRPr lang="en-US" altLang="en-US" sz="2200"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33</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57200" y="1433845"/>
            <a:ext cx="8375754" cy="2192440"/>
          </a:xfrm>
          <a:noFill/>
        </p:spPr>
        <p:txBody>
          <a:bodyPr numCol="1">
            <a:normAutofit fontScale="85000" lnSpcReduction="10000"/>
          </a:bodyPr>
          <a:lstStyle/>
          <a:p>
            <a:pPr>
              <a:lnSpc>
                <a:spcPct val="150000"/>
              </a:lnSpc>
            </a:pPr>
            <a:r>
              <a:rPr lang="en-US" altLang="en-US" sz="2400" dirty="0"/>
              <a:t>Set realistic dates, provide timetable, and meet timeframes</a:t>
            </a:r>
          </a:p>
          <a:p>
            <a:pPr>
              <a:lnSpc>
                <a:spcPct val="150000"/>
              </a:lnSpc>
            </a:pPr>
            <a:r>
              <a:rPr lang="en-US" altLang="en-US" sz="2400" dirty="0"/>
              <a:t>Work closely with ORA Compliance Officer</a:t>
            </a:r>
          </a:p>
          <a:p>
            <a:pPr>
              <a:lnSpc>
                <a:spcPct val="150000"/>
              </a:lnSpc>
            </a:pPr>
            <a:r>
              <a:rPr lang="en-US" altLang="en-US" sz="2400" dirty="0"/>
              <a:t>Address all discussion items </a:t>
            </a:r>
          </a:p>
          <a:p>
            <a:pPr>
              <a:lnSpc>
                <a:spcPct val="150000"/>
              </a:lnSpc>
            </a:pPr>
            <a:r>
              <a:rPr lang="en-US" altLang="en-US" sz="2400" dirty="0"/>
              <a:t>Address any premarket issues discussed during Establishment Inspection</a:t>
            </a:r>
          </a:p>
          <a:p>
            <a:pPr>
              <a:lnSpc>
                <a:spcPct val="150000"/>
              </a:lnSpc>
            </a:pPr>
            <a:endParaRPr lang="en-US" sz="1800" dirty="0"/>
          </a:p>
        </p:txBody>
      </p:sp>
      <p:pic>
        <p:nvPicPr>
          <p:cNvPr id="3" name="Picture 2">
            <a:extLst>
              <a:ext uri="{FF2B5EF4-FFF2-40B4-BE49-F238E27FC236}">
                <a16:creationId xmlns:a16="http://schemas.microsoft.com/office/drawing/2014/main" id="{D24A3341-63AA-4DF9-9AD2-778894E6C33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6325644" y="3436910"/>
            <a:ext cx="1740488" cy="1507953"/>
          </a:xfrm>
          <a:prstGeom prst="rect">
            <a:avLst/>
          </a:prstGeom>
        </p:spPr>
      </p:pic>
      <p:sp>
        <p:nvSpPr>
          <p:cNvPr id="7" name="TextBox 6">
            <a:extLst>
              <a:ext uri="{FF2B5EF4-FFF2-40B4-BE49-F238E27FC236}">
                <a16:creationId xmlns:a16="http://schemas.microsoft.com/office/drawing/2014/main" id="{55E39E55-FFE0-498A-8336-9D90FCAD9F0E}"/>
              </a:ext>
            </a:extLst>
          </p:cNvPr>
          <p:cNvSpPr txBox="1"/>
          <p:nvPr/>
        </p:nvSpPr>
        <p:spPr>
          <a:xfrm>
            <a:off x="277660" y="4613374"/>
            <a:ext cx="2653429" cy="307777"/>
          </a:xfrm>
          <a:prstGeom prst="rect">
            <a:avLst/>
          </a:prstGeom>
          <a:noFill/>
        </p:spPr>
        <p:txBody>
          <a:bodyPr wrap="square" rtlCol="0">
            <a:spAutoFit/>
          </a:bodyPr>
          <a:lstStyle/>
          <a:p>
            <a:pPr algn="just"/>
            <a:r>
              <a:rPr lang="en-US" sz="1400" dirty="0"/>
              <a:t>ORA = Office of Regulatory Affairs</a:t>
            </a:r>
          </a:p>
        </p:txBody>
      </p:sp>
    </p:spTree>
    <p:extLst>
      <p:ext uri="{BB962C8B-B14F-4D97-AF65-F5344CB8AC3E}">
        <p14:creationId xmlns:p14="http://schemas.microsoft.com/office/powerpoint/2010/main" val="2228756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29"/>
            <a:ext cx="9143999" cy="631423"/>
          </a:xfrm>
        </p:spPr>
        <p:txBody>
          <a:bodyPr>
            <a:normAutofit fontScale="90000"/>
          </a:bodyPr>
          <a:lstStyle/>
          <a:p>
            <a:r>
              <a:rPr lang="en-US" altLang="en-US" sz="4000" b="1" dirty="0"/>
              <a:t>Device Resources</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34</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23195" y="985198"/>
            <a:ext cx="8409759" cy="4055909"/>
          </a:xfrm>
          <a:noFill/>
        </p:spPr>
        <p:txBody>
          <a:bodyPr numCol="1">
            <a:noAutofit/>
          </a:bodyPr>
          <a:lstStyle/>
          <a:p>
            <a:pPr>
              <a:lnSpc>
                <a:spcPct val="120000"/>
              </a:lnSpc>
              <a:spcBef>
                <a:spcPts val="0"/>
              </a:spcBef>
              <a:buFont typeface="+mj-lt"/>
              <a:buAutoNum type="arabicPeriod"/>
              <a:defRPr/>
            </a:pPr>
            <a:r>
              <a:rPr lang="en-US" sz="1600" b="1" dirty="0">
                <a:cs typeface="Arial" panose="020B0604020202020204" pitchFamily="34" charset="0"/>
              </a:rPr>
              <a:t>FDA Guidance</a:t>
            </a:r>
          </a:p>
          <a:p>
            <a:pPr marL="400050" lvl="1" indent="0">
              <a:lnSpc>
                <a:spcPct val="120000"/>
              </a:lnSpc>
              <a:spcBef>
                <a:spcPts val="0"/>
              </a:spcBef>
              <a:buNone/>
              <a:defRPr/>
            </a:pPr>
            <a:r>
              <a:rPr lang="en-US" sz="1600" dirty="0">
                <a:solidFill>
                  <a:srgbClr val="0070C0"/>
                </a:solidFill>
                <a:cs typeface="Arial" panose="020B0604020202020204" pitchFamily="34" charset="0"/>
                <a:hlinkClick r:id="rId5"/>
              </a:rPr>
              <a:t>www.fda.gov/medical-devices/device-advice-comprehensive-regulatory-assistance/guidance-documents-medical-devices-and-radiation-emitting-products</a:t>
            </a:r>
            <a:endParaRPr lang="en-US" sz="1600" dirty="0">
              <a:solidFill>
                <a:srgbClr val="0070C0"/>
              </a:solidFill>
              <a:cs typeface="Arial" panose="020B0604020202020204" pitchFamily="34" charset="0"/>
            </a:endParaRPr>
          </a:p>
          <a:p>
            <a:pPr marL="400050" lvl="1" indent="0">
              <a:lnSpc>
                <a:spcPct val="120000"/>
              </a:lnSpc>
              <a:spcBef>
                <a:spcPts val="0"/>
              </a:spcBef>
              <a:buNone/>
              <a:defRPr/>
            </a:pPr>
            <a:endParaRPr lang="en-US" sz="1200" dirty="0">
              <a:solidFill>
                <a:srgbClr val="0070C0"/>
              </a:solidFill>
              <a:cs typeface="Arial" panose="020B0604020202020204" pitchFamily="34" charset="0"/>
            </a:endParaRPr>
          </a:p>
          <a:p>
            <a:pPr>
              <a:lnSpc>
                <a:spcPct val="120000"/>
              </a:lnSpc>
              <a:spcBef>
                <a:spcPts val="0"/>
              </a:spcBef>
              <a:buFont typeface="+mj-lt"/>
              <a:buAutoNum type="arabicPeriod"/>
              <a:defRPr/>
            </a:pPr>
            <a:r>
              <a:rPr lang="en-US" sz="1600" b="1" dirty="0">
                <a:cs typeface="Arial" panose="020B0604020202020204" pitchFamily="34" charset="0"/>
              </a:rPr>
              <a:t>CDRH Learn: Multi-Media Industry Education</a:t>
            </a:r>
          </a:p>
          <a:p>
            <a:pPr marL="400050" lvl="1" indent="0">
              <a:lnSpc>
                <a:spcPct val="120000"/>
              </a:lnSpc>
              <a:spcBef>
                <a:spcPts val="0"/>
              </a:spcBef>
              <a:buNone/>
              <a:defRPr/>
            </a:pPr>
            <a:r>
              <a:rPr lang="en-US" sz="1600" dirty="0">
                <a:solidFill>
                  <a:srgbClr val="0070C0"/>
                </a:solidFill>
                <a:cs typeface="Arial" panose="020B0604020202020204" pitchFamily="34" charset="0"/>
                <a:hlinkClick r:id="rId6"/>
              </a:rPr>
              <a:t>www.fda.gov/training-and-continuing-education/cdrh-learn</a:t>
            </a:r>
            <a:r>
              <a:rPr lang="en-US" sz="1600" dirty="0">
                <a:solidFill>
                  <a:srgbClr val="0070C0"/>
                </a:solidFill>
                <a:cs typeface="Arial" panose="020B0604020202020204" pitchFamily="34" charset="0"/>
              </a:rPr>
              <a:t> </a:t>
            </a:r>
          </a:p>
          <a:p>
            <a:pPr marL="457200" indent="-457200">
              <a:lnSpc>
                <a:spcPct val="120000"/>
              </a:lnSpc>
              <a:spcBef>
                <a:spcPts val="0"/>
              </a:spcBef>
              <a:buAutoNum type="arabicPeriod" startAt="2"/>
              <a:defRPr/>
            </a:pPr>
            <a:endParaRPr lang="en-US" sz="1200" dirty="0">
              <a:solidFill>
                <a:srgbClr val="0070C0"/>
              </a:solidFill>
              <a:cs typeface="Arial" panose="020B0604020202020204" pitchFamily="34" charset="0"/>
            </a:endParaRPr>
          </a:p>
          <a:p>
            <a:pPr>
              <a:lnSpc>
                <a:spcPct val="120000"/>
              </a:lnSpc>
              <a:spcBef>
                <a:spcPts val="0"/>
              </a:spcBef>
              <a:buFont typeface="+mj-lt"/>
              <a:buAutoNum type="arabicPeriod" startAt="3"/>
              <a:defRPr/>
            </a:pPr>
            <a:r>
              <a:rPr lang="en-US" sz="1600" b="1" dirty="0">
                <a:cs typeface="Arial" panose="020B0604020202020204" pitchFamily="34" charset="0"/>
              </a:rPr>
              <a:t>Device Advice: Text-Based Education</a:t>
            </a:r>
          </a:p>
          <a:p>
            <a:pPr marL="400050" lvl="1" indent="0">
              <a:lnSpc>
                <a:spcPct val="120000"/>
              </a:lnSpc>
              <a:spcBef>
                <a:spcPts val="0"/>
              </a:spcBef>
              <a:buNone/>
              <a:defRPr/>
            </a:pPr>
            <a:r>
              <a:rPr lang="en-US" sz="1600" dirty="0">
                <a:cs typeface="Arial" panose="020B0604020202020204" pitchFamily="34" charset="0"/>
                <a:hlinkClick r:id="rId7"/>
              </a:rPr>
              <a:t>www.fda.gov/medical-devices/device-advice-comprehensive-regulatory-assistance</a:t>
            </a:r>
            <a:r>
              <a:rPr lang="en-US" sz="1600" dirty="0">
                <a:cs typeface="Arial" panose="020B0604020202020204" pitchFamily="34" charset="0"/>
              </a:rPr>
              <a:t>  </a:t>
            </a:r>
          </a:p>
          <a:p>
            <a:pPr>
              <a:lnSpc>
                <a:spcPct val="120000"/>
              </a:lnSpc>
              <a:spcBef>
                <a:spcPts val="0"/>
              </a:spcBef>
              <a:defRPr/>
            </a:pPr>
            <a:endParaRPr lang="en-US" altLang="en-US" sz="1200" b="1" dirty="0">
              <a:cs typeface="Arial" panose="020B0604020202020204" pitchFamily="34" charset="0"/>
            </a:endParaRPr>
          </a:p>
          <a:p>
            <a:pPr>
              <a:lnSpc>
                <a:spcPct val="120000"/>
              </a:lnSpc>
              <a:spcBef>
                <a:spcPts val="0"/>
              </a:spcBef>
              <a:buFont typeface="+mj-lt"/>
              <a:buAutoNum type="arabicPeriod" startAt="4"/>
              <a:defRPr/>
            </a:pPr>
            <a:r>
              <a:rPr lang="en-US" altLang="en-US" sz="1600" b="1" dirty="0">
                <a:cs typeface="Arial" panose="020B0604020202020204" pitchFamily="34" charset="0"/>
              </a:rPr>
              <a:t>Division of Industry and Consumer Education (DICE) </a:t>
            </a:r>
            <a:r>
              <a:rPr lang="en-US" altLang="en-US" sz="1600" dirty="0">
                <a:cs typeface="Arial" panose="020B0604020202020204" pitchFamily="34" charset="0"/>
                <a:hlinkClick r:id="rId8"/>
              </a:rPr>
              <a:t>DICE@fda.hhs.gov</a:t>
            </a:r>
            <a:endParaRPr lang="en-US" altLang="en-US" sz="1600" dirty="0">
              <a:cs typeface="Arial" panose="020B0604020202020204" pitchFamily="34" charset="0"/>
            </a:endParaRPr>
          </a:p>
          <a:p>
            <a:pPr marL="0" indent="0">
              <a:lnSpc>
                <a:spcPct val="120000"/>
              </a:lnSpc>
              <a:spcBef>
                <a:spcPts val="0"/>
              </a:spcBef>
              <a:buNone/>
              <a:defRPr/>
            </a:pPr>
            <a:endParaRPr lang="en-US" altLang="en-US" sz="1600" dirty="0">
              <a:cs typeface="Arial" panose="020B0604020202020204" pitchFamily="34" charset="0"/>
            </a:endParaRPr>
          </a:p>
          <a:p>
            <a:pPr>
              <a:lnSpc>
                <a:spcPct val="120000"/>
              </a:lnSpc>
              <a:spcBef>
                <a:spcPts val="0"/>
              </a:spcBef>
              <a:buFont typeface="+mj-lt"/>
              <a:buAutoNum type="arabicPeriod" startAt="5"/>
              <a:defRPr/>
            </a:pPr>
            <a:r>
              <a:rPr lang="en-US" altLang="en-US" sz="1600" b="1" dirty="0">
                <a:cs typeface="Arial" panose="020B0604020202020204" pitchFamily="34" charset="0"/>
              </a:rPr>
              <a:t>Ombudsman (e.g., dispute resolution) </a:t>
            </a:r>
            <a:r>
              <a:rPr lang="en-US" altLang="en-US" sz="1600" dirty="0">
                <a:cs typeface="Arial" panose="020B0604020202020204" pitchFamily="34" charset="0"/>
                <a:hlinkClick r:id="rId9"/>
              </a:rPr>
              <a:t>ORAOmbudsman@fda.hhs.gov</a:t>
            </a:r>
            <a:r>
              <a:rPr lang="en-US" altLang="en-US" sz="1600" dirty="0">
                <a:cs typeface="Arial" panose="020B0604020202020204" pitchFamily="34" charset="0"/>
              </a:rPr>
              <a:t> and </a:t>
            </a:r>
            <a:r>
              <a:rPr lang="en-US" altLang="en-US" sz="1600" dirty="0">
                <a:cs typeface="Arial" panose="020B0604020202020204" pitchFamily="34" charset="0"/>
                <a:hlinkClick r:id="rId10"/>
              </a:rPr>
              <a:t>CDRHOmbudsman@fda.hhs.gov</a:t>
            </a:r>
            <a:r>
              <a:rPr lang="en-US" altLang="en-US" sz="1600" dirty="0">
                <a:cs typeface="Arial" panose="020B0604020202020204" pitchFamily="34" charset="0"/>
              </a:rPr>
              <a:t> </a:t>
            </a:r>
          </a:p>
          <a:p>
            <a:pPr marL="0" indent="0">
              <a:lnSpc>
                <a:spcPct val="120000"/>
              </a:lnSpc>
              <a:spcBef>
                <a:spcPts val="0"/>
              </a:spcBef>
              <a:buNone/>
              <a:defRPr/>
            </a:pPr>
            <a:r>
              <a:rPr lang="en-US" sz="1600" dirty="0">
                <a:cs typeface="Arial" panose="020B0604020202020204" pitchFamily="34" charset="0"/>
              </a:rPr>
              <a:t>	</a:t>
            </a:r>
          </a:p>
        </p:txBody>
      </p:sp>
    </p:spTree>
    <p:extLst>
      <p:ext uri="{BB962C8B-B14F-4D97-AF65-F5344CB8AC3E}">
        <p14:creationId xmlns:p14="http://schemas.microsoft.com/office/powerpoint/2010/main" val="4293271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782344"/>
          </a:xfrm>
        </p:spPr>
        <p:txBody>
          <a:bodyPr>
            <a:normAutofit/>
          </a:bodyPr>
          <a:lstStyle/>
          <a:p>
            <a:r>
              <a:rPr lang="en-US" altLang="en-US" sz="4000" b="1" dirty="0"/>
              <a:t>Summary</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a:xfrm>
            <a:off x="6553200" y="4767263"/>
            <a:ext cx="2133600" cy="273844"/>
          </a:xfrm>
        </p:spPr>
        <p:txBody>
          <a:bodyPr/>
          <a:lstStyle/>
          <a:p>
            <a:fld id="{7D871F5F-C8AF-484B-B19A-A0CBCE8C7764}" type="slidenum">
              <a:rPr lang="en-US" smtClean="0">
                <a:solidFill>
                  <a:prstClr val="black">
                    <a:tint val="75000"/>
                  </a:prstClr>
                </a:solidFill>
              </a:rPr>
              <a:pPr/>
              <a:t>35</a:t>
            </a:fld>
            <a:endParaRPr lang="en-US" dirty="0">
              <a:solidFill>
                <a:prstClr val="black">
                  <a:tint val="75000"/>
                </a:prstClr>
              </a:solidFill>
            </a:endParaRPr>
          </a:p>
        </p:txBody>
      </p:sp>
      <p:sp>
        <p:nvSpPr>
          <p:cNvPr id="15363" name="Content Placeholder 5"/>
          <p:cNvSpPr>
            <a:spLocks noGrp="1"/>
          </p:cNvSpPr>
          <p:nvPr>
            <p:ph idx="4294967295"/>
            <p:custDataLst>
              <p:tags r:id="rId2"/>
            </p:custDataLst>
          </p:nvPr>
        </p:nvSpPr>
        <p:spPr>
          <a:xfrm>
            <a:off x="497150" y="1242874"/>
            <a:ext cx="8320489" cy="3693110"/>
          </a:xfrm>
          <a:noFill/>
        </p:spPr>
        <p:txBody>
          <a:bodyPr numCol="1">
            <a:noAutofit/>
          </a:bodyPr>
          <a:lstStyle/>
          <a:p>
            <a:r>
              <a:rPr lang="en-US" sz="2400" dirty="0">
                <a:cs typeface="Arial" panose="020B0604020202020204" pitchFamily="34" charset="0"/>
              </a:rPr>
              <a:t>Compliance Officers roles are critical to protecting the consumer</a:t>
            </a:r>
          </a:p>
          <a:p>
            <a:r>
              <a:rPr lang="en-US" sz="2400" dirty="0">
                <a:cs typeface="Arial" panose="020B0604020202020204" pitchFamily="34" charset="0"/>
              </a:rPr>
              <a:t>ORA issues advisory and enforcement actions as a result of the product’s health risk and violation of law</a:t>
            </a:r>
          </a:p>
          <a:p>
            <a:r>
              <a:rPr lang="en-US" sz="2400" dirty="0">
                <a:cs typeface="Arial" panose="020B0604020202020204" pitchFamily="34" charset="0"/>
              </a:rPr>
              <a:t>ORA’s Compliance Branch communication strategies and risk-based enforcement actions help to reduce and prevent patient harm</a:t>
            </a:r>
          </a:p>
          <a:p>
            <a:r>
              <a:rPr lang="en-US" sz="2400" dirty="0">
                <a:cs typeface="Arial" panose="020B0604020202020204" pitchFamily="34" charset="0"/>
              </a:rPr>
              <a:t>Compliance cases aim to ensure a positive public health outcome</a:t>
            </a:r>
          </a:p>
        </p:txBody>
      </p:sp>
    </p:spTree>
    <p:extLst>
      <p:ext uri="{BB962C8B-B14F-4D97-AF65-F5344CB8AC3E}">
        <p14:creationId xmlns:p14="http://schemas.microsoft.com/office/powerpoint/2010/main" val="95520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954" y="392316"/>
            <a:ext cx="8509000" cy="693738"/>
          </a:xfrm>
        </p:spPr>
        <p:txBody>
          <a:bodyPr>
            <a:normAutofit fontScale="90000"/>
          </a:bodyPr>
          <a:lstStyle/>
          <a:p>
            <a:r>
              <a:rPr lang="en-US" b="1" dirty="0"/>
              <a:t>Your Call to Action</a:t>
            </a:r>
          </a:p>
        </p:txBody>
      </p:sp>
      <p:sp>
        <p:nvSpPr>
          <p:cNvPr id="3" name="Content Placeholder 2"/>
          <p:cNvSpPr>
            <a:spLocks noGrp="1"/>
          </p:cNvSpPr>
          <p:nvPr>
            <p:ph idx="4294967295"/>
          </p:nvPr>
        </p:nvSpPr>
        <p:spPr>
          <a:xfrm>
            <a:off x="323954" y="1384917"/>
            <a:ext cx="8676611" cy="3288695"/>
          </a:xfrm>
        </p:spPr>
        <p:txBody>
          <a:bodyPr>
            <a:normAutofit/>
          </a:bodyPr>
          <a:lstStyle/>
          <a:p>
            <a:pPr marL="514350" indent="-514350">
              <a:spcAft>
                <a:spcPts val="1200"/>
              </a:spcAft>
              <a:buAutoNum type="arabicPeriod"/>
            </a:pPr>
            <a:r>
              <a:rPr lang="en-US" altLang="en-US" sz="2800" dirty="0"/>
              <a:t>Understand your regulatory responsibilities</a:t>
            </a:r>
          </a:p>
          <a:p>
            <a:pPr marL="514350" indent="-514350">
              <a:spcAft>
                <a:spcPts val="1200"/>
              </a:spcAft>
              <a:buAutoNum type="arabicPeriod"/>
            </a:pPr>
            <a:r>
              <a:rPr lang="en-US" altLang="en-US" sz="2800" dirty="0"/>
              <a:t>Stay informed and use various FDA resources</a:t>
            </a:r>
          </a:p>
          <a:p>
            <a:pPr marL="514350" indent="-514350">
              <a:spcAft>
                <a:spcPts val="1200"/>
              </a:spcAft>
              <a:buAutoNum type="arabicPeriod"/>
            </a:pPr>
            <a:r>
              <a:rPr lang="en-US" altLang="en-US" sz="2800" dirty="0"/>
              <a:t>View other modules in this series to learn more about the individual OMDRHO staff roles</a:t>
            </a:r>
          </a:p>
          <a:p>
            <a:pPr marL="514350" indent="-514350">
              <a:spcAft>
                <a:spcPts val="1200"/>
              </a:spcAft>
              <a:buAutoNum type="arabicPeriod"/>
            </a:pPr>
            <a:endParaRPr lang="en-US" altLang="en-US" sz="2800" dirty="0"/>
          </a:p>
        </p:txBody>
      </p:sp>
      <p:pic>
        <p:nvPicPr>
          <p:cNvPr id="4" name="Picture 3" descr="FDA_FullColor_Mono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5" name="Slide Number Placeholder 4"/>
          <p:cNvSpPr>
            <a:spLocks noGrp="1"/>
          </p:cNvSpPr>
          <p:nvPr>
            <p:ph type="sldNum" sz="quarter" idx="4"/>
          </p:nvPr>
        </p:nvSpPr>
        <p:spPr/>
        <p:txBody>
          <a:bodyPr/>
          <a:lstStyle/>
          <a:p>
            <a:fld id="{7D871F5F-C8AF-484B-B19A-A0CBCE8C7764}" type="slidenum">
              <a:rPr lang="en-US" smtClean="0">
                <a:solidFill>
                  <a:prstClr val="black">
                    <a:tint val="75000"/>
                  </a:prstClr>
                </a:solidFill>
              </a:rPr>
              <a:pPr/>
              <a:t>36</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D3F5A91D-B626-443D-A216-500979F5E9C7}"/>
              </a:ext>
            </a:extLst>
          </p:cNvPr>
          <p:cNvSpPr txBox="1"/>
          <p:nvPr/>
        </p:nvSpPr>
        <p:spPr>
          <a:xfrm>
            <a:off x="277660" y="4613374"/>
            <a:ext cx="5421682" cy="307777"/>
          </a:xfrm>
          <a:prstGeom prst="rect">
            <a:avLst/>
          </a:prstGeom>
          <a:noFill/>
        </p:spPr>
        <p:txBody>
          <a:bodyPr wrap="square" rtlCol="0">
            <a:spAutoFit/>
          </a:bodyPr>
          <a:lstStyle/>
          <a:p>
            <a:pPr algn="just"/>
            <a:r>
              <a:rPr lang="en-US" sz="1400" dirty="0"/>
              <a:t>OMDRHO = Office of Medical Device and Radiological Health Operations</a:t>
            </a:r>
          </a:p>
        </p:txBody>
      </p:sp>
    </p:spTree>
    <p:extLst>
      <p:ext uri="{BB962C8B-B14F-4D97-AF65-F5344CB8AC3E}">
        <p14:creationId xmlns:p14="http://schemas.microsoft.com/office/powerpoint/2010/main" val="3590332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6B55-BAEB-4563-8254-B173913BCFEF}"/>
              </a:ext>
            </a:extLst>
          </p:cNvPr>
          <p:cNvSpPr>
            <a:spLocks noGrp="1"/>
          </p:cNvSpPr>
          <p:nvPr>
            <p:ph type="title"/>
          </p:nvPr>
        </p:nvSpPr>
        <p:spPr>
          <a:xfrm>
            <a:off x="323850" y="420501"/>
            <a:ext cx="8509103" cy="1086831"/>
          </a:xfrm>
        </p:spPr>
        <p:txBody>
          <a:bodyPr>
            <a:normAutofit fontScale="90000"/>
          </a:bodyPr>
          <a:lstStyle/>
          <a:p>
            <a:r>
              <a:rPr lang="en-US" b="1" dirty="0"/>
              <a:t>Presentation Series:</a:t>
            </a:r>
            <a:br>
              <a:rPr lang="en-US" b="1" dirty="0"/>
            </a:br>
            <a:r>
              <a:rPr lang="en-US" b="1" dirty="0"/>
              <a:t>Day In the Life</a:t>
            </a:r>
          </a:p>
        </p:txBody>
      </p:sp>
      <p:sp>
        <p:nvSpPr>
          <p:cNvPr id="3" name="Content Placeholder 2">
            <a:extLst>
              <a:ext uri="{FF2B5EF4-FFF2-40B4-BE49-F238E27FC236}">
                <a16:creationId xmlns:a16="http://schemas.microsoft.com/office/drawing/2014/main" id="{787E3A54-95E7-442D-A9BF-79911CB0FDCD}"/>
              </a:ext>
            </a:extLst>
          </p:cNvPr>
          <p:cNvSpPr>
            <a:spLocks noGrp="1"/>
          </p:cNvSpPr>
          <p:nvPr>
            <p:ph idx="1"/>
          </p:nvPr>
        </p:nvSpPr>
        <p:spPr/>
        <p:txBody>
          <a:bodyPr>
            <a:normAutofit/>
          </a:bodyPr>
          <a:lstStyle/>
          <a:p>
            <a:r>
              <a:rPr lang="en-US" dirty="0"/>
              <a:t>5 Modules</a:t>
            </a:r>
          </a:p>
          <a:p>
            <a:pPr marL="971550" lvl="1" indent="-514350">
              <a:buFont typeface="+mj-lt"/>
              <a:buAutoNum type="arabicPeriod"/>
            </a:pPr>
            <a:r>
              <a:rPr lang="en-US" dirty="0">
                <a:solidFill>
                  <a:srgbClr val="080808"/>
                </a:solidFill>
              </a:rPr>
              <a:t>Introduction</a:t>
            </a:r>
          </a:p>
          <a:p>
            <a:pPr marL="971550" lvl="1" indent="-514350">
              <a:buFont typeface="+mj-lt"/>
              <a:buAutoNum type="arabicPeriod"/>
            </a:pPr>
            <a:r>
              <a:rPr lang="en-US" dirty="0"/>
              <a:t>Consumer Safety Officer</a:t>
            </a:r>
          </a:p>
          <a:p>
            <a:pPr marL="971550" lvl="1" indent="-514350">
              <a:buFont typeface="+mj-lt"/>
              <a:buAutoNum type="arabicPeriod"/>
            </a:pPr>
            <a:r>
              <a:rPr lang="en-US" dirty="0"/>
              <a:t>Supervisory Consumer Safety Officer </a:t>
            </a:r>
          </a:p>
          <a:p>
            <a:pPr marL="971550" lvl="1" indent="-514350">
              <a:buFont typeface="+mj-lt"/>
              <a:buAutoNum type="arabicPeriod"/>
            </a:pPr>
            <a:r>
              <a:rPr lang="en-US" dirty="0"/>
              <a:t>Compliance Officer</a:t>
            </a:r>
          </a:p>
          <a:p>
            <a:pPr marL="971550" lvl="1" indent="-514350">
              <a:buFont typeface="+mj-lt"/>
              <a:buAutoNum type="arabicPeriod"/>
            </a:pPr>
            <a:r>
              <a:rPr lang="en-US" dirty="0"/>
              <a:t>Recall Coordinator</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A03162F3-8225-4B26-96CA-2AD0419CED9C}"/>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3753825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DA_B&amp;W_Primary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38" y="2247073"/>
            <a:ext cx="2626743" cy="501933"/>
          </a:xfrm>
          <a:prstGeom prst="rect">
            <a:avLst/>
          </a:prstGeom>
        </p:spPr>
      </p:pic>
      <p:sp>
        <p:nvSpPr>
          <p:cNvPr id="4" name="Slide Number Placeholder 3"/>
          <p:cNvSpPr>
            <a:spLocks noGrp="1"/>
          </p:cNvSpPr>
          <p:nvPr>
            <p:ph type="sldNum" sz="quarter" idx="4"/>
          </p:nvPr>
        </p:nvSpPr>
        <p:spPr/>
        <p:txBody>
          <a:bodyPr/>
          <a:lstStyle/>
          <a:p>
            <a:fld id="{7D871F5F-C8AF-484B-B19A-A0CBCE8C7764}" type="slidenum">
              <a:rPr lang="en-US" smtClean="0"/>
              <a:t>38</a:t>
            </a:fld>
            <a:endParaRPr lang="en-US" dirty="0"/>
          </a:p>
        </p:txBody>
      </p:sp>
    </p:spTree>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0"/>
            <a:ext cx="9144000" cy="859115"/>
          </a:xfrm>
        </p:spPr>
        <p:txBody>
          <a:bodyPr>
            <a:normAutofit/>
          </a:bodyPr>
          <a:lstStyle/>
          <a:p>
            <a:r>
              <a:rPr lang="en-US" altLang="en-US" sz="4000" b="1" dirty="0"/>
              <a:t>Learning Objectives</a:t>
            </a:r>
            <a:endParaRPr lang="en-US" altLang="en-US" sz="3600" b="1" dirty="0"/>
          </a:p>
        </p:txBody>
      </p:sp>
      <p:sp>
        <p:nvSpPr>
          <p:cNvPr id="15363" name="Content Placeholder 5"/>
          <p:cNvSpPr>
            <a:spLocks noGrp="1"/>
          </p:cNvSpPr>
          <p:nvPr>
            <p:ph idx="4294967295"/>
            <p:custDataLst>
              <p:tags r:id="rId2"/>
            </p:custDataLst>
          </p:nvPr>
        </p:nvSpPr>
        <p:spPr>
          <a:xfrm>
            <a:off x="390617" y="1702419"/>
            <a:ext cx="8524783" cy="3543300"/>
          </a:xfrm>
          <a:noFill/>
        </p:spPr>
        <p:txBody>
          <a:bodyPr>
            <a:normAutofit/>
          </a:bodyPr>
          <a:lstStyle/>
          <a:p>
            <a:pPr marL="457200" indent="-457200">
              <a:buFont typeface="+mj-lt"/>
              <a:buAutoNum type="arabicPeriod"/>
            </a:pPr>
            <a:r>
              <a:rPr lang="en-US" altLang="en-US" sz="2400" dirty="0">
                <a:cs typeface="Arial" panose="020B0604020202020204" pitchFamily="34" charset="0"/>
              </a:rPr>
              <a:t>Describe the responsibilities of a compliance officer</a:t>
            </a:r>
          </a:p>
          <a:p>
            <a:pPr marL="457200" indent="-457200">
              <a:buFont typeface="+mj-lt"/>
              <a:buAutoNum type="arabicPeriod"/>
            </a:pPr>
            <a:r>
              <a:rPr lang="en-US" altLang="en-US" sz="2400" dirty="0">
                <a:cs typeface="Arial" panose="020B0604020202020204" pitchFamily="34" charset="0"/>
              </a:rPr>
              <a:t>Explain what happens after FDA completes an inspection</a:t>
            </a:r>
          </a:p>
          <a:p>
            <a:pPr marL="457200" indent="-457200">
              <a:buFont typeface="+mj-lt"/>
              <a:buAutoNum type="arabicPeriod"/>
            </a:pPr>
            <a:r>
              <a:rPr lang="en-US" altLang="en-US" sz="2400" dirty="0"/>
              <a:t>Discuss the various regulatory actions FDA may take and the factors used to guide which ones to use</a:t>
            </a:r>
          </a:p>
          <a:p>
            <a:pPr marL="457200" indent="-457200">
              <a:buFont typeface="+mj-lt"/>
              <a:buAutoNum type="arabicPeriod"/>
            </a:pPr>
            <a:r>
              <a:rPr lang="en-US" altLang="en-US" sz="2400" dirty="0"/>
              <a:t>Identify various tips for effective communication between a firm and FDA involving a regulatory action </a:t>
            </a:r>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0947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C9948-9365-4535-91B1-FEE4395CDB10}"/>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0" y="1482571"/>
            <a:ext cx="9144000" cy="707886"/>
          </a:xfrm>
          <a:prstGeom prst="rect">
            <a:avLst/>
          </a:prstGeom>
          <a:noFill/>
        </p:spPr>
        <p:txBody>
          <a:bodyPr wrap="square" rtlCol="0">
            <a:spAutoFit/>
          </a:bodyPr>
          <a:lstStyle/>
          <a:p>
            <a:pPr algn="ctr"/>
            <a:r>
              <a:rPr lang="en-US" sz="4000" b="1" dirty="0"/>
              <a:t>Compliance Officer Responsibilities</a:t>
            </a:r>
          </a:p>
        </p:txBody>
      </p:sp>
    </p:spTree>
    <p:extLst>
      <p:ext uri="{BB962C8B-B14F-4D97-AF65-F5344CB8AC3E}">
        <p14:creationId xmlns:p14="http://schemas.microsoft.com/office/powerpoint/2010/main" val="321107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1"/>
            <a:ext cx="9144000" cy="720199"/>
          </a:xfrm>
        </p:spPr>
        <p:txBody>
          <a:bodyPr>
            <a:normAutofit/>
          </a:bodyPr>
          <a:lstStyle/>
          <a:p>
            <a:r>
              <a:rPr lang="en-US" altLang="en-US" sz="4000" b="1" dirty="0"/>
              <a:t>Compliance </a:t>
            </a:r>
            <a:r>
              <a:rPr lang="en-US" sz="4000" b="1" dirty="0"/>
              <a:t>Officer </a:t>
            </a:r>
            <a:r>
              <a:rPr lang="en-US" altLang="en-US" sz="4000" b="1" dirty="0"/>
              <a:t>Responsibilities</a:t>
            </a:r>
            <a:endParaRPr lang="en-US" altLang="en-US" sz="3600" b="1" dirty="0"/>
          </a:p>
        </p:txBody>
      </p:sp>
      <p:sp>
        <p:nvSpPr>
          <p:cNvPr id="15363" name="Content Placeholder 5"/>
          <p:cNvSpPr>
            <a:spLocks noGrp="1"/>
          </p:cNvSpPr>
          <p:nvPr>
            <p:ph idx="4294967295"/>
            <p:custDataLst>
              <p:tags r:id="rId2"/>
            </p:custDataLst>
          </p:nvPr>
        </p:nvSpPr>
        <p:spPr>
          <a:xfrm>
            <a:off x="321816" y="1546648"/>
            <a:ext cx="8364984" cy="3543300"/>
          </a:xfrm>
          <a:noFill/>
        </p:spPr>
        <p:txBody>
          <a:bodyPr>
            <a:normAutofit/>
          </a:bodyPr>
          <a:lstStyle/>
          <a:p>
            <a:pPr>
              <a:defRPr/>
            </a:pPr>
            <a:r>
              <a:rPr lang="en-US" sz="2400" dirty="0">
                <a:cs typeface="Arial" panose="020B0604020202020204" pitchFamily="34" charset="0"/>
              </a:rPr>
              <a:t>Review and evaluate evidence and findings from an inspection</a:t>
            </a:r>
          </a:p>
          <a:p>
            <a:pPr>
              <a:defRPr/>
            </a:pPr>
            <a:r>
              <a:rPr lang="en-US" sz="2400" dirty="0">
                <a:cs typeface="Arial" panose="020B0604020202020204" pitchFamily="34" charset="0"/>
              </a:rPr>
              <a:t>Determine the most suitable course of action</a:t>
            </a:r>
          </a:p>
          <a:p>
            <a:pPr>
              <a:defRPr/>
            </a:pPr>
            <a:r>
              <a:rPr lang="en-US" sz="2400" dirty="0">
                <a:cs typeface="Arial" panose="020B0604020202020204" pitchFamily="34" charset="0"/>
              </a:rPr>
              <a:t>Recommend regulatory action(s) to the responsible FDA Program Center</a:t>
            </a:r>
          </a:p>
          <a:p>
            <a:pPr>
              <a:defRPr/>
            </a:pPr>
            <a:r>
              <a:rPr lang="en-US" sz="2400" dirty="0">
                <a:cs typeface="Arial" panose="020B0604020202020204" pitchFamily="34" charset="0"/>
              </a:rPr>
              <a:t>Monitor and manage case enforcement actions</a:t>
            </a:r>
          </a:p>
          <a:p>
            <a:pPr>
              <a:defRPr/>
            </a:pPr>
            <a:r>
              <a:rPr lang="en-US" sz="2400" dirty="0">
                <a:cs typeface="Arial" panose="020B0604020202020204" pitchFamily="34" charset="0"/>
              </a:rPr>
              <a:t>Interact with various levels of FDA officials </a:t>
            </a:r>
            <a:r>
              <a:rPr lang="en-US" altLang="en-US" sz="2400" dirty="0"/>
              <a:t>	</a:t>
            </a:r>
            <a:endParaRPr lang="en-US" sz="2400" dirty="0"/>
          </a:p>
          <a:p>
            <a:pPr marL="0" indent="0">
              <a:buNone/>
            </a:pPr>
            <a:endParaRPr lang="en-US" sz="1800" dirty="0"/>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6</a:t>
            </a:fld>
            <a:endParaRPr lang="en-US" dirty="0">
              <a:solidFill>
                <a:prstClr val="black">
                  <a:tint val="75000"/>
                </a:prstClr>
              </a:solidFill>
            </a:endParaRPr>
          </a:p>
        </p:txBody>
      </p:sp>
      <p:pic>
        <p:nvPicPr>
          <p:cNvPr id="6" name="Picture 4" descr="C:\Users\TPHILIPS\AppData\Local\Microsoft\Windows\Temporary Internet Files\Content.IE5\RIJUQL1C\MC900391156[1].wmf">
            <a:extLst>
              <a:ext uri="{FF2B5EF4-FFF2-40B4-BE49-F238E27FC236}">
                <a16:creationId xmlns:a16="http://schemas.microsoft.com/office/drawing/2014/main" id="{F6047F72-B91B-4EC2-883D-94DBE8C17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142" y="3348561"/>
            <a:ext cx="1293812" cy="12573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5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460531"/>
            <a:ext cx="9144000" cy="835610"/>
          </a:xfrm>
        </p:spPr>
        <p:txBody>
          <a:bodyPr>
            <a:normAutofit/>
          </a:bodyPr>
          <a:lstStyle/>
          <a:p>
            <a:r>
              <a:rPr lang="en-US" altLang="en-US" sz="4000" b="1" dirty="0"/>
              <a:t>Compliance </a:t>
            </a:r>
            <a:r>
              <a:rPr lang="en-US" sz="4000" b="1" dirty="0"/>
              <a:t>Officer </a:t>
            </a:r>
            <a:r>
              <a:rPr lang="en-US" altLang="en-US" sz="4000" b="1" dirty="0"/>
              <a:t>Responsibilities</a:t>
            </a:r>
            <a:endParaRPr lang="en-US" altLang="en-US" sz="3600" dirty="0"/>
          </a:p>
        </p:txBody>
      </p:sp>
      <p:sp>
        <p:nvSpPr>
          <p:cNvPr id="15363" name="Content Placeholder 5"/>
          <p:cNvSpPr>
            <a:spLocks noGrp="1"/>
          </p:cNvSpPr>
          <p:nvPr>
            <p:ph idx="4294967295"/>
            <p:custDataLst>
              <p:tags r:id="rId2"/>
            </p:custDataLst>
          </p:nvPr>
        </p:nvSpPr>
        <p:spPr>
          <a:xfrm>
            <a:off x="346229" y="1529195"/>
            <a:ext cx="8569171" cy="3238068"/>
          </a:xfrm>
          <a:noFill/>
        </p:spPr>
        <p:txBody>
          <a:bodyPr>
            <a:normAutofit/>
          </a:bodyPr>
          <a:lstStyle/>
          <a:p>
            <a:pPr>
              <a:defRPr/>
            </a:pPr>
            <a:r>
              <a:rPr lang="en-US" sz="2400" dirty="0">
                <a:cs typeface="Arial" panose="020B0604020202020204" pitchFamily="34" charset="0"/>
              </a:rPr>
              <a:t>Meet with industry representatives</a:t>
            </a:r>
          </a:p>
          <a:p>
            <a:pPr>
              <a:defRPr/>
            </a:pPr>
            <a:r>
              <a:rPr lang="en-US" sz="2400" dirty="0">
                <a:cs typeface="Arial" panose="020B0604020202020204" pitchFamily="34" charset="0"/>
              </a:rPr>
              <a:t>Ensure that non-compliant establishments make necessary changes toward compliance</a:t>
            </a:r>
          </a:p>
          <a:p>
            <a:pPr>
              <a:defRPr/>
            </a:pPr>
            <a:r>
              <a:rPr lang="en-US" sz="2400" dirty="0">
                <a:cs typeface="Arial" panose="020B0604020202020204" pitchFamily="34" charset="0"/>
              </a:rPr>
              <a:t>Answer inquiries from federal, state, and local agencies</a:t>
            </a:r>
          </a:p>
          <a:p>
            <a:pPr>
              <a:defRPr/>
            </a:pPr>
            <a:r>
              <a:rPr lang="en-US" sz="2400" dirty="0">
                <a:cs typeface="Arial" panose="020B0604020202020204" pitchFamily="34" charset="0"/>
              </a:rPr>
              <a:t>Handle compliance related inquiries</a:t>
            </a:r>
          </a:p>
        </p:txBody>
      </p:sp>
      <p:pic>
        <p:nvPicPr>
          <p:cNvPr id="4" name="Picture 3" descr="FDA_FullColor_Monogra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7</a:t>
            </a:fld>
            <a:endParaRPr lang="en-US" dirty="0">
              <a:solidFill>
                <a:prstClr val="black">
                  <a:tint val="75000"/>
                </a:prstClr>
              </a:solidFill>
            </a:endParaRPr>
          </a:p>
        </p:txBody>
      </p:sp>
      <p:pic>
        <p:nvPicPr>
          <p:cNvPr id="7" name="Picture 5">
            <a:extLst>
              <a:ext uri="{FF2B5EF4-FFF2-40B4-BE49-F238E27FC236}">
                <a16:creationId xmlns:a16="http://schemas.microsoft.com/office/drawing/2014/main" id="{61F30C17-D9C7-47D6-8324-1FD0B0CC851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554253" y="3461738"/>
            <a:ext cx="1278701" cy="1221231"/>
          </a:xfrm>
          <a:prstGeom prst="rect">
            <a:avLst/>
          </a:prstGeom>
          <a:noFill/>
          <a:ln w="9525">
            <a:solidFill>
              <a:srgbClr val="000000"/>
            </a:solidFill>
            <a:miter lim="800000"/>
            <a:headEnd/>
            <a:tailEnd/>
          </a:ln>
          <a:effectLst>
            <a:outerShdw algn="ctr" rotWithShape="0">
              <a:schemeClr val="bg1">
                <a:alpha val="1000"/>
              </a:schemeClr>
            </a:outerShdw>
            <a:reflection stA="0" endPos="65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3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AC9948-9365-4535-91B1-FEE4395CDB10}"/>
              </a:ext>
            </a:extLst>
          </p:cNvPr>
          <p:cNvSpPr>
            <a:spLocks noGrp="1"/>
          </p:cNvSpPr>
          <p:nvPr>
            <p:ph type="sldNum" sz="quarter" idx="4"/>
          </p:nvPr>
        </p:nvSpPr>
        <p:spPr/>
        <p:txBody>
          <a:bodyPr/>
          <a:lstStyle/>
          <a:p>
            <a:fld id="{7D871F5F-C8AF-484B-B19A-A0CBCE8C7764}" type="slidenum">
              <a:rPr lang="en-US" smtClean="0">
                <a:solidFill>
                  <a:prstClr val="black">
                    <a:tint val="75000"/>
                  </a:prstClr>
                </a:solidFill>
              </a:rPr>
              <a:pPr/>
              <a:t>8</a:t>
            </a:fld>
            <a:endParaRPr lang="en-US" dirty="0">
              <a:solidFill>
                <a:prstClr val="black">
                  <a:tint val="75000"/>
                </a:prstClr>
              </a:solidFill>
            </a:endParaRPr>
          </a:p>
        </p:txBody>
      </p:sp>
      <p:sp>
        <p:nvSpPr>
          <p:cNvPr id="3" name="TextBox 2"/>
          <p:cNvSpPr txBox="1"/>
          <p:nvPr/>
        </p:nvSpPr>
        <p:spPr>
          <a:xfrm>
            <a:off x="0" y="1482571"/>
            <a:ext cx="9144000" cy="1323439"/>
          </a:xfrm>
          <a:prstGeom prst="rect">
            <a:avLst/>
          </a:prstGeom>
          <a:noFill/>
        </p:spPr>
        <p:txBody>
          <a:bodyPr wrap="square" rtlCol="0">
            <a:spAutoFit/>
          </a:bodyPr>
          <a:lstStyle/>
          <a:p>
            <a:pPr algn="ctr"/>
            <a:r>
              <a:rPr lang="en-US" sz="4000" b="1" dirty="0"/>
              <a:t>What Happens After an Inspection</a:t>
            </a:r>
          </a:p>
          <a:p>
            <a:pPr algn="ctr"/>
            <a:r>
              <a:rPr lang="en-US" sz="4000" b="1" dirty="0"/>
              <a:t>is Completed</a:t>
            </a:r>
          </a:p>
        </p:txBody>
      </p:sp>
    </p:spTree>
    <p:extLst>
      <p:ext uri="{BB962C8B-B14F-4D97-AF65-F5344CB8AC3E}">
        <p14:creationId xmlns:p14="http://schemas.microsoft.com/office/powerpoint/2010/main" val="72973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idx="4294967295"/>
            <p:custDataLst>
              <p:tags r:id="rId1"/>
            </p:custDataLst>
          </p:nvPr>
        </p:nvSpPr>
        <p:spPr>
          <a:xfrm>
            <a:off x="0" y="348335"/>
            <a:ext cx="9144000" cy="957633"/>
          </a:xfrm>
        </p:spPr>
        <p:txBody>
          <a:bodyPr>
            <a:normAutofit fontScale="90000"/>
          </a:bodyPr>
          <a:lstStyle/>
          <a:p>
            <a:r>
              <a:rPr lang="en-US" altLang="en-US" b="1" dirty="0"/>
              <a:t>Post-Inspection Process</a:t>
            </a:r>
            <a:br>
              <a:rPr lang="en-US" altLang="en-US" sz="4000" b="1" dirty="0"/>
            </a:br>
            <a:r>
              <a:rPr lang="en-US" altLang="en-US" sz="3100" b="1" dirty="0"/>
              <a:t>Investigations Branch </a:t>
            </a:r>
          </a:p>
        </p:txBody>
      </p:sp>
      <p:sp>
        <p:nvSpPr>
          <p:cNvPr id="15363" name="Content Placeholder 5"/>
          <p:cNvSpPr>
            <a:spLocks noGrp="1"/>
          </p:cNvSpPr>
          <p:nvPr>
            <p:ph idx="4294967295"/>
            <p:custDataLst>
              <p:tags r:id="rId2"/>
            </p:custDataLst>
          </p:nvPr>
        </p:nvSpPr>
        <p:spPr>
          <a:xfrm>
            <a:off x="685800" y="1529195"/>
            <a:ext cx="8229600" cy="3543300"/>
          </a:xfrm>
          <a:noFill/>
        </p:spPr>
        <p:txBody>
          <a:bodyPr>
            <a:normAutofit/>
          </a:bodyPr>
          <a:lstStyle/>
          <a:p>
            <a:pPr marL="0" indent="0">
              <a:buNone/>
              <a:defRPr/>
            </a:pPr>
            <a:endParaRPr lang="en-US" sz="2200" dirty="0">
              <a:latin typeface="Arial" panose="020B0604020202020204" pitchFamily="34" charset="0"/>
              <a:cs typeface="Arial" panose="020B0604020202020204" pitchFamily="34" charset="0"/>
            </a:endParaRPr>
          </a:p>
          <a:p>
            <a:pPr marL="0" indent="0">
              <a:buNone/>
            </a:pPr>
            <a:endParaRPr lang="en-US" sz="1800" dirty="0"/>
          </a:p>
        </p:txBody>
      </p:sp>
      <p:pic>
        <p:nvPicPr>
          <p:cNvPr id="4" name="Picture 3" descr="FDA_FullColor_Monogr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606" y="181875"/>
            <a:ext cx="438348" cy="557310"/>
          </a:xfrm>
          <a:prstGeom prst="rect">
            <a:avLst/>
          </a:prstGeom>
        </p:spPr>
      </p:pic>
      <p:sp>
        <p:nvSpPr>
          <p:cNvPr id="2" name="Slide Number Placeholder 1"/>
          <p:cNvSpPr>
            <a:spLocks noGrp="1"/>
          </p:cNvSpPr>
          <p:nvPr>
            <p:ph type="sldNum" sz="quarter" idx="4"/>
          </p:nvPr>
        </p:nvSpPr>
        <p:spPr/>
        <p:txBody>
          <a:bodyPr/>
          <a:lstStyle/>
          <a:p>
            <a:fld id="{7D871F5F-C8AF-484B-B19A-A0CBCE8C7764}"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8" name="Content Placeholder 3">
            <a:extLst>
              <a:ext uri="{FF2B5EF4-FFF2-40B4-BE49-F238E27FC236}">
                <a16:creationId xmlns:a16="http://schemas.microsoft.com/office/drawing/2014/main" id="{E7BB1632-CA24-4607-8BA9-5C1CA42E7129}"/>
              </a:ext>
            </a:extLst>
          </p:cNvPr>
          <p:cNvGraphicFramePr>
            <a:graphicFrameLocks/>
          </p:cNvGraphicFramePr>
          <p:nvPr>
            <p:extLst>
              <p:ext uri="{D42A27DB-BD31-4B8C-83A1-F6EECF244321}">
                <p14:modId xmlns:p14="http://schemas.microsoft.com/office/powerpoint/2010/main" val="3901771190"/>
              </p:ext>
            </p:extLst>
          </p:nvPr>
        </p:nvGraphicFramePr>
        <p:xfrm>
          <a:off x="912869" y="1420864"/>
          <a:ext cx="7920085" cy="35820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p:cNvSpPr txBox="1"/>
          <p:nvPr/>
        </p:nvSpPr>
        <p:spPr>
          <a:xfrm>
            <a:off x="228599" y="1778332"/>
            <a:ext cx="3451123" cy="1384995"/>
          </a:xfrm>
          <a:prstGeom prst="rect">
            <a:avLst/>
          </a:prstGeom>
          <a:noFill/>
        </p:spPr>
        <p:txBody>
          <a:bodyPr wrap="square" rtlCol="0">
            <a:spAutoFit/>
          </a:bodyPr>
          <a:lstStyle/>
          <a:p>
            <a:pPr algn="just"/>
            <a:r>
              <a:rPr lang="en-US" sz="1400" dirty="0"/>
              <a:t>DIB = Director of Investigations Branch</a:t>
            </a:r>
          </a:p>
          <a:p>
            <a:pPr algn="just"/>
            <a:r>
              <a:rPr lang="en-US" sz="1400" dirty="0"/>
              <a:t>SCSO = Supervisory Consumer Safety Officer</a:t>
            </a:r>
          </a:p>
          <a:p>
            <a:pPr algn="just"/>
            <a:r>
              <a:rPr lang="en-US" sz="1400" dirty="0"/>
              <a:t>EI = Establishment Inspection</a:t>
            </a:r>
          </a:p>
          <a:p>
            <a:pPr algn="just"/>
            <a:r>
              <a:rPr lang="en-US" sz="1400" dirty="0"/>
              <a:t>CB = Compliance Branch</a:t>
            </a:r>
          </a:p>
          <a:p>
            <a:pPr algn="just"/>
            <a:r>
              <a:rPr lang="en-US" sz="1400" dirty="0"/>
              <a:t>CSO = Consumer Safety Officer</a:t>
            </a:r>
          </a:p>
          <a:p>
            <a:pPr algn="just"/>
            <a:r>
              <a:rPr lang="en-US" sz="1400" dirty="0"/>
              <a:t>EIR = Establishment Inspection Report</a:t>
            </a:r>
          </a:p>
        </p:txBody>
      </p:sp>
    </p:spTree>
    <p:extLst>
      <p:ext uri="{BB962C8B-B14F-4D97-AF65-F5344CB8AC3E}">
        <p14:creationId xmlns:p14="http://schemas.microsoft.com/office/powerpoint/2010/main" val="1828460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quot;/&gt;&lt;/TableIndex&gt;&lt;/ShapeTextInfo&gt;"/>
  <p:tag name="HTML_SHAPEINFO" val="&lt;ThreeDShapeInfo&gt;&lt;uuid val=&quot;&quot;/&gt;&lt;isInvalidForFieldText val=&quot;0&quot;/&gt;&lt;Image&gt;&lt;filename val=&quot;C:\Users\JEFFKE~1\AppData\Local\Temp\PR\data\asimages\{FB84C735-E727-44D8-A7B5-9D0BFFE667CC}_1.png&quot;/&gt;&lt;left val=&quot;0&quot;/&gt;&lt;top val=&quot;88&quot;/&gt;&lt;width val=&quot;720&quot;/&gt;&lt;height val=&quot;147&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9&quot;/&gt;&lt;lineCharCount val=&quot;43&quot;/&gt;&lt;lineCharCount val=&quot;18&quot;/&gt;&lt;lineCharCount val=&quot;19&quot;/&gt;&lt;lineCharCount val=&quot;1&quot;/&gt;&lt;lineCharCount val=&quot;1&quot;/&gt;&lt;lineCharCount val=&quot;12&quot;/&gt;&lt;lineCharCount val=&quot;39&quot;/&gt;&lt;lineCharCount val=&quot;31&quot;/&gt;&lt;lineCharCount val=&quot;44&quot;/&gt;&lt;lineCharCount val=&quot;38&quot;/&gt;&lt;lineCharCount val=&quot;43&quot;/&gt;&lt;lineCharCount val=&quot;34&quot;/&gt;&lt;/TableIndex&gt;&lt;/ShapeTextInfo&gt;"/>
  <p:tag name="HTML_SHAPEINFO" val="&lt;ThreeDShapeInfo&gt;&lt;uuid val=&quot;&quot;/&gt;&lt;isInvalidForFieldText val=&quot;0&quot;/&gt;&lt;Image&gt;&lt;filename val=&quot;C:\Users\JEFFKE~1\AppData\Local\Temp\PR\data\asimages\{5C75A713-C0AF-435D-8067-E2F2F1F07FAE}_1.png&quot;/&gt;&lt;left val=&quot;0&quot;/&gt;&lt;top val=&quot;218&quot;/&gt;&lt;width val=&quot;720&quot;/&gt;&lt;height val=&quot;27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1&quot;/&gt;&lt;/TableIndex&gt;&lt;/ShapeTextInfo&gt;"/>
  <p:tag name="HTML_SHAPEINFO" val="&lt;ThreeDShapeInfo&gt;&lt;uuid val=&quot;&quot;/&gt;&lt;isInvalidForFieldText val=&quot;0&quot;/&gt;&lt;Image&gt;&lt;filename val=&quot;C:\Users\JEFFKE~1\AppData\Local\Temp\PR\data\asimages\{FB84C735-E727-44D8-A7B5-9D0BFFE667CC}_1.png&quot;/&gt;&lt;left val=&quot;0&quot;/&gt;&lt;top val=&quot;88&quot;/&gt;&lt;width val=&quot;720&quot;/&gt;&lt;height val=&quot;147&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19&quot;/&gt;&lt;lineCharCount val=&quot;43&quot;/&gt;&lt;lineCharCount val=&quot;18&quot;/&gt;&lt;lineCharCount val=&quot;19&quot;/&gt;&lt;lineCharCount val=&quot;1&quot;/&gt;&lt;lineCharCount val=&quot;1&quot;/&gt;&lt;lineCharCount val=&quot;12&quot;/&gt;&lt;lineCharCount val=&quot;39&quot;/&gt;&lt;lineCharCount val=&quot;31&quot;/&gt;&lt;lineCharCount val=&quot;44&quot;/&gt;&lt;lineCharCount val=&quot;38&quot;/&gt;&lt;lineCharCount val=&quot;43&quot;/&gt;&lt;lineCharCount val=&quot;34&quot;/&gt;&lt;/TableIndex&gt;&lt;/ShapeTextInfo&gt;"/>
  <p:tag name="HTML_SHAPEINFO" val="&lt;ThreeDShapeInfo&gt;&lt;uuid val=&quot;&quot;/&gt;&lt;isInvalidForFieldText val=&quot;0&quot;/&gt;&lt;Image&gt;&lt;filename val=&quot;C:\Users\JEFFKE~1\AppData\Local\Temp\PR\data\asimages\{5C75A713-C0AF-435D-8067-E2F2F1F07FAE}_1.png&quot;/&gt;&lt;left val=&quot;0&quot;/&gt;&lt;top val=&quot;218&quot;/&gt;&lt;width val=&quot;720&quot;/&gt;&lt;height val=&quot;273&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15&quot;/&gt;&lt;lineCharCount val=&quot;48&quot;/&gt;&lt;lineCharCount val=&quot;44&quot;/&gt;&lt;lineCharCount val=&quot;26&quot;/&gt;&lt;lineCharCount val=&quot;47&quot;/&gt;&lt;lineCharCount val=&quot;41&quot;/&gt;&lt;/TableIndex&gt;&lt;/ShapeTextInfo&gt;"/>
  <p:tag name="HTML_SHAPEINFO" val="&lt;TextEffect&gt;&lt;Image&gt;&lt;filename val=&quot;C:\Users\JEFFKE~1\AppData\Local\Temp\PR\data\asimages\{CC8D13C7-1632-46D7-ABBB-FB5772C4A6F5}_1.png_crop.png&quot;/&gt;&lt;left val=&quot;44&quot;/&gt;&lt;top val=&quot;166&quot;/&gt;&lt;width val=&quot;630&quot;/&gt;&lt;height val=&quot;57&quot;/&gt;&lt;hasText val=&quot;1&quot;/&gt;&lt;paraId val=&quot;1&quot;/&gt;&lt;/Image&gt;&lt;Image&gt;&lt;filename val=&quot;C:\Users\JEFFKE~1\AppData\Local\Temp\PR\data\asimages\{55C47B95-D4DB-449F-A607-0FC1CE6A5B9E}_1.png_crop.png&quot;/&gt;&lt;left val=&quot;44&quot;/&gt;&lt;top val=&quot;264&quot;/&gt;&lt;width val=&quot;595&quot;/&gt;&lt;height val=&quot;91&quot;/&gt;&lt;hasText val=&quot;1&quot;/&gt;&lt;paraId val=&quot;2&quot;/&gt;&lt;/Image&gt;&lt;Image&gt;&lt;filename val=&quot;C:\Users\JEFFKE~1\AppData\Local\Temp\PR\data\asimages\{19EB3C5E-63FD-46B6-8B2B-AC6FE0B19B4D}_1.png_crop.png&quot;/&gt;&lt;left val=&quot;44&quot;/&gt;&lt;top val=&quot;395&quot;/&gt;&lt;width val=&quot;565&quot;/&gt;&lt;height val=&quot;58&quot;/&gt;&lt;hasText val=&quot;1&quot;/&gt;&lt;paraId val=&quot;3&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DA9E3095-8188-4651-99E9-7B0D2698A595}_3.png&quot;/&gt;&lt;left val=&quot;47&quot;/&gt;&lt;top val=&quot;27&quot;/&gt;&lt;width val=&quot;624&quot;/&gt;&lt;height val=&quot;111&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48ddc86-6fc0-424b-b911-ac54bed94b17">Z65UW2PZAHYT-369-307</_dlc_DocId>
    <_dlc_DocIdUrl xmlns="b48ddc86-6fc0-424b-b911-ac54bed94b17">
      <Url>http://sharepoint.fda.gov/orgs/CDRH-Organizations/OCE/DICE/_layouts/DocIdRedir.aspx?ID=Z65UW2PZAHYT-369-307</Url>
      <Description>Z65UW2PZAHYT-369-307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3DF5B6B2F6A948972DE8E42AD3E225" ma:contentTypeVersion="0" ma:contentTypeDescription="Create a new document." ma:contentTypeScope="" ma:versionID="2e08d57cb6340953217890553396d64d">
  <xsd:schema xmlns:xsd="http://www.w3.org/2001/XMLSchema" xmlns:xs="http://www.w3.org/2001/XMLSchema" xmlns:p="http://schemas.microsoft.com/office/2006/metadata/properties" xmlns:ns2="b48ddc86-6fc0-424b-b911-ac54bed94b17" targetNamespace="http://schemas.microsoft.com/office/2006/metadata/properties" ma:root="true" ma:fieldsID="4c7bfccb6fbe833a71b5fdc0a3ee5374" ns2:_="">
    <xsd:import namespace="b48ddc86-6fc0-424b-b911-ac54bed94b1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ddc86-6fc0-424b-b911-ac54bed94b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6EE31C-7DB6-4042-9933-727008001CC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48ddc86-6fc0-424b-b911-ac54bed94b17"/>
    <ds:schemaRef ds:uri="http://www.w3.org/XML/1998/namespace"/>
    <ds:schemaRef ds:uri="http://purl.org/dc/dcmitype/"/>
  </ds:schemaRefs>
</ds:datastoreItem>
</file>

<file path=customXml/itemProps2.xml><?xml version="1.0" encoding="utf-8"?>
<ds:datastoreItem xmlns:ds="http://schemas.openxmlformats.org/officeDocument/2006/customXml" ds:itemID="{2ACFF7C6-8D47-452B-90B1-3A918A068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ddc86-6fc0-424b-b911-ac54bed94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57F0DD-1EA7-41D5-8427-9008B7030917}">
  <ds:schemaRefs>
    <ds:schemaRef ds:uri="http://schemas.microsoft.com/sharepoint/v3/contenttype/forms"/>
  </ds:schemaRefs>
</ds:datastoreItem>
</file>

<file path=customXml/itemProps4.xml><?xml version="1.0" encoding="utf-8"?>
<ds:datastoreItem xmlns:ds="http://schemas.openxmlformats.org/officeDocument/2006/customXml" ds:itemID="{3587C7ED-E7B0-4A85-839E-FB4BC1914B0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12066</TotalTime>
  <Words>1369</Words>
  <Application>Microsoft Office PowerPoint</Application>
  <PresentationFormat>On-screen Show (16:9)</PresentationFormat>
  <Paragraphs>317</Paragraphs>
  <Slides>38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Helvetica</vt:lpstr>
      <vt:lpstr>Wingdings</vt:lpstr>
      <vt:lpstr>1_Office Theme</vt:lpstr>
      <vt:lpstr>Day in the Life: Compliance Officer</vt:lpstr>
      <vt:lpstr>    </vt:lpstr>
      <vt:lpstr>Presentation Series: Day In the Life</vt:lpstr>
      <vt:lpstr>Learning Objectives</vt:lpstr>
      <vt:lpstr>PowerPoint Presentation</vt:lpstr>
      <vt:lpstr>Compliance Officer Responsibilities</vt:lpstr>
      <vt:lpstr>Compliance Officer Responsibilities</vt:lpstr>
      <vt:lpstr>PowerPoint Presentation</vt:lpstr>
      <vt:lpstr>Post-Inspection Process Investigations Branch </vt:lpstr>
      <vt:lpstr>Post-Inspection Process Compliance Branch: Compliance Officer &amp; Director </vt:lpstr>
      <vt:lpstr>FDA Form 483 Review Process</vt:lpstr>
      <vt:lpstr>PowerPoint Presentation</vt:lpstr>
      <vt:lpstr>Supporting a Regulatory Action</vt:lpstr>
      <vt:lpstr>Regulatory Procedure Manual (RPM) Factors to Consider</vt:lpstr>
      <vt:lpstr>RPM: Factors to Consider</vt:lpstr>
      <vt:lpstr>RPM: Factors to Consider</vt:lpstr>
      <vt:lpstr>RPM: Factors to Consider</vt:lpstr>
      <vt:lpstr>Case Action Steps Flow Diagram</vt:lpstr>
      <vt:lpstr>Compliance Action Tools</vt:lpstr>
      <vt:lpstr>Warning Letter</vt:lpstr>
      <vt:lpstr>Warning Letter</vt:lpstr>
      <vt:lpstr>Regulatory Meeting</vt:lpstr>
      <vt:lpstr>Other Actions</vt:lpstr>
      <vt:lpstr>Other Actions</vt:lpstr>
      <vt:lpstr>PowerPoint Presentation</vt:lpstr>
      <vt:lpstr>Compliance Case Flow</vt:lpstr>
      <vt:lpstr>Compliance Case Flow</vt:lpstr>
      <vt:lpstr>Compliance Case Flow</vt:lpstr>
      <vt:lpstr>Compliance Case Flow</vt:lpstr>
      <vt:lpstr>PowerPoint Presentation</vt:lpstr>
      <vt:lpstr>Understand Your Product’s Requirements</vt:lpstr>
      <vt:lpstr>Tips for Effective Responses</vt:lpstr>
      <vt:lpstr>Tips for Effective Responses</vt:lpstr>
      <vt:lpstr>Device Resources</vt:lpstr>
      <vt:lpstr>Summary</vt:lpstr>
      <vt:lpstr>Your Call to Action</vt:lpstr>
      <vt:lpstr>Presentation Series: Day In the Life</vt:lpstr>
      <vt:lpstr>PowerPoint Presentation</vt:lpstr>
    </vt:vector>
  </TitlesOfParts>
  <Company>Sensis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Richards, Barbara A.</cp:lastModifiedBy>
  <cp:revision>324</cp:revision>
  <cp:lastPrinted>2017-07-07T09:55:20Z</cp:lastPrinted>
  <dcterms:created xsi:type="dcterms:W3CDTF">2015-10-02T20:33:31Z</dcterms:created>
  <dcterms:modified xsi:type="dcterms:W3CDTF">2019-11-26T20:54:37Z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0x010100F13DF5B6B2F6A948972DE8E42AD3E225</vt:lpwstr>
  </property>
  <property fmtid="{D5CDD505-2E9C-101B-9397-08002B2CF9AE}" pid="3" name="_dlc_DocIdItemGuid">
    <vt:lpwstr>eea131e7-4958-433e-9aaf-522546afd591</vt:lpwstr>
  </property>
</Properties>
</file>