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4"/>
  </p:notesMasterIdLst>
  <p:sldIdLst>
    <p:sldId id="346" r:id="rId6"/>
    <p:sldId id="368" r:id="rId7"/>
    <p:sldId id="369" r:id="rId8"/>
    <p:sldId id="354" r:id="rId9"/>
    <p:sldId id="390" r:id="rId10"/>
    <p:sldId id="353" r:id="rId11"/>
    <p:sldId id="382" r:id="rId12"/>
    <p:sldId id="392" r:id="rId13"/>
    <p:sldId id="389" r:id="rId14"/>
    <p:sldId id="349" r:id="rId15"/>
    <p:sldId id="395" r:id="rId16"/>
    <p:sldId id="393" r:id="rId17"/>
    <p:sldId id="401" r:id="rId18"/>
    <p:sldId id="386" r:id="rId19"/>
    <p:sldId id="385" r:id="rId20"/>
    <p:sldId id="394" r:id="rId21"/>
    <p:sldId id="366" r:id="rId22"/>
    <p:sldId id="27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lfgang, Steven" initials="WS" lastIdx="1" clrIdx="0">
    <p:extLst>
      <p:ext uri="{19B8F6BF-5375-455C-9EA6-DF929625EA0E}">
        <p15:presenceInfo xmlns:p15="http://schemas.microsoft.com/office/powerpoint/2012/main" userId="S::WOLFGANGS@fda.gov::f0f73df3-5c8e-46fb-8139-2a0ef345be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0" autoAdjust="0"/>
    <p:restoredTop sz="86410" autoAdjust="0"/>
  </p:normalViewPr>
  <p:slideViewPr>
    <p:cSldViewPr snapToGrid="0" snapToObjects="1">
      <p:cViewPr varScale="1">
        <p:scale>
          <a:sx n="98" d="100"/>
          <a:sy n="98" d="100"/>
        </p:scale>
        <p:origin x="88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27" Type="http://schemas.openxmlformats.org/officeDocument/2006/relationships/viewProps" Target="viewProps.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94F1F9-670B-4BD8-A79A-22FF1A005646}" type="datetimeFigureOut">
              <a:rPr lang="en-US" smtClean="0"/>
              <a:t>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488F4B-C8AB-4DED-82A3-6F6C06D43A36}" type="slidenum">
              <a:rPr lang="en-US" smtClean="0"/>
              <a:t>‹#›</a:t>
            </a:fld>
            <a:endParaRPr lang="en-US"/>
          </a:p>
        </p:txBody>
      </p:sp>
    </p:spTree>
    <p:extLst>
      <p:ext uri="{BB962C8B-B14F-4D97-AF65-F5344CB8AC3E}">
        <p14:creationId xmlns:p14="http://schemas.microsoft.com/office/powerpoint/2010/main" val="2943650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C372D1-C7FA-473B-A5FC-0A9B3F5FEAEE}" type="slidenum">
              <a:rPr lang="en-US" smtClean="0"/>
              <a:t>1</a:t>
            </a:fld>
            <a:endParaRPr lang="en-US" dirty="0"/>
          </a:p>
        </p:txBody>
      </p:sp>
    </p:spTree>
    <p:extLst>
      <p:ext uri="{BB962C8B-B14F-4D97-AF65-F5344CB8AC3E}">
        <p14:creationId xmlns:p14="http://schemas.microsoft.com/office/powerpoint/2010/main" val="3204369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C372D1-C7FA-473B-A5FC-0A9B3F5FEAEE}" type="slidenum">
              <a:rPr lang="en-US" smtClean="0"/>
              <a:t>10</a:t>
            </a:fld>
            <a:endParaRPr lang="en-US" dirty="0"/>
          </a:p>
        </p:txBody>
      </p:sp>
    </p:spTree>
    <p:extLst>
      <p:ext uri="{BB962C8B-B14F-4D97-AF65-F5344CB8AC3E}">
        <p14:creationId xmlns:p14="http://schemas.microsoft.com/office/powerpoint/2010/main" val="3210307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C372D1-C7FA-473B-A5FC-0A9B3F5FEAEE}" type="slidenum">
              <a:rPr lang="en-US" smtClean="0"/>
              <a:t>11</a:t>
            </a:fld>
            <a:endParaRPr lang="en-US" dirty="0"/>
          </a:p>
        </p:txBody>
      </p:sp>
    </p:spTree>
    <p:extLst>
      <p:ext uri="{BB962C8B-B14F-4D97-AF65-F5344CB8AC3E}">
        <p14:creationId xmlns:p14="http://schemas.microsoft.com/office/powerpoint/2010/main" val="3767320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C372D1-C7FA-473B-A5FC-0A9B3F5FEAEE}" type="slidenum">
              <a:rPr lang="en-US" smtClean="0"/>
              <a:t>12</a:t>
            </a:fld>
            <a:endParaRPr lang="en-US" dirty="0"/>
          </a:p>
        </p:txBody>
      </p:sp>
    </p:spTree>
    <p:extLst>
      <p:ext uri="{BB962C8B-B14F-4D97-AF65-F5344CB8AC3E}">
        <p14:creationId xmlns:p14="http://schemas.microsoft.com/office/powerpoint/2010/main" val="1593839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olidFill>
                  <a:srgbClr val="FF0000"/>
                </a:solidFill>
                <a:latin typeface="Andalus" panose="02020603050405020304" pitchFamily="18" charset="-78"/>
                <a:cs typeface="Andalus" panose="02020603050405020304" pitchFamily="18" charset="-78"/>
              </a:rPr>
              <a:t>  </a:t>
            </a:r>
            <a:endParaRPr lang="en-US" dirty="0"/>
          </a:p>
        </p:txBody>
      </p:sp>
      <p:sp>
        <p:nvSpPr>
          <p:cNvPr id="4" name="Slide Number Placeholder 3"/>
          <p:cNvSpPr>
            <a:spLocks noGrp="1"/>
          </p:cNvSpPr>
          <p:nvPr>
            <p:ph type="sldNum" sz="quarter" idx="5"/>
          </p:nvPr>
        </p:nvSpPr>
        <p:spPr/>
        <p:txBody>
          <a:bodyPr/>
          <a:lstStyle/>
          <a:p>
            <a:fld id="{93C372D1-C7FA-473B-A5FC-0A9B3F5FEAEE}" type="slidenum">
              <a:rPr lang="en-US" smtClean="0"/>
              <a:t>13</a:t>
            </a:fld>
            <a:endParaRPr lang="en-US" dirty="0"/>
          </a:p>
        </p:txBody>
      </p:sp>
    </p:spTree>
    <p:extLst>
      <p:ext uri="{BB962C8B-B14F-4D97-AF65-F5344CB8AC3E}">
        <p14:creationId xmlns:p14="http://schemas.microsoft.com/office/powerpoint/2010/main" val="1007720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C372D1-C7FA-473B-A5FC-0A9B3F5FEAEE}" type="slidenum">
              <a:rPr lang="en-US" smtClean="0"/>
              <a:t>14</a:t>
            </a:fld>
            <a:endParaRPr lang="en-US" dirty="0"/>
          </a:p>
        </p:txBody>
      </p:sp>
    </p:spTree>
    <p:extLst>
      <p:ext uri="{BB962C8B-B14F-4D97-AF65-F5344CB8AC3E}">
        <p14:creationId xmlns:p14="http://schemas.microsoft.com/office/powerpoint/2010/main" val="3864040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3C372D1-C7FA-473B-A5FC-0A9B3F5FEAEE}" type="slidenum">
              <a:rPr lang="en-US" smtClean="0"/>
              <a:t>15</a:t>
            </a:fld>
            <a:endParaRPr lang="en-US" dirty="0"/>
          </a:p>
        </p:txBody>
      </p:sp>
    </p:spTree>
    <p:extLst>
      <p:ext uri="{BB962C8B-B14F-4D97-AF65-F5344CB8AC3E}">
        <p14:creationId xmlns:p14="http://schemas.microsoft.com/office/powerpoint/2010/main" val="982508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C372D1-C7FA-473B-A5FC-0A9B3F5FEAEE}" type="slidenum">
              <a:rPr lang="en-US" smtClean="0"/>
              <a:t>16</a:t>
            </a:fld>
            <a:endParaRPr lang="en-US" dirty="0"/>
          </a:p>
        </p:txBody>
      </p:sp>
    </p:spTree>
    <p:extLst>
      <p:ext uri="{BB962C8B-B14F-4D97-AF65-F5344CB8AC3E}">
        <p14:creationId xmlns:p14="http://schemas.microsoft.com/office/powerpoint/2010/main" val="3653518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C372D1-C7FA-473B-A5FC-0A9B3F5FEAEE}" type="slidenum">
              <a:rPr lang="en-US" smtClean="0"/>
              <a:t>17</a:t>
            </a:fld>
            <a:endParaRPr lang="en-US" dirty="0"/>
          </a:p>
        </p:txBody>
      </p:sp>
    </p:spTree>
    <p:extLst>
      <p:ext uri="{BB962C8B-B14F-4D97-AF65-F5344CB8AC3E}">
        <p14:creationId xmlns:p14="http://schemas.microsoft.com/office/powerpoint/2010/main" val="3852280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C372D1-C7FA-473B-A5FC-0A9B3F5FEAEE}" type="slidenum">
              <a:rPr lang="en-US" smtClean="0"/>
              <a:t>2</a:t>
            </a:fld>
            <a:endParaRPr lang="en-US" dirty="0"/>
          </a:p>
        </p:txBody>
      </p:sp>
    </p:spTree>
    <p:extLst>
      <p:ext uri="{BB962C8B-B14F-4D97-AF65-F5344CB8AC3E}">
        <p14:creationId xmlns:p14="http://schemas.microsoft.com/office/powerpoint/2010/main" val="1693830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C372D1-C7FA-473B-A5FC-0A9B3F5FEAEE}" type="slidenum">
              <a:rPr lang="en-US" smtClean="0"/>
              <a:t>3</a:t>
            </a:fld>
            <a:endParaRPr lang="en-US" dirty="0"/>
          </a:p>
        </p:txBody>
      </p:sp>
    </p:spTree>
    <p:extLst>
      <p:ext uri="{BB962C8B-B14F-4D97-AF65-F5344CB8AC3E}">
        <p14:creationId xmlns:p14="http://schemas.microsoft.com/office/powerpoint/2010/main" val="1989347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372D1-C7FA-473B-A5FC-0A9B3F5FEAEE}" type="slidenum">
              <a:rPr lang="en-US" smtClean="0"/>
              <a:t>4</a:t>
            </a:fld>
            <a:endParaRPr lang="en-US" dirty="0"/>
          </a:p>
        </p:txBody>
      </p:sp>
    </p:spTree>
    <p:extLst>
      <p:ext uri="{BB962C8B-B14F-4D97-AF65-F5344CB8AC3E}">
        <p14:creationId xmlns:p14="http://schemas.microsoft.com/office/powerpoint/2010/main" val="1460579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C372D1-C7FA-473B-A5FC-0A9B3F5FEAEE}" type="slidenum">
              <a:rPr lang="en-US" smtClean="0"/>
              <a:t>5</a:t>
            </a:fld>
            <a:endParaRPr lang="en-US" dirty="0"/>
          </a:p>
        </p:txBody>
      </p:sp>
    </p:spTree>
    <p:extLst>
      <p:ext uri="{BB962C8B-B14F-4D97-AF65-F5344CB8AC3E}">
        <p14:creationId xmlns:p14="http://schemas.microsoft.com/office/powerpoint/2010/main" val="1390741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p:txBody>
      </p:sp>
      <p:sp>
        <p:nvSpPr>
          <p:cNvPr id="4" name="Slide Number Placeholder 3"/>
          <p:cNvSpPr>
            <a:spLocks noGrp="1"/>
          </p:cNvSpPr>
          <p:nvPr>
            <p:ph type="sldNum" sz="quarter" idx="10"/>
          </p:nvPr>
        </p:nvSpPr>
        <p:spPr/>
        <p:txBody>
          <a:bodyPr/>
          <a:lstStyle/>
          <a:p>
            <a:fld id="{93C372D1-C7FA-473B-A5FC-0A9B3F5FEAEE}" type="slidenum">
              <a:rPr lang="en-US" smtClean="0"/>
              <a:t>6</a:t>
            </a:fld>
            <a:endParaRPr lang="en-US" dirty="0"/>
          </a:p>
        </p:txBody>
      </p:sp>
    </p:spTree>
    <p:extLst>
      <p:ext uri="{BB962C8B-B14F-4D97-AF65-F5344CB8AC3E}">
        <p14:creationId xmlns:p14="http://schemas.microsoft.com/office/powerpoint/2010/main" val="4113647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C372D1-C7FA-473B-A5FC-0A9B3F5FEAEE}" type="slidenum">
              <a:rPr lang="en-US" smtClean="0"/>
              <a:t>7</a:t>
            </a:fld>
            <a:endParaRPr lang="en-US" dirty="0"/>
          </a:p>
        </p:txBody>
      </p:sp>
    </p:spTree>
    <p:extLst>
      <p:ext uri="{BB962C8B-B14F-4D97-AF65-F5344CB8AC3E}">
        <p14:creationId xmlns:p14="http://schemas.microsoft.com/office/powerpoint/2010/main" val="1655978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C372D1-C7FA-473B-A5FC-0A9B3F5FEAEE}" type="slidenum">
              <a:rPr lang="en-US" smtClean="0"/>
              <a:t>8</a:t>
            </a:fld>
            <a:endParaRPr lang="en-US" dirty="0"/>
          </a:p>
        </p:txBody>
      </p:sp>
    </p:spTree>
    <p:extLst>
      <p:ext uri="{BB962C8B-B14F-4D97-AF65-F5344CB8AC3E}">
        <p14:creationId xmlns:p14="http://schemas.microsoft.com/office/powerpoint/2010/main" val="306904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C372D1-C7FA-473B-A5FC-0A9B3F5FEAEE}" type="slidenum">
              <a:rPr lang="en-US" smtClean="0"/>
              <a:t>9</a:t>
            </a:fld>
            <a:endParaRPr lang="en-US" dirty="0"/>
          </a:p>
        </p:txBody>
      </p:sp>
    </p:spTree>
    <p:extLst>
      <p:ext uri="{BB962C8B-B14F-4D97-AF65-F5344CB8AC3E}">
        <p14:creationId xmlns:p14="http://schemas.microsoft.com/office/powerpoint/2010/main" val="35808363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773606" y="6355260"/>
            <a:ext cx="2133600" cy="365125"/>
          </a:xfrm>
        </p:spPr>
        <p:txBody>
          <a:bodyPr/>
          <a:lstStyle/>
          <a:p>
            <a:fld id="{A349544A-F1CD-3844-BFB3-6D230A0137DD}" type="datetimeFigureOut">
              <a:rPr lang="en-US" smtClean="0"/>
              <a:t>2/5/2020</a:t>
            </a:fld>
            <a:endParaRPr lang="en-US" dirty="0"/>
          </a:p>
        </p:txBody>
      </p:sp>
      <p:pic>
        <p:nvPicPr>
          <p:cNvPr id="8" name="Picture 7"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0947" y="261425"/>
            <a:ext cx="2703422" cy="563312"/>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07369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55241" y="6356350"/>
            <a:ext cx="2133600" cy="365125"/>
          </a:xfrm>
        </p:spPr>
        <p:txBody>
          <a:bodyPr/>
          <a:lstStyle/>
          <a:p>
            <a:fld id="{A349544A-F1CD-3844-BFB3-6D230A0137DD}" type="datetimeFigureOut">
              <a:rPr lang="en-US" smtClean="0"/>
              <a:t>2/5/2020</a:t>
            </a:fld>
            <a:endParaRPr lang="en-US"/>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31470" y="5291167"/>
            <a:ext cx="620543" cy="743080"/>
          </a:xfrm>
          <a:prstGeom prst="rect">
            <a:avLst/>
          </a:prstGeom>
        </p:spPr>
      </p:pic>
      <p:sp>
        <p:nvSpPr>
          <p:cNvPr id="9" name="Footer Placeholder 4"/>
          <p:cNvSpPr>
            <a:spLocks noGrp="1"/>
          </p:cNvSpPr>
          <p:nvPr>
            <p:ph type="ftr" sz="quarter" idx="11"/>
          </p:nvPr>
        </p:nvSpPr>
        <p:spPr>
          <a:xfrm rot="5400000">
            <a:off x="-1161972" y="1451193"/>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8" name="TextBox 7"/>
          <p:cNvSpPr txBox="1"/>
          <p:nvPr userDrawn="1"/>
        </p:nvSpPr>
        <p:spPr>
          <a:xfrm rot="5400000">
            <a:off x="117044" y="6376216"/>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638449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00650" y="6354123"/>
            <a:ext cx="2133600" cy="365125"/>
          </a:xfrm>
        </p:spPr>
        <p:txBody>
          <a:bodyPr/>
          <a:lstStyle/>
          <a:p>
            <a:fld id="{A349544A-F1CD-3844-BFB3-6D230A0137DD}" type="datetimeFigureOut">
              <a:rPr lang="en-US" smtClean="0"/>
              <a:t>2/5/2020</a:t>
            </a:fld>
            <a:endParaRPr lang="en-US"/>
          </a:p>
        </p:txBody>
      </p:sp>
      <p:sp>
        <p:nvSpPr>
          <p:cNvPr id="7"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pic>
        <p:nvPicPr>
          <p:cNvPr id="9" name="Picture 8"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18888" y="5307876"/>
            <a:ext cx="620543" cy="743080"/>
          </a:xfrm>
          <a:prstGeom prst="rect">
            <a:avLst/>
          </a:prstGeom>
        </p:spPr>
      </p:pic>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104323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6" name="Picture 5"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4236" y="2648601"/>
            <a:ext cx="4198518" cy="874845"/>
          </a:xfrm>
          <a:prstGeom prst="rect">
            <a:avLst/>
          </a:prstGeom>
        </p:spPr>
      </p:pic>
    </p:spTree>
    <p:extLst>
      <p:ext uri="{BB962C8B-B14F-4D97-AF65-F5344CB8AC3E}">
        <p14:creationId xmlns:p14="http://schemas.microsoft.com/office/powerpoint/2010/main" val="609147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49" y="1023679"/>
            <a:ext cx="8509103" cy="926020"/>
          </a:xfrm>
        </p:spPr>
        <p:txBody>
          <a:bodyPr/>
          <a:lstStyle/>
          <a:p>
            <a:r>
              <a:rPr lang="en-US"/>
              <a:t>Click to edit Master title style</a:t>
            </a:r>
          </a:p>
        </p:txBody>
      </p:sp>
      <p:sp>
        <p:nvSpPr>
          <p:cNvPr id="3" name="Content Placeholder 2"/>
          <p:cNvSpPr>
            <a:spLocks noGrp="1"/>
          </p:cNvSpPr>
          <p:nvPr>
            <p:ph idx="1"/>
          </p:nvPr>
        </p:nvSpPr>
        <p:spPr>
          <a:xfrm>
            <a:off x="323850" y="2009775"/>
            <a:ext cx="8509103" cy="42860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676650" y="6375400"/>
            <a:ext cx="2133600" cy="365125"/>
          </a:xfrm>
        </p:spPr>
        <p:txBody>
          <a:bodyPr/>
          <a:lstStyle>
            <a:lvl1pPr algn="ctr">
              <a:defRPr/>
            </a:lvl1pPr>
          </a:lstStyle>
          <a:p>
            <a:fld id="{A349544A-F1CD-3844-BFB3-6D230A0137DD}" type="datetimeFigureOut">
              <a:rPr lang="en-US" smtClean="0"/>
              <a:pPr/>
              <a:t>2/5/2020</a:t>
            </a:fld>
            <a:endParaRPr lang="en-US" dirty="0"/>
          </a:p>
        </p:txBody>
      </p:sp>
      <p:sp>
        <p:nvSpPr>
          <p:cNvPr id="5" name="Footer Placeholder 4"/>
          <p:cNvSpPr>
            <a:spLocks noGrp="1"/>
          </p:cNvSpPr>
          <p:nvPr>
            <p:ph type="ftr" sz="quarter" idx="11"/>
          </p:nvPr>
        </p:nvSpPr>
        <p:spPr>
          <a:xfrm>
            <a:off x="24765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229544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62375" y="6334125"/>
            <a:ext cx="2133600" cy="365125"/>
          </a:xfrm>
        </p:spPr>
        <p:txBody>
          <a:bodyPr/>
          <a:lstStyle/>
          <a:p>
            <a:fld id="{A349544A-F1CD-3844-BFB3-6D230A0137DD}" type="datetimeFigureOut">
              <a:rPr lang="en-US" smtClean="0"/>
              <a:t>2/5/2020</a:t>
            </a:fld>
            <a:endParaRPr lang="en-US"/>
          </a:p>
        </p:txBody>
      </p:sp>
      <p:sp>
        <p:nvSpPr>
          <p:cNvPr id="6"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8935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609834" y="6349336"/>
            <a:ext cx="2133600" cy="365125"/>
          </a:xfrm>
        </p:spPr>
        <p:txBody>
          <a:bodyPr/>
          <a:lstStyle/>
          <a:p>
            <a:fld id="{A349544A-F1CD-3844-BFB3-6D230A0137DD}" type="datetimeFigureOut">
              <a:rPr lang="en-US" smtClean="0"/>
              <a:t>2/5/2020</a:t>
            </a:fld>
            <a:endParaRPr lang="en-US"/>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69796"/>
            <a:ext cx="620543" cy="743080"/>
          </a:xfrm>
          <a:prstGeom prst="rect">
            <a:avLst/>
          </a:prstGeom>
        </p:spPr>
      </p:pic>
      <p:sp>
        <p:nvSpPr>
          <p:cNvPr id="8"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24981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514307" y="6380336"/>
            <a:ext cx="2133600" cy="365125"/>
          </a:xfrm>
        </p:spPr>
        <p:txBody>
          <a:bodyPr/>
          <a:lstStyle/>
          <a:p>
            <a:fld id="{A349544A-F1CD-3844-BFB3-6D230A0137DD}" type="datetimeFigureOut">
              <a:rPr lang="en-US" smtClean="0"/>
              <a:t>2/5/2020</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181172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886200" y="6384925"/>
            <a:ext cx="2133600" cy="365125"/>
          </a:xfrm>
        </p:spPr>
        <p:txBody>
          <a:bodyPr/>
          <a:lstStyle/>
          <a:p>
            <a:fld id="{A349544A-F1CD-3844-BFB3-6D230A0137DD}" type="datetimeFigureOut">
              <a:rPr lang="en-US" smtClean="0"/>
              <a:t>2/5/2020</a:t>
            </a:fld>
            <a:endParaRPr lang="en-US" dirty="0"/>
          </a:p>
        </p:txBody>
      </p:sp>
      <p:pic>
        <p:nvPicPr>
          <p:cNvPr id="10" name="Picture 9"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11"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3" name="TextBox 12"/>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5045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3596185" y="6391749"/>
            <a:ext cx="2133600" cy="365125"/>
          </a:xfrm>
        </p:spPr>
        <p:txBody>
          <a:bodyPr/>
          <a:lstStyle/>
          <a:p>
            <a:fld id="{A349544A-F1CD-3844-BFB3-6D230A0137DD}" type="datetimeFigureOut">
              <a:rPr lang="en-US" smtClean="0"/>
              <a:t>2/5/2020</a:t>
            </a:fld>
            <a:endParaRPr lang="en-US"/>
          </a:p>
        </p:txBody>
      </p:sp>
      <p:pic>
        <p:nvPicPr>
          <p:cNvPr id="6" name="Picture 5"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7"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95055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65513" y="6349337"/>
            <a:ext cx="2133600" cy="365125"/>
          </a:xfrm>
        </p:spPr>
        <p:txBody>
          <a:bodyPr/>
          <a:lstStyle/>
          <a:p>
            <a:fld id="{A349544A-F1CD-3844-BFB3-6D230A0137DD}" type="datetimeFigureOut">
              <a:rPr lang="en-US" smtClean="0"/>
              <a:t>2/5/2020</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85013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719014" y="6384925"/>
            <a:ext cx="2133600" cy="365125"/>
          </a:xfrm>
        </p:spPr>
        <p:txBody>
          <a:bodyPr/>
          <a:lstStyle/>
          <a:p>
            <a:fld id="{A349544A-F1CD-3844-BFB3-6D230A0137DD}" type="datetimeFigureOut">
              <a:rPr lang="en-US" smtClean="0"/>
              <a:t>2/5/2020</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425104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9544A-F1CD-3844-BFB3-6D230A0137DD}" type="datetimeFigureOut">
              <a:rPr lang="en-US" smtClean="0"/>
              <a:t>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t>‹#›</a:t>
            </a:fld>
            <a:endParaRPr lang="en-US"/>
          </a:p>
        </p:txBody>
      </p:sp>
    </p:spTree>
    <p:extLst>
      <p:ext uri="{BB962C8B-B14F-4D97-AF65-F5344CB8AC3E}">
        <p14:creationId xmlns:p14="http://schemas.microsoft.com/office/powerpoint/2010/main" val="1126301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da.gov/cosmetics/cosmetics-recalls-alerts/fda-advises-consumers-stop-using-certain-cosmetic-product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da.gov/cosmetics/productsingredients/ingredients/ucm293184.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AAEA4-6E06-4896-916A-8A45976252B7}"/>
              </a:ext>
            </a:extLst>
          </p:cNvPr>
          <p:cNvSpPr>
            <a:spLocks noGrp="1"/>
          </p:cNvSpPr>
          <p:nvPr>
            <p:ph type="ctrTitle"/>
          </p:nvPr>
        </p:nvSpPr>
        <p:spPr>
          <a:xfrm>
            <a:off x="628650" y="1175825"/>
            <a:ext cx="8090587" cy="1995054"/>
          </a:xfrm>
        </p:spPr>
        <p:txBody>
          <a:bodyPr>
            <a:normAutofit/>
          </a:bodyPr>
          <a:lstStyle/>
          <a:p>
            <a:r>
              <a:rPr lang="en-US" sz="3300" b="1" dirty="0">
                <a:solidFill>
                  <a:srgbClr val="0070C0"/>
                </a:solidFill>
                <a:latin typeface="+mn-lt"/>
              </a:rPr>
              <a:t>Overview of Issues for Talc-Containing Cosmetic Products </a:t>
            </a:r>
            <a:endParaRPr lang="en-US" sz="3300" dirty="0"/>
          </a:p>
        </p:txBody>
      </p:sp>
      <p:sp>
        <p:nvSpPr>
          <p:cNvPr id="3" name="Subtitle 2">
            <a:extLst>
              <a:ext uri="{FF2B5EF4-FFF2-40B4-BE49-F238E27FC236}">
                <a16:creationId xmlns:a16="http://schemas.microsoft.com/office/drawing/2014/main" id="{7DE645FA-6377-458A-91E1-00B67F018BF6}"/>
              </a:ext>
            </a:extLst>
          </p:cNvPr>
          <p:cNvSpPr>
            <a:spLocks noGrp="1"/>
          </p:cNvSpPr>
          <p:nvPr>
            <p:ph type="subTitle" idx="1"/>
          </p:nvPr>
        </p:nvSpPr>
        <p:spPr>
          <a:xfrm>
            <a:off x="1183277" y="3414264"/>
            <a:ext cx="6400800" cy="1837325"/>
          </a:xfrm>
        </p:spPr>
        <p:txBody>
          <a:bodyPr>
            <a:normAutofit fontScale="77500" lnSpcReduction="20000"/>
          </a:bodyPr>
          <a:lstStyle/>
          <a:p>
            <a:r>
              <a:rPr lang="en-US" dirty="0">
                <a:solidFill>
                  <a:schemeClr val="accent1"/>
                </a:solidFill>
              </a:rPr>
              <a:t>Linda M. Katz, M.D., M.P.H.</a:t>
            </a:r>
          </a:p>
          <a:p>
            <a:r>
              <a:rPr lang="en-US" dirty="0">
                <a:solidFill>
                  <a:schemeClr val="accent1"/>
                </a:solidFill>
              </a:rPr>
              <a:t>Director, FDA’s Office of Cosmetics and Colors</a:t>
            </a:r>
          </a:p>
          <a:p>
            <a:r>
              <a:rPr lang="en-US" dirty="0">
                <a:solidFill>
                  <a:schemeClr val="accent1"/>
                </a:solidFill>
              </a:rPr>
              <a:t>Center for Food Safety and Applied Nutrition</a:t>
            </a:r>
          </a:p>
          <a:p>
            <a:r>
              <a:rPr lang="en-US" dirty="0">
                <a:solidFill>
                  <a:schemeClr val="accent1"/>
                </a:solidFill>
              </a:rPr>
              <a:t>February 4, 2020</a:t>
            </a:r>
          </a:p>
        </p:txBody>
      </p:sp>
      <p:sp>
        <p:nvSpPr>
          <p:cNvPr id="7" name="Slide Number Placeholder 6">
            <a:extLst>
              <a:ext uri="{FF2B5EF4-FFF2-40B4-BE49-F238E27FC236}">
                <a16:creationId xmlns:a16="http://schemas.microsoft.com/office/drawing/2014/main" id="{680ED2C9-064E-4953-8AE9-C213D8209974}"/>
              </a:ext>
            </a:extLst>
          </p:cNvPr>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FC91D24-3703-439E-A538-DA30C690B931}" type="slidenum">
              <a:rPr lang="en-US" smtClean="0"/>
              <a:pPr/>
              <a:t>1</a:t>
            </a:fld>
            <a:endParaRPr lang="en-US" dirty="0"/>
          </a:p>
        </p:txBody>
      </p:sp>
    </p:spTree>
    <p:extLst>
      <p:ext uri="{BB962C8B-B14F-4D97-AF65-F5344CB8AC3E}">
        <p14:creationId xmlns:p14="http://schemas.microsoft.com/office/powerpoint/2010/main" val="1106240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D89E1-C38A-49F8-A626-3102CED01E12}"/>
              </a:ext>
            </a:extLst>
          </p:cNvPr>
          <p:cNvSpPr>
            <a:spLocks noGrp="1"/>
          </p:cNvSpPr>
          <p:nvPr>
            <p:ph type="title"/>
          </p:nvPr>
        </p:nvSpPr>
        <p:spPr>
          <a:xfrm>
            <a:off x="568005" y="564022"/>
            <a:ext cx="7886700" cy="1059679"/>
          </a:xfrm>
        </p:spPr>
        <p:txBody>
          <a:bodyPr>
            <a:normAutofit/>
          </a:bodyPr>
          <a:lstStyle/>
          <a:p>
            <a:pPr algn="ctr"/>
            <a:r>
              <a:rPr lang="en-US" b="1" dirty="0">
                <a:solidFill>
                  <a:srgbClr val="0070C0"/>
                </a:solidFill>
                <a:latin typeface="+mn-lt"/>
              </a:rPr>
              <a:t>Timeline</a:t>
            </a:r>
          </a:p>
        </p:txBody>
      </p:sp>
      <p:sp>
        <p:nvSpPr>
          <p:cNvPr id="3" name="Content Placeholder 2">
            <a:extLst>
              <a:ext uri="{FF2B5EF4-FFF2-40B4-BE49-F238E27FC236}">
                <a16:creationId xmlns:a16="http://schemas.microsoft.com/office/drawing/2014/main" id="{B0B84847-740E-4B90-819B-7E911B1C25F9}"/>
              </a:ext>
            </a:extLst>
          </p:cNvPr>
          <p:cNvSpPr>
            <a:spLocks noGrp="1"/>
          </p:cNvSpPr>
          <p:nvPr>
            <p:ph idx="1"/>
          </p:nvPr>
        </p:nvSpPr>
        <p:spPr>
          <a:xfrm>
            <a:off x="320041" y="2119357"/>
            <a:ext cx="8359140" cy="4174621"/>
          </a:xfrm>
        </p:spPr>
        <p:txBody>
          <a:bodyPr>
            <a:normAutofit fontScale="70000" lnSpcReduction="20000"/>
          </a:bodyPr>
          <a:lstStyle/>
          <a:p>
            <a:pPr>
              <a:spcBef>
                <a:spcPts val="900"/>
              </a:spcBef>
            </a:pPr>
            <a:r>
              <a:rPr lang="en-US" b="1" dirty="0">
                <a:solidFill>
                  <a:schemeClr val="accent1"/>
                </a:solidFill>
              </a:rPr>
              <a:t>March 2018 </a:t>
            </a:r>
            <a:r>
              <a:rPr lang="en-US" dirty="0"/>
              <a:t>- FDA entered into a technical agreement with OSHA to test products reported or suspected to contain asbestos using PLM and scanning electron microscopy (SEM).</a:t>
            </a:r>
          </a:p>
          <a:p>
            <a:pPr>
              <a:spcBef>
                <a:spcPts val="900"/>
              </a:spcBef>
            </a:pPr>
            <a:r>
              <a:rPr lang="en-US" b="1" dirty="0">
                <a:solidFill>
                  <a:schemeClr val="accent1"/>
                </a:solidFill>
              </a:rPr>
              <a:t>January 2019 </a:t>
            </a:r>
            <a:r>
              <a:rPr lang="en-US" dirty="0"/>
              <a:t>- AMA Analytical Services began testing talc-containing cosmetic products for FDA using PLM and TEM. </a:t>
            </a:r>
          </a:p>
          <a:p>
            <a:pPr>
              <a:spcBef>
                <a:spcPts val="900"/>
              </a:spcBef>
            </a:pPr>
            <a:r>
              <a:rPr lang="en-US" b="1" dirty="0">
                <a:solidFill>
                  <a:schemeClr val="accent1"/>
                </a:solidFill>
              </a:rPr>
              <a:t>February 2019 </a:t>
            </a:r>
            <a:r>
              <a:rPr lang="en-US" dirty="0"/>
              <a:t>- FDA received a report from OSHA confirming the detection of tremolite asbestos in three Claire’s products and one Justice product, which were recalled (the latter had been recalled in 2017).</a:t>
            </a:r>
          </a:p>
          <a:p>
            <a:pPr>
              <a:spcBef>
                <a:spcPts val="900"/>
              </a:spcBef>
            </a:pPr>
            <a:r>
              <a:rPr lang="en-US" b="1" dirty="0">
                <a:solidFill>
                  <a:schemeClr val="accent1"/>
                </a:solidFill>
              </a:rPr>
              <a:t>March – October 2019 </a:t>
            </a:r>
            <a:r>
              <a:rPr lang="en-US" dirty="0">
                <a:solidFill>
                  <a:schemeClr val="accent1"/>
                </a:solidFill>
              </a:rPr>
              <a:t>– </a:t>
            </a:r>
            <a:r>
              <a:rPr lang="en-US" dirty="0"/>
              <a:t>AMA tested 50 talc-containing cosmetic products; of these 10 tested positive for asbestos and were recalled:   </a:t>
            </a:r>
            <a:r>
              <a:rPr lang="en-US" dirty="0">
                <a:hlinkClick r:id="rId3"/>
              </a:rPr>
              <a:t>https://www.fda.gov/cosmetics/cosmetics-recalls-alerts/fda-advises-consumers-stop-using-certain-cosmetic-products</a:t>
            </a:r>
            <a:r>
              <a:rPr lang="en-US" dirty="0"/>
              <a:t>. </a:t>
            </a:r>
          </a:p>
        </p:txBody>
      </p:sp>
      <p:sp>
        <p:nvSpPr>
          <p:cNvPr id="6" name="Slide Number Placeholder 5">
            <a:extLst>
              <a:ext uri="{FF2B5EF4-FFF2-40B4-BE49-F238E27FC236}">
                <a16:creationId xmlns:a16="http://schemas.microsoft.com/office/drawing/2014/main" id="{52E9B112-5D5D-4D8B-AAAD-E93A7B6C559E}"/>
              </a:ext>
            </a:extLst>
          </p:cNvPr>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FC91D24-3703-439E-A538-DA30C690B931}" type="slidenum">
              <a:rPr lang="en-US" smtClean="0"/>
              <a:pPr/>
              <a:t>10</a:t>
            </a:fld>
            <a:endParaRPr lang="en-US" dirty="0"/>
          </a:p>
        </p:txBody>
      </p:sp>
    </p:spTree>
    <p:extLst>
      <p:ext uri="{BB962C8B-B14F-4D97-AF65-F5344CB8AC3E}">
        <p14:creationId xmlns:p14="http://schemas.microsoft.com/office/powerpoint/2010/main" val="268663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4817E-F8C2-47E1-AFDE-3D92C9BA08E9}"/>
              </a:ext>
            </a:extLst>
          </p:cNvPr>
          <p:cNvSpPr>
            <a:spLocks noGrp="1"/>
          </p:cNvSpPr>
          <p:nvPr>
            <p:ph type="title"/>
          </p:nvPr>
        </p:nvSpPr>
        <p:spPr>
          <a:xfrm>
            <a:off x="595553" y="0"/>
            <a:ext cx="7886700" cy="2025646"/>
          </a:xfrm>
        </p:spPr>
        <p:txBody>
          <a:bodyPr>
            <a:normAutofit/>
          </a:bodyPr>
          <a:lstStyle/>
          <a:p>
            <a:pPr algn="ctr"/>
            <a:r>
              <a:rPr lang="en-US" b="1" dirty="0">
                <a:solidFill>
                  <a:srgbClr val="0070C0"/>
                </a:solidFill>
                <a:latin typeface="+mn-lt"/>
              </a:rPr>
              <a:t>Recalled Products Found to Contain Asbestos</a:t>
            </a:r>
          </a:p>
        </p:txBody>
      </p:sp>
      <p:graphicFrame>
        <p:nvGraphicFramePr>
          <p:cNvPr id="7" name="Content Placeholder 6">
            <a:extLst>
              <a:ext uri="{FF2B5EF4-FFF2-40B4-BE49-F238E27FC236}">
                <a16:creationId xmlns:a16="http://schemas.microsoft.com/office/drawing/2014/main" id="{6068674E-942F-4FA5-B501-BF45DF5514BA}"/>
              </a:ext>
            </a:extLst>
          </p:cNvPr>
          <p:cNvGraphicFramePr>
            <a:graphicFrameLocks noGrp="1"/>
          </p:cNvGraphicFramePr>
          <p:nvPr>
            <p:ph idx="1"/>
            <p:extLst>
              <p:ext uri="{D42A27DB-BD31-4B8C-83A1-F6EECF244321}">
                <p14:modId xmlns:p14="http://schemas.microsoft.com/office/powerpoint/2010/main" val="1236649909"/>
              </p:ext>
            </p:extLst>
          </p:nvPr>
        </p:nvGraphicFramePr>
        <p:xfrm>
          <a:off x="427290" y="1837346"/>
          <a:ext cx="7886205" cy="3844874"/>
        </p:xfrm>
        <a:graphic>
          <a:graphicData uri="http://schemas.openxmlformats.org/drawingml/2006/table">
            <a:tbl>
              <a:tblPr firstRow="1" bandRow="1">
                <a:tableStyleId>{5C22544A-7EE6-4342-B048-85BDC9FD1C3A}</a:tableStyleId>
              </a:tblPr>
              <a:tblGrid>
                <a:gridCol w="2338421">
                  <a:extLst>
                    <a:ext uri="{9D8B030D-6E8A-4147-A177-3AD203B41FA5}">
                      <a16:colId xmlns:a16="http://schemas.microsoft.com/office/drawing/2014/main" val="1133833427"/>
                    </a:ext>
                  </a:extLst>
                </a:gridCol>
                <a:gridCol w="3283929">
                  <a:extLst>
                    <a:ext uri="{9D8B030D-6E8A-4147-A177-3AD203B41FA5}">
                      <a16:colId xmlns:a16="http://schemas.microsoft.com/office/drawing/2014/main" val="3948875360"/>
                    </a:ext>
                  </a:extLst>
                </a:gridCol>
                <a:gridCol w="2263855">
                  <a:extLst>
                    <a:ext uri="{9D8B030D-6E8A-4147-A177-3AD203B41FA5}">
                      <a16:colId xmlns:a16="http://schemas.microsoft.com/office/drawing/2014/main" val="1924921508"/>
                    </a:ext>
                  </a:extLst>
                </a:gridCol>
              </a:tblGrid>
              <a:tr h="539776">
                <a:tc>
                  <a:txBody>
                    <a:bodyPr/>
                    <a:lstStyle/>
                    <a:p>
                      <a:r>
                        <a:rPr lang="en-US" sz="1400" dirty="0"/>
                        <a:t>Product Name</a:t>
                      </a:r>
                    </a:p>
                  </a:txBody>
                  <a:tcPr marL="68005" marR="68005" marT="34290" marB="34290"/>
                </a:tc>
                <a:tc>
                  <a:txBody>
                    <a:bodyPr/>
                    <a:lstStyle/>
                    <a:p>
                      <a:r>
                        <a:rPr lang="en-US" sz="1400" dirty="0"/>
                        <a:t>Brand Name/Distributor</a:t>
                      </a:r>
                    </a:p>
                  </a:txBody>
                  <a:tcPr marL="68005" marR="68005" marT="34290" marB="34290"/>
                </a:tc>
                <a:tc>
                  <a:txBody>
                    <a:bodyPr/>
                    <a:lstStyle/>
                    <a:p>
                      <a:r>
                        <a:rPr lang="en-US" sz="1400" dirty="0"/>
                        <a:t>Type(s) of Asbestos Detected</a:t>
                      </a:r>
                    </a:p>
                  </a:txBody>
                  <a:tcPr marL="68005" marR="68005" marT="34290" marB="34290"/>
                </a:tc>
                <a:extLst>
                  <a:ext uri="{0D108BD9-81ED-4DB2-BD59-A6C34878D82A}">
                    <a16:rowId xmlns:a16="http://schemas.microsoft.com/office/drawing/2014/main" val="3136241304"/>
                  </a:ext>
                </a:extLst>
              </a:tr>
              <a:tr h="307258">
                <a:tc>
                  <a:txBody>
                    <a:bodyPr/>
                    <a:lstStyle/>
                    <a:p>
                      <a:r>
                        <a:rPr lang="en-US" sz="1400" dirty="0"/>
                        <a:t>Eye Shadow Palette</a:t>
                      </a:r>
                    </a:p>
                  </a:txBody>
                  <a:tcPr marL="68005" marR="68005"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Claire’s/CBI Distributing</a:t>
                      </a:r>
                    </a:p>
                  </a:txBody>
                  <a:tcPr marL="68005" marR="68005" marT="34290" marB="34290"/>
                </a:tc>
                <a:tc>
                  <a:txBody>
                    <a:bodyPr/>
                    <a:lstStyle/>
                    <a:p>
                      <a:r>
                        <a:rPr lang="en-US" sz="1400" dirty="0"/>
                        <a:t>Tremolite</a:t>
                      </a:r>
                    </a:p>
                  </a:txBody>
                  <a:tcPr marL="68005" marR="68005" marT="34290" marB="34290"/>
                </a:tc>
                <a:extLst>
                  <a:ext uri="{0D108BD9-81ED-4DB2-BD59-A6C34878D82A}">
                    <a16:rowId xmlns:a16="http://schemas.microsoft.com/office/drawing/2014/main" val="3950762409"/>
                  </a:ext>
                </a:extLst>
              </a:tr>
              <a:tr h="307258">
                <a:tc>
                  <a:txBody>
                    <a:bodyPr/>
                    <a:lstStyle/>
                    <a:p>
                      <a:r>
                        <a:rPr lang="en-US" sz="1400" dirty="0"/>
                        <a:t>Compact Powder</a:t>
                      </a:r>
                      <a:r>
                        <a:rPr lang="en-US" sz="1800" baseline="30000" dirty="0"/>
                        <a:t>*</a:t>
                      </a:r>
                    </a:p>
                  </a:txBody>
                  <a:tcPr marL="68005" marR="68005"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Claire’s/CBI Distributing</a:t>
                      </a:r>
                    </a:p>
                  </a:txBody>
                  <a:tcPr marL="68005" marR="68005" marT="34290" marB="34290"/>
                </a:tc>
                <a:tc>
                  <a:txBody>
                    <a:bodyPr/>
                    <a:lstStyle/>
                    <a:p>
                      <a:r>
                        <a:rPr lang="en-US" sz="1400" dirty="0"/>
                        <a:t>Tremolite</a:t>
                      </a:r>
                    </a:p>
                  </a:txBody>
                  <a:tcPr marL="68005" marR="68005" marT="34290" marB="34290"/>
                </a:tc>
                <a:extLst>
                  <a:ext uri="{0D108BD9-81ED-4DB2-BD59-A6C34878D82A}">
                    <a16:rowId xmlns:a16="http://schemas.microsoft.com/office/drawing/2014/main" val="159008171"/>
                  </a:ext>
                </a:extLst>
              </a:tr>
              <a:tr h="307258">
                <a:tc>
                  <a:txBody>
                    <a:bodyPr/>
                    <a:lstStyle/>
                    <a:p>
                      <a:r>
                        <a:rPr lang="en-US" sz="1400" dirty="0"/>
                        <a:t>Contour Palette</a:t>
                      </a:r>
                      <a:r>
                        <a:rPr lang="en-US" sz="1800" baseline="30000" dirty="0"/>
                        <a:t>*</a:t>
                      </a:r>
                    </a:p>
                  </a:txBody>
                  <a:tcPr marL="68005" marR="68005"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Claire’s/CBI Distributing</a:t>
                      </a:r>
                    </a:p>
                  </a:txBody>
                  <a:tcPr marL="68005" marR="68005" marT="34290" marB="34290"/>
                </a:tc>
                <a:tc>
                  <a:txBody>
                    <a:bodyPr/>
                    <a:lstStyle/>
                    <a:p>
                      <a:r>
                        <a:rPr lang="en-US" sz="1400" dirty="0"/>
                        <a:t>Tremolite; Chrysotile</a:t>
                      </a:r>
                    </a:p>
                  </a:txBody>
                  <a:tcPr marL="68005" marR="68005" marT="34290" marB="34290"/>
                </a:tc>
                <a:extLst>
                  <a:ext uri="{0D108BD9-81ED-4DB2-BD59-A6C34878D82A}">
                    <a16:rowId xmlns:a16="http://schemas.microsoft.com/office/drawing/2014/main" val="3830028906"/>
                  </a:ext>
                </a:extLst>
              </a:tr>
              <a:tr h="307258">
                <a:tc>
                  <a:txBody>
                    <a:bodyPr/>
                    <a:lstStyle/>
                    <a:p>
                      <a:r>
                        <a:rPr lang="en-US" sz="1400" dirty="0"/>
                        <a:t>JoJo Siwa Makeup Set</a:t>
                      </a:r>
                    </a:p>
                  </a:txBody>
                  <a:tcPr marL="68005" marR="68005"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Claire’s/CBI Distributing</a:t>
                      </a:r>
                    </a:p>
                  </a:txBody>
                  <a:tcPr marL="68005" marR="68005" marT="34290" marB="34290"/>
                </a:tc>
                <a:tc>
                  <a:txBody>
                    <a:bodyPr/>
                    <a:lstStyle/>
                    <a:p>
                      <a:r>
                        <a:rPr lang="en-US" sz="1400" dirty="0"/>
                        <a:t>Chrysotile</a:t>
                      </a:r>
                    </a:p>
                  </a:txBody>
                  <a:tcPr marL="68005" marR="68005" marT="34290" marB="34290"/>
                </a:tc>
                <a:extLst>
                  <a:ext uri="{0D108BD9-81ED-4DB2-BD59-A6C34878D82A}">
                    <a16:rowId xmlns:a16="http://schemas.microsoft.com/office/drawing/2014/main" val="2804238400"/>
                  </a:ext>
                </a:extLst>
              </a:tr>
              <a:tr h="307258">
                <a:tc>
                  <a:txBody>
                    <a:bodyPr/>
                    <a:lstStyle/>
                    <a:p>
                      <a:r>
                        <a:rPr lang="en-US" sz="1400" dirty="0"/>
                        <a:t>Contour Effects Palette 2</a:t>
                      </a:r>
                    </a:p>
                  </a:txBody>
                  <a:tcPr marL="68005" marR="68005" marT="34290" marB="34290"/>
                </a:tc>
                <a:tc>
                  <a:txBody>
                    <a:bodyPr/>
                    <a:lstStyle/>
                    <a:p>
                      <a:r>
                        <a:rPr lang="en-US" sz="1400" dirty="0"/>
                        <a:t>City Color/Beauty Plus Global</a:t>
                      </a:r>
                    </a:p>
                  </a:txBody>
                  <a:tcPr marL="68005" marR="68005" marT="34290" marB="34290"/>
                </a:tc>
                <a:tc>
                  <a:txBody>
                    <a:bodyPr/>
                    <a:lstStyle/>
                    <a:p>
                      <a:r>
                        <a:rPr lang="en-US" sz="1400" dirty="0"/>
                        <a:t>Tremolite; Chrysotile</a:t>
                      </a:r>
                    </a:p>
                  </a:txBody>
                  <a:tcPr marL="68005" marR="68005" marT="34290" marB="34290"/>
                </a:tc>
                <a:extLst>
                  <a:ext uri="{0D108BD9-81ED-4DB2-BD59-A6C34878D82A}">
                    <a16:rowId xmlns:a16="http://schemas.microsoft.com/office/drawing/2014/main" val="1039451937"/>
                  </a:ext>
                </a:extLst>
              </a:tr>
              <a:tr h="307258">
                <a:tc>
                  <a:txBody>
                    <a:bodyPr/>
                    <a:lstStyle/>
                    <a:p>
                      <a:r>
                        <a:rPr lang="en-US" sz="1400" dirty="0"/>
                        <a:t>Timeless Beauty Palette</a:t>
                      </a:r>
                    </a:p>
                  </a:txBody>
                  <a:tcPr marL="68005" marR="68005"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City Color/Beauty Plus Global</a:t>
                      </a:r>
                    </a:p>
                  </a:txBody>
                  <a:tcPr marL="68005" marR="68005"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Tremolite; Chrysotile</a:t>
                      </a:r>
                    </a:p>
                  </a:txBody>
                  <a:tcPr marL="68005" marR="68005" marT="34290" marB="34290"/>
                </a:tc>
                <a:extLst>
                  <a:ext uri="{0D108BD9-81ED-4DB2-BD59-A6C34878D82A}">
                    <a16:rowId xmlns:a16="http://schemas.microsoft.com/office/drawing/2014/main" val="1438285869"/>
                  </a:ext>
                </a:extLst>
              </a:tr>
              <a:tr h="307258">
                <a:tc>
                  <a:txBody>
                    <a:bodyPr/>
                    <a:lstStyle/>
                    <a:p>
                      <a:r>
                        <a:rPr lang="en-US" sz="1400" dirty="0"/>
                        <a:t>Matte Blush (Fuchsia)</a:t>
                      </a:r>
                    </a:p>
                  </a:txBody>
                  <a:tcPr marL="68005" marR="68005"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City Color/Beauty Plus Global</a:t>
                      </a:r>
                    </a:p>
                  </a:txBody>
                  <a:tcPr marL="68005" marR="68005" marT="34290" marB="34290"/>
                </a:tc>
                <a:tc>
                  <a:txBody>
                    <a:bodyPr/>
                    <a:lstStyle/>
                    <a:p>
                      <a:r>
                        <a:rPr lang="en-US" sz="1400" dirty="0"/>
                        <a:t>Tremolite; Chrysotile</a:t>
                      </a:r>
                    </a:p>
                  </a:txBody>
                  <a:tcPr marL="68005" marR="68005" marT="34290" marB="34290"/>
                </a:tc>
                <a:extLst>
                  <a:ext uri="{0D108BD9-81ED-4DB2-BD59-A6C34878D82A}">
                    <a16:rowId xmlns:a16="http://schemas.microsoft.com/office/drawing/2014/main" val="3538565013"/>
                  </a:ext>
                </a:extLst>
              </a:tr>
              <a:tr h="307258">
                <a:tc>
                  <a:txBody>
                    <a:bodyPr/>
                    <a:lstStyle/>
                    <a:p>
                      <a:r>
                        <a:rPr lang="en-US" sz="1400" dirty="0"/>
                        <a:t>Shimmer Bronzer (Caramel)</a:t>
                      </a:r>
                    </a:p>
                  </a:txBody>
                  <a:tcPr marL="68005" marR="68005"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City Color/Beauty Plus Global</a:t>
                      </a:r>
                    </a:p>
                  </a:txBody>
                  <a:tcPr marL="68005" marR="68005"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Tremolite; Chrysotile</a:t>
                      </a:r>
                    </a:p>
                  </a:txBody>
                  <a:tcPr marL="68005" marR="68005" marT="34290" marB="34290"/>
                </a:tc>
                <a:extLst>
                  <a:ext uri="{0D108BD9-81ED-4DB2-BD59-A6C34878D82A}">
                    <a16:rowId xmlns:a16="http://schemas.microsoft.com/office/drawing/2014/main" val="1407219843"/>
                  </a:ext>
                </a:extLst>
              </a:tr>
              <a:tr h="307258">
                <a:tc>
                  <a:txBody>
                    <a:bodyPr/>
                    <a:lstStyle/>
                    <a:p>
                      <a:r>
                        <a:rPr lang="en-US" sz="1400" dirty="0"/>
                        <a:t>Bronzer (Sunset)</a:t>
                      </a:r>
                    </a:p>
                  </a:txBody>
                  <a:tcPr marL="68005" marR="68005"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City Color/Beauty Plus Global</a:t>
                      </a:r>
                    </a:p>
                  </a:txBody>
                  <a:tcPr marL="68005" marR="68005"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Tremolite; Chrysotile</a:t>
                      </a:r>
                    </a:p>
                  </a:txBody>
                  <a:tcPr marL="68005" marR="68005" marT="34290" marB="34290"/>
                </a:tc>
                <a:extLst>
                  <a:ext uri="{0D108BD9-81ED-4DB2-BD59-A6C34878D82A}">
                    <a16:rowId xmlns:a16="http://schemas.microsoft.com/office/drawing/2014/main" val="4134000425"/>
                  </a:ext>
                </a:extLst>
              </a:tr>
              <a:tr h="539776">
                <a:tc>
                  <a:txBody>
                    <a:bodyPr/>
                    <a:lstStyle/>
                    <a:p>
                      <a:r>
                        <a:rPr lang="en-US" sz="1400" dirty="0"/>
                        <a:t>Baby Powder</a:t>
                      </a:r>
                    </a:p>
                  </a:txBody>
                  <a:tcPr marL="68005" marR="68005" marT="34290" marB="34290"/>
                </a:tc>
                <a:tc>
                  <a:txBody>
                    <a:bodyPr/>
                    <a:lstStyle/>
                    <a:p>
                      <a:r>
                        <a:rPr lang="en-US" sz="1400" dirty="0"/>
                        <a:t>Johnson’s/Johnson &amp; Johnson Consumer Inc.</a:t>
                      </a:r>
                    </a:p>
                  </a:txBody>
                  <a:tcPr marL="68005" marR="68005" marT="34290" marB="34290"/>
                </a:tc>
                <a:tc>
                  <a:txBody>
                    <a:bodyPr/>
                    <a:lstStyle/>
                    <a:p>
                      <a:r>
                        <a:rPr lang="en-US" sz="1400" dirty="0"/>
                        <a:t>Chrysotile</a:t>
                      </a:r>
                    </a:p>
                  </a:txBody>
                  <a:tcPr marL="68005" marR="68005" marT="34290" marB="34290"/>
                </a:tc>
                <a:extLst>
                  <a:ext uri="{0D108BD9-81ED-4DB2-BD59-A6C34878D82A}">
                    <a16:rowId xmlns:a16="http://schemas.microsoft.com/office/drawing/2014/main" val="2613897742"/>
                  </a:ext>
                </a:extLst>
              </a:tr>
            </a:tbl>
          </a:graphicData>
        </a:graphic>
      </p:graphicFrame>
      <p:sp>
        <p:nvSpPr>
          <p:cNvPr id="6" name="Slide Number Placeholder 5">
            <a:extLst>
              <a:ext uri="{FF2B5EF4-FFF2-40B4-BE49-F238E27FC236}">
                <a16:creationId xmlns:a16="http://schemas.microsoft.com/office/drawing/2014/main" id="{1D870A18-6885-45ED-B94D-EA8FC128A336}"/>
              </a:ext>
            </a:extLst>
          </p:cNvPr>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FC91D24-3703-439E-A538-DA30C690B931}" type="slidenum">
              <a:rPr lang="en-US" smtClean="0"/>
              <a:pPr/>
              <a:t>11</a:t>
            </a:fld>
            <a:endParaRPr lang="en-US" dirty="0"/>
          </a:p>
        </p:txBody>
      </p:sp>
      <p:sp>
        <p:nvSpPr>
          <p:cNvPr id="3" name="TextBox 2">
            <a:extLst>
              <a:ext uri="{FF2B5EF4-FFF2-40B4-BE49-F238E27FC236}">
                <a16:creationId xmlns:a16="http://schemas.microsoft.com/office/drawing/2014/main" id="{752DF9B7-AF64-4EC9-A282-E462D192C1D2}"/>
              </a:ext>
            </a:extLst>
          </p:cNvPr>
          <p:cNvSpPr txBox="1"/>
          <p:nvPr/>
        </p:nvSpPr>
        <p:spPr>
          <a:xfrm rot="10800000" flipV="1">
            <a:off x="427290" y="5606439"/>
            <a:ext cx="8097250" cy="276999"/>
          </a:xfrm>
          <a:prstGeom prst="rect">
            <a:avLst/>
          </a:prstGeom>
          <a:noFill/>
        </p:spPr>
        <p:txBody>
          <a:bodyPr wrap="square" rtlCol="0">
            <a:spAutoFit/>
          </a:bodyPr>
          <a:lstStyle/>
          <a:p>
            <a:r>
              <a:rPr lang="en-US" sz="1200" dirty="0"/>
              <a:t>* These products were independently analyzed by two analytical laboratories.</a:t>
            </a:r>
          </a:p>
        </p:txBody>
      </p:sp>
    </p:spTree>
    <p:extLst>
      <p:ext uri="{BB962C8B-B14F-4D97-AF65-F5344CB8AC3E}">
        <p14:creationId xmlns:p14="http://schemas.microsoft.com/office/powerpoint/2010/main" val="2308092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9A077-3536-46A5-A80C-7A2B98D65BDD}"/>
              </a:ext>
            </a:extLst>
          </p:cNvPr>
          <p:cNvSpPr>
            <a:spLocks noGrp="1"/>
          </p:cNvSpPr>
          <p:nvPr>
            <p:ph type="title"/>
          </p:nvPr>
        </p:nvSpPr>
        <p:spPr>
          <a:xfrm>
            <a:off x="628650" y="1765471"/>
            <a:ext cx="7886700" cy="2910017"/>
          </a:xfrm>
        </p:spPr>
        <p:txBody>
          <a:bodyPr>
            <a:normAutofit/>
          </a:bodyPr>
          <a:lstStyle/>
          <a:p>
            <a:pPr algn="ctr"/>
            <a:r>
              <a:rPr lang="en-US" b="1" dirty="0">
                <a:solidFill>
                  <a:schemeClr val="accent1"/>
                </a:solidFill>
                <a:latin typeface="+mn-lt"/>
              </a:rPr>
              <a:t>Challenges in</a:t>
            </a:r>
            <a:r>
              <a:rPr lang="en-US" b="1" dirty="0">
                <a:solidFill>
                  <a:srgbClr val="FF0000"/>
                </a:solidFill>
                <a:latin typeface="+mn-lt"/>
              </a:rPr>
              <a:t> </a:t>
            </a:r>
            <a:r>
              <a:rPr lang="en-US" b="1" dirty="0">
                <a:solidFill>
                  <a:schemeClr val="accent1"/>
                </a:solidFill>
                <a:latin typeface="+mn-lt"/>
              </a:rPr>
              <a:t>Establishing the Most Suitable Approach to Test for Asbestos in Cosmetics</a:t>
            </a:r>
          </a:p>
        </p:txBody>
      </p:sp>
      <p:sp>
        <p:nvSpPr>
          <p:cNvPr id="6" name="Slide Number Placeholder 5">
            <a:extLst>
              <a:ext uri="{FF2B5EF4-FFF2-40B4-BE49-F238E27FC236}">
                <a16:creationId xmlns:a16="http://schemas.microsoft.com/office/drawing/2014/main" id="{6B0426E2-AB22-4B7A-930F-F75EC8A11713}"/>
              </a:ext>
            </a:extLst>
          </p:cNvPr>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FC91D24-3703-439E-A538-DA30C690B931}" type="slidenum">
              <a:rPr lang="en-US" smtClean="0"/>
              <a:pPr/>
              <a:t>12</a:t>
            </a:fld>
            <a:endParaRPr lang="en-US" dirty="0"/>
          </a:p>
        </p:txBody>
      </p:sp>
    </p:spTree>
    <p:extLst>
      <p:ext uri="{BB962C8B-B14F-4D97-AF65-F5344CB8AC3E}">
        <p14:creationId xmlns:p14="http://schemas.microsoft.com/office/powerpoint/2010/main" val="1065874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FACF7-6A8A-40D1-8D93-F5031D62D55F}"/>
              </a:ext>
            </a:extLst>
          </p:cNvPr>
          <p:cNvSpPr>
            <a:spLocks noGrp="1"/>
          </p:cNvSpPr>
          <p:nvPr>
            <p:ph type="title"/>
          </p:nvPr>
        </p:nvSpPr>
        <p:spPr/>
        <p:txBody>
          <a:bodyPr/>
          <a:lstStyle/>
          <a:p>
            <a:pPr algn="ctr"/>
            <a:r>
              <a:rPr lang="en-US" b="1" dirty="0">
                <a:solidFill>
                  <a:srgbClr val="4472C4"/>
                </a:solidFill>
                <a:latin typeface="+mn-lt"/>
              </a:rPr>
              <a:t>Need for Standardization</a:t>
            </a:r>
          </a:p>
        </p:txBody>
      </p:sp>
      <p:sp>
        <p:nvSpPr>
          <p:cNvPr id="3" name="Content Placeholder 2">
            <a:extLst>
              <a:ext uri="{FF2B5EF4-FFF2-40B4-BE49-F238E27FC236}">
                <a16:creationId xmlns:a16="http://schemas.microsoft.com/office/drawing/2014/main" id="{052C8102-CE2A-4079-BA4F-32AA4AE37959}"/>
              </a:ext>
            </a:extLst>
          </p:cNvPr>
          <p:cNvSpPr>
            <a:spLocks noGrp="1"/>
          </p:cNvSpPr>
          <p:nvPr>
            <p:ph idx="1"/>
          </p:nvPr>
        </p:nvSpPr>
        <p:spPr>
          <a:xfrm>
            <a:off x="288759" y="2563738"/>
            <a:ext cx="8319268" cy="4366900"/>
          </a:xfrm>
        </p:spPr>
        <p:txBody>
          <a:bodyPr>
            <a:normAutofit/>
          </a:bodyPr>
          <a:lstStyle/>
          <a:p>
            <a:r>
              <a:rPr lang="en-US" sz="2400" dirty="0"/>
              <a:t>Confusing terminology. </a:t>
            </a:r>
          </a:p>
          <a:p>
            <a:r>
              <a:rPr lang="en-US" sz="2400" dirty="0"/>
              <a:t>Test data from different analytical labs suffer from lack of procedural standardization and some degree of subjectivity.</a:t>
            </a:r>
          </a:p>
          <a:p>
            <a:r>
              <a:rPr lang="en-US" sz="2400" dirty="0"/>
              <a:t>Reporting of findings – specifically how fibers are characterized, counted, and expressed in quantitative and statistical terms – not standardized.</a:t>
            </a:r>
          </a:p>
          <a:p>
            <a:r>
              <a:rPr lang="en-US" sz="2400" dirty="0"/>
              <a:t>No appropriate reference materials.</a:t>
            </a:r>
          </a:p>
        </p:txBody>
      </p:sp>
      <p:sp>
        <p:nvSpPr>
          <p:cNvPr id="6" name="Slide Number Placeholder 5">
            <a:extLst>
              <a:ext uri="{FF2B5EF4-FFF2-40B4-BE49-F238E27FC236}">
                <a16:creationId xmlns:a16="http://schemas.microsoft.com/office/drawing/2014/main" id="{5159EABE-D1E2-4236-B09B-B528352B1978}"/>
              </a:ext>
            </a:extLst>
          </p:cNvPr>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FC91D24-3703-439E-A538-DA30C690B931}" type="slidenum">
              <a:rPr lang="en-US" smtClean="0"/>
              <a:pPr/>
              <a:t>13</a:t>
            </a:fld>
            <a:endParaRPr lang="en-US" dirty="0"/>
          </a:p>
        </p:txBody>
      </p:sp>
    </p:spTree>
    <p:extLst>
      <p:ext uri="{BB962C8B-B14F-4D97-AF65-F5344CB8AC3E}">
        <p14:creationId xmlns:p14="http://schemas.microsoft.com/office/powerpoint/2010/main" val="1607793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4041F-56E6-49B4-B3F5-5AF22ADCBE25}"/>
              </a:ext>
            </a:extLst>
          </p:cNvPr>
          <p:cNvSpPr>
            <a:spLocks noGrp="1"/>
          </p:cNvSpPr>
          <p:nvPr>
            <p:ph type="title"/>
          </p:nvPr>
        </p:nvSpPr>
        <p:spPr>
          <a:xfrm>
            <a:off x="504825" y="1162766"/>
            <a:ext cx="8134350" cy="994172"/>
          </a:xfrm>
        </p:spPr>
        <p:txBody>
          <a:bodyPr>
            <a:normAutofit fontScale="90000"/>
          </a:bodyPr>
          <a:lstStyle/>
          <a:p>
            <a:pPr algn="ctr"/>
            <a:r>
              <a:rPr lang="en-US" b="1" dirty="0">
                <a:solidFill>
                  <a:srgbClr val="4472C4"/>
                </a:solidFill>
                <a:latin typeface="+mn-lt"/>
              </a:rPr>
              <a:t>Issues for FDA to Consider in Developing Suitable Analytical Approach</a:t>
            </a:r>
          </a:p>
        </p:txBody>
      </p:sp>
      <p:sp>
        <p:nvSpPr>
          <p:cNvPr id="3" name="Content Placeholder 2">
            <a:extLst>
              <a:ext uri="{FF2B5EF4-FFF2-40B4-BE49-F238E27FC236}">
                <a16:creationId xmlns:a16="http://schemas.microsoft.com/office/drawing/2014/main" id="{DF524685-2A41-4C1E-894C-15FA903C0762}"/>
              </a:ext>
            </a:extLst>
          </p:cNvPr>
          <p:cNvSpPr>
            <a:spLocks noGrp="1"/>
          </p:cNvSpPr>
          <p:nvPr>
            <p:ph idx="1"/>
          </p:nvPr>
        </p:nvSpPr>
        <p:spPr>
          <a:xfrm>
            <a:off x="225592" y="2944678"/>
            <a:ext cx="8734712" cy="3056072"/>
          </a:xfrm>
        </p:spPr>
        <p:txBody>
          <a:bodyPr>
            <a:normAutofit/>
          </a:bodyPr>
          <a:lstStyle/>
          <a:p>
            <a:r>
              <a:rPr lang="en-US" sz="2400" dirty="0"/>
              <a:t>Definitions of asbestos refer to properties, including appearance, of commercial types of asbestos used in finished products.</a:t>
            </a:r>
          </a:p>
          <a:p>
            <a:r>
              <a:rPr lang="en-US" sz="2400" dirty="0"/>
              <a:t>Counting criteria for asbestos fibers.</a:t>
            </a:r>
          </a:p>
          <a:p>
            <a:r>
              <a:rPr lang="en-US" sz="2400" dirty="0"/>
              <a:t>Lack of suitable reference materials.</a:t>
            </a:r>
          </a:p>
          <a:p>
            <a:r>
              <a:rPr lang="en-US" sz="2400" dirty="0"/>
              <a:t>Sample preparation and test methods.</a:t>
            </a:r>
          </a:p>
        </p:txBody>
      </p:sp>
      <p:sp>
        <p:nvSpPr>
          <p:cNvPr id="6" name="Slide Number Placeholder 5">
            <a:extLst>
              <a:ext uri="{FF2B5EF4-FFF2-40B4-BE49-F238E27FC236}">
                <a16:creationId xmlns:a16="http://schemas.microsoft.com/office/drawing/2014/main" id="{930199E4-600F-4C8D-9056-333E5E4E560E}"/>
              </a:ext>
            </a:extLst>
          </p:cNvPr>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FC91D24-3703-439E-A538-DA30C690B931}" type="slidenum">
              <a:rPr lang="en-US" smtClean="0"/>
              <a:pPr/>
              <a:t>14</a:t>
            </a:fld>
            <a:endParaRPr lang="en-US" dirty="0"/>
          </a:p>
        </p:txBody>
      </p:sp>
    </p:spTree>
    <p:extLst>
      <p:ext uri="{BB962C8B-B14F-4D97-AF65-F5344CB8AC3E}">
        <p14:creationId xmlns:p14="http://schemas.microsoft.com/office/powerpoint/2010/main" val="3234239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FD6F6-CC7D-4C6D-90A3-30741559D2CB}"/>
              </a:ext>
            </a:extLst>
          </p:cNvPr>
          <p:cNvSpPr>
            <a:spLocks noGrp="1"/>
          </p:cNvSpPr>
          <p:nvPr>
            <p:ph type="title"/>
          </p:nvPr>
        </p:nvSpPr>
        <p:spPr>
          <a:xfrm>
            <a:off x="782658" y="1127177"/>
            <a:ext cx="7394122" cy="994172"/>
          </a:xfrm>
        </p:spPr>
        <p:txBody>
          <a:bodyPr>
            <a:normAutofit fontScale="90000"/>
          </a:bodyPr>
          <a:lstStyle/>
          <a:p>
            <a:pPr algn="ctr"/>
            <a:r>
              <a:rPr lang="en-US" b="1" dirty="0">
                <a:solidFill>
                  <a:srgbClr val="0070C0"/>
                </a:solidFill>
                <a:latin typeface="+mn-lt"/>
              </a:rPr>
              <a:t>Suitable Analytical Approaches (continued)</a:t>
            </a:r>
          </a:p>
        </p:txBody>
      </p:sp>
      <p:sp>
        <p:nvSpPr>
          <p:cNvPr id="3" name="Content Placeholder 2">
            <a:extLst>
              <a:ext uri="{FF2B5EF4-FFF2-40B4-BE49-F238E27FC236}">
                <a16:creationId xmlns:a16="http://schemas.microsoft.com/office/drawing/2014/main" id="{AC9F41AB-E7D1-47C6-8E14-81DDF584DCC2}"/>
              </a:ext>
            </a:extLst>
          </p:cNvPr>
          <p:cNvSpPr>
            <a:spLocks noGrp="1"/>
          </p:cNvSpPr>
          <p:nvPr>
            <p:ph idx="1"/>
          </p:nvPr>
        </p:nvSpPr>
        <p:spPr>
          <a:xfrm>
            <a:off x="348221" y="2914116"/>
            <a:ext cx="8327782" cy="3127761"/>
          </a:xfrm>
        </p:spPr>
        <p:txBody>
          <a:bodyPr>
            <a:normAutofit/>
          </a:bodyPr>
          <a:lstStyle/>
          <a:p>
            <a:r>
              <a:rPr lang="en-US" sz="2400" dirty="0"/>
              <a:t>Experience with complex methods used to detect and characterize asbestos in talc or products containing talc.</a:t>
            </a:r>
          </a:p>
          <a:p>
            <a:r>
              <a:rPr lang="en-US" sz="2400" dirty="0"/>
              <a:t>Proposed approach has adequate sensitivity to detect asbestos at levels at which it might be present in talc and talc-containing cosmetics.</a:t>
            </a:r>
          </a:p>
          <a:p>
            <a:r>
              <a:rPr lang="en-US" sz="2400" dirty="0"/>
              <a:t>Proposed approach can be adapted to a wide range of product formulations.</a:t>
            </a:r>
          </a:p>
        </p:txBody>
      </p:sp>
      <p:sp>
        <p:nvSpPr>
          <p:cNvPr id="6" name="Slide Number Placeholder 5">
            <a:extLst>
              <a:ext uri="{FF2B5EF4-FFF2-40B4-BE49-F238E27FC236}">
                <a16:creationId xmlns:a16="http://schemas.microsoft.com/office/drawing/2014/main" id="{5E897773-E61A-40E3-BD38-83E937242587}"/>
              </a:ext>
            </a:extLst>
          </p:cNvPr>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FC91D24-3703-439E-A538-DA30C690B931}" type="slidenum">
              <a:rPr lang="en-US" smtClean="0"/>
              <a:pPr/>
              <a:t>15</a:t>
            </a:fld>
            <a:endParaRPr lang="en-US" dirty="0"/>
          </a:p>
        </p:txBody>
      </p:sp>
    </p:spTree>
    <p:extLst>
      <p:ext uri="{BB962C8B-B14F-4D97-AF65-F5344CB8AC3E}">
        <p14:creationId xmlns:p14="http://schemas.microsoft.com/office/powerpoint/2010/main" val="2075509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67AC6-AC76-4EB5-B231-F667FCCE14BC}"/>
              </a:ext>
            </a:extLst>
          </p:cNvPr>
          <p:cNvSpPr>
            <a:spLocks noGrp="1"/>
          </p:cNvSpPr>
          <p:nvPr>
            <p:ph type="title"/>
          </p:nvPr>
        </p:nvSpPr>
        <p:spPr>
          <a:xfrm>
            <a:off x="628650" y="1184977"/>
            <a:ext cx="7886700" cy="994172"/>
          </a:xfrm>
        </p:spPr>
        <p:txBody>
          <a:bodyPr>
            <a:noAutofit/>
          </a:bodyPr>
          <a:lstStyle/>
          <a:p>
            <a:pPr algn="ctr"/>
            <a:r>
              <a:rPr lang="en-US" b="1" dirty="0">
                <a:solidFill>
                  <a:schemeClr val="accent1"/>
                </a:solidFill>
                <a:latin typeface="+mn-lt"/>
                <a:cs typeface="Calibri Light" panose="020F0302020204030204" pitchFamily="34" charset="0"/>
              </a:rPr>
              <a:t>FDA as a Stakeholder in Advancing Analytical Science for Detecting Asbestos in Talc and Talc-containing Products</a:t>
            </a:r>
          </a:p>
        </p:txBody>
      </p:sp>
      <p:sp>
        <p:nvSpPr>
          <p:cNvPr id="3" name="Content Placeholder 2">
            <a:extLst>
              <a:ext uri="{FF2B5EF4-FFF2-40B4-BE49-F238E27FC236}">
                <a16:creationId xmlns:a16="http://schemas.microsoft.com/office/drawing/2014/main" id="{F8559F30-D360-479C-AA05-C374CDB28D7D}"/>
              </a:ext>
            </a:extLst>
          </p:cNvPr>
          <p:cNvSpPr>
            <a:spLocks noGrp="1"/>
          </p:cNvSpPr>
          <p:nvPr>
            <p:ph idx="1"/>
          </p:nvPr>
        </p:nvSpPr>
        <p:spPr>
          <a:xfrm>
            <a:off x="306805" y="3510366"/>
            <a:ext cx="8379995" cy="2704453"/>
          </a:xfrm>
        </p:spPr>
        <p:txBody>
          <a:bodyPr>
            <a:normAutofit/>
          </a:bodyPr>
          <a:lstStyle/>
          <a:p>
            <a:r>
              <a:rPr lang="en-US" sz="2400" dirty="0"/>
              <a:t>Talc USP expert panel (2010 - present) </a:t>
            </a:r>
          </a:p>
          <a:p>
            <a:r>
              <a:rPr lang="en-US" sz="2400" dirty="0"/>
              <a:t>Joint Institute for Food Safety and Applied Nutrition (JIFSAN) Scientific and Technical Symposium (November 2018) </a:t>
            </a:r>
          </a:p>
          <a:p>
            <a:r>
              <a:rPr lang="en-US" sz="2400" dirty="0"/>
              <a:t>Interagency Working Group on Asbestos in Consumer Products (IWGACP) (Fall 2018 - present)</a:t>
            </a:r>
          </a:p>
        </p:txBody>
      </p:sp>
      <p:sp>
        <p:nvSpPr>
          <p:cNvPr id="6" name="Slide Number Placeholder 5">
            <a:extLst>
              <a:ext uri="{FF2B5EF4-FFF2-40B4-BE49-F238E27FC236}">
                <a16:creationId xmlns:a16="http://schemas.microsoft.com/office/drawing/2014/main" id="{94CED260-7339-4DB8-978C-CFEE4E7E65E3}"/>
              </a:ext>
            </a:extLst>
          </p:cNvPr>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FC91D24-3703-439E-A538-DA30C690B931}" type="slidenum">
              <a:rPr lang="en-US" smtClean="0"/>
              <a:pPr/>
              <a:t>16</a:t>
            </a:fld>
            <a:endParaRPr lang="en-US" dirty="0"/>
          </a:p>
        </p:txBody>
      </p:sp>
    </p:spTree>
    <p:extLst>
      <p:ext uri="{BB962C8B-B14F-4D97-AF65-F5344CB8AC3E}">
        <p14:creationId xmlns:p14="http://schemas.microsoft.com/office/powerpoint/2010/main" val="477731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613A1-165A-494F-82FC-5A83084103C3}"/>
              </a:ext>
            </a:extLst>
          </p:cNvPr>
          <p:cNvSpPr>
            <a:spLocks noGrp="1"/>
          </p:cNvSpPr>
          <p:nvPr>
            <p:ph type="title"/>
          </p:nvPr>
        </p:nvSpPr>
        <p:spPr>
          <a:xfrm>
            <a:off x="457200" y="959642"/>
            <a:ext cx="8229600" cy="857250"/>
          </a:xfrm>
        </p:spPr>
        <p:txBody>
          <a:bodyPr>
            <a:normAutofit/>
          </a:bodyPr>
          <a:lstStyle/>
          <a:p>
            <a:r>
              <a:rPr lang="en-US" b="1" dirty="0">
                <a:solidFill>
                  <a:srgbClr val="0070C0"/>
                </a:solidFill>
                <a:cs typeface="Calibri Light" panose="020F0302020204030204" pitchFamily="34" charset="0"/>
              </a:rPr>
              <a:t>Going Forward</a:t>
            </a:r>
            <a:endParaRPr lang="en-US" dirty="0"/>
          </a:p>
        </p:txBody>
      </p:sp>
      <p:sp>
        <p:nvSpPr>
          <p:cNvPr id="3" name="Content Placeholder 2">
            <a:extLst>
              <a:ext uri="{FF2B5EF4-FFF2-40B4-BE49-F238E27FC236}">
                <a16:creationId xmlns:a16="http://schemas.microsoft.com/office/drawing/2014/main" id="{E44CE7DB-B143-40D3-8809-98CB77C1D4AE}"/>
              </a:ext>
            </a:extLst>
          </p:cNvPr>
          <p:cNvSpPr>
            <a:spLocks noGrp="1"/>
          </p:cNvSpPr>
          <p:nvPr>
            <p:ph idx="1"/>
          </p:nvPr>
        </p:nvSpPr>
        <p:spPr>
          <a:xfrm>
            <a:off x="153824" y="2238998"/>
            <a:ext cx="8679129" cy="4056820"/>
          </a:xfrm>
        </p:spPr>
        <p:txBody>
          <a:bodyPr>
            <a:normAutofit/>
          </a:bodyPr>
          <a:lstStyle/>
          <a:p>
            <a:pPr lvl="1">
              <a:buFont typeface="Arial" panose="020B0604020202020204" pitchFamily="34" charset="0"/>
              <a:buChar char="•"/>
            </a:pPr>
            <a:r>
              <a:rPr lang="en-US" dirty="0"/>
              <a:t>Approaches need to be evaluated to understand sources of variation, enabling:</a:t>
            </a:r>
          </a:p>
          <a:p>
            <a:pPr lvl="2"/>
            <a:r>
              <a:rPr lang="en-US" sz="2100" dirty="0"/>
              <a:t>Refinement of the method to improve repeatability and reproducibility of test data and</a:t>
            </a:r>
            <a:endParaRPr lang="en-US" sz="2100" dirty="0">
              <a:solidFill>
                <a:srgbClr val="FF0000"/>
              </a:solidFill>
            </a:endParaRPr>
          </a:p>
          <a:p>
            <a:pPr lvl="2"/>
            <a:r>
              <a:rPr lang="en-US" sz="2100" dirty="0"/>
              <a:t>Publication of a standard method.</a:t>
            </a:r>
          </a:p>
          <a:p>
            <a:pPr lvl="1">
              <a:buFont typeface="Arial" panose="020B0604020202020204" pitchFamily="34" charset="0"/>
              <a:buChar char="•"/>
            </a:pPr>
            <a:r>
              <a:rPr lang="en-US" dirty="0"/>
              <a:t>Inter-laboratory studies and broader scientific participation.</a:t>
            </a:r>
          </a:p>
        </p:txBody>
      </p:sp>
      <p:sp>
        <p:nvSpPr>
          <p:cNvPr id="6" name="Slide Number Placeholder 5">
            <a:extLst>
              <a:ext uri="{FF2B5EF4-FFF2-40B4-BE49-F238E27FC236}">
                <a16:creationId xmlns:a16="http://schemas.microsoft.com/office/drawing/2014/main" id="{687EB9B8-0762-4525-9C5F-ED7634E1BB2B}"/>
              </a:ext>
            </a:extLst>
          </p:cNvPr>
          <p:cNvSpPr>
            <a:spLocks noGrp="1"/>
          </p:cNvSpPr>
          <p:nvPr>
            <p:ph type="sldNum" sz="quarter" idx="12"/>
          </p:nvPr>
        </p:nvSpPr>
        <p:spPr>
          <a:xfrm>
            <a:off x="8737600" y="6356353"/>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FC91D24-3703-439E-A538-DA30C690B931}" type="slidenum">
              <a:rPr lang="en-US" smtClean="0"/>
              <a:pPr/>
              <a:t>17</a:t>
            </a:fld>
            <a:endParaRPr lang="en-US" dirty="0"/>
          </a:p>
        </p:txBody>
      </p:sp>
      <p:sp>
        <p:nvSpPr>
          <p:cNvPr id="7" name="Title 1">
            <a:extLst>
              <a:ext uri="{FF2B5EF4-FFF2-40B4-BE49-F238E27FC236}">
                <a16:creationId xmlns:a16="http://schemas.microsoft.com/office/drawing/2014/main" id="{15C9FAB9-7FA3-43DA-B7D8-7E19B04F3A62}"/>
              </a:ext>
            </a:extLst>
          </p:cNvPr>
          <p:cNvSpPr txBox="1">
            <a:spLocks/>
          </p:cNvSpPr>
          <p:nvPr/>
        </p:nvSpPr>
        <p:spPr>
          <a:xfrm>
            <a:off x="457200" y="933484"/>
            <a:ext cx="7886700" cy="81392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300" b="1" dirty="0">
              <a:solidFill>
                <a:srgbClr val="0070C0"/>
              </a:solidFill>
              <a:latin typeface="+mn-lt"/>
              <a:cs typeface="Calibri Light" panose="020F0302020204030204" pitchFamily="34" charset="0"/>
            </a:endParaRPr>
          </a:p>
        </p:txBody>
      </p:sp>
    </p:spTree>
    <p:extLst>
      <p:ext uri="{BB962C8B-B14F-4D97-AF65-F5344CB8AC3E}">
        <p14:creationId xmlns:p14="http://schemas.microsoft.com/office/powerpoint/2010/main" val="1128093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78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39DAD-48A8-4A1B-89AC-B2290704C2C0}"/>
              </a:ext>
            </a:extLst>
          </p:cNvPr>
          <p:cNvSpPr>
            <a:spLocks noGrp="1"/>
          </p:cNvSpPr>
          <p:nvPr>
            <p:ph type="title"/>
          </p:nvPr>
        </p:nvSpPr>
        <p:spPr/>
        <p:txBody>
          <a:bodyPr>
            <a:normAutofit/>
          </a:bodyPr>
          <a:lstStyle/>
          <a:p>
            <a:pPr algn="ctr"/>
            <a:r>
              <a:rPr lang="en-US" b="1" dirty="0">
                <a:solidFill>
                  <a:srgbClr val="0070C0"/>
                </a:solidFill>
                <a:latin typeface="+mn-lt"/>
                <a:cs typeface="Calibri" panose="020F0502020204030204" pitchFamily="34" charset="0"/>
              </a:rPr>
              <a:t>Outline</a:t>
            </a:r>
            <a:endParaRPr lang="en-US" dirty="0">
              <a:latin typeface="+mn-lt"/>
              <a:cs typeface="Calibri" panose="020F0502020204030204" pitchFamily="34" charset="0"/>
            </a:endParaRPr>
          </a:p>
        </p:txBody>
      </p:sp>
      <p:sp>
        <p:nvSpPr>
          <p:cNvPr id="3" name="Content Placeholder 2">
            <a:extLst>
              <a:ext uri="{FF2B5EF4-FFF2-40B4-BE49-F238E27FC236}">
                <a16:creationId xmlns:a16="http://schemas.microsoft.com/office/drawing/2014/main" id="{4F6E5E16-1FEC-471F-B30C-B32EE0E998AB}"/>
              </a:ext>
            </a:extLst>
          </p:cNvPr>
          <p:cNvSpPr>
            <a:spLocks noGrp="1"/>
          </p:cNvSpPr>
          <p:nvPr>
            <p:ph idx="1"/>
          </p:nvPr>
        </p:nvSpPr>
        <p:spPr>
          <a:xfrm>
            <a:off x="327660" y="2125268"/>
            <a:ext cx="8187690" cy="3364705"/>
          </a:xfrm>
        </p:spPr>
        <p:txBody>
          <a:bodyPr>
            <a:normAutofit lnSpcReduction="10000"/>
          </a:bodyPr>
          <a:lstStyle/>
          <a:p>
            <a:r>
              <a:rPr lang="en-US" sz="2400" dirty="0"/>
              <a:t>FDA Regulation of Cosmetics</a:t>
            </a:r>
          </a:p>
          <a:p>
            <a:r>
              <a:rPr lang="en-US" sz="2400" dirty="0"/>
              <a:t>Uses of Talc in Cosmetic Products</a:t>
            </a:r>
          </a:p>
          <a:p>
            <a:r>
              <a:rPr lang="en-US" sz="2400" dirty="0"/>
              <a:t>Historical Perspective: Asbestos in Cosmetic Products</a:t>
            </a:r>
          </a:p>
          <a:p>
            <a:r>
              <a:rPr lang="en-US" sz="2400" dirty="0"/>
              <a:t>FDA Follow Up on 2017-2018 Reports of Asbestos in Cosmetics</a:t>
            </a:r>
          </a:p>
          <a:p>
            <a:r>
              <a:rPr lang="en-US" sz="2400" dirty="0"/>
              <a:t>Challenges in</a:t>
            </a:r>
            <a:r>
              <a:rPr lang="en-US" sz="2400" dirty="0">
                <a:solidFill>
                  <a:srgbClr val="FF0000"/>
                </a:solidFill>
              </a:rPr>
              <a:t> </a:t>
            </a:r>
            <a:r>
              <a:rPr lang="en-US" sz="2400" dirty="0"/>
              <a:t>Establishing the Most Suitable Approach to Test for Asbestos in Cosmetics</a:t>
            </a:r>
          </a:p>
          <a:p>
            <a:r>
              <a:rPr lang="en-US" sz="2400" dirty="0"/>
              <a:t>Summary</a:t>
            </a:r>
          </a:p>
        </p:txBody>
      </p:sp>
      <p:sp>
        <p:nvSpPr>
          <p:cNvPr id="6" name="Slide Number Placeholder 5">
            <a:extLst>
              <a:ext uri="{FF2B5EF4-FFF2-40B4-BE49-F238E27FC236}">
                <a16:creationId xmlns:a16="http://schemas.microsoft.com/office/drawing/2014/main" id="{A2D795BF-75B3-4ED0-A960-C745E778A5D7}"/>
              </a:ext>
            </a:extLst>
          </p:cNvPr>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FC91D24-3703-439E-A538-DA30C690B931}" type="slidenum">
              <a:rPr lang="en-US" smtClean="0"/>
              <a:pPr/>
              <a:t>2</a:t>
            </a:fld>
            <a:endParaRPr lang="en-US" dirty="0"/>
          </a:p>
        </p:txBody>
      </p:sp>
    </p:spTree>
    <p:extLst>
      <p:ext uri="{BB962C8B-B14F-4D97-AF65-F5344CB8AC3E}">
        <p14:creationId xmlns:p14="http://schemas.microsoft.com/office/powerpoint/2010/main" val="2972348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75E4B-F508-44F2-B527-B469C83D4731}"/>
              </a:ext>
            </a:extLst>
          </p:cNvPr>
          <p:cNvSpPr>
            <a:spLocks noGrp="1"/>
          </p:cNvSpPr>
          <p:nvPr>
            <p:ph type="title"/>
          </p:nvPr>
        </p:nvSpPr>
        <p:spPr>
          <a:xfrm>
            <a:off x="628650" y="959643"/>
            <a:ext cx="7886700" cy="994172"/>
          </a:xfrm>
        </p:spPr>
        <p:txBody>
          <a:bodyPr/>
          <a:lstStyle/>
          <a:p>
            <a:pPr algn="ctr"/>
            <a:r>
              <a:rPr lang="en-US" altLang="en-US" b="1" dirty="0">
                <a:solidFill>
                  <a:srgbClr val="0070C0"/>
                </a:solidFill>
                <a:latin typeface="+mn-lt"/>
              </a:rPr>
              <a:t>FDA’s Authority Over Cosmetics</a:t>
            </a:r>
            <a:endParaRPr lang="en-US" dirty="0">
              <a:solidFill>
                <a:srgbClr val="0070C0"/>
              </a:solidFill>
              <a:latin typeface="+mn-lt"/>
            </a:endParaRPr>
          </a:p>
        </p:txBody>
      </p:sp>
      <p:sp>
        <p:nvSpPr>
          <p:cNvPr id="3" name="Content Placeholder 2">
            <a:extLst>
              <a:ext uri="{FF2B5EF4-FFF2-40B4-BE49-F238E27FC236}">
                <a16:creationId xmlns:a16="http://schemas.microsoft.com/office/drawing/2014/main" id="{4F6E5E16-1FEC-471F-B30C-B32EE0E998AB}"/>
              </a:ext>
            </a:extLst>
          </p:cNvPr>
          <p:cNvSpPr>
            <a:spLocks noGrp="1"/>
          </p:cNvSpPr>
          <p:nvPr>
            <p:ph idx="1"/>
          </p:nvPr>
        </p:nvSpPr>
        <p:spPr>
          <a:xfrm>
            <a:off x="300990" y="2298819"/>
            <a:ext cx="8542021" cy="3896881"/>
          </a:xfrm>
        </p:spPr>
        <p:txBody>
          <a:bodyPr>
            <a:normAutofit/>
          </a:bodyPr>
          <a:lstStyle/>
          <a:p>
            <a:r>
              <a:rPr lang="en-US" altLang="en-US" sz="1950" dirty="0"/>
              <a:t>FDA regulates cosmetics under the Federal Food, Drug, and Cosmetics Act (FD&amp;C Act).</a:t>
            </a:r>
          </a:p>
          <a:p>
            <a:r>
              <a:rPr lang="en-US" altLang="en-US" sz="1950" dirty="0"/>
              <a:t>Cosmetics are defined in 201(i) as articles, other than soap, intended for cleansing, beautifying, promoting attractiveness, or altering appearance. </a:t>
            </a:r>
            <a:endParaRPr lang="en-US" altLang="en-US" sz="1950" strike="sngStrike" dirty="0"/>
          </a:p>
          <a:p>
            <a:r>
              <a:rPr lang="en-US" altLang="en-US" sz="1950" dirty="0"/>
              <a:t>FDA does NOT have the authority to approve </a:t>
            </a:r>
            <a:r>
              <a:rPr lang="en-US" altLang="en-US" sz="1950" b="1" dirty="0"/>
              <a:t>cosmetic products or their ingredients</a:t>
            </a:r>
            <a:r>
              <a:rPr lang="en-US" altLang="en-US" sz="1950" dirty="0"/>
              <a:t>, with the exception of color additives.</a:t>
            </a:r>
          </a:p>
          <a:p>
            <a:pPr marL="514350" lvl="3">
              <a:spcBef>
                <a:spcPts val="750"/>
              </a:spcBef>
            </a:pPr>
            <a:r>
              <a:rPr lang="en-US" altLang="en-US" sz="1650" dirty="0"/>
              <a:t>Manufacturer is responsible for making sure cosmetics are safe under intended conditions of use; may do testing or use available data for similar products for safety assessment.</a:t>
            </a:r>
          </a:p>
          <a:p>
            <a:r>
              <a:rPr lang="en-US" sz="1950" dirty="0"/>
              <a:t>FDA authority is post-market. </a:t>
            </a:r>
          </a:p>
          <a:p>
            <a:pPr marL="514350" lvl="3">
              <a:spcBef>
                <a:spcPts val="750"/>
              </a:spcBef>
            </a:pPr>
            <a:r>
              <a:rPr lang="en-US" sz="1650" dirty="0"/>
              <a:t>If cosmetic products are adulterated or misbranded, FDA can take enforcement action as appropriate.</a:t>
            </a:r>
          </a:p>
        </p:txBody>
      </p:sp>
      <p:sp>
        <p:nvSpPr>
          <p:cNvPr id="6" name="Slide Number Placeholder 5">
            <a:extLst>
              <a:ext uri="{FF2B5EF4-FFF2-40B4-BE49-F238E27FC236}">
                <a16:creationId xmlns:a16="http://schemas.microsoft.com/office/drawing/2014/main" id="{A2D795BF-75B3-4ED0-A960-C745E778A5D7}"/>
              </a:ext>
            </a:extLst>
          </p:cNvPr>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FC91D24-3703-439E-A538-DA30C690B931}" type="slidenum">
              <a:rPr lang="en-US" smtClean="0"/>
              <a:pPr/>
              <a:t>3</a:t>
            </a:fld>
            <a:endParaRPr lang="en-US" dirty="0"/>
          </a:p>
        </p:txBody>
      </p:sp>
    </p:spTree>
    <p:extLst>
      <p:ext uri="{BB962C8B-B14F-4D97-AF65-F5344CB8AC3E}">
        <p14:creationId xmlns:p14="http://schemas.microsoft.com/office/powerpoint/2010/main" val="4008393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C00C3-F693-4D75-A69C-3B6C86E00CB3}"/>
              </a:ext>
            </a:extLst>
          </p:cNvPr>
          <p:cNvSpPr>
            <a:spLocks noGrp="1"/>
          </p:cNvSpPr>
          <p:nvPr>
            <p:ph type="title"/>
          </p:nvPr>
        </p:nvSpPr>
        <p:spPr>
          <a:xfrm>
            <a:off x="370702" y="1139269"/>
            <a:ext cx="8144648" cy="994172"/>
          </a:xfrm>
        </p:spPr>
        <p:txBody>
          <a:bodyPr/>
          <a:lstStyle/>
          <a:p>
            <a:pPr algn="ctr"/>
            <a:r>
              <a:rPr lang="en-US" b="1" dirty="0">
                <a:solidFill>
                  <a:srgbClr val="4472C4"/>
                </a:solidFill>
                <a:latin typeface="+mn-lt"/>
              </a:rPr>
              <a:t>Talc Used in Cosmetic Products</a:t>
            </a:r>
            <a:endParaRPr lang="en-US" b="1" strike="sngStrike" dirty="0">
              <a:solidFill>
                <a:srgbClr val="4472C4"/>
              </a:solidFill>
              <a:latin typeface="+mn-lt"/>
            </a:endParaRPr>
          </a:p>
        </p:txBody>
      </p:sp>
      <p:sp>
        <p:nvSpPr>
          <p:cNvPr id="3" name="Content Placeholder 2">
            <a:extLst>
              <a:ext uri="{FF2B5EF4-FFF2-40B4-BE49-F238E27FC236}">
                <a16:creationId xmlns:a16="http://schemas.microsoft.com/office/drawing/2014/main" id="{220FF529-3AD3-49B0-A23C-7518A2C84585}"/>
              </a:ext>
            </a:extLst>
          </p:cNvPr>
          <p:cNvSpPr>
            <a:spLocks noGrp="1"/>
          </p:cNvSpPr>
          <p:nvPr>
            <p:ph idx="1"/>
          </p:nvPr>
        </p:nvSpPr>
        <p:spPr>
          <a:xfrm>
            <a:off x="227920" y="2516444"/>
            <a:ext cx="8688161" cy="3108070"/>
          </a:xfrm>
        </p:spPr>
        <p:txBody>
          <a:bodyPr>
            <a:normAutofit/>
          </a:bodyPr>
          <a:lstStyle/>
          <a:p>
            <a:r>
              <a:rPr lang="en-US" sz="2400" dirty="0"/>
              <a:t>Talc is used as an ingredient in many cosmetics, from baby powder to blush, eye shadows, face powders, etc. </a:t>
            </a:r>
            <a:endParaRPr lang="en-US" sz="2400" strike="sngStrike" dirty="0"/>
          </a:p>
          <a:p>
            <a:pPr lvl="1">
              <a:spcBef>
                <a:spcPts val="750"/>
              </a:spcBef>
            </a:pPr>
            <a:r>
              <a:rPr lang="en-US" sz="2100" dirty="0"/>
              <a:t>Main functions of talc include moisture absorption and aesthetics (slippery feel and brightness). </a:t>
            </a:r>
          </a:p>
          <a:p>
            <a:pPr lvl="1">
              <a:spcBef>
                <a:spcPts val="750"/>
              </a:spcBef>
            </a:pPr>
            <a:r>
              <a:rPr lang="en-US" sz="2100" dirty="0"/>
              <a:t>FDA webpage focusing on cosmetic use of talc: </a:t>
            </a:r>
            <a:r>
              <a:rPr lang="en-US" sz="2100" dirty="0">
                <a:hlinkClick r:id="rId3"/>
              </a:rPr>
              <a:t>https://www.fda.gov/cosmetics/productsingredients/ingredients/ucm293184.htm</a:t>
            </a:r>
            <a:r>
              <a:rPr lang="en-US" sz="2100" dirty="0"/>
              <a:t>. </a:t>
            </a:r>
            <a:endParaRPr lang="en-US" sz="2100" strike="sngStrike" dirty="0"/>
          </a:p>
        </p:txBody>
      </p:sp>
      <p:sp>
        <p:nvSpPr>
          <p:cNvPr id="6" name="Slide Number Placeholder 5">
            <a:extLst>
              <a:ext uri="{FF2B5EF4-FFF2-40B4-BE49-F238E27FC236}">
                <a16:creationId xmlns:a16="http://schemas.microsoft.com/office/drawing/2014/main" id="{00B7F80C-2F37-43BF-8F0A-7013E2934295}"/>
              </a:ext>
            </a:extLst>
          </p:cNvPr>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FC91D24-3703-439E-A538-DA30C690B931}" type="slidenum">
              <a:rPr lang="en-US" smtClean="0"/>
              <a:pPr/>
              <a:t>4</a:t>
            </a:fld>
            <a:endParaRPr lang="en-US" dirty="0"/>
          </a:p>
        </p:txBody>
      </p:sp>
    </p:spTree>
    <p:extLst>
      <p:ext uri="{BB962C8B-B14F-4D97-AF65-F5344CB8AC3E}">
        <p14:creationId xmlns:p14="http://schemas.microsoft.com/office/powerpoint/2010/main" val="1684165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9A077-3536-46A5-A80C-7A2B98D65BDD}"/>
              </a:ext>
            </a:extLst>
          </p:cNvPr>
          <p:cNvSpPr>
            <a:spLocks noGrp="1"/>
          </p:cNvSpPr>
          <p:nvPr>
            <p:ph type="title"/>
          </p:nvPr>
        </p:nvSpPr>
        <p:spPr>
          <a:xfrm>
            <a:off x="628650" y="1711387"/>
            <a:ext cx="7886700" cy="2197982"/>
          </a:xfrm>
        </p:spPr>
        <p:txBody>
          <a:bodyPr>
            <a:normAutofit/>
          </a:bodyPr>
          <a:lstStyle/>
          <a:p>
            <a:pPr algn="ctr"/>
            <a:r>
              <a:rPr lang="en-US" b="1" dirty="0">
                <a:solidFill>
                  <a:schemeClr val="accent1"/>
                </a:solidFill>
                <a:latin typeface="+mn-lt"/>
              </a:rPr>
              <a:t>History of FDA’s</a:t>
            </a:r>
            <a:r>
              <a:rPr lang="en-US" b="1" dirty="0">
                <a:solidFill>
                  <a:srgbClr val="FF0000"/>
                </a:solidFill>
                <a:latin typeface="+mn-lt"/>
              </a:rPr>
              <a:t> </a:t>
            </a:r>
            <a:r>
              <a:rPr lang="en-US" b="1" dirty="0">
                <a:solidFill>
                  <a:schemeClr val="accent1"/>
                </a:solidFill>
                <a:latin typeface="+mn-lt"/>
              </a:rPr>
              <a:t>Testing of Talc-Containing Cosmetic Products for Asbestos</a:t>
            </a:r>
          </a:p>
        </p:txBody>
      </p:sp>
      <p:sp>
        <p:nvSpPr>
          <p:cNvPr id="6" name="Slide Number Placeholder 5">
            <a:extLst>
              <a:ext uri="{FF2B5EF4-FFF2-40B4-BE49-F238E27FC236}">
                <a16:creationId xmlns:a16="http://schemas.microsoft.com/office/drawing/2014/main" id="{6B0426E2-AB22-4B7A-930F-F75EC8A11713}"/>
              </a:ext>
            </a:extLst>
          </p:cNvPr>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FC91D24-3703-439E-A538-DA30C690B931}" type="slidenum">
              <a:rPr lang="en-US" smtClean="0"/>
              <a:pPr/>
              <a:t>5</a:t>
            </a:fld>
            <a:endParaRPr lang="en-US" dirty="0"/>
          </a:p>
        </p:txBody>
      </p:sp>
    </p:spTree>
    <p:extLst>
      <p:ext uri="{BB962C8B-B14F-4D97-AF65-F5344CB8AC3E}">
        <p14:creationId xmlns:p14="http://schemas.microsoft.com/office/powerpoint/2010/main" val="1255889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F4807-47BD-4838-B348-8CBE581EE314}"/>
              </a:ext>
            </a:extLst>
          </p:cNvPr>
          <p:cNvSpPr>
            <a:spLocks noGrp="1"/>
          </p:cNvSpPr>
          <p:nvPr>
            <p:ph type="title"/>
          </p:nvPr>
        </p:nvSpPr>
        <p:spPr>
          <a:xfrm>
            <a:off x="425645" y="835245"/>
            <a:ext cx="8243207" cy="994172"/>
          </a:xfrm>
        </p:spPr>
        <p:txBody>
          <a:bodyPr>
            <a:normAutofit/>
          </a:bodyPr>
          <a:lstStyle/>
          <a:p>
            <a:pPr algn="ctr"/>
            <a:r>
              <a:rPr lang="en-US" b="1" dirty="0">
                <a:solidFill>
                  <a:srgbClr val="0070C0"/>
                </a:solidFill>
                <a:latin typeface="+mn-lt"/>
              </a:rPr>
              <a:t>Historical Summary</a:t>
            </a:r>
          </a:p>
        </p:txBody>
      </p:sp>
      <p:sp>
        <p:nvSpPr>
          <p:cNvPr id="3" name="Content Placeholder 2">
            <a:extLst>
              <a:ext uri="{FF2B5EF4-FFF2-40B4-BE49-F238E27FC236}">
                <a16:creationId xmlns:a16="http://schemas.microsoft.com/office/drawing/2014/main" id="{D01BB127-E0F4-4ADB-B2D0-60445AFC9CAF}"/>
              </a:ext>
            </a:extLst>
          </p:cNvPr>
          <p:cNvSpPr>
            <a:spLocks noGrp="1"/>
          </p:cNvSpPr>
          <p:nvPr>
            <p:ph idx="1"/>
          </p:nvPr>
        </p:nvSpPr>
        <p:spPr>
          <a:xfrm>
            <a:off x="204917" y="2196269"/>
            <a:ext cx="8734166" cy="3896882"/>
          </a:xfrm>
        </p:spPr>
        <p:txBody>
          <a:bodyPr>
            <a:normAutofit fontScale="92500"/>
          </a:bodyPr>
          <a:lstStyle/>
          <a:p>
            <a:r>
              <a:rPr lang="en-US" sz="2400" dirty="0"/>
              <a:t>1960s-70s: Reports from testing by various labs in the US raised concern about asbestos contaminated cosmetic talc.</a:t>
            </a:r>
          </a:p>
          <a:p>
            <a:r>
              <a:rPr lang="en-US" sz="2400" dirty="0"/>
              <a:t>1976: Voluntary method implemented by industry (CTFA method J4-1 </a:t>
            </a:r>
            <a:r>
              <a:rPr lang="en-US" sz="2400" i="1" dirty="0"/>
              <a:t>“Asbestiform Amphibole Minerals in Cosmetic Talc”</a:t>
            </a:r>
            <a:r>
              <a:rPr lang="en-US" sz="2400" dirty="0"/>
              <a:t>).</a:t>
            </a:r>
          </a:p>
          <a:p>
            <a:pPr lvl="1">
              <a:spcBef>
                <a:spcPts val="750"/>
              </a:spcBef>
            </a:pPr>
            <a:r>
              <a:rPr lang="en-US" sz="1950" dirty="0"/>
              <a:t>Remains the industry standard for testing raw material talc for cosmetic products.</a:t>
            </a:r>
          </a:p>
          <a:p>
            <a:pPr lvl="1">
              <a:spcBef>
                <a:spcPts val="750"/>
              </a:spcBef>
            </a:pPr>
            <a:r>
              <a:rPr lang="en-US" sz="1950" dirty="0"/>
              <a:t>Polarized light microscopy ONLY if x-ray diffraction is positive.</a:t>
            </a:r>
          </a:p>
          <a:p>
            <a:pPr lvl="1">
              <a:spcBef>
                <a:spcPts val="750"/>
              </a:spcBef>
            </a:pPr>
            <a:r>
              <a:rPr lang="en-US" sz="1950" dirty="0"/>
              <a:t>Detection limit is </a:t>
            </a:r>
            <a:r>
              <a:rPr lang="en-US" sz="1950" u="sng" dirty="0"/>
              <a:t>&gt;</a:t>
            </a:r>
            <a:r>
              <a:rPr lang="en-US" sz="1950" dirty="0"/>
              <a:t> 0.5%</a:t>
            </a:r>
          </a:p>
          <a:p>
            <a:r>
              <a:rPr lang="en-US" sz="2400" dirty="0"/>
              <a:t>1994: FDA Workshop “Talc: Consumer Uses and Health Perspectives”.</a:t>
            </a:r>
          </a:p>
          <a:p>
            <a:pPr lvl="1">
              <a:spcBef>
                <a:spcPts val="750"/>
              </a:spcBef>
            </a:pPr>
            <a:r>
              <a:rPr lang="en-US" sz="1950" dirty="0"/>
              <a:t>Symposium presentations published in </a:t>
            </a:r>
            <a:r>
              <a:rPr lang="en-US" sz="1950" i="1" dirty="0"/>
              <a:t>Regulatory Toxicology and Pharmacology</a:t>
            </a:r>
            <a:r>
              <a:rPr lang="en-US" sz="1950" dirty="0"/>
              <a:t>, 1995.</a:t>
            </a:r>
          </a:p>
        </p:txBody>
      </p:sp>
      <p:sp>
        <p:nvSpPr>
          <p:cNvPr id="6" name="Slide Number Placeholder 5">
            <a:extLst>
              <a:ext uri="{FF2B5EF4-FFF2-40B4-BE49-F238E27FC236}">
                <a16:creationId xmlns:a16="http://schemas.microsoft.com/office/drawing/2014/main" id="{BE7AFB6E-3996-4508-A1D8-A5E7C7CEE593}"/>
              </a:ext>
            </a:extLst>
          </p:cNvPr>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FC91D24-3703-439E-A538-DA30C690B931}" type="slidenum">
              <a:rPr lang="en-US" smtClean="0"/>
              <a:pPr/>
              <a:t>6</a:t>
            </a:fld>
            <a:endParaRPr lang="en-US" dirty="0"/>
          </a:p>
        </p:txBody>
      </p:sp>
    </p:spTree>
    <p:extLst>
      <p:ext uri="{BB962C8B-B14F-4D97-AF65-F5344CB8AC3E}">
        <p14:creationId xmlns:p14="http://schemas.microsoft.com/office/powerpoint/2010/main" val="116804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151F6-1B87-49D3-B517-3DADD689C7DE}"/>
              </a:ext>
            </a:extLst>
          </p:cNvPr>
          <p:cNvSpPr>
            <a:spLocks noGrp="1"/>
          </p:cNvSpPr>
          <p:nvPr>
            <p:ph type="title"/>
          </p:nvPr>
        </p:nvSpPr>
        <p:spPr>
          <a:xfrm>
            <a:off x="628650" y="1006078"/>
            <a:ext cx="7886700" cy="994172"/>
          </a:xfrm>
        </p:spPr>
        <p:txBody>
          <a:bodyPr>
            <a:normAutofit/>
          </a:bodyPr>
          <a:lstStyle/>
          <a:p>
            <a:pPr algn="ctr"/>
            <a:r>
              <a:rPr lang="en-US" b="1" dirty="0">
                <a:solidFill>
                  <a:srgbClr val="0070C0"/>
                </a:solidFill>
                <a:latin typeface="+mn-lt"/>
              </a:rPr>
              <a:t>History, Continued</a:t>
            </a:r>
            <a:endParaRPr lang="en-US" dirty="0">
              <a:latin typeface="+mn-lt"/>
            </a:endParaRPr>
          </a:p>
        </p:txBody>
      </p:sp>
      <p:sp>
        <p:nvSpPr>
          <p:cNvPr id="3" name="Content Placeholder 2">
            <a:extLst>
              <a:ext uri="{FF2B5EF4-FFF2-40B4-BE49-F238E27FC236}">
                <a16:creationId xmlns:a16="http://schemas.microsoft.com/office/drawing/2014/main" id="{1080E67B-5CFD-43ED-8278-4EBA8C00CF3A}"/>
              </a:ext>
            </a:extLst>
          </p:cNvPr>
          <p:cNvSpPr>
            <a:spLocks noGrp="1"/>
          </p:cNvSpPr>
          <p:nvPr>
            <p:ph idx="1"/>
          </p:nvPr>
        </p:nvSpPr>
        <p:spPr>
          <a:xfrm>
            <a:off x="228600" y="2333001"/>
            <a:ext cx="8628878" cy="3794333"/>
          </a:xfrm>
        </p:spPr>
        <p:txBody>
          <a:bodyPr>
            <a:normAutofit fontScale="77500" lnSpcReduction="20000"/>
          </a:bodyPr>
          <a:lstStyle/>
          <a:p>
            <a:r>
              <a:rPr lang="en-US" dirty="0"/>
              <a:t>From 1994 through 2008 there were no reports of asbestos in cosmetic products.</a:t>
            </a:r>
            <a:endParaRPr lang="en-US" strike="sngStrike" dirty="0"/>
          </a:p>
          <a:p>
            <a:r>
              <a:rPr lang="en-US" dirty="0"/>
              <a:t>In 2009, a news report from S. Korea indicated asbestos was detected in pharmaceutical and cosmetic products traced to talc imported from China.</a:t>
            </a:r>
          </a:p>
          <a:p>
            <a:pPr lvl="1"/>
            <a:r>
              <a:rPr lang="en-US" dirty="0"/>
              <a:t>KFDA ordered products that might contain asbestos to be removed.</a:t>
            </a:r>
          </a:p>
          <a:p>
            <a:pPr lvl="1"/>
            <a:r>
              <a:rPr lang="en-US" dirty="0"/>
              <a:t>FDA commissioned a survey analyzing 34 talc-containing cosmetic products. AMA Analytical was the contract lab. Using polarized light microscopy (PLM) and transmission electron microscopy (TEM), no asbestos was detected in any of the raw materials or finished makeup and body powder samples.</a:t>
            </a:r>
          </a:p>
        </p:txBody>
      </p:sp>
      <p:sp>
        <p:nvSpPr>
          <p:cNvPr id="6" name="Slide Number Placeholder 5">
            <a:extLst>
              <a:ext uri="{FF2B5EF4-FFF2-40B4-BE49-F238E27FC236}">
                <a16:creationId xmlns:a16="http://schemas.microsoft.com/office/drawing/2014/main" id="{90ABBC6C-8AED-4E32-9E03-C90D5CF26C85}"/>
              </a:ext>
            </a:extLst>
          </p:cNvPr>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FC91D24-3703-439E-A538-DA30C690B931}" type="slidenum">
              <a:rPr lang="en-US" smtClean="0"/>
              <a:pPr/>
              <a:t>7</a:t>
            </a:fld>
            <a:endParaRPr lang="en-US" dirty="0"/>
          </a:p>
        </p:txBody>
      </p:sp>
    </p:spTree>
    <p:extLst>
      <p:ext uri="{BB962C8B-B14F-4D97-AF65-F5344CB8AC3E}">
        <p14:creationId xmlns:p14="http://schemas.microsoft.com/office/powerpoint/2010/main" val="221905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9A077-3536-46A5-A80C-7A2B98D65BDD}"/>
              </a:ext>
            </a:extLst>
          </p:cNvPr>
          <p:cNvSpPr>
            <a:spLocks noGrp="1"/>
          </p:cNvSpPr>
          <p:nvPr>
            <p:ph type="title"/>
          </p:nvPr>
        </p:nvSpPr>
        <p:spPr>
          <a:xfrm>
            <a:off x="0" y="1634158"/>
            <a:ext cx="8858251" cy="2355530"/>
          </a:xfrm>
        </p:spPr>
        <p:txBody>
          <a:bodyPr/>
          <a:lstStyle/>
          <a:p>
            <a:pPr algn="ctr"/>
            <a:r>
              <a:rPr lang="en-US" b="1" dirty="0">
                <a:solidFill>
                  <a:schemeClr val="accent1"/>
                </a:solidFill>
                <a:latin typeface="+mn-lt"/>
              </a:rPr>
              <a:t>More Recent Testing (2017 – 2019)</a:t>
            </a:r>
            <a:r>
              <a:rPr lang="en-US" b="1" strike="sngStrike" dirty="0">
                <a:solidFill>
                  <a:schemeClr val="accent1"/>
                </a:solidFill>
                <a:latin typeface="+mn-lt"/>
              </a:rPr>
              <a:t> </a:t>
            </a:r>
          </a:p>
        </p:txBody>
      </p:sp>
      <p:sp>
        <p:nvSpPr>
          <p:cNvPr id="6" name="Slide Number Placeholder 5">
            <a:extLst>
              <a:ext uri="{FF2B5EF4-FFF2-40B4-BE49-F238E27FC236}">
                <a16:creationId xmlns:a16="http://schemas.microsoft.com/office/drawing/2014/main" id="{6B0426E2-AB22-4B7A-930F-F75EC8A11713}"/>
              </a:ext>
            </a:extLst>
          </p:cNvPr>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FC91D24-3703-439E-A538-DA30C690B931}" type="slidenum">
              <a:rPr lang="en-US" smtClean="0"/>
              <a:pPr/>
              <a:t>8</a:t>
            </a:fld>
            <a:endParaRPr lang="en-US" dirty="0"/>
          </a:p>
        </p:txBody>
      </p:sp>
    </p:spTree>
    <p:extLst>
      <p:ext uri="{BB962C8B-B14F-4D97-AF65-F5344CB8AC3E}">
        <p14:creationId xmlns:p14="http://schemas.microsoft.com/office/powerpoint/2010/main" val="723674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76F67-659E-4322-8D7F-91E092E7BFEC}"/>
              </a:ext>
            </a:extLst>
          </p:cNvPr>
          <p:cNvSpPr>
            <a:spLocks noGrp="1"/>
          </p:cNvSpPr>
          <p:nvPr>
            <p:ph type="title"/>
          </p:nvPr>
        </p:nvSpPr>
        <p:spPr>
          <a:xfrm>
            <a:off x="628650" y="1139797"/>
            <a:ext cx="7886700" cy="994172"/>
          </a:xfrm>
        </p:spPr>
        <p:txBody>
          <a:bodyPr>
            <a:normAutofit fontScale="90000"/>
          </a:bodyPr>
          <a:lstStyle/>
          <a:p>
            <a:pPr algn="ctr"/>
            <a:r>
              <a:rPr lang="en-US" b="1" dirty="0">
                <a:solidFill>
                  <a:schemeClr val="accent1"/>
                </a:solidFill>
                <a:latin typeface="+mn-lt"/>
              </a:rPr>
              <a:t>FDA’s Surveillance of Talc-Containing</a:t>
            </a:r>
            <a:r>
              <a:rPr lang="en-US" b="1" dirty="0">
                <a:solidFill>
                  <a:srgbClr val="FF0000"/>
                </a:solidFill>
                <a:latin typeface="+mn-lt"/>
              </a:rPr>
              <a:t> </a:t>
            </a:r>
            <a:r>
              <a:rPr lang="en-US" b="1" dirty="0">
                <a:solidFill>
                  <a:schemeClr val="accent1"/>
                </a:solidFill>
                <a:latin typeface="+mn-lt"/>
              </a:rPr>
              <a:t>Cosmetics Beginning 2017</a:t>
            </a:r>
          </a:p>
        </p:txBody>
      </p:sp>
      <p:sp>
        <p:nvSpPr>
          <p:cNvPr id="3" name="Content Placeholder 2">
            <a:extLst>
              <a:ext uri="{FF2B5EF4-FFF2-40B4-BE49-F238E27FC236}">
                <a16:creationId xmlns:a16="http://schemas.microsoft.com/office/drawing/2014/main" id="{57EE64AB-365C-4A2A-8262-19D257DF63DA}"/>
              </a:ext>
            </a:extLst>
          </p:cNvPr>
          <p:cNvSpPr>
            <a:spLocks noGrp="1"/>
          </p:cNvSpPr>
          <p:nvPr>
            <p:ph idx="1"/>
          </p:nvPr>
        </p:nvSpPr>
        <p:spPr>
          <a:xfrm>
            <a:off x="213360" y="2768836"/>
            <a:ext cx="8656732" cy="3290131"/>
          </a:xfrm>
        </p:spPr>
        <p:txBody>
          <a:bodyPr>
            <a:normAutofit lnSpcReduction="10000"/>
          </a:bodyPr>
          <a:lstStyle/>
          <a:p>
            <a:r>
              <a:rPr lang="en-US" sz="2400" dirty="0"/>
              <a:t>In July 2017 - March 2018, FDA became aware of reports of the presence of asbestos in certain cosmetic products that were marketed to children.  </a:t>
            </a:r>
          </a:p>
          <a:p>
            <a:r>
              <a:rPr lang="en-US" sz="2400" dirty="0"/>
              <a:t>Because FDA has no established labs to conduct this testing, we</a:t>
            </a:r>
            <a:r>
              <a:rPr lang="en-US" sz="2400" dirty="0">
                <a:solidFill>
                  <a:srgbClr val="FF0000"/>
                </a:solidFill>
              </a:rPr>
              <a:t> </a:t>
            </a:r>
            <a:r>
              <a:rPr lang="en-US" sz="2400" dirty="0"/>
              <a:t>sought the services primarily of a contract lab to implement a suitable approach to test cosmetics to enable FDA to: </a:t>
            </a:r>
          </a:p>
          <a:p>
            <a:pPr lvl="1"/>
            <a:r>
              <a:rPr lang="en-US" sz="2100" dirty="0"/>
              <a:t>Test the products subject to these reports;</a:t>
            </a:r>
            <a:endParaRPr lang="en-US" sz="2100" strike="sngStrike" dirty="0"/>
          </a:p>
          <a:p>
            <a:pPr lvl="1"/>
            <a:r>
              <a:rPr lang="en-US" sz="2100" dirty="0"/>
              <a:t>Test additional cosmetic products; and</a:t>
            </a:r>
            <a:endParaRPr lang="en-US" sz="2100" strike="sngStrike" dirty="0"/>
          </a:p>
          <a:p>
            <a:pPr lvl="1"/>
            <a:r>
              <a:rPr lang="en-US" sz="2100" dirty="0"/>
              <a:t>Communicate findings with industry and consumers.</a:t>
            </a:r>
          </a:p>
        </p:txBody>
      </p:sp>
      <p:sp>
        <p:nvSpPr>
          <p:cNvPr id="6" name="Slide Number Placeholder 5">
            <a:extLst>
              <a:ext uri="{FF2B5EF4-FFF2-40B4-BE49-F238E27FC236}">
                <a16:creationId xmlns:a16="http://schemas.microsoft.com/office/drawing/2014/main" id="{F173491F-52A1-4D0B-AE14-F869BC1DE686}"/>
              </a:ext>
            </a:extLst>
          </p:cNvPr>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FC91D24-3703-439E-A538-DA30C690B931}" type="slidenum">
              <a:rPr lang="en-US" smtClean="0"/>
              <a:pPr/>
              <a:t>9</a:t>
            </a:fld>
            <a:endParaRPr lang="en-US" dirty="0"/>
          </a:p>
        </p:txBody>
      </p:sp>
    </p:spTree>
    <p:extLst>
      <p:ext uri="{BB962C8B-B14F-4D97-AF65-F5344CB8AC3E}">
        <p14:creationId xmlns:p14="http://schemas.microsoft.com/office/powerpoint/2010/main" val="152244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466DAFD0340A4E89E36E7C5717B677" ma:contentTypeVersion="0" ma:contentTypeDescription="Create a new document." ma:contentTypeScope="" ma:versionID="5d5bb980e72ea6738b3e28d0b8fb17e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_dlc_DocId xmlns="c593544c-8bc9-488a-9957-4d59a7b3d015">7NC7SMKD5U47-176-3912</_dlc_DocId>
    <_dlc_DocIdUrl xmlns="c593544c-8bc9-488a-9957-4d59a7b3d015">
      <Url>http://sharepoint.fda.gov/orgs/OFVM/OFVMExecSec/_layouts/DocIdRedir.aspx?ID=7NC7SMKD5U47-176-3912</Url>
      <Description>7NC7SMKD5U47-176-3912</Description>
    </_dlc_DocIdUrl>
  </documentManagement>
</p:properties>
</file>

<file path=customXml/itemProps1.xml><?xml version="1.0" encoding="utf-8"?>
<ds:datastoreItem xmlns:ds="http://schemas.openxmlformats.org/officeDocument/2006/customXml" ds:itemID="{0485A15B-CDC1-4410-BFFE-E93C62F33327}"/>
</file>

<file path=customXml/itemProps2.xml><?xml version="1.0" encoding="utf-8"?>
<ds:datastoreItem xmlns:ds="http://schemas.openxmlformats.org/officeDocument/2006/customXml" ds:itemID="{EBD229EE-DD63-44AC-A395-D163EF7F6DFD}"/>
</file>

<file path=customXml/itemProps3.xml><?xml version="1.0" encoding="utf-8"?>
<ds:datastoreItem xmlns:ds="http://schemas.openxmlformats.org/officeDocument/2006/customXml" ds:itemID="{B0065E77-6658-4787-9A8E-27B073CED2BF}"/>
</file>

<file path=customXml/itemProps4.xml><?xml version="1.0" encoding="utf-8"?>
<ds:datastoreItem xmlns:ds="http://schemas.openxmlformats.org/officeDocument/2006/customXml" ds:itemID="{EBD229EE-DD63-44AC-A395-D163EF7F6DFD}">
  <ds:schemaRefs>
    <ds:schemaRef ds:uri="http://schemas.microsoft.com/office/2006/documentManagement/types"/>
    <ds:schemaRef ds:uri="http://schemas.microsoft.com/sharepoint/v4"/>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c593544c-8bc9-488a-9957-4d59a7b3d01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389</TotalTime>
  <Words>1149</Words>
  <Application>Microsoft Office PowerPoint</Application>
  <PresentationFormat>On-screen Show (4:3)</PresentationFormat>
  <Paragraphs>143</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Andalus</vt:lpstr>
      <vt:lpstr>Arial</vt:lpstr>
      <vt:lpstr>Calibri</vt:lpstr>
      <vt:lpstr>Helvetica</vt:lpstr>
      <vt:lpstr>Office Theme</vt:lpstr>
      <vt:lpstr>Overview of Issues for Talc-Containing Cosmetic Products </vt:lpstr>
      <vt:lpstr>Outline</vt:lpstr>
      <vt:lpstr>FDA’s Authority Over Cosmetics</vt:lpstr>
      <vt:lpstr>Talc Used in Cosmetic Products</vt:lpstr>
      <vt:lpstr>History of FDA’s Testing of Talc-Containing Cosmetic Products for Asbestos</vt:lpstr>
      <vt:lpstr>Historical Summary</vt:lpstr>
      <vt:lpstr>History, Continued</vt:lpstr>
      <vt:lpstr>More Recent Testing (2017 – 2019) </vt:lpstr>
      <vt:lpstr>FDA’s Surveillance of Talc-Containing Cosmetics Beginning 2017</vt:lpstr>
      <vt:lpstr>Timeline</vt:lpstr>
      <vt:lpstr>Recalled Products Found to Contain Asbestos</vt:lpstr>
      <vt:lpstr>Challenges in Establishing the Most Suitable Approach to Test for Asbestos in Cosmetics</vt:lpstr>
      <vt:lpstr>Need for Standardization</vt:lpstr>
      <vt:lpstr>Issues for FDA to Consider in Developing Suitable Analytical Approach</vt:lpstr>
      <vt:lpstr>Suitable Analytical Approaches (continued)</vt:lpstr>
      <vt:lpstr>FDA as a Stakeholder in Advancing Analytical Science for Detecting Asbestos in Talc and Talc-containing Products</vt:lpstr>
      <vt:lpstr>Going Forward</vt:lpstr>
      <vt:lpstr>PowerPoint Presentation</vt:lpstr>
    </vt:vector>
  </TitlesOfParts>
  <Company>Sensis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Grabow</dc:creator>
  <cp:lastModifiedBy>Robbs, Janesia</cp:lastModifiedBy>
  <cp:revision>31</cp:revision>
  <dcterms:created xsi:type="dcterms:W3CDTF">2015-10-02T20:33:31Z</dcterms:created>
  <dcterms:modified xsi:type="dcterms:W3CDTF">2020-02-05T22:23:14Z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0x010100F1466DAFD0340A4E89E36E7C5717B677</vt:lpwstr>
  </property>
  <property fmtid="{D5CDD505-2E9C-101B-9397-08002B2CF9AE}" pid="3" name="_dlc_DocIdItemGuid">
    <vt:lpwstr>d8fcdb22-674b-4adc-bce8-f3cdbb84115e</vt:lpwstr>
  </property>
</Properties>
</file>