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4" d="100"/>
          <a:sy n="64" d="100"/>
        </p:scale>
        <p:origin x="54" y="1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81A2AF-992F-45B4-9AC3-53839D4A052F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A684490-6B7E-4641-B7FC-7CA10800A92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Judicial resources dedicated in many states exclusively to asbestos and talc cases </a:t>
          </a:r>
        </a:p>
      </dgm:t>
    </dgm:pt>
    <dgm:pt modelId="{5A9D525C-0A87-4B26-8660-CBAA1CDF094B}" type="parTrans" cxnId="{7AECB09C-EC76-4F14-9ABA-8E6CA09DC59E}">
      <dgm:prSet/>
      <dgm:spPr/>
      <dgm:t>
        <a:bodyPr/>
        <a:lstStyle/>
        <a:p>
          <a:endParaRPr lang="en-US"/>
        </a:p>
      </dgm:t>
    </dgm:pt>
    <dgm:pt modelId="{3F8583C4-B918-42F8-B1D3-637F025C1EFE}" type="sibTrans" cxnId="{7AECB09C-EC76-4F14-9ABA-8E6CA09DC59E}">
      <dgm:prSet/>
      <dgm:spPr/>
      <dgm:t>
        <a:bodyPr/>
        <a:lstStyle/>
        <a:p>
          <a:endParaRPr lang="en-US"/>
        </a:p>
      </dgm:t>
    </dgm:pt>
    <dgm:pt modelId="{FA503CE5-4F0F-4D5C-A9C5-787B152A0E0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Hundreds of  individuals with diagnosis and those in unnecessary fear from media messaging without education</a:t>
          </a:r>
        </a:p>
      </dgm:t>
    </dgm:pt>
    <dgm:pt modelId="{747A9D0B-2C1A-4BD2-A3C2-6F896B661999}" type="parTrans" cxnId="{54D14836-D4BC-4E9B-8901-604ED1771E96}">
      <dgm:prSet/>
      <dgm:spPr/>
      <dgm:t>
        <a:bodyPr/>
        <a:lstStyle/>
        <a:p>
          <a:endParaRPr lang="en-US"/>
        </a:p>
      </dgm:t>
    </dgm:pt>
    <dgm:pt modelId="{26DE54F7-1CE0-482B-A3A9-498E79E28CF4}" type="sibTrans" cxnId="{54D14836-D4BC-4E9B-8901-604ED1771E96}">
      <dgm:prSet/>
      <dgm:spPr/>
      <dgm:t>
        <a:bodyPr/>
        <a:lstStyle/>
        <a:p>
          <a:endParaRPr lang="en-US"/>
        </a:p>
      </dgm:t>
    </dgm:pt>
    <dgm:pt modelId="{A0290510-E7AA-4A46-8CE8-D95D74C78F6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Hundreds of companies impacted: small mom-and-pop companies to large corporations with approximately one-hundred plus bankrupt entities and lost jobs </a:t>
          </a:r>
        </a:p>
      </dgm:t>
    </dgm:pt>
    <dgm:pt modelId="{50D235B1-B69B-4BC9-ACED-74BCA9F51893}" type="parTrans" cxnId="{4149B550-A3DE-4401-B3E1-2BE20BDF00D9}">
      <dgm:prSet/>
      <dgm:spPr/>
      <dgm:t>
        <a:bodyPr/>
        <a:lstStyle/>
        <a:p>
          <a:endParaRPr lang="en-US"/>
        </a:p>
      </dgm:t>
    </dgm:pt>
    <dgm:pt modelId="{D7F4C582-2AE1-4777-8860-2352D4E24C9D}" type="sibTrans" cxnId="{4149B550-A3DE-4401-B3E1-2BE20BDF00D9}">
      <dgm:prSet/>
      <dgm:spPr/>
      <dgm:t>
        <a:bodyPr/>
        <a:lstStyle/>
        <a:p>
          <a:endParaRPr lang="en-US"/>
        </a:p>
      </dgm:t>
    </dgm:pt>
    <dgm:pt modelId="{DACF62F0-FE76-4188-BB9D-D210E772576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Multiple jury verdicts with mixed results and conflicting legal decisions on science</a:t>
          </a:r>
        </a:p>
      </dgm:t>
    </dgm:pt>
    <dgm:pt modelId="{A02BE21A-B6B2-43E3-82CF-B45A9234EA3B}" type="parTrans" cxnId="{14B8D6FF-03F6-4928-9B66-7A65B42A937E}">
      <dgm:prSet/>
      <dgm:spPr/>
      <dgm:t>
        <a:bodyPr/>
        <a:lstStyle/>
        <a:p>
          <a:endParaRPr lang="en-US"/>
        </a:p>
      </dgm:t>
    </dgm:pt>
    <dgm:pt modelId="{A4300071-B1F7-42FE-8603-B4F2FE065C0D}" type="sibTrans" cxnId="{14B8D6FF-03F6-4928-9B66-7A65B42A937E}">
      <dgm:prSet/>
      <dgm:spPr/>
      <dgm:t>
        <a:bodyPr/>
        <a:lstStyle/>
        <a:p>
          <a:endParaRPr lang="en-US"/>
        </a:p>
      </dgm:t>
    </dgm:pt>
    <dgm:pt modelId="{C2847288-81E8-45C7-8368-FD65DD5EA6F8}" type="pres">
      <dgm:prSet presAssocID="{1681A2AF-992F-45B4-9AC3-53839D4A052F}" presName="root" presStyleCnt="0">
        <dgm:presLayoutVars>
          <dgm:dir/>
          <dgm:resizeHandles val="exact"/>
        </dgm:presLayoutVars>
      </dgm:prSet>
      <dgm:spPr/>
    </dgm:pt>
    <dgm:pt modelId="{1C5A2BA0-1025-4C41-8EBF-19D3BDE89373}" type="pres">
      <dgm:prSet presAssocID="{2A684490-6B7E-4641-B7FC-7CA10800A92A}" presName="compNode" presStyleCnt="0"/>
      <dgm:spPr/>
    </dgm:pt>
    <dgm:pt modelId="{4DA8BBE1-5EA5-42A0-A00A-88939DC10EE2}" type="pres">
      <dgm:prSet presAssocID="{2A684490-6B7E-4641-B7FC-7CA10800A92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BF272FBC-DED4-4670-83F9-D9CEDC4EB19F}" type="pres">
      <dgm:prSet presAssocID="{2A684490-6B7E-4641-B7FC-7CA10800A92A}" presName="spaceRect" presStyleCnt="0"/>
      <dgm:spPr/>
    </dgm:pt>
    <dgm:pt modelId="{CF99E682-E44A-4E66-9B89-0585E71E50B4}" type="pres">
      <dgm:prSet presAssocID="{2A684490-6B7E-4641-B7FC-7CA10800A92A}" presName="textRect" presStyleLbl="revTx" presStyleIdx="0" presStyleCnt="4">
        <dgm:presLayoutVars>
          <dgm:chMax val="1"/>
          <dgm:chPref val="1"/>
        </dgm:presLayoutVars>
      </dgm:prSet>
      <dgm:spPr/>
    </dgm:pt>
    <dgm:pt modelId="{1E992322-194A-46C6-A169-B83E92FA4701}" type="pres">
      <dgm:prSet presAssocID="{3F8583C4-B918-42F8-B1D3-637F025C1EFE}" presName="sibTrans" presStyleCnt="0"/>
      <dgm:spPr/>
    </dgm:pt>
    <dgm:pt modelId="{E5D1D80B-1D1D-4AC9-B3F1-5D6B6E87918A}" type="pres">
      <dgm:prSet presAssocID="{FA503CE5-4F0F-4D5C-A9C5-787B152A0E0B}" presName="compNode" presStyleCnt="0"/>
      <dgm:spPr/>
    </dgm:pt>
    <dgm:pt modelId="{3475A480-EBD8-4795-9F48-53214DE5B7CC}" type="pres">
      <dgm:prSet presAssocID="{FA503CE5-4F0F-4D5C-A9C5-787B152A0E0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AAC7BCB4-576B-4901-91A6-F63C88FCFA09}" type="pres">
      <dgm:prSet presAssocID="{FA503CE5-4F0F-4D5C-A9C5-787B152A0E0B}" presName="spaceRect" presStyleCnt="0"/>
      <dgm:spPr/>
    </dgm:pt>
    <dgm:pt modelId="{94ABE64A-6620-4F26-B32C-C1B458CC7770}" type="pres">
      <dgm:prSet presAssocID="{FA503CE5-4F0F-4D5C-A9C5-787B152A0E0B}" presName="textRect" presStyleLbl="revTx" presStyleIdx="1" presStyleCnt="4">
        <dgm:presLayoutVars>
          <dgm:chMax val="1"/>
          <dgm:chPref val="1"/>
        </dgm:presLayoutVars>
      </dgm:prSet>
      <dgm:spPr/>
    </dgm:pt>
    <dgm:pt modelId="{2A9A5D1E-8DFB-43FD-874E-A3FAD44BE362}" type="pres">
      <dgm:prSet presAssocID="{26DE54F7-1CE0-482B-A3A9-498E79E28CF4}" presName="sibTrans" presStyleCnt="0"/>
      <dgm:spPr/>
    </dgm:pt>
    <dgm:pt modelId="{2BDAEF00-07FE-4CBC-9B5A-E6C7CE38E314}" type="pres">
      <dgm:prSet presAssocID="{A0290510-E7AA-4A46-8CE8-D95D74C78F68}" presName="compNode" presStyleCnt="0"/>
      <dgm:spPr/>
    </dgm:pt>
    <dgm:pt modelId="{38A199D9-11D6-4880-8623-7757CBBF4F0C}" type="pres">
      <dgm:prSet presAssocID="{A0290510-E7AA-4A46-8CE8-D95D74C78F6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EA29CFBB-0499-4F53-AA68-5A6EDAC87F69}" type="pres">
      <dgm:prSet presAssocID="{A0290510-E7AA-4A46-8CE8-D95D74C78F68}" presName="spaceRect" presStyleCnt="0"/>
      <dgm:spPr/>
    </dgm:pt>
    <dgm:pt modelId="{4741F1BD-B40C-4466-800A-0A98BB81CB07}" type="pres">
      <dgm:prSet presAssocID="{A0290510-E7AA-4A46-8CE8-D95D74C78F68}" presName="textRect" presStyleLbl="revTx" presStyleIdx="2" presStyleCnt="4">
        <dgm:presLayoutVars>
          <dgm:chMax val="1"/>
          <dgm:chPref val="1"/>
        </dgm:presLayoutVars>
      </dgm:prSet>
      <dgm:spPr/>
    </dgm:pt>
    <dgm:pt modelId="{4117EB89-4431-444C-98DC-4399FC5C0A88}" type="pres">
      <dgm:prSet presAssocID="{D7F4C582-2AE1-4777-8860-2352D4E24C9D}" presName="sibTrans" presStyleCnt="0"/>
      <dgm:spPr/>
    </dgm:pt>
    <dgm:pt modelId="{D1182334-DC21-4CD0-B8E7-718A0CAE3706}" type="pres">
      <dgm:prSet presAssocID="{DACF62F0-FE76-4188-BB9D-D210E7725760}" presName="compNode" presStyleCnt="0"/>
      <dgm:spPr/>
    </dgm:pt>
    <dgm:pt modelId="{A354FB08-8952-4BCC-887E-EDFB0EA7D570}" type="pres">
      <dgm:prSet presAssocID="{DACF62F0-FE76-4188-BB9D-D210E772576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C0CFA3CC-A268-4CDD-B494-BF2AF35651BD}" type="pres">
      <dgm:prSet presAssocID="{DACF62F0-FE76-4188-BB9D-D210E7725760}" presName="spaceRect" presStyleCnt="0"/>
      <dgm:spPr/>
    </dgm:pt>
    <dgm:pt modelId="{8DEC6ADD-7173-4F9D-AF18-6BD73D5EE328}" type="pres">
      <dgm:prSet presAssocID="{DACF62F0-FE76-4188-BB9D-D210E7725760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E5506E1C-E4FF-4E8C-9037-7405C2B5AF14}" type="presOf" srcId="{FA503CE5-4F0F-4D5C-A9C5-787B152A0E0B}" destId="{94ABE64A-6620-4F26-B32C-C1B458CC7770}" srcOrd="0" destOrd="0" presId="urn:microsoft.com/office/officeart/2018/2/layout/IconLabelList"/>
    <dgm:cxn modelId="{D8DC222F-FBB3-48E9-ACA3-35634A1E962B}" type="presOf" srcId="{2A684490-6B7E-4641-B7FC-7CA10800A92A}" destId="{CF99E682-E44A-4E66-9B89-0585E71E50B4}" srcOrd="0" destOrd="0" presId="urn:microsoft.com/office/officeart/2018/2/layout/IconLabelList"/>
    <dgm:cxn modelId="{54D14836-D4BC-4E9B-8901-604ED1771E96}" srcId="{1681A2AF-992F-45B4-9AC3-53839D4A052F}" destId="{FA503CE5-4F0F-4D5C-A9C5-787B152A0E0B}" srcOrd="1" destOrd="0" parTransId="{747A9D0B-2C1A-4BD2-A3C2-6F896B661999}" sibTransId="{26DE54F7-1CE0-482B-A3A9-498E79E28CF4}"/>
    <dgm:cxn modelId="{203FD33C-1156-4DFD-862B-ED0B212A5534}" type="presOf" srcId="{DACF62F0-FE76-4188-BB9D-D210E7725760}" destId="{8DEC6ADD-7173-4F9D-AF18-6BD73D5EE328}" srcOrd="0" destOrd="0" presId="urn:microsoft.com/office/officeart/2018/2/layout/IconLabelList"/>
    <dgm:cxn modelId="{1DA5AB6F-0E08-40BC-82D8-EE8548C78829}" type="presOf" srcId="{A0290510-E7AA-4A46-8CE8-D95D74C78F68}" destId="{4741F1BD-B40C-4466-800A-0A98BB81CB07}" srcOrd="0" destOrd="0" presId="urn:microsoft.com/office/officeart/2018/2/layout/IconLabelList"/>
    <dgm:cxn modelId="{4149B550-A3DE-4401-B3E1-2BE20BDF00D9}" srcId="{1681A2AF-992F-45B4-9AC3-53839D4A052F}" destId="{A0290510-E7AA-4A46-8CE8-D95D74C78F68}" srcOrd="2" destOrd="0" parTransId="{50D235B1-B69B-4BC9-ACED-74BCA9F51893}" sibTransId="{D7F4C582-2AE1-4777-8860-2352D4E24C9D}"/>
    <dgm:cxn modelId="{7AECB09C-EC76-4F14-9ABA-8E6CA09DC59E}" srcId="{1681A2AF-992F-45B4-9AC3-53839D4A052F}" destId="{2A684490-6B7E-4641-B7FC-7CA10800A92A}" srcOrd="0" destOrd="0" parTransId="{5A9D525C-0A87-4B26-8660-CBAA1CDF094B}" sibTransId="{3F8583C4-B918-42F8-B1D3-637F025C1EFE}"/>
    <dgm:cxn modelId="{78F8D7B7-2E56-45F5-A32E-4EFAE273E8F2}" type="presOf" srcId="{1681A2AF-992F-45B4-9AC3-53839D4A052F}" destId="{C2847288-81E8-45C7-8368-FD65DD5EA6F8}" srcOrd="0" destOrd="0" presId="urn:microsoft.com/office/officeart/2018/2/layout/IconLabelList"/>
    <dgm:cxn modelId="{14B8D6FF-03F6-4928-9B66-7A65B42A937E}" srcId="{1681A2AF-992F-45B4-9AC3-53839D4A052F}" destId="{DACF62F0-FE76-4188-BB9D-D210E7725760}" srcOrd="3" destOrd="0" parTransId="{A02BE21A-B6B2-43E3-82CF-B45A9234EA3B}" sibTransId="{A4300071-B1F7-42FE-8603-B4F2FE065C0D}"/>
    <dgm:cxn modelId="{F7D9D125-2297-4BE5-8E67-EF2576698171}" type="presParOf" srcId="{C2847288-81E8-45C7-8368-FD65DD5EA6F8}" destId="{1C5A2BA0-1025-4C41-8EBF-19D3BDE89373}" srcOrd="0" destOrd="0" presId="urn:microsoft.com/office/officeart/2018/2/layout/IconLabelList"/>
    <dgm:cxn modelId="{AB874695-5FA4-4B39-AAC2-035D32BA5B8E}" type="presParOf" srcId="{1C5A2BA0-1025-4C41-8EBF-19D3BDE89373}" destId="{4DA8BBE1-5EA5-42A0-A00A-88939DC10EE2}" srcOrd="0" destOrd="0" presId="urn:microsoft.com/office/officeart/2018/2/layout/IconLabelList"/>
    <dgm:cxn modelId="{A0B6EDC5-9095-427F-A8B2-58E147EFD6B6}" type="presParOf" srcId="{1C5A2BA0-1025-4C41-8EBF-19D3BDE89373}" destId="{BF272FBC-DED4-4670-83F9-D9CEDC4EB19F}" srcOrd="1" destOrd="0" presId="urn:microsoft.com/office/officeart/2018/2/layout/IconLabelList"/>
    <dgm:cxn modelId="{CC1D101A-C856-4AFA-BFB7-198B87E44687}" type="presParOf" srcId="{1C5A2BA0-1025-4C41-8EBF-19D3BDE89373}" destId="{CF99E682-E44A-4E66-9B89-0585E71E50B4}" srcOrd="2" destOrd="0" presId="urn:microsoft.com/office/officeart/2018/2/layout/IconLabelList"/>
    <dgm:cxn modelId="{401589C7-C874-4CE9-93AA-C5C6A96F4AC5}" type="presParOf" srcId="{C2847288-81E8-45C7-8368-FD65DD5EA6F8}" destId="{1E992322-194A-46C6-A169-B83E92FA4701}" srcOrd="1" destOrd="0" presId="urn:microsoft.com/office/officeart/2018/2/layout/IconLabelList"/>
    <dgm:cxn modelId="{8715F120-5582-4B58-BBC3-73EC5EB92DDE}" type="presParOf" srcId="{C2847288-81E8-45C7-8368-FD65DD5EA6F8}" destId="{E5D1D80B-1D1D-4AC9-B3F1-5D6B6E87918A}" srcOrd="2" destOrd="0" presId="urn:microsoft.com/office/officeart/2018/2/layout/IconLabelList"/>
    <dgm:cxn modelId="{23D9460B-D85B-4763-A6AD-80B06DBF8B58}" type="presParOf" srcId="{E5D1D80B-1D1D-4AC9-B3F1-5D6B6E87918A}" destId="{3475A480-EBD8-4795-9F48-53214DE5B7CC}" srcOrd="0" destOrd="0" presId="urn:microsoft.com/office/officeart/2018/2/layout/IconLabelList"/>
    <dgm:cxn modelId="{86DC39D2-1BF5-4ABE-94FC-8D58C15ED19E}" type="presParOf" srcId="{E5D1D80B-1D1D-4AC9-B3F1-5D6B6E87918A}" destId="{AAC7BCB4-576B-4901-91A6-F63C88FCFA09}" srcOrd="1" destOrd="0" presId="urn:microsoft.com/office/officeart/2018/2/layout/IconLabelList"/>
    <dgm:cxn modelId="{C775D74D-0542-4165-92CD-CF7073347D0E}" type="presParOf" srcId="{E5D1D80B-1D1D-4AC9-B3F1-5D6B6E87918A}" destId="{94ABE64A-6620-4F26-B32C-C1B458CC7770}" srcOrd="2" destOrd="0" presId="urn:microsoft.com/office/officeart/2018/2/layout/IconLabelList"/>
    <dgm:cxn modelId="{6A2F04F3-8C48-4667-9AAA-4687174181C9}" type="presParOf" srcId="{C2847288-81E8-45C7-8368-FD65DD5EA6F8}" destId="{2A9A5D1E-8DFB-43FD-874E-A3FAD44BE362}" srcOrd="3" destOrd="0" presId="urn:microsoft.com/office/officeart/2018/2/layout/IconLabelList"/>
    <dgm:cxn modelId="{996B27CD-2F9A-445F-A378-DC4FF7976F1D}" type="presParOf" srcId="{C2847288-81E8-45C7-8368-FD65DD5EA6F8}" destId="{2BDAEF00-07FE-4CBC-9B5A-E6C7CE38E314}" srcOrd="4" destOrd="0" presId="urn:microsoft.com/office/officeart/2018/2/layout/IconLabelList"/>
    <dgm:cxn modelId="{A02DC186-0C5E-4FA9-B792-FD9AE87771EA}" type="presParOf" srcId="{2BDAEF00-07FE-4CBC-9B5A-E6C7CE38E314}" destId="{38A199D9-11D6-4880-8623-7757CBBF4F0C}" srcOrd="0" destOrd="0" presId="urn:microsoft.com/office/officeart/2018/2/layout/IconLabelList"/>
    <dgm:cxn modelId="{20612629-192F-4DAD-B9F9-FD4D77EAFF76}" type="presParOf" srcId="{2BDAEF00-07FE-4CBC-9B5A-E6C7CE38E314}" destId="{EA29CFBB-0499-4F53-AA68-5A6EDAC87F69}" srcOrd="1" destOrd="0" presId="urn:microsoft.com/office/officeart/2018/2/layout/IconLabelList"/>
    <dgm:cxn modelId="{038BA577-5988-424A-A3BC-CD412F324351}" type="presParOf" srcId="{2BDAEF00-07FE-4CBC-9B5A-E6C7CE38E314}" destId="{4741F1BD-B40C-4466-800A-0A98BB81CB07}" srcOrd="2" destOrd="0" presId="urn:microsoft.com/office/officeart/2018/2/layout/IconLabelList"/>
    <dgm:cxn modelId="{F35A9B58-BBEE-42C5-A6CF-390265A2A2A6}" type="presParOf" srcId="{C2847288-81E8-45C7-8368-FD65DD5EA6F8}" destId="{4117EB89-4431-444C-98DC-4399FC5C0A88}" srcOrd="5" destOrd="0" presId="urn:microsoft.com/office/officeart/2018/2/layout/IconLabelList"/>
    <dgm:cxn modelId="{9D8FB256-D40F-40FD-899A-EE861471D829}" type="presParOf" srcId="{C2847288-81E8-45C7-8368-FD65DD5EA6F8}" destId="{D1182334-DC21-4CD0-B8E7-718A0CAE3706}" srcOrd="6" destOrd="0" presId="urn:microsoft.com/office/officeart/2018/2/layout/IconLabelList"/>
    <dgm:cxn modelId="{1917328D-D7E8-4BF6-9D1D-30A9D386E43C}" type="presParOf" srcId="{D1182334-DC21-4CD0-B8E7-718A0CAE3706}" destId="{A354FB08-8952-4BCC-887E-EDFB0EA7D570}" srcOrd="0" destOrd="0" presId="urn:microsoft.com/office/officeart/2018/2/layout/IconLabelList"/>
    <dgm:cxn modelId="{97D17653-A771-43B7-8423-77D14AE154F3}" type="presParOf" srcId="{D1182334-DC21-4CD0-B8E7-718A0CAE3706}" destId="{C0CFA3CC-A268-4CDD-B494-BF2AF35651BD}" srcOrd="1" destOrd="0" presId="urn:microsoft.com/office/officeart/2018/2/layout/IconLabelList"/>
    <dgm:cxn modelId="{DBE8D65E-EDF0-4DFF-8FE4-6B66CDC73BF2}" type="presParOf" srcId="{D1182334-DC21-4CD0-B8E7-718A0CAE3706}" destId="{8DEC6ADD-7173-4F9D-AF18-6BD73D5EE32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A8BBE1-5EA5-42A0-A00A-88939DC10EE2}">
      <dsp:nvSpPr>
        <dsp:cNvPr id="0" name=""/>
        <dsp:cNvSpPr/>
      </dsp:nvSpPr>
      <dsp:spPr>
        <a:xfrm>
          <a:off x="996512" y="760019"/>
          <a:ext cx="927987" cy="9279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99E682-E44A-4E66-9B89-0585E71E50B4}">
      <dsp:nvSpPr>
        <dsp:cNvPr id="0" name=""/>
        <dsp:cNvSpPr/>
      </dsp:nvSpPr>
      <dsp:spPr>
        <a:xfrm>
          <a:off x="429408" y="2002825"/>
          <a:ext cx="2062195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Judicial resources dedicated in many states exclusively to asbestos and talc cases </a:t>
          </a:r>
        </a:p>
      </dsp:txBody>
      <dsp:txXfrm>
        <a:off x="429408" y="2002825"/>
        <a:ext cx="2062195" cy="855000"/>
      </dsp:txXfrm>
    </dsp:sp>
    <dsp:sp modelId="{3475A480-EBD8-4795-9F48-53214DE5B7CC}">
      <dsp:nvSpPr>
        <dsp:cNvPr id="0" name=""/>
        <dsp:cNvSpPr/>
      </dsp:nvSpPr>
      <dsp:spPr>
        <a:xfrm>
          <a:off x="3419592" y="760019"/>
          <a:ext cx="927987" cy="9279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ABE64A-6620-4F26-B32C-C1B458CC7770}">
      <dsp:nvSpPr>
        <dsp:cNvPr id="0" name=""/>
        <dsp:cNvSpPr/>
      </dsp:nvSpPr>
      <dsp:spPr>
        <a:xfrm>
          <a:off x="2852488" y="2002825"/>
          <a:ext cx="2062195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Hundreds of  individuals with diagnosis and those in unnecessary fear from media messaging without education</a:t>
          </a:r>
        </a:p>
      </dsp:txBody>
      <dsp:txXfrm>
        <a:off x="2852488" y="2002825"/>
        <a:ext cx="2062195" cy="855000"/>
      </dsp:txXfrm>
    </dsp:sp>
    <dsp:sp modelId="{38A199D9-11D6-4880-8623-7757CBBF4F0C}">
      <dsp:nvSpPr>
        <dsp:cNvPr id="0" name=""/>
        <dsp:cNvSpPr/>
      </dsp:nvSpPr>
      <dsp:spPr>
        <a:xfrm>
          <a:off x="5842671" y="760019"/>
          <a:ext cx="927987" cy="9279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41F1BD-B40C-4466-800A-0A98BB81CB07}">
      <dsp:nvSpPr>
        <dsp:cNvPr id="0" name=""/>
        <dsp:cNvSpPr/>
      </dsp:nvSpPr>
      <dsp:spPr>
        <a:xfrm>
          <a:off x="5275568" y="2002825"/>
          <a:ext cx="2062195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Hundreds of companies impacted: small mom-and-pop companies to large corporations with approximately one-hundred plus bankrupt entities and lost jobs </a:t>
          </a:r>
        </a:p>
      </dsp:txBody>
      <dsp:txXfrm>
        <a:off x="5275568" y="2002825"/>
        <a:ext cx="2062195" cy="855000"/>
      </dsp:txXfrm>
    </dsp:sp>
    <dsp:sp modelId="{A354FB08-8952-4BCC-887E-EDFB0EA7D570}">
      <dsp:nvSpPr>
        <dsp:cNvPr id="0" name=""/>
        <dsp:cNvSpPr/>
      </dsp:nvSpPr>
      <dsp:spPr>
        <a:xfrm>
          <a:off x="8265751" y="760019"/>
          <a:ext cx="927987" cy="92798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EC6ADD-7173-4F9D-AF18-6BD73D5EE328}">
      <dsp:nvSpPr>
        <dsp:cNvPr id="0" name=""/>
        <dsp:cNvSpPr/>
      </dsp:nvSpPr>
      <dsp:spPr>
        <a:xfrm>
          <a:off x="7698647" y="2002825"/>
          <a:ext cx="2062195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Multiple jury verdicts with mixed results and conflicting legal decisions on science</a:t>
          </a:r>
        </a:p>
      </dsp:txBody>
      <dsp:txXfrm>
        <a:off x="7698647" y="2002825"/>
        <a:ext cx="2062195" cy="855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61244-E39B-457A-9201-0CB910E8E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1AA0B9-6D7A-4541-8477-CB9B38CEB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21F23-EF6B-4ED5-A6B4-BBC4D9B35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5847-CCCD-4BEE-A4D9-AA0F91149A85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A32AD-9273-410E-9E0B-FFABA8C93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74ECE-E650-4698-95BC-CC9511CF3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238A-2E32-47EC-BC11-2301042541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945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F6E6C-C97B-46F9-87E3-2136623BD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AF921C-3A52-441B-9E93-CB2C9EFAB0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17238-A5A1-4CC8-9405-921F6D55D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5847-CCCD-4BEE-A4D9-AA0F91149A85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4EA57-F48B-4257-A514-9C08807A5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E1C3F9-49A1-415B-99DB-F76C94A38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238A-2E32-47EC-BC11-2301042541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389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0A6C85-F71F-4BE8-8ED6-7783B178D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BC0288-7E29-4FBF-B2DB-D977D99506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1E720-54D8-4132-B002-7BBD5480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5847-CCCD-4BEE-A4D9-AA0F91149A85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A42CE-631F-4394-8349-5457393CF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DA8E0-2CF3-48F3-B6FC-B3AD3DA68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238A-2E32-47EC-BC11-2301042541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724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212E3-1788-4E58-889B-E19F67A11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4511E-9B9B-4F13-9BC6-1D54A8871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CBAC3-E01F-48F5-A7E7-10E4FE561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5847-CCCD-4BEE-A4D9-AA0F91149A85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FA3DF-8D1C-4546-98DC-CBA962B9C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55892-5D9E-4C8E-AF10-405E36A6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238A-2E32-47EC-BC11-2301042541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721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82CBF-88AF-4CCE-81CD-CD31F03BE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40A076-214B-4277-A39E-1780AA8B6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72C4A-927F-40F7-843E-E8B031A08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5847-CCCD-4BEE-A4D9-AA0F91149A85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96406-D60C-446F-92DF-CF7A13622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8E70E-7C52-4D46-896A-F54BE1302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238A-2E32-47EC-BC11-2301042541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649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B58C9-A6A2-4406-AB6A-89FC43B89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C3B90-79B5-4F68-9F8C-299FEADA9B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88ADE-C189-43C4-A413-F9949DE8A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D04870-D6AF-45CE-9BCE-D1D7A8413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5847-CCCD-4BEE-A4D9-AA0F91149A85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27C0F-1D21-408F-AE04-DBAC4A840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BEA445-BCD8-4827-95F0-B40F117CA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238A-2E32-47EC-BC11-2301042541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280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57028-A25E-45F2-B2E4-EBC7939C2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8F5932-EC6E-4199-A0EB-1040E31C1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1E3990-C2D2-4230-B8F3-B8CEE0C62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19F9D0-E00D-48E8-AA70-5A776E49CE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3EC8A0-813D-48CA-951E-5199EB5F05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CBE99E-1982-4FC1-8CCC-42A024E99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5847-CCCD-4BEE-A4D9-AA0F91149A85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E13584-67E2-4C6B-B908-92ED8F15F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A1CFBC-FEEC-4E42-8172-B8BBAD979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238A-2E32-47EC-BC11-2301042541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774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2AAE6-B91F-4226-86E6-EFBBC2721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FE795A-0051-4D16-B265-67C6334CE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5847-CCCD-4BEE-A4D9-AA0F91149A85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33C7E2-143C-4A13-B643-6CF1ADB18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506B7F-BC45-48D5-9CE3-302131C5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238A-2E32-47EC-BC11-2301042541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813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140F69-ADE4-4354-BBBA-24FE46FC4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5847-CCCD-4BEE-A4D9-AA0F91149A85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0335E2-D917-4B9C-80C4-1D4485DD7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5E339-A6F2-4ACF-B41A-551911D4F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238A-2E32-47EC-BC11-2301042541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71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D9502-8E12-4C59-864A-C705C75B2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AB32A-2E6C-4F6C-8CBE-6793A4576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F0E630-D1A4-4B4F-87F4-063BCC6BA1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230692-9A56-4871-A7EB-BAA7C371B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5847-CCCD-4BEE-A4D9-AA0F91149A85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61648B-781C-44A9-9A4E-91CE83D32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BF362-4456-4912-9E7A-C38B36802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238A-2E32-47EC-BC11-2301042541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52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29D1B-4E23-4FCE-A810-44F6C63D4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871BFA-2343-4BDD-ADB7-031367330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4B3219-DA2F-417B-8365-0A612FD32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F8C3A7-D9BB-4A1A-8C8E-BA2740242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5847-CCCD-4BEE-A4D9-AA0F91149A85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F85B19-2ABC-4AF1-B93F-FF3B656BA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EFD1F2-577C-48A3-8C6D-F2D3D8A1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238A-2E32-47EC-BC11-2301042541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37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A258B3-F3A2-4BAD-87A8-AF0D4ABCB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592B50-9AE4-421C-9A95-A7EDE3DF8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07A31-F159-42E3-B195-D3E374A5DE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C5847-CCCD-4BEE-A4D9-AA0F91149A85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7FC45-42D9-4E25-AD26-DC1EF1364C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7EB09-EC5F-4E13-8F8E-0AF0D5BDD1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7238A-2E32-47EC-BC11-2301042541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975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C5974B6-3353-4781-B620-BC5168DAE1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0A2C0FD4-452B-439A-A978-C37BC16F5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06152" y="2355786"/>
            <a:ext cx="4985748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D01D74-AA84-4E6A-9173-2846E45B92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6125" y="3264072"/>
            <a:ext cx="3971925" cy="857250"/>
          </a:xfrm>
          <a:prstGeom prst="rect">
            <a:avLst/>
          </a:prstGeom>
        </p:spPr>
      </p:pic>
      <p:sp>
        <p:nvSpPr>
          <p:cNvPr id="15" name="Freeform 5">
            <a:extLst>
              <a:ext uri="{FF2B5EF4-FFF2-40B4-BE49-F238E27FC236}">
                <a16:creationId xmlns:a16="http://schemas.microsoft.com/office/drawing/2014/main" id="{16929AE4-43B6-494E-B7D6-F778AB2F22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09782" y="1654168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8CEE0D70-D5EB-4589-819D-77F64EC4FD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4520" y="1311136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" name="Freeform 7">
            <a:extLst>
              <a:ext uri="{FF2B5EF4-FFF2-40B4-BE49-F238E27FC236}">
                <a16:creationId xmlns:a16="http://schemas.microsoft.com/office/drawing/2014/main" id="{2A701B99-D75A-4647-9635-9858D3BA7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4520" y="1126737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84DEADC-5415-4FC6-93F0-89769392AF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859" y="1120020"/>
            <a:ext cx="5632862" cy="3509529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D4ED21-D8DA-4414-9CAA-767BD449176C}"/>
              </a:ext>
            </a:extLst>
          </p:cNvPr>
          <p:cNvSpPr/>
          <p:nvPr/>
        </p:nvSpPr>
        <p:spPr>
          <a:xfrm>
            <a:off x="7418907" y="4308786"/>
            <a:ext cx="39023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i="0" dirty="0">
                <a:solidFill>
                  <a:schemeClr val="bg1"/>
                </a:solidFill>
                <a:effectLst/>
                <a:latin typeface="Roboto Condensed"/>
              </a:rPr>
              <a:t>Public Meeting on Testing Methods for Asbestos in Talc and Cosmetic Products Containing Talc</a:t>
            </a:r>
          </a:p>
          <a:p>
            <a:pPr algn="ctr"/>
            <a:endParaRPr lang="en-US" sz="1600" b="1" dirty="0">
              <a:solidFill>
                <a:schemeClr val="bg1"/>
              </a:solidFill>
              <a:latin typeface="Roboto Condensed"/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Roboto Condensed"/>
              </a:rPr>
              <a:t>February 4, 2020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11A55C-8020-4AC3-8347-7FEF906BF21D}"/>
              </a:ext>
            </a:extLst>
          </p:cNvPr>
          <p:cNvSpPr txBox="1"/>
          <p:nvPr/>
        </p:nvSpPr>
        <p:spPr>
          <a:xfrm>
            <a:off x="1042260" y="2060945"/>
            <a:ext cx="5632862" cy="2292935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100" b="1" dirty="0">
              <a:solidFill>
                <a:srgbClr val="92D050"/>
              </a:solidFill>
            </a:endParaRPr>
          </a:p>
          <a:p>
            <a:pPr algn="ctr"/>
            <a:r>
              <a:rPr lang="en-US" sz="2400" b="1" dirty="0">
                <a:solidFill>
                  <a:srgbClr val="92D050"/>
                </a:solidFill>
              </a:rPr>
              <a:t>Impact of Regulatory Decisions </a:t>
            </a:r>
          </a:p>
          <a:p>
            <a:pPr algn="ctr"/>
            <a:r>
              <a:rPr lang="en-US" sz="2400" b="1" dirty="0">
                <a:solidFill>
                  <a:srgbClr val="92D050"/>
                </a:solidFill>
              </a:rPr>
              <a:t>on Mass Tort Litigation</a:t>
            </a:r>
          </a:p>
          <a:p>
            <a:pPr algn="ctr"/>
            <a:r>
              <a:rPr lang="en-US" b="1" dirty="0">
                <a:solidFill>
                  <a:srgbClr val="92D050"/>
                </a:solidFill>
              </a:rPr>
              <a:t>Presented by:</a:t>
            </a:r>
          </a:p>
          <a:p>
            <a:pPr algn="ctr"/>
            <a:r>
              <a:rPr lang="en-US" b="1" dirty="0">
                <a:solidFill>
                  <a:srgbClr val="92D050"/>
                </a:solidFill>
              </a:rPr>
              <a:t>Jeniffer A.P. Carson </a:t>
            </a:r>
          </a:p>
          <a:p>
            <a:pPr algn="ctr"/>
            <a:r>
              <a:rPr lang="en-US" b="1" dirty="0">
                <a:solidFill>
                  <a:srgbClr val="92D050"/>
                </a:solidFill>
              </a:rPr>
              <a:t>Managing Partner </a:t>
            </a:r>
          </a:p>
          <a:p>
            <a:pPr algn="ctr"/>
            <a:r>
              <a:rPr lang="en-US" b="1" dirty="0">
                <a:solidFill>
                  <a:srgbClr val="92D050"/>
                </a:solidFill>
              </a:rPr>
              <a:t>jcarson@cmbg3.com</a:t>
            </a:r>
          </a:p>
          <a:p>
            <a:pPr algn="ctr"/>
            <a:r>
              <a:rPr lang="en-US" sz="1200" b="1" dirty="0">
                <a:solidFill>
                  <a:srgbClr val="92D050"/>
                </a:solidFill>
              </a:rPr>
              <a:t> </a:t>
            </a:r>
          </a:p>
        </p:txBody>
      </p:sp>
      <p:pic>
        <p:nvPicPr>
          <p:cNvPr id="18" name="Picture 8" descr="image006">
            <a:extLst>
              <a:ext uri="{FF2B5EF4-FFF2-40B4-BE49-F238E27FC236}">
                <a16:creationId xmlns:a16="http://schemas.microsoft.com/office/drawing/2014/main" id="{B02BABD1-4B9E-4C07-B727-A1722E339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2551" y="464201"/>
            <a:ext cx="4669668" cy="1525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1309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7E73F-3368-4B43-8052-836BD31B6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b="1" dirty="0"/>
              <a:t>Affiliations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8C6EE-ABFC-48E9-9F84-193B39B5C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Managing Partner and Founder of CMBG3 Law 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Nationwide law firm representing clients in Massachusetts, Rhode Island, Connecticut, California, New York, Washington and Nevada from our offices in Boston, Massachusetts, San Francisco, California and Irvine California </a:t>
            </a:r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405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96DE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2" name="Picture 8" descr="image006">
            <a:extLst>
              <a:ext uri="{FF2B5EF4-FFF2-40B4-BE49-F238E27FC236}">
                <a16:creationId xmlns:a16="http://schemas.microsoft.com/office/drawing/2014/main" id="{85D269F2-EF5E-41C6-93C1-4A70662A18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53464" y="2983041"/>
            <a:ext cx="1864043" cy="712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1866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1E1EB-95DF-4224-BBC3-9E3167666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Landscape of Litigation </a:t>
            </a:r>
          </a:p>
        </p:txBody>
      </p:sp>
      <p:sp>
        <p:nvSpPr>
          <p:cNvPr id="47" name="Rectangle 49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5" name="Content Placeholder 2">
            <a:extLst>
              <a:ext uri="{FF2B5EF4-FFF2-40B4-BE49-F238E27FC236}">
                <a16:creationId xmlns:a16="http://schemas.microsoft.com/office/drawing/2014/main" id="{87D46967-D248-4706-93B0-A85428468A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24878"/>
              </p:ext>
            </p:extLst>
          </p:nvPr>
        </p:nvGraphicFramePr>
        <p:xfrm>
          <a:off x="1000874" y="2385390"/>
          <a:ext cx="10190252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0497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A310942-17D4-4807-8EC8-064F54C423C5}"/>
              </a:ext>
            </a:extLst>
          </p:cNvPr>
          <p:cNvSpPr txBox="1"/>
          <p:nvPr/>
        </p:nvSpPr>
        <p:spPr>
          <a:xfrm>
            <a:off x="1034322" y="629268"/>
            <a:ext cx="10517600" cy="128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latin typeface="+mj-lt"/>
                <a:ea typeface="+mj-ea"/>
                <a:cs typeface="+mj-cs"/>
              </a:rPr>
              <a:t>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165D6-B953-446F-9582-10A7507E6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4321" y="2438400"/>
            <a:ext cx="10800413" cy="378541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400" dirty="0"/>
              <a:t>Regulations and testing requirements should focus on fibers that are respirable to humans and have the ability to negatively impact cellular development. </a:t>
            </a:r>
          </a:p>
          <a:p>
            <a:pPr marL="0"/>
            <a:endParaRPr lang="en-US" sz="1400" dirty="0"/>
          </a:p>
          <a:p>
            <a:r>
              <a:rPr lang="en-US" sz="1400" dirty="0"/>
              <a:t>Testing methods should be clear and follow objective science that is appropriate for the circumstance.</a:t>
            </a:r>
          </a:p>
          <a:p>
            <a:pPr marL="0"/>
            <a:endParaRPr lang="en-US" sz="1400" dirty="0"/>
          </a:p>
          <a:p>
            <a:r>
              <a:rPr lang="en-US" sz="1400" dirty="0"/>
              <a:t>Regulatory requirements should be documented using clear and plain language to avoid confusion.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sz="1400" dirty="0"/>
              <a:t>Consider creation of a mechanism to educate the judiciary to ensure due process for all interested parties.</a:t>
            </a:r>
          </a:p>
          <a:p>
            <a:pPr marL="457200" lvl="1"/>
            <a:endParaRPr lang="en-US" sz="1400" dirty="0"/>
          </a:p>
          <a:p>
            <a:r>
              <a:rPr lang="en-US" sz="1400" dirty="0"/>
              <a:t>Procedural mechanism that allows for dismissal of products that have been cleared by governing bodies.</a:t>
            </a:r>
          </a:p>
          <a:p>
            <a:pPr marL="0" indent="0">
              <a:buNone/>
            </a:pPr>
            <a:endParaRPr lang="en-US" sz="1400" dirty="0"/>
          </a:p>
          <a:p>
            <a:pPr marL="0"/>
            <a:endParaRPr lang="en-US" sz="1400" dirty="0"/>
          </a:p>
        </p:txBody>
      </p: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787D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9960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466DAFD0340A4E89E36E7C5717B677" ma:contentTypeVersion="0" ma:contentTypeDescription="Create a new document." ma:contentTypeScope="" ma:versionID="5d5bb980e72ea6738b3e28d0b8fb17e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86E7FC-96C8-41A0-BD88-D7D663330226}"/>
</file>

<file path=customXml/itemProps2.xml><?xml version="1.0" encoding="utf-8"?>
<ds:datastoreItem xmlns:ds="http://schemas.openxmlformats.org/officeDocument/2006/customXml" ds:itemID="{197B2D96-4B0F-4B53-A1F1-F631EE0318A2}"/>
</file>

<file path=customXml/itemProps3.xml><?xml version="1.0" encoding="utf-8"?>
<ds:datastoreItem xmlns:ds="http://schemas.openxmlformats.org/officeDocument/2006/customXml" ds:itemID="{BD9D50D0-E791-41F4-A235-DBCA86541631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237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Roboto Condensed</vt:lpstr>
      <vt:lpstr>Office Theme</vt:lpstr>
      <vt:lpstr>PowerPoint Presentation</vt:lpstr>
      <vt:lpstr>Affiliations</vt:lpstr>
      <vt:lpstr>Landscape of Litigation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Jeniffer Carson</dc:creator>
  <cp:lastModifiedBy>Jeniffer Carson</cp:lastModifiedBy>
  <cp:revision>2</cp:revision>
  <dcterms:created xsi:type="dcterms:W3CDTF">2020-02-03T16:55:09Z</dcterms:created>
  <dcterms:modified xsi:type="dcterms:W3CDTF">2020-02-03T16:59:11Z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0x010100F1466DAFD0340A4E89E36E7C5717B677</vt:lpwstr>
  </property>
</Properties>
</file>