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311" r:id="rId1"/>
  </p:sldMasterIdLst>
  <p:notesMasterIdLst>
    <p:notesMasterId r:id="rId29"/>
  </p:notesMasterIdLst>
  <p:handoutMasterIdLst>
    <p:handoutMasterId r:id="rId30"/>
  </p:handoutMasterIdLst>
  <p:sldIdLst>
    <p:sldId id="441" r:id="rId2"/>
    <p:sldId id="528" r:id="rId3"/>
    <p:sldId id="647" r:id="rId4"/>
    <p:sldId id="648" r:id="rId5"/>
    <p:sldId id="608" r:id="rId6"/>
    <p:sldId id="454" r:id="rId7"/>
    <p:sldId id="540" r:id="rId8"/>
    <p:sldId id="594" r:id="rId9"/>
    <p:sldId id="468" r:id="rId10"/>
    <p:sldId id="631" r:id="rId11"/>
    <p:sldId id="632" r:id="rId12"/>
    <p:sldId id="633" r:id="rId13"/>
    <p:sldId id="634" r:id="rId14"/>
    <p:sldId id="656" r:id="rId15"/>
    <p:sldId id="619" r:id="rId16"/>
    <p:sldId id="611" r:id="rId17"/>
    <p:sldId id="651" r:id="rId18"/>
    <p:sldId id="657" r:id="rId19"/>
    <p:sldId id="658" r:id="rId20"/>
    <p:sldId id="659" r:id="rId21"/>
    <p:sldId id="660" r:id="rId22"/>
    <p:sldId id="662" r:id="rId23"/>
    <p:sldId id="665" r:id="rId24"/>
    <p:sldId id="475" r:id="rId25"/>
    <p:sldId id="466" r:id="rId26"/>
    <p:sldId id="474" r:id="rId27"/>
    <p:sldId id="452" r:id="rId28"/>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CDB"/>
    <a:srgbClr val="DDFCB9"/>
    <a:srgbClr val="FFFC00"/>
    <a:srgbClr val="E5FEFF"/>
    <a:srgbClr val="CCFFFF"/>
    <a:srgbClr val="D5FC79"/>
    <a:srgbClr val="D6FFF5"/>
    <a:srgbClr val="66FFFF"/>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p:restoredTop sz="61361" autoAdjust="0"/>
  </p:normalViewPr>
  <p:slideViewPr>
    <p:cSldViewPr>
      <p:cViewPr varScale="1">
        <p:scale>
          <a:sx n="55" d="100"/>
          <a:sy n="55" d="100"/>
        </p:scale>
        <p:origin x="1709" y="43"/>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6B7123ED-6996-4390-9326-4D4C6E4E01C4}" type="datetimeFigureOut">
              <a:rPr lang="en-US" smtClean="0"/>
              <a:t>11/5/2020</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247BBEC0-B949-4E9B-A359-99F92327BD6A}" type="slidenum">
              <a:rPr lang="en-US" smtClean="0"/>
              <a:t>‹#›</a:t>
            </a:fld>
            <a:endParaRPr lang="en-US"/>
          </a:p>
        </p:txBody>
      </p:sp>
    </p:spTree>
    <p:extLst>
      <p:ext uri="{BB962C8B-B14F-4D97-AF65-F5344CB8AC3E}">
        <p14:creationId xmlns:p14="http://schemas.microsoft.com/office/powerpoint/2010/main" val="175944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099" tIns="46049" rIns="92099" bIns="46049"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wrap="square" lIns="92099" tIns="46049" rIns="92099" bIns="46049"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934ACF68-271C-4564-A744-D5DBE95EBD25}" type="datetimeFigureOut">
              <a:rPr lang="en-US"/>
              <a:pPr>
                <a:defRPr/>
              </a:pPr>
              <a:t>11/5/2020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099" tIns="46049" rIns="92099" bIns="46049" rtlCol="0" anchor="ctr"/>
          <a:lstStyle/>
          <a:p>
            <a:pPr lvl="0"/>
            <a:endParaRPr lang="en-US" noProof="0"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2099" tIns="46049" rIns="92099" bIns="460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2099" tIns="46049" rIns="92099" bIns="46049"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2099" tIns="46049" rIns="92099" bIns="46049"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C95F579-8D91-4C38-A0F6-655015F0B131}" type="slidenum">
              <a:rPr lang="en-US"/>
              <a:pPr>
                <a:defRPr/>
              </a:pPr>
              <a:t>‹#›</a:t>
            </a:fld>
            <a:endParaRPr lang="en-US"/>
          </a:p>
        </p:txBody>
      </p:sp>
    </p:spTree>
    <p:extLst>
      <p:ext uri="{BB962C8B-B14F-4D97-AF65-F5344CB8AC3E}">
        <p14:creationId xmlns:p14="http://schemas.microsoft.com/office/powerpoint/2010/main" val="201582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1225"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6838"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245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78126" algn="l" defTabSz="911252" rtl="0" eaLnBrk="1" latinLnBrk="0" hangingPunct="1">
      <a:defRPr sz="1200" kern="1200">
        <a:solidFill>
          <a:schemeClr val="tx1"/>
        </a:solidFill>
        <a:latin typeface="+mn-lt"/>
        <a:ea typeface="+mn-ea"/>
        <a:cs typeface="+mn-cs"/>
      </a:defRPr>
    </a:lvl6pPr>
    <a:lvl7pPr marL="2733752" algn="l" defTabSz="911252" rtl="0" eaLnBrk="1" latinLnBrk="0" hangingPunct="1">
      <a:defRPr sz="1200" kern="1200">
        <a:solidFill>
          <a:schemeClr val="tx1"/>
        </a:solidFill>
        <a:latin typeface="+mn-lt"/>
        <a:ea typeface="+mn-ea"/>
        <a:cs typeface="+mn-cs"/>
      </a:defRPr>
    </a:lvl7pPr>
    <a:lvl8pPr marL="3189380" algn="l" defTabSz="911252" rtl="0" eaLnBrk="1" latinLnBrk="0" hangingPunct="1">
      <a:defRPr sz="1200" kern="1200">
        <a:solidFill>
          <a:schemeClr val="tx1"/>
        </a:solidFill>
        <a:latin typeface="+mn-lt"/>
        <a:ea typeface="+mn-ea"/>
        <a:cs typeface="+mn-cs"/>
      </a:defRPr>
    </a:lvl8pPr>
    <a:lvl9pPr marL="3645004" algn="l" defTabSz="911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1</a:t>
            </a:fld>
            <a:endParaRPr lang="en-US"/>
          </a:p>
        </p:txBody>
      </p:sp>
    </p:spTree>
    <p:extLst>
      <p:ext uri="{BB962C8B-B14F-4D97-AF65-F5344CB8AC3E}">
        <p14:creationId xmlns:p14="http://schemas.microsoft.com/office/powerpoint/2010/main" val="420618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10</a:t>
            </a:fld>
            <a:endParaRPr lang="en-US"/>
          </a:p>
        </p:txBody>
      </p:sp>
    </p:spTree>
    <p:extLst>
      <p:ext uri="{BB962C8B-B14F-4D97-AF65-F5344CB8AC3E}">
        <p14:creationId xmlns:p14="http://schemas.microsoft.com/office/powerpoint/2010/main" val="309192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11</a:t>
            </a:fld>
            <a:endParaRPr lang="en-US"/>
          </a:p>
        </p:txBody>
      </p:sp>
    </p:spTree>
    <p:extLst>
      <p:ext uri="{BB962C8B-B14F-4D97-AF65-F5344CB8AC3E}">
        <p14:creationId xmlns:p14="http://schemas.microsoft.com/office/powerpoint/2010/main" val="395068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12</a:t>
            </a:fld>
            <a:endParaRPr lang="en-US"/>
          </a:p>
        </p:txBody>
      </p:sp>
    </p:spTree>
    <p:extLst>
      <p:ext uri="{BB962C8B-B14F-4D97-AF65-F5344CB8AC3E}">
        <p14:creationId xmlns:p14="http://schemas.microsoft.com/office/powerpoint/2010/main" val="283617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13</a:t>
            </a:fld>
            <a:endParaRPr lang="en-US"/>
          </a:p>
        </p:txBody>
      </p:sp>
    </p:spTree>
    <p:extLst>
      <p:ext uri="{BB962C8B-B14F-4D97-AF65-F5344CB8AC3E}">
        <p14:creationId xmlns:p14="http://schemas.microsoft.com/office/powerpoint/2010/main" val="167811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14</a:t>
            </a:fld>
            <a:endParaRPr lang="en-US"/>
          </a:p>
        </p:txBody>
      </p:sp>
    </p:spTree>
    <p:extLst>
      <p:ext uri="{BB962C8B-B14F-4D97-AF65-F5344CB8AC3E}">
        <p14:creationId xmlns:p14="http://schemas.microsoft.com/office/powerpoint/2010/main" val="1582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15</a:t>
            </a:fld>
            <a:endParaRPr lang="en-US"/>
          </a:p>
        </p:txBody>
      </p:sp>
    </p:spTree>
    <p:extLst>
      <p:ext uri="{BB962C8B-B14F-4D97-AF65-F5344CB8AC3E}">
        <p14:creationId xmlns:p14="http://schemas.microsoft.com/office/powerpoint/2010/main" val="134871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16</a:t>
            </a:fld>
            <a:endParaRPr lang="en-US"/>
          </a:p>
        </p:txBody>
      </p:sp>
    </p:spTree>
    <p:extLst>
      <p:ext uri="{BB962C8B-B14F-4D97-AF65-F5344CB8AC3E}">
        <p14:creationId xmlns:p14="http://schemas.microsoft.com/office/powerpoint/2010/main" val="250066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17</a:t>
            </a:fld>
            <a:endParaRPr lang="en-US"/>
          </a:p>
        </p:txBody>
      </p:sp>
    </p:spTree>
    <p:extLst>
      <p:ext uri="{BB962C8B-B14F-4D97-AF65-F5344CB8AC3E}">
        <p14:creationId xmlns:p14="http://schemas.microsoft.com/office/powerpoint/2010/main" val="2080875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18</a:t>
            </a:fld>
            <a:endParaRPr lang="en-US"/>
          </a:p>
        </p:txBody>
      </p:sp>
    </p:spTree>
    <p:extLst>
      <p:ext uri="{BB962C8B-B14F-4D97-AF65-F5344CB8AC3E}">
        <p14:creationId xmlns:p14="http://schemas.microsoft.com/office/powerpoint/2010/main" val="359527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19</a:t>
            </a:fld>
            <a:endParaRPr lang="en-US"/>
          </a:p>
        </p:txBody>
      </p:sp>
    </p:spTree>
    <p:extLst>
      <p:ext uri="{BB962C8B-B14F-4D97-AF65-F5344CB8AC3E}">
        <p14:creationId xmlns:p14="http://schemas.microsoft.com/office/powerpoint/2010/main" val="8671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2</a:t>
            </a:fld>
            <a:endParaRPr lang="en-US"/>
          </a:p>
        </p:txBody>
      </p:sp>
    </p:spTree>
    <p:extLst>
      <p:ext uri="{BB962C8B-B14F-4D97-AF65-F5344CB8AC3E}">
        <p14:creationId xmlns:p14="http://schemas.microsoft.com/office/powerpoint/2010/main" val="285072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20</a:t>
            </a:fld>
            <a:endParaRPr lang="en-US"/>
          </a:p>
        </p:txBody>
      </p:sp>
    </p:spTree>
    <p:extLst>
      <p:ext uri="{BB962C8B-B14F-4D97-AF65-F5344CB8AC3E}">
        <p14:creationId xmlns:p14="http://schemas.microsoft.com/office/powerpoint/2010/main" val="413338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21</a:t>
            </a:fld>
            <a:endParaRPr lang="en-US"/>
          </a:p>
        </p:txBody>
      </p:sp>
    </p:spTree>
    <p:extLst>
      <p:ext uri="{BB962C8B-B14F-4D97-AF65-F5344CB8AC3E}">
        <p14:creationId xmlns:p14="http://schemas.microsoft.com/office/powerpoint/2010/main" val="3254912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22</a:t>
            </a:fld>
            <a:endParaRPr lang="en-US"/>
          </a:p>
        </p:txBody>
      </p:sp>
    </p:spTree>
    <p:extLst>
      <p:ext uri="{BB962C8B-B14F-4D97-AF65-F5344CB8AC3E}">
        <p14:creationId xmlns:p14="http://schemas.microsoft.com/office/powerpoint/2010/main" val="4012081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23</a:t>
            </a:fld>
            <a:endParaRPr lang="en-US"/>
          </a:p>
        </p:txBody>
      </p:sp>
    </p:spTree>
    <p:extLst>
      <p:ext uri="{BB962C8B-B14F-4D97-AF65-F5344CB8AC3E}">
        <p14:creationId xmlns:p14="http://schemas.microsoft.com/office/powerpoint/2010/main" val="1395441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24</a:t>
            </a:fld>
            <a:endParaRPr lang="en-US"/>
          </a:p>
        </p:txBody>
      </p:sp>
    </p:spTree>
    <p:extLst>
      <p:ext uri="{BB962C8B-B14F-4D97-AF65-F5344CB8AC3E}">
        <p14:creationId xmlns:p14="http://schemas.microsoft.com/office/powerpoint/2010/main" val="153304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25</a:t>
            </a:fld>
            <a:endParaRPr lang="en-US"/>
          </a:p>
        </p:txBody>
      </p:sp>
    </p:spTree>
    <p:extLst>
      <p:ext uri="{BB962C8B-B14F-4D97-AF65-F5344CB8AC3E}">
        <p14:creationId xmlns:p14="http://schemas.microsoft.com/office/powerpoint/2010/main" val="800613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26</a:t>
            </a:fld>
            <a:endParaRPr lang="en-US"/>
          </a:p>
        </p:txBody>
      </p:sp>
    </p:spTree>
    <p:extLst>
      <p:ext uri="{BB962C8B-B14F-4D97-AF65-F5344CB8AC3E}">
        <p14:creationId xmlns:p14="http://schemas.microsoft.com/office/powerpoint/2010/main" val="1087967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27</a:t>
            </a:fld>
            <a:endParaRPr lang="en-US"/>
          </a:p>
        </p:txBody>
      </p:sp>
    </p:spTree>
    <p:extLst>
      <p:ext uri="{BB962C8B-B14F-4D97-AF65-F5344CB8AC3E}">
        <p14:creationId xmlns:p14="http://schemas.microsoft.com/office/powerpoint/2010/main" val="755983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3</a:t>
            </a:fld>
            <a:endParaRPr lang="en-US"/>
          </a:p>
        </p:txBody>
      </p:sp>
    </p:spTree>
    <p:extLst>
      <p:ext uri="{BB962C8B-B14F-4D97-AF65-F5344CB8AC3E}">
        <p14:creationId xmlns:p14="http://schemas.microsoft.com/office/powerpoint/2010/main" val="213048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4</a:t>
            </a:fld>
            <a:endParaRPr lang="en-US"/>
          </a:p>
        </p:txBody>
      </p:sp>
    </p:spTree>
    <p:extLst>
      <p:ext uri="{BB962C8B-B14F-4D97-AF65-F5344CB8AC3E}">
        <p14:creationId xmlns:p14="http://schemas.microsoft.com/office/powerpoint/2010/main" val="1579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5</a:t>
            </a:fld>
            <a:endParaRPr lang="en-US"/>
          </a:p>
        </p:txBody>
      </p:sp>
    </p:spTree>
    <p:extLst>
      <p:ext uri="{BB962C8B-B14F-4D97-AF65-F5344CB8AC3E}">
        <p14:creationId xmlns:p14="http://schemas.microsoft.com/office/powerpoint/2010/main" val="363432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6</a:t>
            </a:fld>
            <a:endParaRPr lang="en-US"/>
          </a:p>
        </p:txBody>
      </p:sp>
    </p:spTree>
    <p:extLst>
      <p:ext uri="{BB962C8B-B14F-4D97-AF65-F5344CB8AC3E}">
        <p14:creationId xmlns:p14="http://schemas.microsoft.com/office/powerpoint/2010/main" val="201521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72F5F-0949-A94B-9F49-12564443395E}" type="slidenum">
              <a:rPr lang="en-US" smtClean="0"/>
              <a:t>7</a:t>
            </a:fld>
            <a:endParaRPr lang="en-US"/>
          </a:p>
        </p:txBody>
      </p:sp>
    </p:spTree>
    <p:extLst>
      <p:ext uri="{BB962C8B-B14F-4D97-AF65-F5344CB8AC3E}">
        <p14:creationId xmlns:p14="http://schemas.microsoft.com/office/powerpoint/2010/main" val="88267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8</a:t>
            </a:fld>
            <a:endParaRPr lang="en-US"/>
          </a:p>
        </p:txBody>
      </p:sp>
    </p:spTree>
    <p:extLst>
      <p:ext uri="{BB962C8B-B14F-4D97-AF65-F5344CB8AC3E}">
        <p14:creationId xmlns:p14="http://schemas.microsoft.com/office/powerpoint/2010/main" val="232571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95F579-8D91-4C38-A0F6-655015F0B131}" type="slidenum">
              <a:rPr lang="en-US" smtClean="0"/>
              <a:pPr>
                <a:defRPr/>
              </a:pPr>
              <a:t>9</a:t>
            </a:fld>
            <a:endParaRPr lang="en-US"/>
          </a:p>
        </p:txBody>
      </p:sp>
    </p:spTree>
    <p:extLst>
      <p:ext uri="{BB962C8B-B14F-4D97-AF65-F5344CB8AC3E}">
        <p14:creationId xmlns:p14="http://schemas.microsoft.com/office/powerpoint/2010/main" val="2558155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4766445"/>
            <a:ext cx="2133600" cy="273844"/>
          </a:xfrm>
        </p:spPr>
        <p:txBody>
          <a:bodyPr/>
          <a:lstStyle/>
          <a:p>
            <a:pPr>
              <a:defRPr/>
            </a:pPr>
            <a:endParaRPr lang="en-US"/>
          </a:p>
        </p:txBody>
      </p:sp>
      <p:sp>
        <p:nvSpPr>
          <p:cNvPr id="9" name="Footer Placeholder 4"/>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91200" y="285750"/>
            <a:ext cx="3078487" cy="641465"/>
          </a:xfrm>
          <a:prstGeom prst="rect">
            <a:avLst/>
          </a:prstGeom>
        </p:spPr>
      </p:pic>
    </p:spTree>
    <p:extLst>
      <p:ext uri="{BB962C8B-B14F-4D97-AF65-F5344CB8AC3E}">
        <p14:creationId xmlns:p14="http://schemas.microsoft.com/office/powerpoint/2010/main" val="107369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4793812"/>
            <a:ext cx="2133600" cy="273844"/>
          </a:xfrm>
        </p:spPr>
        <p:txBody>
          <a:bodyPr/>
          <a:lstStyle/>
          <a:p>
            <a:fld id="{A349544A-F1CD-3844-BFB3-6D230A0137DD}" type="datetimeFigureOut">
              <a:rPr lang="en-US" smtClean="0"/>
              <a:t>11/5/2020</a:t>
            </a:fld>
            <a:endParaRPr lang="en-US"/>
          </a:p>
        </p:txBody>
      </p:sp>
      <p:sp>
        <p:nvSpPr>
          <p:cNvPr id="7" name="Footer Placeholder 4"/>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80" y="4807330"/>
            <a:ext cx="372217"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20048" y="133351"/>
            <a:ext cx="636341" cy="761999"/>
          </a:xfrm>
          <a:prstGeom prst="rect">
            <a:avLst/>
          </a:prstGeom>
        </p:spPr>
      </p:pic>
    </p:spTree>
    <p:extLst>
      <p:ext uri="{BB962C8B-B14F-4D97-AF65-F5344CB8AC3E}">
        <p14:creationId xmlns:p14="http://schemas.microsoft.com/office/powerpoint/2010/main" val="195055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50273" y="1834838"/>
            <a:ext cx="4207727" cy="876765"/>
          </a:xfrm>
          <a:prstGeom prst="rect">
            <a:avLst/>
          </a:prstGeom>
        </p:spPr>
      </p:pic>
    </p:spTree>
    <p:extLst>
      <p:ext uri="{BB962C8B-B14F-4D97-AF65-F5344CB8AC3E}">
        <p14:creationId xmlns:p14="http://schemas.microsoft.com/office/powerpoint/2010/main" val="1106348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2247A0-0566-4976-A476-FFE498ECC3D7}" type="slidenum">
              <a:rPr lang="en-US" smtClean="0"/>
              <a:pPr>
                <a:defRPr/>
              </a:pPr>
              <a:t>‹#›</a:t>
            </a:fld>
            <a:endParaRPr lang="en-US"/>
          </a:p>
        </p:txBody>
      </p:sp>
    </p:spTree>
    <p:extLst>
      <p:ext uri="{BB962C8B-B14F-4D97-AF65-F5344CB8AC3E}">
        <p14:creationId xmlns:p14="http://schemas.microsoft.com/office/powerpoint/2010/main" val="1105815762"/>
      </p:ext>
    </p:extLst>
  </p:cSld>
  <p:clrMap bg1="lt1" tx1="dk1" bg2="lt2" tx2="dk2" accent1="accent1" accent2="accent2" accent3="accent3" accent4="accent4" accent5="accent5" accent6="accent6" hlink="hlink" folHlink="folHlink"/>
  <p:sldLayoutIdLst>
    <p:sldLayoutId id="2147489312" r:id="rId1"/>
    <p:sldLayoutId id="2147489317" r:id="rId2"/>
    <p:sldLayoutId id="214748931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industry.biologics@fda.gov" TargetMode="External"/><Relationship Id="rId3" Type="http://schemas.openxmlformats.org/officeDocument/2006/relationships/hyperlink" Target="mailto:OTATRPMS@fda.hhs.gov" TargetMode="External"/><Relationship Id="rId7" Type="http://schemas.openxmlformats.org/officeDocument/2006/relationships/hyperlink" Target="mailto:ocod@fda.hh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fda.gov/BiologicsBloodVaccines/default.htm" TargetMode="External"/><Relationship Id="rId11" Type="http://schemas.openxmlformats.org/officeDocument/2006/relationships/image" Target="../media/image35.jpeg"/><Relationship Id="rId5" Type="http://schemas.openxmlformats.org/officeDocument/2006/relationships/hyperlink" Target="http://www.fda.gov/BiologicsBloodVaccines/NewsEvents/ucm232821.htm" TargetMode="External"/><Relationship Id="rId10" Type="http://schemas.openxmlformats.org/officeDocument/2006/relationships/image" Target="../media/image34.png"/><Relationship Id="rId4" Type="http://schemas.openxmlformats.org/officeDocument/2006/relationships/hyperlink" Target="mailto:Lori.Tull@fda.hhs.gov" TargetMode="External"/><Relationship Id="rId9" Type="http://schemas.openxmlformats.org/officeDocument/2006/relationships/hyperlink" Target="https://www.twitter.com/fdacbe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0100" y="1047750"/>
            <a:ext cx="7886700" cy="1676400"/>
          </a:xfrm>
        </p:spPr>
        <p:txBody>
          <a:bodyPr>
            <a:noAutofit/>
          </a:bodyPr>
          <a:lstStyle/>
          <a:p>
            <a:r>
              <a:rPr lang="en-US" sz="3000" b="1" dirty="0">
                <a:solidFill>
                  <a:schemeClr val="tx2"/>
                </a:solidFill>
              </a:rPr>
              <a:t>Microphysiological Systems to assess the functional capacity of cellular therapy products</a:t>
            </a:r>
          </a:p>
        </p:txBody>
      </p:sp>
      <p:sp>
        <p:nvSpPr>
          <p:cNvPr id="7" name="Subtitle 2">
            <a:extLst>
              <a:ext uri="{FF2B5EF4-FFF2-40B4-BE49-F238E27FC236}">
                <a16:creationId xmlns:a16="http://schemas.microsoft.com/office/drawing/2014/main" id="{F5E6E1CC-C328-F54B-A391-065FF10E9AE7}"/>
              </a:ext>
            </a:extLst>
          </p:cNvPr>
          <p:cNvSpPr txBox="1">
            <a:spLocks/>
          </p:cNvSpPr>
          <p:nvPr/>
        </p:nvSpPr>
        <p:spPr>
          <a:xfrm>
            <a:off x="800100" y="2343150"/>
            <a:ext cx="7543800" cy="27432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2400" b="1" dirty="0">
                <a:solidFill>
                  <a:schemeClr val="tx2"/>
                </a:solidFill>
              </a:rPr>
              <a:t>Kyung Sung</a:t>
            </a:r>
          </a:p>
          <a:p>
            <a:pPr fontAlgn="auto">
              <a:spcAft>
                <a:spcPts val="0"/>
              </a:spcAft>
            </a:pPr>
            <a:endParaRPr lang="en-US" sz="1200" b="1" dirty="0">
              <a:solidFill>
                <a:schemeClr val="tx2"/>
              </a:solidFill>
            </a:endParaRPr>
          </a:p>
          <a:p>
            <a:pPr fontAlgn="auto">
              <a:spcAft>
                <a:spcPts val="0"/>
              </a:spcAft>
            </a:pPr>
            <a:r>
              <a:rPr lang="en-US" sz="1800" i="1" dirty="0">
                <a:solidFill>
                  <a:schemeClr val="tx2"/>
                </a:solidFill>
              </a:rPr>
              <a:t>Cellular and Tissue Therapies Branch (CTTB)</a:t>
            </a:r>
          </a:p>
          <a:p>
            <a:pPr fontAlgn="auto">
              <a:spcAft>
                <a:spcPts val="0"/>
              </a:spcAft>
            </a:pPr>
            <a:r>
              <a:rPr lang="en-US" sz="1800" i="1" dirty="0">
                <a:solidFill>
                  <a:schemeClr val="tx2"/>
                </a:solidFill>
              </a:rPr>
              <a:t>Division of Cellular and Gene Therapies (DCGT)</a:t>
            </a:r>
          </a:p>
          <a:p>
            <a:pPr fontAlgn="auto">
              <a:spcAft>
                <a:spcPts val="0"/>
              </a:spcAft>
            </a:pPr>
            <a:r>
              <a:rPr lang="en-US" sz="1800" i="1" dirty="0">
                <a:solidFill>
                  <a:schemeClr val="tx2"/>
                </a:solidFill>
              </a:rPr>
              <a:t>Office of Tissues and Advanced Therapies (OTAT)</a:t>
            </a:r>
          </a:p>
          <a:p>
            <a:pPr fontAlgn="auto">
              <a:spcAft>
                <a:spcPts val="0"/>
              </a:spcAft>
            </a:pPr>
            <a:r>
              <a:rPr lang="en-US" sz="1800" i="1" dirty="0">
                <a:solidFill>
                  <a:schemeClr val="tx2"/>
                </a:solidFill>
              </a:rPr>
              <a:t>Center for Biologics Evaluation and Research (CBER)</a:t>
            </a:r>
          </a:p>
          <a:p>
            <a:pPr fontAlgn="auto">
              <a:spcAft>
                <a:spcPts val="0"/>
              </a:spcAft>
            </a:pPr>
            <a:endParaRPr lang="en-US" sz="1200" i="1" dirty="0">
              <a:solidFill>
                <a:schemeClr val="tx2"/>
              </a:solidFill>
            </a:endParaRPr>
          </a:p>
          <a:p>
            <a:pPr fontAlgn="auto">
              <a:spcAft>
                <a:spcPts val="0"/>
              </a:spcAft>
            </a:pPr>
            <a:r>
              <a:rPr lang="en-US" sz="2400" b="1" dirty="0">
                <a:solidFill>
                  <a:schemeClr val="tx2"/>
                </a:solidFill>
              </a:rPr>
              <a:t>FDA/IQ MPS Affiliate 2020 Workshop</a:t>
            </a:r>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4B5829-EF2E-9247-A011-4AA2E2A2D47C}"/>
              </a:ext>
            </a:extLst>
          </p:cNvPr>
          <p:cNvSpPr>
            <a:spLocks noGrp="1"/>
          </p:cNvSpPr>
          <p:nvPr>
            <p:ph type="title"/>
          </p:nvPr>
        </p:nvSpPr>
        <p:spPr>
          <a:xfrm>
            <a:off x="310410" y="140966"/>
            <a:ext cx="7699649" cy="1082021"/>
          </a:xfrm>
        </p:spPr>
        <p:txBody>
          <a:bodyPr>
            <a:noAutofit/>
          </a:bodyPr>
          <a:lstStyle/>
          <a:p>
            <a:r>
              <a:rPr lang="en-US" sz="3500" b="1" dirty="0">
                <a:solidFill>
                  <a:schemeClr val="tx2"/>
                </a:solidFill>
              </a:rPr>
              <a:t>Microphysiological System (MPS) </a:t>
            </a:r>
            <a:br>
              <a:rPr lang="en-US" sz="3500" b="1" dirty="0">
                <a:solidFill>
                  <a:schemeClr val="tx2"/>
                </a:solidFill>
              </a:rPr>
            </a:br>
            <a:r>
              <a:rPr lang="en-US" sz="3500" b="1" dirty="0">
                <a:solidFill>
                  <a:schemeClr val="tx2"/>
                </a:solidFill>
              </a:rPr>
              <a:t>for MSC chondrogenesis</a:t>
            </a:r>
            <a:endParaRPr lang="en-US" sz="3500" dirty="0"/>
          </a:p>
        </p:txBody>
      </p:sp>
      <p:sp>
        <p:nvSpPr>
          <p:cNvPr id="123" name="TextBox 122">
            <a:extLst>
              <a:ext uri="{FF2B5EF4-FFF2-40B4-BE49-F238E27FC236}">
                <a16:creationId xmlns:a16="http://schemas.microsoft.com/office/drawing/2014/main" id="{77A98B30-52B5-194A-9E66-CF4582B47783}"/>
              </a:ext>
            </a:extLst>
          </p:cNvPr>
          <p:cNvSpPr txBox="1"/>
          <p:nvPr/>
        </p:nvSpPr>
        <p:spPr>
          <a:xfrm>
            <a:off x="310410" y="4679369"/>
            <a:ext cx="3530262" cy="323165"/>
          </a:xfrm>
          <a:prstGeom prst="rect">
            <a:avLst/>
          </a:prstGeom>
          <a:noFill/>
        </p:spPr>
        <p:txBody>
          <a:bodyPr wrap="none" rtlCol="0">
            <a:spAutoFit/>
          </a:bodyPr>
          <a:lstStyle/>
          <a:p>
            <a:r>
              <a:rPr lang="en-US" sz="1500" i="1" dirty="0">
                <a:solidFill>
                  <a:schemeClr val="tx2"/>
                </a:solidFill>
              </a:rPr>
              <a:t>Lam et al. Stem Cell </a:t>
            </a:r>
            <a:r>
              <a:rPr lang="en-US" sz="1500" i="1" dirty="0" err="1">
                <a:solidFill>
                  <a:schemeClr val="tx2"/>
                </a:solidFill>
              </a:rPr>
              <a:t>Transl</a:t>
            </a:r>
            <a:r>
              <a:rPr lang="en-US" sz="1500" i="1" dirty="0">
                <a:solidFill>
                  <a:schemeClr val="tx2"/>
                </a:solidFill>
              </a:rPr>
              <a:t> Med (2018)</a:t>
            </a:r>
          </a:p>
        </p:txBody>
      </p:sp>
      <p:sp>
        <p:nvSpPr>
          <p:cNvPr id="114" name="TextBox 113">
            <a:extLst>
              <a:ext uri="{FF2B5EF4-FFF2-40B4-BE49-F238E27FC236}">
                <a16:creationId xmlns:a16="http://schemas.microsoft.com/office/drawing/2014/main" id="{290ADEE3-1B52-2041-8C4C-B3C34B5350E6}"/>
              </a:ext>
            </a:extLst>
          </p:cNvPr>
          <p:cNvSpPr txBox="1"/>
          <p:nvPr/>
        </p:nvSpPr>
        <p:spPr>
          <a:xfrm>
            <a:off x="719355" y="1447769"/>
            <a:ext cx="4947390" cy="923330"/>
          </a:xfrm>
          <a:prstGeom prst="rect">
            <a:avLst/>
          </a:prstGeom>
          <a:solidFill>
            <a:schemeClr val="bg1">
              <a:lumMod val="95000"/>
            </a:schemeClr>
          </a:solidFill>
        </p:spPr>
        <p:txBody>
          <a:bodyPr wrap="square" rtlCol="0">
            <a:spAutoFit/>
          </a:bodyPr>
          <a:lstStyle/>
          <a:p>
            <a:pPr algn="ctr"/>
            <a:r>
              <a:rPr lang="en-US" dirty="0">
                <a:latin typeface="Calibri" panose="020F0502020204030204" pitchFamily="34" charset="0"/>
                <a:cs typeface="Calibri" panose="020F0502020204030204" pitchFamily="34" charset="0"/>
              </a:rPr>
              <a:t>MSCs are alternative cell source for treating cartilage defect due to their capacity for easy isolation and chondrogenic differentiation. </a:t>
            </a:r>
          </a:p>
        </p:txBody>
      </p:sp>
      <p:pic>
        <p:nvPicPr>
          <p:cNvPr id="124" name="Picture 123" descr="This image shows the sequence of events during native chondrogenesis. The different stages are represented schematically, showing changes in cell morphology. ">
            <a:extLst>
              <a:ext uri="{FF2B5EF4-FFF2-40B4-BE49-F238E27FC236}">
                <a16:creationId xmlns:a16="http://schemas.microsoft.com/office/drawing/2014/main" id="{AA11CCFE-F1AD-42C7-A64C-8ED2BFBD0BD3}"/>
              </a:ext>
            </a:extLst>
          </p:cNvPr>
          <p:cNvPicPr>
            <a:picLocks noChangeAspect="1"/>
          </p:cNvPicPr>
          <p:nvPr/>
        </p:nvPicPr>
        <p:blipFill>
          <a:blip r:embed="rId3"/>
          <a:stretch>
            <a:fillRect/>
          </a:stretch>
        </p:blipFill>
        <p:spPr>
          <a:xfrm>
            <a:off x="152400" y="2620145"/>
            <a:ext cx="6803726" cy="2097206"/>
          </a:xfrm>
          <a:prstGeom prst="rect">
            <a:avLst/>
          </a:prstGeom>
        </p:spPr>
      </p:pic>
      <p:pic>
        <p:nvPicPr>
          <p:cNvPr id="125" name="Picture 124" descr="This image shows a representative schematic illustration of 3D MSC aggregates that are used to measure chondrogenic capacity of MSCs. ">
            <a:extLst>
              <a:ext uri="{FF2B5EF4-FFF2-40B4-BE49-F238E27FC236}">
                <a16:creationId xmlns:a16="http://schemas.microsoft.com/office/drawing/2014/main" id="{9CA1CE62-0C0D-4FE4-9112-654FE1F6AE35}"/>
              </a:ext>
            </a:extLst>
          </p:cNvPr>
          <p:cNvPicPr>
            <a:picLocks noChangeAspect="1"/>
          </p:cNvPicPr>
          <p:nvPr/>
        </p:nvPicPr>
        <p:blipFill>
          <a:blip r:embed="rId4"/>
          <a:stretch>
            <a:fillRect/>
          </a:stretch>
        </p:blipFill>
        <p:spPr>
          <a:xfrm>
            <a:off x="6985842" y="1581150"/>
            <a:ext cx="2048434" cy="2932430"/>
          </a:xfrm>
          <a:prstGeom prst="rect">
            <a:avLst/>
          </a:prstGeom>
        </p:spPr>
      </p:pic>
    </p:spTree>
    <p:extLst>
      <p:ext uri="{BB962C8B-B14F-4D97-AF65-F5344CB8AC3E}">
        <p14:creationId xmlns:p14="http://schemas.microsoft.com/office/powerpoint/2010/main" val="320068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F1BC38-A443-0C4C-89E5-DBE5F26F4BC1}"/>
              </a:ext>
            </a:extLst>
          </p:cNvPr>
          <p:cNvSpPr txBox="1">
            <a:spLocks/>
          </p:cNvSpPr>
          <p:nvPr/>
        </p:nvSpPr>
        <p:spPr>
          <a:xfrm>
            <a:off x="914400" y="0"/>
            <a:ext cx="7315200" cy="891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tx2"/>
                </a:solidFill>
              </a:rPr>
              <a:t>Experimental Scheme</a:t>
            </a:r>
          </a:p>
        </p:txBody>
      </p:sp>
      <p:pic>
        <p:nvPicPr>
          <p:cNvPr id="5" name="Picture 4" descr="This image shows that our experiment starts from single MSCs. ">
            <a:extLst>
              <a:ext uri="{FF2B5EF4-FFF2-40B4-BE49-F238E27FC236}">
                <a16:creationId xmlns:a16="http://schemas.microsoft.com/office/drawing/2014/main" id="{64B588EF-5927-C047-8A12-3016352433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972" y="1293069"/>
            <a:ext cx="1580931" cy="1552291"/>
          </a:xfrm>
          <a:prstGeom prst="rect">
            <a:avLst/>
          </a:prstGeom>
        </p:spPr>
      </p:pic>
      <p:sp>
        <p:nvSpPr>
          <p:cNvPr id="116" name="Right Arrow 115">
            <a:extLst>
              <a:ext uri="{FF2B5EF4-FFF2-40B4-BE49-F238E27FC236}">
                <a16:creationId xmlns:a16="http://schemas.microsoft.com/office/drawing/2014/main" id="{1348165B-509D-7644-B451-C8BD58DFBB8A}"/>
              </a:ext>
            </a:extLst>
          </p:cNvPr>
          <p:cNvSpPr/>
          <p:nvPr/>
        </p:nvSpPr>
        <p:spPr>
          <a:xfrm>
            <a:off x="1895260" y="1914150"/>
            <a:ext cx="609600" cy="3101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C8BF764B-A928-9649-8F53-93F5C3CD3D5C}"/>
              </a:ext>
            </a:extLst>
          </p:cNvPr>
          <p:cNvSpPr/>
          <p:nvPr/>
        </p:nvSpPr>
        <p:spPr>
          <a:xfrm>
            <a:off x="4095528" y="1914150"/>
            <a:ext cx="2677249" cy="3101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9466479C-5F76-5841-8CE3-D9355DF9C1FE}"/>
              </a:ext>
            </a:extLst>
          </p:cNvPr>
          <p:cNvSpPr txBox="1"/>
          <p:nvPr/>
        </p:nvSpPr>
        <p:spPr>
          <a:xfrm>
            <a:off x="4273306" y="1384049"/>
            <a:ext cx="2133600" cy="523220"/>
          </a:xfrm>
          <a:prstGeom prst="rect">
            <a:avLst/>
          </a:prstGeom>
          <a:noFill/>
        </p:spPr>
        <p:txBody>
          <a:bodyPr wrap="square" rtlCol="0">
            <a:spAutoFit/>
          </a:bodyPr>
          <a:lstStyle/>
          <a:p>
            <a:pPr marL="285750" indent="-285750">
              <a:buFont typeface="Arial" panose="020B0604020202020204" pitchFamily="34" charset="0"/>
              <a:buChar char="•"/>
            </a:pPr>
            <a:r>
              <a:rPr lang="en-US" sz="1400" b="1" dirty="0"/>
              <a:t>21 days </a:t>
            </a:r>
            <a:r>
              <a:rPr lang="en-US" sz="1400" dirty="0"/>
              <a:t>of culture </a:t>
            </a:r>
          </a:p>
          <a:p>
            <a:pPr marL="285750" indent="-285750">
              <a:buFont typeface="Arial" panose="020B0604020202020204" pitchFamily="34" charset="0"/>
              <a:buChar char="•"/>
            </a:pPr>
            <a:r>
              <a:rPr lang="en-US" sz="1400" dirty="0"/>
              <a:t>10ng/mL TGF-β3</a:t>
            </a:r>
          </a:p>
        </p:txBody>
      </p:sp>
      <p:sp>
        <p:nvSpPr>
          <p:cNvPr id="128" name="TextBox 127">
            <a:extLst>
              <a:ext uri="{FF2B5EF4-FFF2-40B4-BE49-F238E27FC236}">
                <a16:creationId xmlns:a16="http://schemas.microsoft.com/office/drawing/2014/main" id="{8EE454A7-07D7-ED45-BBCB-E163745AA29E}"/>
              </a:ext>
            </a:extLst>
          </p:cNvPr>
          <p:cNvSpPr txBox="1"/>
          <p:nvPr/>
        </p:nvSpPr>
        <p:spPr>
          <a:xfrm>
            <a:off x="4243654" y="2308452"/>
            <a:ext cx="2133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Image acquisition at days </a:t>
            </a:r>
            <a:r>
              <a:rPr lang="en-US" sz="1400" b="1" dirty="0"/>
              <a:t>1, 4, 7, 11, 14, 18, and 21 </a:t>
            </a:r>
          </a:p>
          <a:p>
            <a:endParaRPr lang="en-US" sz="1400" dirty="0"/>
          </a:p>
        </p:txBody>
      </p:sp>
      <p:graphicFrame>
        <p:nvGraphicFramePr>
          <p:cNvPr id="129" name="Table 128">
            <a:extLst>
              <a:ext uri="{FF2B5EF4-FFF2-40B4-BE49-F238E27FC236}">
                <a16:creationId xmlns:a16="http://schemas.microsoft.com/office/drawing/2014/main" id="{1BD83873-2767-3A46-BE47-F4E60E205F45}"/>
              </a:ext>
            </a:extLst>
          </p:cNvPr>
          <p:cNvGraphicFramePr>
            <a:graphicFrameLocks noGrp="1"/>
          </p:cNvGraphicFramePr>
          <p:nvPr>
            <p:extLst>
              <p:ext uri="{D42A27DB-BD31-4B8C-83A1-F6EECF244321}">
                <p14:modId xmlns:p14="http://schemas.microsoft.com/office/powerpoint/2010/main" val="2412808172"/>
              </p:ext>
            </p:extLst>
          </p:nvPr>
        </p:nvGraphicFramePr>
        <p:xfrm>
          <a:off x="94298" y="2929427"/>
          <a:ext cx="2213643" cy="1112520"/>
        </p:xfrm>
        <a:graphic>
          <a:graphicData uri="http://schemas.openxmlformats.org/drawingml/2006/table">
            <a:tbl>
              <a:tblPr bandRow="1">
                <a:tableStyleId>{5C22544A-7EE6-4342-B048-85BDC9FD1C3A}</a:tableStyleId>
              </a:tblPr>
              <a:tblGrid>
                <a:gridCol w="2213643">
                  <a:extLst>
                    <a:ext uri="{9D8B030D-6E8A-4147-A177-3AD203B41FA5}">
                      <a16:colId xmlns:a16="http://schemas.microsoft.com/office/drawing/2014/main" val="4281103050"/>
                    </a:ext>
                  </a:extLst>
                </a:gridCol>
              </a:tblGrid>
              <a:tr h="370840">
                <a:tc>
                  <a:txBody>
                    <a:bodyPr/>
                    <a:lstStyle/>
                    <a:p>
                      <a:r>
                        <a:rPr lang="en-US" sz="1500" dirty="0">
                          <a:latin typeface="Arial" panose="020B0604020202020204" pitchFamily="34" charset="0"/>
                          <a:cs typeface="Arial" panose="020B0604020202020204" pitchFamily="34" charset="0"/>
                        </a:rPr>
                        <a:t>8 MSC lines</a:t>
                      </a:r>
                    </a:p>
                  </a:txBody>
                  <a:tcPr/>
                </a:tc>
                <a:extLst>
                  <a:ext uri="{0D108BD9-81ED-4DB2-BD59-A6C34878D82A}">
                    <a16:rowId xmlns:a16="http://schemas.microsoft.com/office/drawing/2014/main" val="1684777799"/>
                  </a:ext>
                </a:extLst>
              </a:tr>
              <a:tr h="370840">
                <a:tc>
                  <a:txBody>
                    <a:bodyPr/>
                    <a:lstStyle/>
                    <a:p>
                      <a:r>
                        <a:rPr lang="en-US" sz="1500" dirty="0">
                          <a:latin typeface="Arial" panose="020B0604020202020204" pitchFamily="34" charset="0"/>
                          <a:cs typeface="Arial" panose="020B0604020202020204" pitchFamily="34" charset="0"/>
                        </a:rPr>
                        <a:t>Early passage: P2/P3</a:t>
                      </a:r>
                    </a:p>
                  </a:txBody>
                  <a:tcPr/>
                </a:tc>
                <a:extLst>
                  <a:ext uri="{0D108BD9-81ED-4DB2-BD59-A6C34878D82A}">
                    <a16:rowId xmlns:a16="http://schemas.microsoft.com/office/drawing/2014/main" val="3180760156"/>
                  </a:ext>
                </a:extLst>
              </a:tr>
              <a:tr h="370840">
                <a:tc>
                  <a:txBody>
                    <a:bodyPr/>
                    <a:lstStyle/>
                    <a:p>
                      <a:r>
                        <a:rPr lang="en-US" sz="1500" dirty="0">
                          <a:latin typeface="Arial" panose="020B0604020202020204" pitchFamily="34" charset="0"/>
                          <a:cs typeface="Arial" panose="020B0604020202020204" pitchFamily="34" charset="0"/>
                        </a:rPr>
                        <a:t>Late passage: P5</a:t>
                      </a:r>
                    </a:p>
                  </a:txBody>
                  <a:tcPr/>
                </a:tc>
                <a:extLst>
                  <a:ext uri="{0D108BD9-81ED-4DB2-BD59-A6C34878D82A}">
                    <a16:rowId xmlns:a16="http://schemas.microsoft.com/office/drawing/2014/main" val="3244716541"/>
                  </a:ext>
                </a:extLst>
              </a:tr>
            </a:tbl>
          </a:graphicData>
        </a:graphic>
      </p:graphicFrame>
      <p:sp>
        <p:nvSpPr>
          <p:cNvPr id="130" name="TextBox 129">
            <a:extLst>
              <a:ext uri="{FF2B5EF4-FFF2-40B4-BE49-F238E27FC236}">
                <a16:creationId xmlns:a16="http://schemas.microsoft.com/office/drawing/2014/main" id="{4F6F7FE5-8161-B044-AD0E-E6E114DC167B}"/>
              </a:ext>
            </a:extLst>
          </p:cNvPr>
          <p:cNvSpPr txBox="1"/>
          <p:nvPr/>
        </p:nvSpPr>
        <p:spPr>
          <a:xfrm>
            <a:off x="4168736" y="3181350"/>
            <a:ext cx="4441864" cy="1815882"/>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US" sz="1400" b="1" dirty="0"/>
              <a:t>Spheroid morphology quantification:</a:t>
            </a:r>
            <a:r>
              <a:rPr lang="en-US" sz="1400" dirty="0"/>
              <a:t> 14 shape and size features</a:t>
            </a:r>
          </a:p>
          <a:p>
            <a:pPr marL="285750" indent="-285750">
              <a:buFont typeface="Arial" panose="020B0604020202020204" pitchFamily="34" charset="0"/>
              <a:buChar char="•"/>
            </a:pPr>
            <a:r>
              <a:rPr lang="en-US" sz="1400" b="1" dirty="0"/>
              <a:t>Matrix deposition: </a:t>
            </a:r>
            <a:r>
              <a:rPr lang="en-US" sz="1400" dirty="0"/>
              <a:t>Sulfated glycosaminoglycan (GAG) normalized to the total DNA amount </a:t>
            </a:r>
          </a:p>
          <a:p>
            <a:pPr marL="285750" indent="-285750">
              <a:buFont typeface="Arial" panose="020B0604020202020204" pitchFamily="34" charset="0"/>
              <a:buChar char="•"/>
            </a:pPr>
            <a:r>
              <a:rPr lang="en-US" sz="1400" b="1" dirty="0"/>
              <a:t>Chondrogenic gene expression: </a:t>
            </a:r>
            <a:r>
              <a:rPr lang="en-US" sz="1400" dirty="0"/>
              <a:t>type II</a:t>
            </a:r>
            <a:r>
              <a:rPr lang="el-GR" sz="1400" dirty="0"/>
              <a:t>α1 </a:t>
            </a:r>
            <a:r>
              <a:rPr lang="en-US" sz="1400" dirty="0"/>
              <a:t>collagen, aggrecan, and type II</a:t>
            </a:r>
            <a:r>
              <a:rPr lang="el-GR" sz="1400" dirty="0"/>
              <a:t>α1/</a:t>
            </a:r>
            <a:r>
              <a:rPr lang="en-US" sz="1400" dirty="0"/>
              <a:t>type I collagen fold ratio </a:t>
            </a:r>
          </a:p>
          <a:p>
            <a:pPr marL="285750" indent="-285750">
              <a:buFont typeface="Arial" panose="020B0604020202020204" pitchFamily="34" charset="0"/>
              <a:buChar char="•"/>
            </a:pPr>
            <a:r>
              <a:rPr lang="en-US" sz="1400" b="1" dirty="0"/>
              <a:t>Histology: </a:t>
            </a:r>
            <a:r>
              <a:rPr lang="en-US" sz="1400" dirty="0"/>
              <a:t>GAG and collagen</a:t>
            </a:r>
          </a:p>
        </p:txBody>
      </p:sp>
      <p:pic>
        <p:nvPicPr>
          <p:cNvPr id="131" name="Picture 130" descr="This image shows that MSC aggregates are formed from single MSCs in a round bottom ultra low attachment 96 well plate. ">
            <a:extLst>
              <a:ext uri="{FF2B5EF4-FFF2-40B4-BE49-F238E27FC236}">
                <a16:creationId xmlns:a16="http://schemas.microsoft.com/office/drawing/2014/main" id="{1545531F-88F8-4401-A4D5-B4CA2284ABAB}"/>
              </a:ext>
            </a:extLst>
          </p:cNvPr>
          <p:cNvPicPr>
            <a:picLocks noChangeAspect="1"/>
          </p:cNvPicPr>
          <p:nvPr/>
        </p:nvPicPr>
        <p:blipFill>
          <a:blip r:embed="rId4"/>
          <a:stretch>
            <a:fillRect/>
          </a:stretch>
        </p:blipFill>
        <p:spPr>
          <a:xfrm>
            <a:off x="2283649" y="1293069"/>
            <a:ext cx="1999661" cy="3066554"/>
          </a:xfrm>
          <a:prstGeom prst="rect">
            <a:avLst/>
          </a:prstGeom>
        </p:spPr>
      </p:pic>
      <p:pic>
        <p:nvPicPr>
          <p:cNvPr id="132" name="Picture 131" descr="This image shows a representative image of MSC aggregates after 21 days of culture. ">
            <a:extLst>
              <a:ext uri="{FF2B5EF4-FFF2-40B4-BE49-F238E27FC236}">
                <a16:creationId xmlns:a16="http://schemas.microsoft.com/office/drawing/2014/main" id="{8BC555E7-181D-4B96-A99A-31F4EB1EB47C}"/>
              </a:ext>
            </a:extLst>
          </p:cNvPr>
          <p:cNvPicPr>
            <a:picLocks noChangeAspect="1"/>
          </p:cNvPicPr>
          <p:nvPr/>
        </p:nvPicPr>
        <p:blipFill>
          <a:blip r:embed="rId5"/>
          <a:stretch>
            <a:fillRect/>
          </a:stretch>
        </p:blipFill>
        <p:spPr>
          <a:xfrm>
            <a:off x="7016018" y="990128"/>
            <a:ext cx="1402202" cy="2158171"/>
          </a:xfrm>
          <a:prstGeom prst="rect">
            <a:avLst/>
          </a:prstGeom>
        </p:spPr>
      </p:pic>
    </p:spTree>
    <p:extLst>
      <p:ext uri="{BB962C8B-B14F-4D97-AF65-F5344CB8AC3E}">
        <p14:creationId xmlns:p14="http://schemas.microsoft.com/office/powerpoint/2010/main" val="15807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15C4CB-4CB4-D94F-B5FC-C998BC2EA8A5}"/>
              </a:ext>
            </a:extLst>
          </p:cNvPr>
          <p:cNvSpPr txBox="1">
            <a:spLocks/>
          </p:cNvSpPr>
          <p:nvPr/>
        </p:nvSpPr>
        <p:spPr>
          <a:xfrm>
            <a:off x="460798" y="57150"/>
            <a:ext cx="7256637" cy="742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tx2"/>
                </a:solidFill>
              </a:rPr>
              <a:t>MSC aggregate size matters</a:t>
            </a:r>
          </a:p>
        </p:txBody>
      </p:sp>
      <p:pic>
        <p:nvPicPr>
          <p:cNvPr id="62" name="Picture 61" descr="To assess the chondrogenic differentiation potential of MSCs at early (P2 or P3) and late (P5) passages, the morphological analyses of MSC aggregates were conducted using images collected at days 1, 4, 7, 11, 14, 18, and 21 during aggregate culture in chondrogenic stimulation conditions. These images are the representative images of MSC aggregates at Day 7 and Day 21  in chondrogenic conditions. These images show that the aggregates generated from early passage MSCs present increase in size from Day 7 to Day 21, whereas the aggregates generated from late passage MSCs decrease in size from Day 7 to Day 21. &#10;">
            <a:extLst>
              <a:ext uri="{FF2B5EF4-FFF2-40B4-BE49-F238E27FC236}">
                <a16:creationId xmlns:a16="http://schemas.microsoft.com/office/drawing/2014/main" id="{6F0EA7EC-3417-474A-8070-C96D5FF84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11" y="835292"/>
            <a:ext cx="3231160" cy="4096867"/>
          </a:xfrm>
          <a:prstGeom prst="rect">
            <a:avLst/>
          </a:prstGeom>
        </p:spPr>
      </p:pic>
      <p:pic>
        <p:nvPicPr>
          <p:cNvPr id="63" name="Picture 62" descr="As shown in this plot, we used principal component analysis PCA to integrate multiple assay outcomes into single quantitative values representing both overall and key aspects of chondrogenic potential. From the factor loading plot of unsupervised principal component analysis, size-based parameters were more highly correlated with principal component 1 PC1 while shape-based parameters were more highly correlated with PC2. The data presented in this plot show that the most of MSCs at early passage (6 out of 8) showed the recovery in aggregate size while the same trend was not observed from the MSCs at late passage (only 1, shown in yellow, out of 8 showed the recovery in aggregate size). &#10;">
            <a:extLst>
              <a:ext uri="{FF2B5EF4-FFF2-40B4-BE49-F238E27FC236}">
                <a16:creationId xmlns:a16="http://schemas.microsoft.com/office/drawing/2014/main" id="{A6802FAB-5B2A-43B7-92ED-0E1F71D56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206" y="993517"/>
            <a:ext cx="3414056" cy="3932261"/>
          </a:xfrm>
          <a:prstGeom prst="rect">
            <a:avLst/>
          </a:prstGeom>
        </p:spPr>
      </p:pic>
      <p:pic>
        <p:nvPicPr>
          <p:cNvPr id="64" name="Picture 63" descr="These images are from histology that was conducted to confirm the deposition of cartilage-associated extracellular matrices (GAG shown in blue and collagen shown in red). The histology data show that the cells lines showed the recovery in aggregate size deposited higher amount of cartilage-associated extracellular matrices compared to the cell lines did not show the recovery. ">
            <a:extLst>
              <a:ext uri="{FF2B5EF4-FFF2-40B4-BE49-F238E27FC236}">
                <a16:creationId xmlns:a16="http://schemas.microsoft.com/office/drawing/2014/main" id="{63A5637D-3F7D-4733-AB30-3DC27976D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9755" y="935884"/>
            <a:ext cx="2213040" cy="3895682"/>
          </a:xfrm>
          <a:prstGeom prst="rect">
            <a:avLst/>
          </a:prstGeom>
        </p:spPr>
      </p:pic>
    </p:spTree>
    <p:extLst>
      <p:ext uri="{BB962C8B-B14F-4D97-AF65-F5344CB8AC3E}">
        <p14:creationId xmlns:p14="http://schemas.microsoft.com/office/powerpoint/2010/main" val="314600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D74707-7086-364C-8319-EC05DC683F96}"/>
              </a:ext>
            </a:extLst>
          </p:cNvPr>
          <p:cNvSpPr txBox="1">
            <a:spLocks/>
          </p:cNvSpPr>
          <p:nvPr/>
        </p:nvSpPr>
        <p:spPr>
          <a:xfrm>
            <a:off x="76200" y="21419"/>
            <a:ext cx="7981950" cy="11007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000" b="1" dirty="0">
                <a:solidFill>
                  <a:schemeClr val="tx2"/>
                </a:solidFill>
              </a:rPr>
              <a:t>Synthetic Activity correlates with MSC Aggregate Size – </a:t>
            </a:r>
            <a:r>
              <a:rPr lang="en-US" sz="3000" b="1" dirty="0" err="1">
                <a:solidFill>
                  <a:schemeClr val="tx2"/>
                </a:solidFill>
              </a:rPr>
              <a:t>Chondrogene</a:t>
            </a:r>
            <a:r>
              <a:rPr lang="en-US" sz="3000" b="1" dirty="0">
                <a:solidFill>
                  <a:schemeClr val="tx2"/>
                </a:solidFill>
              </a:rPr>
              <a:t> expression does not</a:t>
            </a:r>
          </a:p>
        </p:txBody>
      </p:sp>
      <p:pic>
        <p:nvPicPr>
          <p:cNvPr id="4" name="Picture 3" descr="This image shows that synthetic activity, but not chondrogene expression, correlates with the aggregate size features by Day 7. ">
            <a:extLst>
              <a:ext uri="{FF2B5EF4-FFF2-40B4-BE49-F238E27FC236}">
                <a16:creationId xmlns:a16="http://schemas.microsoft.com/office/drawing/2014/main" id="{C9BF1AD4-DB66-4333-B036-1560BD40F0A8}"/>
              </a:ext>
            </a:extLst>
          </p:cNvPr>
          <p:cNvPicPr>
            <a:picLocks noChangeAspect="1"/>
          </p:cNvPicPr>
          <p:nvPr/>
        </p:nvPicPr>
        <p:blipFill>
          <a:blip r:embed="rId3"/>
          <a:stretch>
            <a:fillRect/>
          </a:stretch>
        </p:blipFill>
        <p:spPr>
          <a:xfrm>
            <a:off x="216030" y="1276350"/>
            <a:ext cx="8711939" cy="3182388"/>
          </a:xfrm>
          <a:prstGeom prst="rect">
            <a:avLst/>
          </a:prstGeom>
        </p:spPr>
      </p:pic>
    </p:spTree>
    <p:extLst>
      <p:ext uri="{BB962C8B-B14F-4D97-AF65-F5344CB8AC3E}">
        <p14:creationId xmlns:p14="http://schemas.microsoft.com/office/powerpoint/2010/main" val="255372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7B7E96-5B7D-4248-A33C-F74B6631A390}"/>
              </a:ext>
            </a:extLst>
          </p:cNvPr>
          <p:cNvSpPr txBox="1">
            <a:spLocks/>
          </p:cNvSpPr>
          <p:nvPr/>
        </p:nvSpPr>
        <p:spPr>
          <a:xfrm>
            <a:off x="762000" y="133350"/>
            <a:ext cx="7256637" cy="742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chemeClr val="tx2"/>
                </a:solidFill>
              </a:rPr>
              <a:t>Discussion</a:t>
            </a:r>
          </a:p>
        </p:txBody>
      </p:sp>
      <p:sp>
        <p:nvSpPr>
          <p:cNvPr id="4" name="Content Placeholder 2">
            <a:extLst>
              <a:ext uri="{FF2B5EF4-FFF2-40B4-BE49-F238E27FC236}">
                <a16:creationId xmlns:a16="http://schemas.microsoft.com/office/drawing/2014/main" id="{2A7BD970-5A1E-344A-8B3A-1EF410262BBA}"/>
              </a:ext>
            </a:extLst>
          </p:cNvPr>
          <p:cNvSpPr txBox="1">
            <a:spLocks/>
          </p:cNvSpPr>
          <p:nvPr/>
        </p:nvSpPr>
        <p:spPr>
          <a:xfrm>
            <a:off x="333375" y="1238250"/>
            <a:ext cx="8477250" cy="2667000"/>
          </a:xfrm>
          <a:prstGeom prst="rect">
            <a:avLst/>
          </a:prstGeom>
          <a:solidFill>
            <a:schemeClr val="bg1">
              <a:lumMod val="95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000" dirty="0">
                <a:latin typeface="Calibri" panose="020F0502020204030204" pitchFamily="34" charset="0"/>
                <a:ea typeface="Arial" charset="0"/>
                <a:cs typeface="Calibri" panose="020F0502020204030204" pitchFamily="34" charset="0"/>
              </a:rPr>
              <a:t>We provide a method for the early estimation of chondrogenic differentiation capacity that may have important implications for the manufacturing of quality MSC products.  </a:t>
            </a:r>
          </a:p>
          <a:p>
            <a:pPr fontAlgn="auto">
              <a:spcAft>
                <a:spcPts val="0"/>
              </a:spcAft>
            </a:pPr>
            <a:endParaRPr lang="en-US" sz="2000" dirty="0">
              <a:latin typeface="Calibri" panose="020F0502020204030204" pitchFamily="34" charset="0"/>
              <a:ea typeface="Arial" charset="0"/>
              <a:cs typeface="Calibri" panose="020F0502020204030204" pitchFamily="34" charset="0"/>
            </a:endParaRPr>
          </a:p>
          <a:p>
            <a:pPr fontAlgn="auto">
              <a:spcAft>
                <a:spcPts val="0"/>
              </a:spcAft>
            </a:pPr>
            <a:r>
              <a:rPr lang="en-US" sz="2000" i="1" dirty="0">
                <a:solidFill>
                  <a:schemeClr val="tx2">
                    <a:lumMod val="60000"/>
                    <a:lumOff val="40000"/>
                  </a:schemeClr>
                </a:solidFill>
                <a:latin typeface="Calibri" panose="020F0502020204030204" pitchFamily="34" charset="0"/>
                <a:ea typeface="Arial" charset="0"/>
                <a:cs typeface="Calibri" panose="020F0502020204030204" pitchFamily="34" charset="0"/>
              </a:rPr>
              <a:t>Functional matrix accumulation </a:t>
            </a:r>
            <a:r>
              <a:rPr lang="en-US" sz="2000" dirty="0">
                <a:latin typeface="Calibri" panose="020F0502020204030204" pitchFamily="34" charset="0"/>
                <a:ea typeface="Arial" charset="0"/>
                <a:cs typeface="Calibri" panose="020F0502020204030204" pitchFamily="34" charset="0"/>
              </a:rPr>
              <a:t>but not </a:t>
            </a:r>
            <a:r>
              <a:rPr lang="en-US" sz="2000" i="1" dirty="0">
                <a:solidFill>
                  <a:schemeClr val="accent6">
                    <a:lumMod val="75000"/>
                  </a:schemeClr>
                </a:solidFill>
                <a:latin typeface="Calibri" panose="020F0502020204030204" pitchFamily="34" charset="0"/>
                <a:ea typeface="Arial" charset="0"/>
                <a:cs typeface="Calibri" panose="020F0502020204030204" pitchFamily="34" charset="0"/>
              </a:rPr>
              <a:t>chondrogenic gene expression </a:t>
            </a:r>
            <a:r>
              <a:rPr lang="en-US" sz="2000" dirty="0">
                <a:latin typeface="Calibri" panose="020F0502020204030204" pitchFamily="34" charset="0"/>
                <a:ea typeface="Arial" charset="0"/>
                <a:cs typeface="Calibri" panose="020F0502020204030204" pitchFamily="34" charset="0"/>
              </a:rPr>
              <a:t>correlated strongly with aggregate morphology, highlighting a disconnect between chondrogenic phenotype and gene expression. </a:t>
            </a:r>
          </a:p>
        </p:txBody>
      </p:sp>
    </p:spTree>
    <p:extLst>
      <p:ext uri="{BB962C8B-B14F-4D97-AF65-F5344CB8AC3E}">
        <p14:creationId xmlns:p14="http://schemas.microsoft.com/office/powerpoint/2010/main" val="106099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67B1C54D-1F82-8B44-AFCD-AD708FBB35B9}"/>
              </a:ext>
            </a:extLst>
          </p:cNvPr>
          <p:cNvSpPr/>
          <p:nvPr/>
        </p:nvSpPr>
        <p:spPr>
          <a:xfrm>
            <a:off x="3450432" y="3887012"/>
            <a:ext cx="4950619" cy="1127901"/>
          </a:xfrm>
          <a:prstGeom prst="roundRect">
            <a:avLst/>
          </a:prstGeom>
          <a:solidFill>
            <a:srgbClr val="D5FC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2FC8EF80-3695-854F-B52B-DA29016D6712}"/>
              </a:ext>
            </a:extLst>
          </p:cNvPr>
          <p:cNvSpPr txBox="1">
            <a:spLocks/>
          </p:cNvSpPr>
          <p:nvPr/>
        </p:nvSpPr>
        <p:spPr>
          <a:xfrm>
            <a:off x="327197" y="57894"/>
            <a:ext cx="7896678" cy="819150"/>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tx2"/>
                </a:solidFill>
              </a:rPr>
              <a:t>Paracrine Potential of MSCs</a:t>
            </a:r>
          </a:p>
        </p:txBody>
      </p:sp>
      <p:sp>
        <p:nvSpPr>
          <p:cNvPr id="2" name="TextBox 1">
            <a:extLst>
              <a:ext uri="{FF2B5EF4-FFF2-40B4-BE49-F238E27FC236}">
                <a16:creationId xmlns:a16="http://schemas.microsoft.com/office/drawing/2014/main" id="{B5281B27-D382-D14E-B56C-23ABDB98E79C}"/>
              </a:ext>
            </a:extLst>
          </p:cNvPr>
          <p:cNvSpPr txBox="1"/>
          <p:nvPr/>
        </p:nvSpPr>
        <p:spPr>
          <a:xfrm>
            <a:off x="3557587" y="3976615"/>
            <a:ext cx="4757738" cy="1015663"/>
          </a:xfrm>
          <a:prstGeom prst="rect">
            <a:avLst/>
          </a:prstGeom>
          <a:noFill/>
        </p:spPr>
        <p:txBody>
          <a:bodyPr wrap="square" rtlCol="0">
            <a:spAutoFit/>
          </a:bodyPr>
          <a:lstStyle/>
          <a:p>
            <a:pPr marL="214313" indent="-214313">
              <a:buFont typeface="Arial" panose="020B0604020202020204" pitchFamily="34" charset="0"/>
              <a:buChar char="•"/>
            </a:pPr>
            <a:r>
              <a:rPr lang="en-US" sz="1500" i="1" dirty="0">
                <a:latin typeface="+mn-lt"/>
                <a:cs typeface="Arial" panose="020B0604020202020204" pitchFamily="34" charset="0"/>
              </a:rPr>
              <a:t>Are the paracrine/trophic action of MSC preparation also heterogeneous?</a:t>
            </a:r>
          </a:p>
          <a:p>
            <a:pPr marL="214313" indent="-214313">
              <a:buFont typeface="Arial" panose="020B0604020202020204" pitchFamily="34" charset="0"/>
              <a:buChar char="•"/>
            </a:pPr>
            <a:r>
              <a:rPr lang="en-US" sz="1500" i="1" dirty="0">
                <a:latin typeface="+mn-lt"/>
                <a:cs typeface="Arial" panose="020B0604020202020204" pitchFamily="34" charset="0"/>
              </a:rPr>
              <a:t>Could paracrine potential of MSCs be robustly and objectively measured?</a:t>
            </a:r>
          </a:p>
        </p:txBody>
      </p:sp>
      <p:sp>
        <p:nvSpPr>
          <p:cNvPr id="39" name="TextBox 38">
            <a:extLst>
              <a:ext uri="{FF2B5EF4-FFF2-40B4-BE49-F238E27FC236}">
                <a16:creationId xmlns:a16="http://schemas.microsoft.com/office/drawing/2014/main" id="{C2C1BA31-B6B1-1040-A058-17F6B9DE55A1}"/>
              </a:ext>
            </a:extLst>
          </p:cNvPr>
          <p:cNvSpPr txBox="1"/>
          <p:nvPr/>
        </p:nvSpPr>
        <p:spPr>
          <a:xfrm>
            <a:off x="6913754" y="2245166"/>
            <a:ext cx="2197302" cy="1015663"/>
          </a:xfrm>
          <a:prstGeom prst="rect">
            <a:avLst/>
          </a:prstGeom>
          <a:noFill/>
        </p:spPr>
        <p:txBody>
          <a:bodyPr wrap="square" rtlCol="0">
            <a:spAutoFit/>
          </a:bodyPr>
          <a:lstStyle/>
          <a:p>
            <a:r>
              <a:rPr lang="en-US" sz="1500" b="1" i="1" dirty="0">
                <a:latin typeface="+mn-lt"/>
                <a:cs typeface="Arial" panose="020B0604020202020204" pitchFamily="34" charset="0"/>
              </a:rPr>
              <a:t>Clinical Applications</a:t>
            </a:r>
          </a:p>
          <a:p>
            <a:pPr marL="257175" indent="-257175">
              <a:buFont typeface="Arial" panose="020B0604020202020204" pitchFamily="34" charset="0"/>
              <a:buChar char="•"/>
            </a:pPr>
            <a:r>
              <a:rPr lang="en-US" sz="1500" i="1" dirty="0">
                <a:latin typeface="+mn-lt"/>
                <a:cs typeface="Arial" panose="020B0604020202020204" pitchFamily="34" charset="0"/>
              </a:rPr>
              <a:t>Wound Repair</a:t>
            </a:r>
          </a:p>
          <a:p>
            <a:pPr marL="257175" indent="-257175">
              <a:buFont typeface="Arial" panose="020B0604020202020204" pitchFamily="34" charset="0"/>
              <a:buChar char="•"/>
            </a:pPr>
            <a:r>
              <a:rPr lang="en-US" sz="1500" i="1" dirty="0">
                <a:latin typeface="+mn-lt"/>
                <a:cs typeface="Arial" panose="020B0604020202020204" pitchFamily="34" charset="0"/>
              </a:rPr>
              <a:t>Immunomodulation</a:t>
            </a:r>
          </a:p>
          <a:p>
            <a:pPr marL="257175" indent="-257175">
              <a:buFont typeface="Arial" panose="020B0604020202020204" pitchFamily="34" charset="0"/>
              <a:buChar char="•"/>
            </a:pPr>
            <a:r>
              <a:rPr lang="en-US" sz="1500" i="1" dirty="0">
                <a:latin typeface="+mn-lt"/>
                <a:cs typeface="Arial" panose="020B0604020202020204" pitchFamily="34" charset="0"/>
              </a:rPr>
              <a:t>Ischemic Reperfusion</a:t>
            </a:r>
          </a:p>
        </p:txBody>
      </p:sp>
      <p:pic>
        <p:nvPicPr>
          <p:cNvPr id="25" name="Picture 24" descr="This image shows that MScs are known to produce a lot of paracrine factors that could stimulate angiogenesis and vasculogenesis. ">
            <a:extLst>
              <a:ext uri="{FF2B5EF4-FFF2-40B4-BE49-F238E27FC236}">
                <a16:creationId xmlns:a16="http://schemas.microsoft.com/office/drawing/2014/main" id="{8E5876EA-C124-44D4-878D-4912E353BA22}"/>
              </a:ext>
            </a:extLst>
          </p:cNvPr>
          <p:cNvPicPr>
            <a:picLocks noChangeAspect="1"/>
          </p:cNvPicPr>
          <p:nvPr/>
        </p:nvPicPr>
        <p:blipFill>
          <a:blip r:embed="rId3"/>
          <a:stretch>
            <a:fillRect/>
          </a:stretch>
        </p:blipFill>
        <p:spPr>
          <a:xfrm>
            <a:off x="0" y="955440"/>
            <a:ext cx="6736664" cy="2853175"/>
          </a:xfrm>
          <a:prstGeom prst="rect">
            <a:avLst/>
          </a:prstGeom>
        </p:spPr>
      </p:pic>
    </p:spTree>
    <p:extLst>
      <p:ext uri="{BB962C8B-B14F-4D97-AF65-F5344CB8AC3E}">
        <p14:creationId xmlns:p14="http://schemas.microsoft.com/office/powerpoint/2010/main" val="758148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a:extLst>
              <a:ext uri="{FF2B5EF4-FFF2-40B4-BE49-F238E27FC236}">
                <a16:creationId xmlns:a16="http://schemas.microsoft.com/office/drawing/2014/main" id="{68F71FC0-F3E7-7546-A6B9-57D659C1B8A1}"/>
              </a:ext>
            </a:extLst>
          </p:cNvPr>
          <p:cNvSpPr/>
          <p:nvPr/>
        </p:nvSpPr>
        <p:spPr>
          <a:xfrm rot="5400000">
            <a:off x="5765394" y="2429683"/>
            <a:ext cx="1220209" cy="3682150"/>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FF9588A-31D3-C848-90BE-5C5F74A61914}"/>
              </a:ext>
            </a:extLst>
          </p:cNvPr>
          <p:cNvSpPr txBox="1"/>
          <p:nvPr/>
        </p:nvSpPr>
        <p:spPr>
          <a:xfrm>
            <a:off x="4344023" y="3766894"/>
            <a:ext cx="4064472" cy="1015663"/>
          </a:xfrm>
          <a:prstGeom prst="rect">
            <a:avLst/>
          </a:prstGeom>
          <a:noFill/>
        </p:spPr>
        <p:txBody>
          <a:bodyPr wrap="square" rtlCol="0">
            <a:spAutoFit/>
          </a:bodyPr>
          <a:lstStyle/>
          <a:p>
            <a:pPr algn="ctr"/>
            <a:r>
              <a:rPr lang="en-US" sz="2000" b="1" dirty="0">
                <a:latin typeface="+mn-lt"/>
                <a:cs typeface="Arial" panose="020B0604020202020204" pitchFamily="34" charset="0"/>
              </a:rPr>
              <a:t>Can this microscale coculture configuration be adapted for assessing MSC paracrine action?</a:t>
            </a:r>
          </a:p>
        </p:txBody>
      </p:sp>
      <p:sp>
        <p:nvSpPr>
          <p:cNvPr id="22" name="Title 1">
            <a:extLst>
              <a:ext uri="{FF2B5EF4-FFF2-40B4-BE49-F238E27FC236}">
                <a16:creationId xmlns:a16="http://schemas.microsoft.com/office/drawing/2014/main" id="{60657DAF-1C26-B243-96B3-B0BA1A9FB464}"/>
              </a:ext>
            </a:extLst>
          </p:cNvPr>
          <p:cNvSpPr txBox="1">
            <a:spLocks/>
          </p:cNvSpPr>
          <p:nvPr/>
        </p:nvSpPr>
        <p:spPr>
          <a:xfrm>
            <a:off x="317688" y="1"/>
            <a:ext cx="7911913" cy="79154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a:solidFill>
                  <a:schemeClr val="tx2"/>
                </a:solidFill>
                <a:cs typeface="Arial" panose="020B0604020202020204" pitchFamily="34" charset="0"/>
              </a:rPr>
              <a:t>MPS for vasculogenesis/angiogenesis</a:t>
            </a:r>
          </a:p>
        </p:txBody>
      </p:sp>
      <p:pic>
        <p:nvPicPr>
          <p:cNvPr id="36" name="Picture 35" descr="This image shows that a comparmentalized microfluidic channel can be used to study both angiogenesis and vasculogenesis. ">
            <a:extLst>
              <a:ext uri="{FF2B5EF4-FFF2-40B4-BE49-F238E27FC236}">
                <a16:creationId xmlns:a16="http://schemas.microsoft.com/office/drawing/2014/main" id="{AD372947-404D-4270-81DC-4CEFF7DDBF12}"/>
              </a:ext>
            </a:extLst>
          </p:cNvPr>
          <p:cNvPicPr>
            <a:picLocks noChangeAspect="1"/>
          </p:cNvPicPr>
          <p:nvPr/>
        </p:nvPicPr>
        <p:blipFill>
          <a:blip r:embed="rId3"/>
          <a:stretch>
            <a:fillRect/>
          </a:stretch>
        </p:blipFill>
        <p:spPr>
          <a:xfrm>
            <a:off x="487246" y="377080"/>
            <a:ext cx="3273836" cy="4712616"/>
          </a:xfrm>
          <a:prstGeom prst="rect">
            <a:avLst/>
          </a:prstGeom>
        </p:spPr>
      </p:pic>
      <p:pic>
        <p:nvPicPr>
          <p:cNvPr id="37" name="Picture 36" descr="This image shows the difference between vasculogenesis and angiogenesis. Vasculogenesis forms vascular network from single endothelial cells, while angiogenesis forms new vessel sprouts from existing vessels. ">
            <a:extLst>
              <a:ext uri="{FF2B5EF4-FFF2-40B4-BE49-F238E27FC236}">
                <a16:creationId xmlns:a16="http://schemas.microsoft.com/office/drawing/2014/main" id="{4602DF04-1CDE-4CE0-874A-C478B42DF434}"/>
              </a:ext>
            </a:extLst>
          </p:cNvPr>
          <p:cNvPicPr>
            <a:picLocks noChangeAspect="1"/>
          </p:cNvPicPr>
          <p:nvPr/>
        </p:nvPicPr>
        <p:blipFill>
          <a:blip r:embed="rId4"/>
          <a:stretch>
            <a:fillRect/>
          </a:stretch>
        </p:blipFill>
        <p:spPr>
          <a:xfrm>
            <a:off x="4347231" y="1122628"/>
            <a:ext cx="3456732" cy="2206943"/>
          </a:xfrm>
          <a:prstGeom prst="rect">
            <a:avLst/>
          </a:prstGeom>
        </p:spPr>
      </p:pic>
    </p:spTree>
    <p:extLst>
      <p:ext uri="{BB962C8B-B14F-4D97-AF65-F5344CB8AC3E}">
        <p14:creationId xmlns:p14="http://schemas.microsoft.com/office/powerpoint/2010/main" val="47872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7304-14EF-E844-B84F-CB212A2D0A61}"/>
              </a:ext>
            </a:extLst>
          </p:cNvPr>
          <p:cNvSpPr>
            <a:spLocks noGrp="1"/>
          </p:cNvSpPr>
          <p:nvPr>
            <p:ph type="title"/>
          </p:nvPr>
        </p:nvSpPr>
        <p:spPr>
          <a:xfrm>
            <a:off x="457200" y="60870"/>
            <a:ext cx="8229600" cy="857250"/>
          </a:xfrm>
        </p:spPr>
        <p:txBody>
          <a:bodyPr>
            <a:normAutofit/>
          </a:bodyPr>
          <a:lstStyle/>
          <a:p>
            <a:r>
              <a:rPr lang="en-US" sz="3500" b="1" dirty="0">
                <a:solidFill>
                  <a:schemeClr val="tx2"/>
                </a:solidFill>
              </a:rPr>
              <a:t>Experimental Scheme</a:t>
            </a:r>
          </a:p>
        </p:txBody>
      </p:sp>
      <p:graphicFrame>
        <p:nvGraphicFramePr>
          <p:cNvPr id="8" name="Table 7">
            <a:extLst>
              <a:ext uri="{FF2B5EF4-FFF2-40B4-BE49-F238E27FC236}">
                <a16:creationId xmlns:a16="http://schemas.microsoft.com/office/drawing/2014/main" id="{CD00D1AD-45E6-B54E-992D-9B84800EB030}"/>
              </a:ext>
            </a:extLst>
          </p:cNvPr>
          <p:cNvGraphicFramePr>
            <a:graphicFrameLocks noGrp="1"/>
          </p:cNvGraphicFramePr>
          <p:nvPr>
            <p:extLst>
              <p:ext uri="{D42A27DB-BD31-4B8C-83A1-F6EECF244321}">
                <p14:modId xmlns:p14="http://schemas.microsoft.com/office/powerpoint/2010/main" val="3446582440"/>
              </p:ext>
            </p:extLst>
          </p:nvPr>
        </p:nvGraphicFramePr>
        <p:xfrm>
          <a:off x="165277" y="3069403"/>
          <a:ext cx="2462989" cy="1407347"/>
        </p:xfrm>
        <a:graphic>
          <a:graphicData uri="http://schemas.openxmlformats.org/drawingml/2006/table">
            <a:tbl>
              <a:tblPr firstRow="1" bandRow="1">
                <a:tableStyleId>{073A0DAA-6AF3-43AB-8588-CEC1D06C72B9}</a:tableStyleId>
              </a:tblPr>
              <a:tblGrid>
                <a:gridCol w="772895">
                  <a:extLst>
                    <a:ext uri="{9D8B030D-6E8A-4147-A177-3AD203B41FA5}">
                      <a16:colId xmlns:a16="http://schemas.microsoft.com/office/drawing/2014/main" val="1198492264"/>
                    </a:ext>
                  </a:extLst>
                </a:gridCol>
                <a:gridCol w="1690094">
                  <a:extLst>
                    <a:ext uri="{9D8B030D-6E8A-4147-A177-3AD203B41FA5}">
                      <a16:colId xmlns:a16="http://schemas.microsoft.com/office/drawing/2014/main" val="3605149742"/>
                    </a:ext>
                  </a:extLst>
                </a:gridCol>
              </a:tblGrid>
              <a:tr h="287319">
                <a:tc>
                  <a:txBody>
                    <a:bodyPr/>
                    <a:lstStyle/>
                    <a:p>
                      <a:pPr algn="ctr"/>
                      <a:r>
                        <a:rPr lang="en-US" sz="1200" dirty="0">
                          <a:latin typeface="Arial" panose="020B0604020202020204" pitchFamily="34" charset="0"/>
                          <a:cs typeface="Arial" panose="020B0604020202020204" pitchFamily="34" charset="0"/>
                        </a:rPr>
                        <a:t>Group</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Cell Types</a:t>
                      </a:r>
                    </a:p>
                  </a:txBody>
                  <a:tcPr marL="68580" marR="68580" marT="34290" marB="34290" anchor="ctr"/>
                </a:tc>
                <a:extLst>
                  <a:ext uri="{0D108BD9-81ED-4DB2-BD59-A6C34878D82A}">
                    <a16:rowId xmlns:a16="http://schemas.microsoft.com/office/drawing/2014/main" val="680763878"/>
                  </a:ext>
                </a:extLst>
              </a:tr>
              <a:tr h="502808">
                <a:tc>
                  <a:txBody>
                    <a:bodyPr/>
                    <a:lstStyle/>
                    <a:p>
                      <a:pPr algn="ctr"/>
                      <a:r>
                        <a:rPr lang="en-US" sz="1200" dirty="0">
                          <a:latin typeface="Arial" panose="020B0604020202020204" pitchFamily="34" charset="0"/>
                          <a:cs typeface="Arial" panose="020B0604020202020204" pitchFamily="34" charset="0"/>
                        </a:rPr>
                        <a:t>EC-only (Control)</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Endothelial: HUVEC</a:t>
                      </a:r>
                    </a:p>
                    <a:p>
                      <a:pPr algn="ctr"/>
                      <a:r>
                        <a:rPr lang="en-US" sz="1200" dirty="0">
                          <a:latin typeface="Arial" panose="020B0604020202020204" pitchFamily="34" charset="0"/>
                          <a:cs typeface="Arial" panose="020B0604020202020204" pitchFamily="34" charset="0"/>
                        </a:rPr>
                        <a:t>Stromal: N/A</a:t>
                      </a:r>
                    </a:p>
                  </a:txBody>
                  <a:tcPr marL="68580" marR="68580" marT="34290" marB="34290" anchor="ctr"/>
                </a:tc>
                <a:extLst>
                  <a:ext uri="{0D108BD9-81ED-4DB2-BD59-A6C34878D82A}">
                    <a16:rowId xmlns:a16="http://schemas.microsoft.com/office/drawing/2014/main" val="2017493493"/>
                  </a:ext>
                </a:extLst>
              </a:tr>
              <a:tr h="617220">
                <a:tc>
                  <a:txBody>
                    <a:bodyPr/>
                    <a:lstStyle/>
                    <a:p>
                      <a:pPr algn="ctr"/>
                      <a:r>
                        <a:rPr lang="en-US" sz="1200" dirty="0">
                          <a:latin typeface="Arial" panose="020B0604020202020204" pitchFamily="34" charset="0"/>
                          <a:cs typeface="Arial" panose="020B0604020202020204" pitchFamily="34" charset="0"/>
                        </a:rPr>
                        <a:t>LFEC</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Endothelial: HUVEC</a:t>
                      </a:r>
                    </a:p>
                    <a:p>
                      <a:pPr algn="ctr"/>
                      <a:r>
                        <a:rPr lang="en-US" sz="1200" dirty="0">
                          <a:latin typeface="Arial" panose="020B0604020202020204" pitchFamily="34" charset="0"/>
                          <a:cs typeface="Arial" panose="020B0604020202020204" pitchFamily="34" charset="0"/>
                        </a:rPr>
                        <a:t>Stromal: Lung Fibroblasts</a:t>
                      </a:r>
                    </a:p>
                  </a:txBody>
                  <a:tcPr marL="68580" marR="68580" marT="34290" marB="34290" anchor="ctr"/>
                </a:tc>
                <a:extLst>
                  <a:ext uri="{0D108BD9-81ED-4DB2-BD59-A6C34878D82A}">
                    <a16:rowId xmlns:a16="http://schemas.microsoft.com/office/drawing/2014/main" val="993124334"/>
                  </a:ext>
                </a:extLst>
              </a:tr>
            </a:tbl>
          </a:graphicData>
        </a:graphic>
      </p:graphicFrame>
      <p:sp>
        <p:nvSpPr>
          <p:cNvPr id="9" name="TextBox 8">
            <a:extLst>
              <a:ext uri="{FF2B5EF4-FFF2-40B4-BE49-F238E27FC236}">
                <a16:creationId xmlns:a16="http://schemas.microsoft.com/office/drawing/2014/main" id="{9DE331FA-F5FF-9C45-BDA8-ADB147043E5F}"/>
              </a:ext>
            </a:extLst>
          </p:cNvPr>
          <p:cNvSpPr txBox="1"/>
          <p:nvPr/>
        </p:nvSpPr>
        <p:spPr>
          <a:xfrm>
            <a:off x="-254459" y="2432709"/>
            <a:ext cx="3302459" cy="646331"/>
          </a:xfrm>
          <a:prstGeom prst="rect">
            <a:avLst/>
          </a:prstGeom>
          <a:noFill/>
        </p:spPr>
        <p:txBody>
          <a:bodyPr wrap="square" rtlCol="0">
            <a:spAutoFit/>
          </a:bodyPr>
          <a:lstStyle/>
          <a:p>
            <a:pPr algn="ctr"/>
            <a:r>
              <a:rPr lang="en-US" b="1" i="1" dirty="0">
                <a:latin typeface="+mn-lt"/>
                <a:cs typeface="Arial" panose="020B0604020202020204" pitchFamily="34" charset="0"/>
              </a:rPr>
              <a:t>Qualification Study – </a:t>
            </a:r>
            <a:r>
              <a:rPr lang="en-US" b="1" i="1" dirty="0" err="1">
                <a:latin typeface="+mn-lt"/>
                <a:cs typeface="Arial" panose="020B0604020202020204" pitchFamily="34" charset="0"/>
              </a:rPr>
              <a:t>Vasculogenesis</a:t>
            </a:r>
            <a:r>
              <a:rPr lang="en-US" b="1" i="1" dirty="0">
                <a:latin typeface="+mn-lt"/>
                <a:cs typeface="Arial" panose="020B0604020202020204" pitchFamily="34" charset="0"/>
              </a:rPr>
              <a:t> </a:t>
            </a:r>
          </a:p>
        </p:txBody>
      </p:sp>
      <p:grpSp>
        <p:nvGrpSpPr>
          <p:cNvPr id="3" name="Group 2">
            <a:extLst>
              <a:ext uri="{FF2B5EF4-FFF2-40B4-BE49-F238E27FC236}">
                <a16:creationId xmlns:a16="http://schemas.microsoft.com/office/drawing/2014/main" id="{1F168EAA-4D21-FB46-8E62-8839A4BCC85D}"/>
              </a:ext>
            </a:extLst>
          </p:cNvPr>
          <p:cNvGrpSpPr/>
          <p:nvPr/>
        </p:nvGrpSpPr>
        <p:grpSpPr>
          <a:xfrm>
            <a:off x="175134" y="923800"/>
            <a:ext cx="4950619" cy="1127901"/>
            <a:chOff x="457200" y="956390"/>
            <a:chExt cx="4950619" cy="1127901"/>
          </a:xfrm>
        </p:grpSpPr>
        <p:sp>
          <p:nvSpPr>
            <p:cNvPr id="10" name="Rounded Rectangle 9">
              <a:extLst>
                <a:ext uri="{FF2B5EF4-FFF2-40B4-BE49-F238E27FC236}">
                  <a16:creationId xmlns:a16="http://schemas.microsoft.com/office/drawing/2014/main" id="{1B7BE70B-7428-1245-9951-04BB94558E49}"/>
                </a:ext>
              </a:extLst>
            </p:cNvPr>
            <p:cNvSpPr/>
            <p:nvPr/>
          </p:nvSpPr>
          <p:spPr>
            <a:xfrm>
              <a:off x="457200" y="956390"/>
              <a:ext cx="4950619" cy="1127901"/>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0FEE19A-B7CC-BB4B-B2E9-E4874BD4A670}"/>
                </a:ext>
              </a:extLst>
            </p:cNvPr>
            <p:cNvSpPr txBox="1"/>
            <p:nvPr/>
          </p:nvSpPr>
          <p:spPr>
            <a:xfrm>
              <a:off x="627809" y="1024050"/>
              <a:ext cx="4609400" cy="1015663"/>
            </a:xfrm>
            <a:prstGeom prst="rect">
              <a:avLst/>
            </a:prstGeom>
            <a:noFill/>
          </p:spPr>
          <p:txBody>
            <a:bodyPr wrap="square" rtlCol="0">
              <a:spAutoFit/>
            </a:bodyPr>
            <a:lstStyle/>
            <a:p>
              <a:pPr algn="ctr"/>
              <a:r>
                <a:rPr lang="en-US" sz="1500" b="1" dirty="0">
                  <a:latin typeface="Arial" panose="020B0604020202020204" pitchFamily="34" charset="0"/>
                  <a:cs typeface="Arial" panose="020B0604020202020204" pitchFamily="34" charset="0"/>
                </a:rPr>
                <a:t>Objective</a:t>
              </a:r>
              <a:r>
                <a:rPr lang="en-US" sz="1500" dirty="0">
                  <a:latin typeface="Arial" panose="020B0604020202020204" pitchFamily="34" charset="0"/>
                  <a:cs typeface="Arial" panose="020B0604020202020204" pitchFamily="34" charset="0"/>
                </a:rPr>
                <a:t>: To evaluate degree of paracrine ability of stromal cells to stimulate </a:t>
              </a:r>
              <a:r>
                <a:rPr lang="en-US" sz="1500" dirty="0" err="1">
                  <a:latin typeface="Arial" panose="020B0604020202020204" pitchFamily="34" charset="0"/>
                  <a:cs typeface="Arial" panose="020B0604020202020204" pitchFamily="34" charset="0"/>
                </a:rPr>
                <a:t>vasculogenic</a:t>
              </a:r>
              <a:r>
                <a:rPr lang="en-US" sz="1500" dirty="0">
                  <a:latin typeface="Arial" panose="020B0604020202020204" pitchFamily="34" charset="0"/>
                  <a:cs typeface="Arial" panose="020B0604020202020204" pitchFamily="34" charset="0"/>
                </a:rPr>
                <a:t> network formation as influenced by parameters such as </a:t>
              </a:r>
              <a:r>
                <a:rPr lang="en-US" sz="1500" b="1" dirty="0">
                  <a:latin typeface="Arial" panose="020B0604020202020204" pitchFamily="34" charset="0"/>
                  <a:cs typeface="Arial" panose="020B0604020202020204" pitchFamily="34" charset="0"/>
                </a:rPr>
                <a:t>donor source and cell passage</a:t>
              </a:r>
            </a:p>
          </p:txBody>
        </p:sp>
      </p:grpSp>
      <p:pic>
        <p:nvPicPr>
          <p:cNvPr id="12" name="Picture 11" descr="This image describes an experimental set-up we designed to evaluate degree of paracrine ability of stromal cells to stimulate vasculogenesis and angiogenesis. We adapt a multichannel platform shown in the figure to co-culture endothelial cells and stromal cells. This coculture setup enables the evaluation of stromal effect on endothelial cell vasculogenesis. &#10;">
            <a:extLst>
              <a:ext uri="{FF2B5EF4-FFF2-40B4-BE49-F238E27FC236}">
                <a16:creationId xmlns:a16="http://schemas.microsoft.com/office/drawing/2014/main" id="{28C32944-BBEA-445F-AE70-AE19CC9B63C0}"/>
              </a:ext>
            </a:extLst>
          </p:cNvPr>
          <p:cNvPicPr>
            <a:picLocks noChangeAspect="1"/>
          </p:cNvPicPr>
          <p:nvPr/>
        </p:nvPicPr>
        <p:blipFill>
          <a:blip r:embed="rId3"/>
          <a:stretch>
            <a:fillRect/>
          </a:stretch>
        </p:blipFill>
        <p:spPr>
          <a:xfrm>
            <a:off x="2798875" y="1968615"/>
            <a:ext cx="5689493" cy="3083736"/>
          </a:xfrm>
          <a:prstGeom prst="rect">
            <a:avLst/>
          </a:prstGeom>
        </p:spPr>
      </p:pic>
    </p:spTree>
    <p:extLst>
      <p:ext uri="{BB962C8B-B14F-4D97-AF65-F5344CB8AC3E}">
        <p14:creationId xmlns:p14="http://schemas.microsoft.com/office/powerpoint/2010/main" val="421041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14A36A66-20A1-7649-B514-24A205640D1C}"/>
              </a:ext>
            </a:extLst>
          </p:cNvPr>
          <p:cNvSpPr txBox="1">
            <a:spLocks/>
          </p:cNvSpPr>
          <p:nvPr/>
        </p:nvSpPr>
        <p:spPr>
          <a:xfrm>
            <a:off x="533400" y="123168"/>
            <a:ext cx="7789800" cy="889147"/>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tx2"/>
                </a:solidFill>
                <a:cs typeface="Arial" panose="020B0604020202020204" pitchFamily="34" charset="0"/>
              </a:rPr>
              <a:t>ECs formed robust </a:t>
            </a:r>
            <a:r>
              <a:rPr lang="en-US" sz="3000" b="1" dirty="0" err="1">
                <a:solidFill>
                  <a:schemeClr val="tx2"/>
                </a:solidFill>
                <a:cs typeface="Arial" panose="020B0604020202020204" pitchFamily="34" charset="0"/>
              </a:rPr>
              <a:t>vasculogenic</a:t>
            </a:r>
            <a:r>
              <a:rPr lang="en-US" sz="3000" b="1" dirty="0">
                <a:solidFill>
                  <a:schemeClr val="tx2"/>
                </a:solidFill>
                <a:cs typeface="Arial" panose="020B0604020202020204" pitchFamily="34" charset="0"/>
              </a:rPr>
              <a:t> vessels in coculture with LFs</a:t>
            </a:r>
          </a:p>
        </p:txBody>
      </p:sp>
      <p:pic>
        <p:nvPicPr>
          <p:cNvPr id="32" name="Picture 31" descr="This image shows that, in our microfluidic platform, endothelial cells seeded alone underwent minor vasculogenic remodeling but formed robust vasculogenic vessels in co-culture with lung fibroblasts. ">
            <a:extLst>
              <a:ext uri="{FF2B5EF4-FFF2-40B4-BE49-F238E27FC236}">
                <a16:creationId xmlns:a16="http://schemas.microsoft.com/office/drawing/2014/main" id="{471BF2CF-BC33-4296-B19D-9F8598ADA548}"/>
              </a:ext>
            </a:extLst>
          </p:cNvPr>
          <p:cNvPicPr>
            <a:picLocks noChangeAspect="1"/>
          </p:cNvPicPr>
          <p:nvPr/>
        </p:nvPicPr>
        <p:blipFill>
          <a:blip r:embed="rId3"/>
          <a:stretch>
            <a:fillRect/>
          </a:stretch>
        </p:blipFill>
        <p:spPr>
          <a:xfrm>
            <a:off x="1261585" y="1012315"/>
            <a:ext cx="6620830" cy="3853006"/>
          </a:xfrm>
          <a:prstGeom prst="rect">
            <a:avLst/>
          </a:prstGeom>
        </p:spPr>
      </p:pic>
    </p:spTree>
    <p:extLst>
      <p:ext uri="{BB962C8B-B14F-4D97-AF65-F5344CB8AC3E}">
        <p14:creationId xmlns:p14="http://schemas.microsoft.com/office/powerpoint/2010/main" val="108286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85F9439E-41A2-9949-A946-3871FFD23CF0}"/>
              </a:ext>
            </a:extLst>
          </p:cNvPr>
          <p:cNvSpPr>
            <a:spLocks noGrp="1"/>
          </p:cNvSpPr>
          <p:nvPr>
            <p:ph type="title"/>
          </p:nvPr>
        </p:nvSpPr>
        <p:spPr>
          <a:xfrm>
            <a:off x="97417" y="40956"/>
            <a:ext cx="8181987" cy="970849"/>
          </a:xfrm>
        </p:spPr>
        <p:txBody>
          <a:bodyPr>
            <a:noAutofit/>
          </a:bodyPr>
          <a:lstStyle/>
          <a:p>
            <a:r>
              <a:rPr lang="en-US" sz="3200" b="1" dirty="0">
                <a:solidFill>
                  <a:schemeClr val="tx2"/>
                </a:solidFill>
                <a:cs typeface="Arial" panose="020B0604020202020204" pitchFamily="34" charset="0"/>
              </a:rPr>
              <a:t>LFs and early passage MSCs resulted </a:t>
            </a:r>
            <a:br>
              <a:rPr lang="en-US" sz="3200" b="1" dirty="0">
                <a:solidFill>
                  <a:schemeClr val="tx2"/>
                </a:solidFill>
                <a:cs typeface="Arial" panose="020B0604020202020204" pitchFamily="34" charset="0"/>
              </a:rPr>
            </a:br>
            <a:r>
              <a:rPr lang="en-US" sz="3200" b="1" dirty="0">
                <a:solidFill>
                  <a:schemeClr val="tx2"/>
                </a:solidFill>
                <a:cs typeface="Arial" panose="020B0604020202020204" pitchFamily="34" charset="0"/>
              </a:rPr>
              <a:t>in dense vessel formation</a:t>
            </a:r>
          </a:p>
        </p:txBody>
      </p:sp>
      <p:pic>
        <p:nvPicPr>
          <p:cNvPr id="15" name="Picture 14" descr="This image shows that lung fibroblasts and early passage MSCs (passage 2) resulted in denser vessel formation compared to late passage (passage 5) MSCs. The image also shows that lung fibroblasts outperformed both MSC groups. ">
            <a:extLst>
              <a:ext uri="{FF2B5EF4-FFF2-40B4-BE49-F238E27FC236}">
                <a16:creationId xmlns:a16="http://schemas.microsoft.com/office/drawing/2014/main" id="{7124AC4B-B587-4D75-8408-57CA4479EC29}"/>
              </a:ext>
            </a:extLst>
          </p:cNvPr>
          <p:cNvPicPr>
            <a:picLocks noChangeAspect="1"/>
          </p:cNvPicPr>
          <p:nvPr/>
        </p:nvPicPr>
        <p:blipFill>
          <a:blip r:embed="rId3"/>
          <a:stretch>
            <a:fillRect/>
          </a:stretch>
        </p:blipFill>
        <p:spPr>
          <a:xfrm>
            <a:off x="1444481" y="1011805"/>
            <a:ext cx="6255038" cy="4029805"/>
          </a:xfrm>
          <a:prstGeom prst="rect">
            <a:avLst/>
          </a:prstGeom>
        </p:spPr>
      </p:pic>
    </p:spTree>
    <p:extLst>
      <p:ext uri="{BB962C8B-B14F-4D97-AF65-F5344CB8AC3E}">
        <p14:creationId xmlns:p14="http://schemas.microsoft.com/office/powerpoint/2010/main" val="1822951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F8D6CB71-96E2-B443-BF7A-302CCBE98ABC}"/>
              </a:ext>
            </a:extLst>
          </p:cNvPr>
          <p:cNvSpPr>
            <a:spLocks noGrp="1"/>
          </p:cNvSpPr>
          <p:nvPr>
            <p:ph type="title"/>
          </p:nvPr>
        </p:nvSpPr>
        <p:spPr>
          <a:xfrm>
            <a:off x="228600" y="15016"/>
            <a:ext cx="8229600" cy="857250"/>
          </a:xfrm>
        </p:spPr>
        <p:txBody>
          <a:bodyPr>
            <a:noAutofit/>
          </a:bodyPr>
          <a:lstStyle/>
          <a:p>
            <a:r>
              <a:rPr lang="en-US" sz="3200" b="1" dirty="0">
                <a:solidFill>
                  <a:schemeClr val="tx2"/>
                </a:solidFill>
              </a:rPr>
              <a:t>Diversity of OTAT-regulated products</a:t>
            </a:r>
            <a:endParaRPr lang="en-US" sz="3200" dirty="0"/>
          </a:p>
        </p:txBody>
      </p:sp>
      <p:sp>
        <p:nvSpPr>
          <p:cNvPr id="4" name="Content Placeholder 2">
            <a:extLst>
              <a:ext uri="{FF2B5EF4-FFF2-40B4-BE49-F238E27FC236}">
                <a16:creationId xmlns:a16="http://schemas.microsoft.com/office/drawing/2014/main" id="{68CC6844-D7B7-4C40-A1C0-4134A8A9DCE8}"/>
              </a:ext>
            </a:extLst>
          </p:cNvPr>
          <p:cNvSpPr txBox="1">
            <a:spLocks/>
          </p:cNvSpPr>
          <p:nvPr/>
        </p:nvSpPr>
        <p:spPr>
          <a:xfrm>
            <a:off x="388957" y="971550"/>
            <a:ext cx="4089028" cy="39854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
            </a:pPr>
            <a:r>
              <a:rPr lang="en-US" sz="1200" b="1" dirty="0">
                <a:latin typeface="Calibri" panose="020F0502020204030204" pitchFamily="34" charset="0"/>
                <a:cs typeface="Calibri" panose="020F0502020204030204" pitchFamily="34" charset="0"/>
              </a:rPr>
              <a:t>Gene therapies (GT)</a:t>
            </a:r>
          </a:p>
          <a:p>
            <a:pPr lvl="1" fontAlgn="auto">
              <a:spcAft>
                <a:spcPts val="0"/>
              </a:spcAft>
            </a:pPr>
            <a:r>
              <a:rPr lang="en-US" sz="1200" dirty="0">
                <a:latin typeface="Calibri" panose="020F0502020204030204" pitchFamily="34" charset="0"/>
                <a:cs typeface="Calibri" panose="020F0502020204030204" pitchFamily="34" charset="0"/>
              </a:rPr>
              <a:t>Ex vivo genetically modified cells</a:t>
            </a:r>
          </a:p>
          <a:p>
            <a:pPr lvl="1" fontAlgn="auto">
              <a:spcAft>
                <a:spcPts val="0"/>
              </a:spcAft>
            </a:pPr>
            <a:r>
              <a:rPr lang="en-US" sz="1200" dirty="0">
                <a:latin typeface="Calibri" panose="020F0502020204030204" pitchFamily="34" charset="0"/>
                <a:cs typeface="Calibri" panose="020F0502020204030204" pitchFamily="34" charset="0"/>
              </a:rPr>
              <a:t>Non-viral vectors (e.g., plasmids)</a:t>
            </a:r>
          </a:p>
          <a:p>
            <a:pPr lvl="1" fontAlgn="auto">
              <a:spcAft>
                <a:spcPts val="0"/>
              </a:spcAft>
            </a:pPr>
            <a:r>
              <a:rPr lang="en-US" sz="1200" dirty="0">
                <a:latin typeface="Calibri" panose="020F0502020204030204" pitchFamily="34" charset="0"/>
                <a:cs typeface="Calibri" panose="020F0502020204030204" pitchFamily="34" charset="0"/>
              </a:rPr>
              <a:t>Replication-deficient viral vectors (e.g., adenovirus, adeno-associated virus, lentivirus)</a:t>
            </a:r>
          </a:p>
          <a:p>
            <a:pPr lvl="1" fontAlgn="auto">
              <a:spcAft>
                <a:spcPts val="0"/>
              </a:spcAft>
            </a:pPr>
            <a:r>
              <a:rPr lang="en-US" sz="1200" dirty="0">
                <a:latin typeface="Calibri" panose="020F0502020204030204" pitchFamily="34" charset="0"/>
                <a:cs typeface="Calibri" panose="020F0502020204030204" pitchFamily="34" charset="0"/>
              </a:rPr>
              <a:t>Replication-competent viral vectors (e.g., measles, adenovirus, vaccinia)</a:t>
            </a:r>
          </a:p>
          <a:p>
            <a:pPr lvl="1" fontAlgn="auto">
              <a:spcAft>
                <a:spcPts val="0"/>
              </a:spcAft>
            </a:pPr>
            <a:r>
              <a:rPr lang="en-US" sz="1200" dirty="0">
                <a:latin typeface="Calibri" panose="020F0502020204030204" pitchFamily="34" charset="0"/>
                <a:cs typeface="Calibri" panose="020F0502020204030204" pitchFamily="34" charset="0"/>
              </a:rPr>
              <a:t>Microbial vectors (e.g., Listeria, Salmonella)</a:t>
            </a:r>
          </a:p>
          <a:p>
            <a:pPr marL="457200" lvl="1" indent="0" fontAlgn="auto">
              <a:spcAft>
                <a:spcPts val="0"/>
              </a:spcAft>
              <a:buNone/>
            </a:pPr>
            <a:endParaRPr lang="en-US" sz="1200" dirty="0">
              <a:latin typeface="Calibri" panose="020F0502020204030204" pitchFamily="34" charset="0"/>
              <a:cs typeface="Calibri" panose="020F0502020204030204" pitchFamily="34" charset="0"/>
            </a:endParaRPr>
          </a:p>
          <a:p>
            <a:pPr fontAlgn="auto">
              <a:spcAft>
                <a:spcPts val="0"/>
              </a:spcAft>
              <a:buFont typeface="Wingdings" panose="05000000000000000000" pitchFamily="2" charset="2"/>
              <a:buChar char="§"/>
            </a:pPr>
            <a:r>
              <a:rPr lang="en-US" sz="1200" b="1" dirty="0">
                <a:latin typeface="Calibri" panose="020F0502020204030204" pitchFamily="34" charset="0"/>
                <a:cs typeface="Calibri" panose="020F0502020204030204" pitchFamily="34" charset="0"/>
              </a:rPr>
              <a:t>Stem cells/stem cell-derived</a:t>
            </a:r>
          </a:p>
          <a:p>
            <a:pPr lvl="1" fontAlgn="auto">
              <a:spcAft>
                <a:spcPts val="0"/>
              </a:spcAft>
            </a:pPr>
            <a:r>
              <a:rPr lang="en-US" sz="1200" dirty="0">
                <a:latin typeface="Calibri" panose="020F0502020204030204" pitchFamily="34" charset="0"/>
                <a:cs typeface="Calibri" panose="020F0502020204030204" pitchFamily="34" charset="0"/>
              </a:rPr>
              <a:t>Adult (e.g., hematopoietic, neural, cardiac, adipose, mesenchymal)</a:t>
            </a:r>
          </a:p>
          <a:p>
            <a:pPr lvl="1" fontAlgn="auto">
              <a:spcAft>
                <a:spcPts val="0"/>
              </a:spcAft>
            </a:pPr>
            <a:r>
              <a:rPr lang="en-US" sz="1200" dirty="0">
                <a:latin typeface="Calibri" panose="020F0502020204030204" pitchFamily="34" charset="0"/>
                <a:cs typeface="Calibri" panose="020F0502020204030204" pitchFamily="34" charset="0"/>
              </a:rPr>
              <a:t>Perinatal (e.g., placental, umbilical cord blood)</a:t>
            </a:r>
          </a:p>
          <a:p>
            <a:pPr lvl="1" fontAlgn="auto">
              <a:spcAft>
                <a:spcPts val="0"/>
              </a:spcAft>
            </a:pPr>
            <a:r>
              <a:rPr lang="en-US" sz="1200" dirty="0">
                <a:latin typeface="Calibri" panose="020F0502020204030204" pitchFamily="34" charset="0"/>
                <a:cs typeface="Calibri" panose="020F0502020204030204" pitchFamily="34" charset="0"/>
              </a:rPr>
              <a:t>Fetal (e.g., neural)</a:t>
            </a:r>
          </a:p>
          <a:p>
            <a:pPr lvl="1" fontAlgn="auto">
              <a:spcAft>
                <a:spcPts val="0"/>
              </a:spcAft>
            </a:pPr>
            <a:r>
              <a:rPr lang="en-US" sz="1200" dirty="0">
                <a:latin typeface="Calibri" panose="020F0502020204030204" pitchFamily="34" charset="0"/>
                <a:cs typeface="Calibri" panose="020F0502020204030204" pitchFamily="34" charset="0"/>
              </a:rPr>
              <a:t>Embryonic</a:t>
            </a:r>
          </a:p>
          <a:p>
            <a:pPr lvl="1" fontAlgn="auto">
              <a:spcAft>
                <a:spcPts val="0"/>
              </a:spcAft>
            </a:pPr>
            <a:r>
              <a:rPr lang="en-US" sz="1200" dirty="0">
                <a:latin typeface="Calibri" panose="020F0502020204030204" pitchFamily="34" charset="0"/>
                <a:cs typeface="Calibri" panose="020F0502020204030204" pitchFamily="34" charset="0"/>
              </a:rPr>
              <a:t>Induced pluripotent stem cells (iPSCs)</a:t>
            </a:r>
          </a:p>
          <a:p>
            <a:pPr fontAlgn="auto">
              <a:spcAft>
                <a:spcPts val="0"/>
              </a:spcAft>
            </a:pPr>
            <a:endParaRPr lang="en-US" sz="1600" dirty="0">
              <a:latin typeface="Calibri" panose="020F0502020204030204" pitchFamily="34" charset="0"/>
              <a:cs typeface="Calibri" panose="020F0502020204030204" pitchFamily="34" charset="0"/>
            </a:endParaRPr>
          </a:p>
          <a:p>
            <a:pPr fontAlgn="auto">
              <a:spcAft>
                <a:spcPts val="0"/>
              </a:spcAft>
            </a:pPr>
            <a:r>
              <a:rPr lang="en-US" sz="1200" b="1" dirty="0">
                <a:latin typeface="Calibri" panose="020F0502020204030204" pitchFamily="34" charset="0"/>
                <a:cs typeface="Calibri" panose="020F0502020204030204" pitchFamily="34" charset="0"/>
              </a:rPr>
              <a:t>Products for xenotransplantation</a:t>
            </a:r>
          </a:p>
          <a:p>
            <a:pPr fontAlgn="auto">
              <a:spcAft>
                <a:spcPts val="0"/>
              </a:spcAft>
            </a:pPr>
            <a:endParaRPr lang="en-US" sz="1600" dirty="0">
              <a:latin typeface="Calibri" panose="020F0502020204030204" pitchFamily="34" charset="0"/>
              <a:cs typeface="Calibri" panose="020F0502020204030204" pitchFamily="34" charset="0"/>
            </a:endParaRPr>
          </a:p>
        </p:txBody>
      </p:sp>
      <p:sp>
        <p:nvSpPr>
          <p:cNvPr id="5" name="Content Placeholder 3">
            <a:extLst>
              <a:ext uri="{FF2B5EF4-FFF2-40B4-BE49-F238E27FC236}">
                <a16:creationId xmlns:a16="http://schemas.microsoft.com/office/drawing/2014/main" id="{3B0A4B3E-98CD-664E-90B6-632DE6D1E07E}"/>
              </a:ext>
            </a:extLst>
          </p:cNvPr>
          <p:cNvSpPr txBox="1">
            <a:spLocks/>
          </p:cNvSpPr>
          <p:nvPr/>
        </p:nvSpPr>
        <p:spPr>
          <a:xfrm>
            <a:off x="4666017" y="872266"/>
            <a:ext cx="3790391" cy="4256218"/>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latin typeface="Calibri" panose="020F0502020204030204" pitchFamily="34" charset="0"/>
                <a:cs typeface="Calibri" panose="020F0502020204030204" pitchFamily="34" charset="0"/>
              </a:rPr>
              <a:t>Functionally mature/differentiated cells </a:t>
            </a:r>
            <a:r>
              <a:rPr lang="en-US" sz="1200" dirty="0">
                <a:latin typeface="Calibri" panose="020F0502020204030204" pitchFamily="34" charset="0"/>
                <a:cs typeface="Calibri" panose="020F0502020204030204" pitchFamily="34" charset="0"/>
              </a:rPr>
              <a:t>(e.g., retinal pigment epithelial cells,  pancreatic islets, chondrocytes, keratinocytes)</a:t>
            </a:r>
          </a:p>
          <a:p>
            <a:endParaRPr lang="en-US" sz="1200" dirty="0">
              <a:latin typeface="Calibri" panose="020F0502020204030204" pitchFamily="34" charset="0"/>
              <a:cs typeface="Calibri" panose="020F0502020204030204" pitchFamily="34" charset="0"/>
            </a:endParaRPr>
          </a:p>
          <a:p>
            <a:r>
              <a:rPr lang="en-US" altLang="en-US" sz="1200" b="1" dirty="0">
                <a:latin typeface="Calibri" panose="020F0502020204030204" pitchFamily="34" charset="0"/>
                <a:cs typeface="Calibri" panose="020F0502020204030204" pitchFamily="34" charset="0"/>
              </a:rPr>
              <a:t>Therapeutic vaccines and other antigen-specific active immunotherapies</a:t>
            </a:r>
          </a:p>
          <a:p>
            <a:pPr marL="0" indent="0">
              <a:buNone/>
            </a:pPr>
            <a:endParaRPr lang="en-US" altLang="en-US" sz="1200" b="1"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Blood- and Plasma-derived products</a:t>
            </a:r>
          </a:p>
          <a:p>
            <a:pPr lvl="1"/>
            <a:r>
              <a:rPr lang="en-US" sz="1200" dirty="0">
                <a:latin typeface="Calibri" panose="020F0502020204030204" pitchFamily="34" charset="0"/>
                <a:cs typeface="Calibri" panose="020F0502020204030204" pitchFamily="34" charset="0"/>
              </a:rPr>
              <a:t>Coagulation factors</a:t>
            </a:r>
          </a:p>
          <a:p>
            <a:pPr lvl="1"/>
            <a:r>
              <a:rPr lang="en-US" sz="1200" dirty="0">
                <a:latin typeface="Calibri" panose="020F0502020204030204" pitchFamily="34" charset="0"/>
                <a:cs typeface="Calibri" panose="020F0502020204030204" pitchFamily="34" charset="0"/>
              </a:rPr>
              <a:t>Fibrin sealants</a:t>
            </a:r>
          </a:p>
          <a:p>
            <a:pPr lvl="1"/>
            <a:r>
              <a:rPr lang="en-US" sz="1200" dirty="0">
                <a:latin typeface="Calibri" panose="020F0502020204030204" pitchFamily="34" charset="0"/>
                <a:cs typeface="Calibri" panose="020F0502020204030204" pitchFamily="34" charset="0"/>
              </a:rPr>
              <a:t>Fibrinogen</a:t>
            </a:r>
          </a:p>
          <a:p>
            <a:pPr lvl="1"/>
            <a:r>
              <a:rPr lang="en-US" sz="1200" dirty="0">
                <a:latin typeface="Calibri" panose="020F0502020204030204" pitchFamily="34" charset="0"/>
                <a:cs typeface="Calibri" panose="020F0502020204030204" pitchFamily="34" charset="0"/>
              </a:rPr>
              <a:t>Thrombin</a:t>
            </a:r>
          </a:p>
          <a:p>
            <a:pPr lvl="1"/>
            <a:r>
              <a:rPr lang="en-US" sz="1200" dirty="0">
                <a:latin typeface="Calibri" panose="020F0502020204030204" pitchFamily="34" charset="0"/>
                <a:cs typeface="Calibri" panose="020F0502020204030204" pitchFamily="34" charset="0"/>
              </a:rPr>
              <a:t>Plasminogen</a:t>
            </a:r>
          </a:p>
          <a:p>
            <a:pPr lvl="1"/>
            <a:r>
              <a:rPr lang="en-US" sz="1200" dirty="0">
                <a:latin typeface="Calibri" panose="020F0502020204030204" pitchFamily="34" charset="0"/>
                <a:cs typeface="Calibri" panose="020F0502020204030204" pitchFamily="34" charset="0"/>
              </a:rPr>
              <a:t>Immune globulins</a:t>
            </a:r>
          </a:p>
          <a:p>
            <a:pPr lvl="1"/>
            <a:r>
              <a:rPr lang="en-US" sz="1200" dirty="0">
                <a:latin typeface="Calibri" panose="020F0502020204030204" pitchFamily="34" charset="0"/>
                <a:cs typeface="Calibri" panose="020F0502020204030204" pitchFamily="34" charset="0"/>
              </a:rPr>
              <a:t>Anti-toxins</a:t>
            </a:r>
          </a:p>
          <a:p>
            <a:pPr lvl="1"/>
            <a:r>
              <a:rPr lang="en-US" sz="1200" dirty="0">
                <a:latin typeface="Calibri" panose="020F0502020204030204" pitchFamily="34" charset="0"/>
                <a:cs typeface="Calibri" panose="020F0502020204030204" pitchFamily="34" charset="0"/>
              </a:rPr>
              <a:t>Snake venom antisera</a:t>
            </a:r>
          </a:p>
          <a:p>
            <a:pPr marL="457200" lvl="1" indent="0">
              <a:buNone/>
            </a:pP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Combination products</a:t>
            </a:r>
          </a:p>
          <a:p>
            <a:pPr lvl="1"/>
            <a:r>
              <a:rPr lang="en-US" sz="1200" dirty="0">
                <a:latin typeface="Calibri" panose="020F0502020204030204" pitchFamily="34" charset="0"/>
                <a:cs typeface="Calibri" panose="020F0502020204030204" pitchFamily="34" charset="0"/>
              </a:rPr>
              <a:t>Engineered tissues/organs</a:t>
            </a:r>
          </a:p>
          <a:p>
            <a:pPr marL="457200" lvl="1" indent="0">
              <a:buNone/>
            </a:pP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Devices</a:t>
            </a:r>
          </a:p>
          <a:p>
            <a:pPr marL="0" indent="0">
              <a:buNone/>
            </a:pPr>
            <a:endParaRPr lang="en-US" sz="1200" dirty="0">
              <a:latin typeface="Calibri" panose="020F0502020204030204" pitchFamily="34" charset="0"/>
              <a:cs typeface="Calibri" panose="020F0502020204030204" pitchFamily="34" charset="0"/>
            </a:endParaRPr>
          </a:p>
          <a:p>
            <a:r>
              <a:rPr lang="en-US" sz="1200" b="1" dirty="0">
                <a:latin typeface="Calibri" panose="020F0502020204030204" pitchFamily="34" charset="0"/>
                <a:cs typeface="Calibri" panose="020F0502020204030204" pitchFamily="34" charset="0"/>
              </a:rPr>
              <a:t>Tissues</a:t>
            </a:r>
          </a:p>
        </p:txBody>
      </p:sp>
    </p:spTree>
    <p:extLst>
      <p:ext uri="{BB962C8B-B14F-4D97-AF65-F5344CB8AC3E}">
        <p14:creationId xmlns:p14="http://schemas.microsoft.com/office/powerpoint/2010/main" val="105058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B0F306B-D8AE-424A-80E4-2DEAD6B6B1EA}"/>
              </a:ext>
            </a:extLst>
          </p:cNvPr>
          <p:cNvSpPr txBox="1"/>
          <p:nvPr/>
        </p:nvSpPr>
        <p:spPr>
          <a:xfrm>
            <a:off x="232982" y="163400"/>
            <a:ext cx="7894896" cy="954107"/>
          </a:xfrm>
          <a:prstGeom prst="rect">
            <a:avLst/>
          </a:prstGeom>
          <a:noFill/>
        </p:spPr>
        <p:txBody>
          <a:bodyPr wrap="square" rtlCol="0">
            <a:spAutoFit/>
          </a:bodyPr>
          <a:lstStyle/>
          <a:p>
            <a:pPr algn="ctr"/>
            <a:r>
              <a:rPr lang="en-US" sz="2800" b="1" dirty="0">
                <a:solidFill>
                  <a:schemeClr val="tx2"/>
                </a:solidFill>
                <a:latin typeface="+mj-lt"/>
                <a:cs typeface="Arial" panose="020B0604020202020204" pitchFamily="34" charset="0"/>
              </a:rPr>
              <a:t>Microfabrication of PDMS-based devices is arduous and not amenable to higher throughput screening</a:t>
            </a:r>
          </a:p>
        </p:txBody>
      </p:sp>
      <p:sp>
        <p:nvSpPr>
          <p:cNvPr id="19" name="Rounded Rectangle 18">
            <a:extLst>
              <a:ext uri="{FF2B5EF4-FFF2-40B4-BE49-F238E27FC236}">
                <a16:creationId xmlns:a16="http://schemas.microsoft.com/office/drawing/2014/main" id="{C9A9076D-8703-4643-9E49-FBE82F9B4F2E}"/>
              </a:ext>
            </a:extLst>
          </p:cNvPr>
          <p:cNvSpPr/>
          <p:nvPr/>
        </p:nvSpPr>
        <p:spPr>
          <a:xfrm>
            <a:off x="7167856" y="1889108"/>
            <a:ext cx="1868557" cy="1152939"/>
          </a:xfrm>
          <a:prstGeom prst="roundRect">
            <a:avLst/>
          </a:prstGeom>
          <a:solidFill>
            <a:srgbClr val="D5FC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B872B7-AEF1-C241-B892-DD8CCC97E0BE}"/>
              </a:ext>
            </a:extLst>
          </p:cNvPr>
          <p:cNvSpPr txBox="1"/>
          <p:nvPr/>
        </p:nvSpPr>
        <p:spPr>
          <a:xfrm>
            <a:off x="7167856" y="1969288"/>
            <a:ext cx="1868557" cy="1015663"/>
          </a:xfrm>
          <a:prstGeom prst="rect">
            <a:avLst/>
          </a:prstGeom>
          <a:noFill/>
        </p:spPr>
        <p:txBody>
          <a:bodyPr wrap="square" rtlCol="0">
            <a:spAutoFit/>
          </a:bodyPr>
          <a:lstStyle/>
          <a:p>
            <a:pPr algn="ctr"/>
            <a:r>
              <a:rPr lang="en-US" sz="1500" i="1" dirty="0">
                <a:latin typeface="Arial" panose="020B0604020202020204" pitchFamily="34" charset="0"/>
                <a:cs typeface="Arial" panose="020B0604020202020204" pitchFamily="34" charset="0"/>
              </a:rPr>
              <a:t>Injection-molded Plastic Microchannel Array (</a:t>
            </a:r>
            <a:r>
              <a:rPr lang="en-US" sz="1500" b="1" i="1" dirty="0">
                <a:latin typeface="Arial" panose="020B0604020202020204" pitchFamily="34" charset="0"/>
                <a:cs typeface="Arial" panose="020B0604020202020204" pitchFamily="34" charset="0"/>
              </a:rPr>
              <a:t>IMPACT</a:t>
            </a:r>
            <a:r>
              <a:rPr lang="en-US" sz="1500" i="1" dirty="0">
                <a:latin typeface="Arial" panose="020B0604020202020204" pitchFamily="34" charset="0"/>
                <a:cs typeface="Arial" panose="020B0604020202020204" pitchFamily="34" charset="0"/>
              </a:rPr>
              <a:t>)</a:t>
            </a:r>
          </a:p>
        </p:txBody>
      </p:sp>
      <p:grpSp>
        <p:nvGrpSpPr>
          <p:cNvPr id="6" name="Group 5" descr="This image shows that we collaborate with a microphysiological system manufacturer to increase the throughput and consistency of the assay. Injection molded device provides batch-to-batch consistency. ">
            <a:extLst>
              <a:ext uri="{FF2B5EF4-FFF2-40B4-BE49-F238E27FC236}">
                <a16:creationId xmlns:a16="http://schemas.microsoft.com/office/drawing/2014/main" id="{673EBE6F-BF2E-490E-84B8-94DB8B682C56}"/>
              </a:ext>
            </a:extLst>
          </p:cNvPr>
          <p:cNvGrpSpPr/>
          <p:nvPr/>
        </p:nvGrpSpPr>
        <p:grpSpPr>
          <a:xfrm>
            <a:off x="107587" y="1336350"/>
            <a:ext cx="6934874" cy="2541352"/>
            <a:chOff x="232982" y="1657350"/>
            <a:chExt cx="6934874" cy="2541352"/>
          </a:xfrm>
        </p:grpSpPr>
        <p:pic>
          <p:nvPicPr>
            <p:cNvPr id="17" name="Picture 1" descr="page17image48325984">
              <a:extLst>
                <a:ext uri="{FF2B5EF4-FFF2-40B4-BE49-F238E27FC236}">
                  <a16:creationId xmlns:a16="http://schemas.microsoft.com/office/drawing/2014/main" id="{4F51CE3B-18FA-114C-A356-A4B4D4F0C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982" y="1657350"/>
              <a:ext cx="6934874" cy="254135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92633386-8E3C-BA4E-BFCA-A9772D05CA70}"/>
                </a:ext>
              </a:extLst>
            </p:cNvPr>
            <p:cNvSpPr/>
            <p:nvPr/>
          </p:nvSpPr>
          <p:spPr>
            <a:xfrm>
              <a:off x="2270195" y="2151067"/>
              <a:ext cx="973227" cy="471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F4E6DAD-8C6B-7C47-9B4A-74A7FB8A434F}"/>
                </a:ext>
              </a:extLst>
            </p:cNvPr>
            <p:cNvSpPr/>
            <p:nvPr/>
          </p:nvSpPr>
          <p:spPr>
            <a:xfrm>
              <a:off x="5616068" y="2488327"/>
              <a:ext cx="270164" cy="107741"/>
            </a:xfrm>
            <a:prstGeom prst="rect">
              <a:avLst/>
            </a:prstGeom>
            <a:solidFill>
              <a:srgbClr val="FFDC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455EA6-5F4F-7A4D-AAFE-BEB5A3F0C044}"/>
                </a:ext>
              </a:extLst>
            </p:cNvPr>
            <p:cNvSpPr/>
            <p:nvPr/>
          </p:nvSpPr>
          <p:spPr>
            <a:xfrm>
              <a:off x="5616068" y="3198210"/>
              <a:ext cx="270164" cy="107741"/>
            </a:xfrm>
            <a:prstGeom prst="rect">
              <a:avLst/>
            </a:prstGeom>
            <a:solidFill>
              <a:srgbClr val="FFDC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6C0D075-9C1D-364A-8018-35A43EE889B2}"/>
                </a:ext>
              </a:extLst>
            </p:cNvPr>
            <p:cNvSpPr/>
            <p:nvPr/>
          </p:nvSpPr>
          <p:spPr>
            <a:xfrm>
              <a:off x="5624511" y="2727317"/>
              <a:ext cx="261721" cy="775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A4BFB8-7F47-A446-AB21-100FC2DEF5DC}"/>
                </a:ext>
              </a:extLst>
            </p:cNvPr>
            <p:cNvSpPr/>
            <p:nvPr/>
          </p:nvSpPr>
          <p:spPr>
            <a:xfrm>
              <a:off x="5638799" y="2848761"/>
              <a:ext cx="261721" cy="77538"/>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34FA4E3-D090-4594-84B1-B988B73D3E4B}"/>
              </a:ext>
            </a:extLst>
          </p:cNvPr>
          <p:cNvPicPr>
            <a:picLocks noChangeAspect="1"/>
          </p:cNvPicPr>
          <p:nvPr/>
        </p:nvPicPr>
        <p:blipFill rotWithShape="1">
          <a:blip r:embed="rId4"/>
          <a:srcRect l="3215" r="1473"/>
          <a:stretch/>
        </p:blipFill>
        <p:spPr>
          <a:xfrm>
            <a:off x="5855475" y="4096546"/>
            <a:ext cx="3190877" cy="704298"/>
          </a:xfrm>
          <a:prstGeom prst="rect">
            <a:avLst/>
          </a:prstGeom>
        </p:spPr>
      </p:pic>
      <p:sp>
        <p:nvSpPr>
          <p:cNvPr id="7" name="TextBox 6">
            <a:extLst>
              <a:ext uri="{FF2B5EF4-FFF2-40B4-BE49-F238E27FC236}">
                <a16:creationId xmlns:a16="http://schemas.microsoft.com/office/drawing/2014/main" id="{70367698-E3C4-4EEB-AC20-A3A88472624C}"/>
              </a:ext>
            </a:extLst>
          </p:cNvPr>
          <p:cNvSpPr txBox="1"/>
          <p:nvPr/>
        </p:nvSpPr>
        <p:spPr>
          <a:xfrm>
            <a:off x="5855475" y="3741531"/>
            <a:ext cx="1764525" cy="369332"/>
          </a:xfrm>
          <a:prstGeom prst="rect">
            <a:avLst/>
          </a:prstGeom>
          <a:noFill/>
        </p:spPr>
        <p:txBody>
          <a:bodyPr wrap="square" rtlCol="0">
            <a:spAutoFit/>
          </a:bodyPr>
          <a:lstStyle/>
          <a:p>
            <a:r>
              <a:rPr lang="en-US" b="1" dirty="0">
                <a:solidFill>
                  <a:schemeClr val="tx2"/>
                </a:solidFill>
              </a:rPr>
              <a:t>Collaborator</a:t>
            </a:r>
          </a:p>
        </p:txBody>
      </p:sp>
      <p:sp>
        <p:nvSpPr>
          <p:cNvPr id="8" name="TextBox 7">
            <a:extLst>
              <a:ext uri="{FF2B5EF4-FFF2-40B4-BE49-F238E27FC236}">
                <a16:creationId xmlns:a16="http://schemas.microsoft.com/office/drawing/2014/main" id="{103DDB4D-5834-48AC-8052-16E269EE6D3C}"/>
              </a:ext>
            </a:extLst>
          </p:cNvPr>
          <p:cNvSpPr txBox="1"/>
          <p:nvPr/>
        </p:nvSpPr>
        <p:spPr>
          <a:xfrm>
            <a:off x="6629400" y="4762988"/>
            <a:ext cx="2308615" cy="307777"/>
          </a:xfrm>
          <a:prstGeom prst="rect">
            <a:avLst/>
          </a:prstGeom>
          <a:noFill/>
        </p:spPr>
        <p:txBody>
          <a:bodyPr wrap="square" rtlCol="0">
            <a:spAutoFit/>
          </a:bodyPr>
          <a:lstStyle/>
          <a:p>
            <a:r>
              <a:rPr lang="en-US" sz="1400" dirty="0"/>
              <a:t>www.curiochips.com</a:t>
            </a:r>
          </a:p>
        </p:txBody>
      </p:sp>
    </p:spTree>
    <p:extLst>
      <p:ext uri="{BB962C8B-B14F-4D97-AF65-F5344CB8AC3E}">
        <p14:creationId xmlns:p14="http://schemas.microsoft.com/office/powerpoint/2010/main" val="3315673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9D1FA170-2A1F-444C-B5D2-792320B7BEF6}"/>
              </a:ext>
            </a:extLst>
          </p:cNvPr>
          <p:cNvSpPr>
            <a:spLocks noGrp="1"/>
          </p:cNvSpPr>
          <p:nvPr>
            <p:ph type="title"/>
          </p:nvPr>
        </p:nvSpPr>
        <p:spPr>
          <a:xfrm>
            <a:off x="-762000" y="131101"/>
            <a:ext cx="9753600" cy="859690"/>
          </a:xfrm>
        </p:spPr>
        <p:txBody>
          <a:bodyPr>
            <a:noAutofit/>
          </a:bodyPr>
          <a:lstStyle/>
          <a:p>
            <a:r>
              <a:rPr lang="en-US" sz="2700" b="1" dirty="0">
                <a:solidFill>
                  <a:schemeClr val="tx2"/>
                </a:solidFill>
                <a:cs typeface="Arial" panose="020B0604020202020204" pitchFamily="34" charset="0"/>
              </a:rPr>
              <a:t>Consistent vasculogenesis achieved in IMPACT Platform</a:t>
            </a:r>
          </a:p>
        </p:txBody>
      </p:sp>
      <p:pic>
        <p:nvPicPr>
          <p:cNvPr id="21" name="Picture 20" descr="This image shows that similar patterns in vasculogenic network formation by endothelial cells alone or in coculture with lung fibroblasts can be achieved in both PDMS and injection molded platforms, with the injection molded platform achieving consistent vasculogenesis across a larger number of replicates.">
            <a:extLst>
              <a:ext uri="{FF2B5EF4-FFF2-40B4-BE49-F238E27FC236}">
                <a16:creationId xmlns:a16="http://schemas.microsoft.com/office/drawing/2014/main" id="{6AAB9B58-293F-48AD-8ADB-0DE5C4452B34}"/>
              </a:ext>
            </a:extLst>
          </p:cNvPr>
          <p:cNvPicPr>
            <a:picLocks noChangeAspect="1"/>
          </p:cNvPicPr>
          <p:nvPr/>
        </p:nvPicPr>
        <p:blipFill>
          <a:blip r:embed="rId3"/>
          <a:stretch>
            <a:fillRect/>
          </a:stretch>
        </p:blipFill>
        <p:spPr>
          <a:xfrm>
            <a:off x="1289019" y="993398"/>
            <a:ext cx="6565961" cy="3840813"/>
          </a:xfrm>
          <a:prstGeom prst="rect">
            <a:avLst/>
          </a:prstGeom>
        </p:spPr>
      </p:pic>
    </p:spTree>
    <p:extLst>
      <p:ext uri="{BB962C8B-B14F-4D97-AF65-F5344CB8AC3E}">
        <p14:creationId xmlns:p14="http://schemas.microsoft.com/office/powerpoint/2010/main" val="68426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This image shows experimental conditions. We evaluated the paracrine vasculogenic activity of stromal cells derived from 4 different donors at 2 different passages, where the MPS platform was verified and qualified by comparing HUVEC only negative controls to lung fibroblast (LF) induced positive controls. &#10;">
            <a:extLst>
              <a:ext uri="{FF2B5EF4-FFF2-40B4-BE49-F238E27FC236}">
                <a16:creationId xmlns:a16="http://schemas.microsoft.com/office/drawing/2014/main" id="{F400A6D7-14D1-904B-8058-900A001B8D6F}"/>
              </a:ext>
            </a:extLst>
          </p:cNvPr>
          <p:cNvPicPr>
            <a:picLocks noChangeAspect="1"/>
          </p:cNvPicPr>
          <p:nvPr/>
        </p:nvPicPr>
        <p:blipFill rotWithShape="1">
          <a:blip r:embed="rId3"/>
          <a:srcRect r="31912" b="58542"/>
          <a:stretch/>
        </p:blipFill>
        <p:spPr>
          <a:xfrm>
            <a:off x="504701" y="131925"/>
            <a:ext cx="3111433" cy="2618076"/>
          </a:xfrm>
          <a:prstGeom prst="rect">
            <a:avLst/>
          </a:prstGeom>
        </p:spPr>
      </p:pic>
      <p:sp>
        <p:nvSpPr>
          <p:cNvPr id="31" name="TextBox 30">
            <a:extLst>
              <a:ext uri="{FF2B5EF4-FFF2-40B4-BE49-F238E27FC236}">
                <a16:creationId xmlns:a16="http://schemas.microsoft.com/office/drawing/2014/main" id="{EA69825E-CEC2-8743-88D4-873BB67C5658}"/>
              </a:ext>
            </a:extLst>
          </p:cNvPr>
          <p:cNvSpPr txBox="1">
            <a:spLocks/>
          </p:cNvSpPr>
          <p:nvPr/>
        </p:nvSpPr>
        <p:spPr>
          <a:xfrm>
            <a:off x="324151" y="4885551"/>
            <a:ext cx="1027204"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4 days</a:t>
            </a:r>
          </a:p>
        </p:txBody>
      </p:sp>
      <p:pic>
        <p:nvPicPr>
          <p:cNvPr id="32" name="Picture 31" descr="These high content images were quantified using readily-available computational tools to yield metrics of vasculogenesis. Following quantification, it becomes clear that the extent of vasculogenesis is different between MSC preparations. We also observed a passage dependent effect, where earlier MSC passages largely stimulated increased vasculogenic network formation. This study suggests that we can develop an approach to robustly evaluate the paracrine of multipotent stromal cells toward improving the consistency and quality of manufactured cell products.&#10;">
            <a:extLst>
              <a:ext uri="{FF2B5EF4-FFF2-40B4-BE49-F238E27FC236}">
                <a16:creationId xmlns:a16="http://schemas.microsoft.com/office/drawing/2014/main" id="{7CA006BD-0CF6-3441-AFD8-6ACF1867FD6D}"/>
              </a:ext>
            </a:extLst>
          </p:cNvPr>
          <p:cNvPicPr>
            <a:picLocks noChangeAspect="1"/>
          </p:cNvPicPr>
          <p:nvPr/>
        </p:nvPicPr>
        <p:blipFill>
          <a:blip r:embed="rId4"/>
          <a:stretch>
            <a:fillRect/>
          </a:stretch>
        </p:blipFill>
        <p:spPr>
          <a:xfrm>
            <a:off x="4844745" y="1152764"/>
            <a:ext cx="3199505" cy="3757939"/>
          </a:xfrm>
          <a:prstGeom prst="rect">
            <a:avLst/>
          </a:prstGeom>
        </p:spPr>
      </p:pic>
      <p:sp>
        <p:nvSpPr>
          <p:cNvPr id="33" name="TextBox 32">
            <a:extLst>
              <a:ext uri="{FF2B5EF4-FFF2-40B4-BE49-F238E27FC236}">
                <a16:creationId xmlns:a16="http://schemas.microsoft.com/office/drawing/2014/main" id="{8365DED3-C498-DA44-90C3-15C1E275ADF3}"/>
              </a:ext>
            </a:extLst>
          </p:cNvPr>
          <p:cNvSpPr txBox="1"/>
          <p:nvPr/>
        </p:nvSpPr>
        <p:spPr>
          <a:xfrm>
            <a:off x="4025671" y="160500"/>
            <a:ext cx="4018579" cy="1015663"/>
          </a:xfrm>
          <a:prstGeom prst="rect">
            <a:avLst/>
          </a:prstGeom>
          <a:noFill/>
        </p:spPr>
        <p:txBody>
          <a:bodyPr wrap="square" rtlCol="0">
            <a:spAutoFit/>
          </a:bodyPr>
          <a:lstStyle/>
          <a:p>
            <a:pPr algn="ctr"/>
            <a:r>
              <a:rPr lang="en-US" sz="2000" b="1" dirty="0" err="1">
                <a:solidFill>
                  <a:schemeClr val="tx2"/>
                </a:solidFill>
                <a:latin typeface="+mj-lt"/>
                <a:cs typeface="Arial" panose="020B0604020202020204" pitchFamily="34" charset="0"/>
              </a:rPr>
              <a:t>Vasculogenic</a:t>
            </a:r>
            <a:r>
              <a:rPr lang="en-US" sz="2000" b="1" dirty="0">
                <a:solidFill>
                  <a:schemeClr val="tx2"/>
                </a:solidFill>
                <a:latin typeface="+mj-lt"/>
                <a:cs typeface="Arial" panose="020B0604020202020204" pitchFamily="34" charset="0"/>
              </a:rPr>
              <a:t> metrics were different between MSC preparations and were passage-dependent </a:t>
            </a:r>
          </a:p>
        </p:txBody>
      </p:sp>
      <p:pic>
        <p:nvPicPr>
          <p:cNvPr id="34" name="Picture 33" descr="After 4 days, HUVEC vasculogenesis was stimulated to different extents depending on the stromal cell population. Qualitatively, MSCs generally induced the formation of dense vasculogenic networks comprising thin interconnecting vessels when compared to the thicker vessels induced by lung fibroblasts. Across MSC populations, there appears to be differences in network density and morphology. ">
            <a:extLst>
              <a:ext uri="{FF2B5EF4-FFF2-40B4-BE49-F238E27FC236}">
                <a16:creationId xmlns:a16="http://schemas.microsoft.com/office/drawing/2014/main" id="{6785F639-E9D3-F546-B834-BB98530174FD}"/>
              </a:ext>
            </a:extLst>
          </p:cNvPr>
          <p:cNvPicPr>
            <a:picLocks noChangeAspect="1"/>
          </p:cNvPicPr>
          <p:nvPr/>
        </p:nvPicPr>
        <p:blipFill>
          <a:blip r:embed="rId5"/>
          <a:stretch>
            <a:fillRect/>
          </a:stretch>
        </p:blipFill>
        <p:spPr>
          <a:xfrm>
            <a:off x="171450" y="2660273"/>
            <a:ext cx="4444370" cy="2254191"/>
          </a:xfrm>
          <a:prstGeom prst="rect">
            <a:avLst/>
          </a:prstGeom>
        </p:spPr>
      </p:pic>
    </p:spTree>
    <p:extLst>
      <p:ext uri="{BB962C8B-B14F-4D97-AF65-F5344CB8AC3E}">
        <p14:creationId xmlns:p14="http://schemas.microsoft.com/office/powerpoint/2010/main" val="225188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513A350C-AEB8-6C40-842B-BFF5CCF4DE5D}"/>
              </a:ext>
            </a:extLst>
          </p:cNvPr>
          <p:cNvSpPr>
            <a:spLocks noGrp="1"/>
          </p:cNvSpPr>
          <p:nvPr>
            <p:ph type="title"/>
          </p:nvPr>
        </p:nvSpPr>
        <p:spPr>
          <a:xfrm>
            <a:off x="1330220" y="160727"/>
            <a:ext cx="6470754" cy="694515"/>
          </a:xfrm>
        </p:spPr>
        <p:txBody>
          <a:bodyPr>
            <a:normAutofit fontScale="90000"/>
          </a:bodyPr>
          <a:lstStyle/>
          <a:p>
            <a:r>
              <a:rPr lang="en-US" b="1" dirty="0">
                <a:solidFill>
                  <a:schemeClr val="tx2"/>
                </a:solidFill>
                <a:cs typeface="Arial" panose="020B0604020202020204" pitchFamily="34" charset="0"/>
              </a:rPr>
              <a:t>Discussion</a:t>
            </a:r>
          </a:p>
        </p:txBody>
      </p:sp>
      <p:sp>
        <p:nvSpPr>
          <p:cNvPr id="29" name="Content Placeholder 2">
            <a:extLst>
              <a:ext uri="{FF2B5EF4-FFF2-40B4-BE49-F238E27FC236}">
                <a16:creationId xmlns:a16="http://schemas.microsoft.com/office/drawing/2014/main" id="{D80C6339-67BE-374C-93DA-430CE837EA27}"/>
              </a:ext>
            </a:extLst>
          </p:cNvPr>
          <p:cNvSpPr txBox="1">
            <a:spLocks/>
          </p:cNvSpPr>
          <p:nvPr/>
        </p:nvSpPr>
        <p:spPr>
          <a:xfrm>
            <a:off x="387324" y="1200150"/>
            <a:ext cx="8369352" cy="3276600"/>
          </a:xfrm>
          <a:prstGeom prst="rect">
            <a:avLst/>
          </a:prstGeom>
          <a:solidFill>
            <a:schemeClr val="bg1">
              <a:lumMod val="95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en-US" sz="2000" dirty="0">
                <a:ea typeface="Arial" charset="0"/>
                <a:cs typeface="Arial" charset="0"/>
              </a:rPr>
              <a:t>MPS enabled the co-culture of various stromal cell preparations with ECs, where the addition of stromal cells was necessary – qualified on both platforms</a:t>
            </a:r>
          </a:p>
          <a:p>
            <a:pPr fontAlgn="auto">
              <a:spcAft>
                <a:spcPts val="0"/>
              </a:spcAft>
              <a:buFont typeface="Arial" panose="020B0604020202020204" pitchFamily="34" charset="0"/>
              <a:buChar char="•"/>
            </a:pPr>
            <a:endParaRPr lang="en-US" sz="2000" dirty="0">
              <a:ea typeface="Arial" charset="0"/>
              <a:cs typeface="Arial" charset="0"/>
            </a:endParaRPr>
          </a:p>
          <a:p>
            <a:pPr fontAlgn="auto">
              <a:spcAft>
                <a:spcPts val="0"/>
              </a:spcAft>
              <a:buFont typeface="Arial" panose="020B0604020202020204" pitchFamily="34" charset="0"/>
              <a:buChar char="•"/>
            </a:pPr>
            <a:r>
              <a:rPr lang="en-US" sz="2000" dirty="0">
                <a:ea typeface="Arial" charset="0"/>
                <a:cs typeface="Arial" charset="0"/>
              </a:rPr>
              <a:t>MSC/EC co-cultures at all passage resulted in denser vasculogenic networks comprising thinner vessels when compared to LF/EC co-cultures</a:t>
            </a:r>
          </a:p>
          <a:p>
            <a:pPr fontAlgn="auto">
              <a:spcAft>
                <a:spcPts val="0"/>
              </a:spcAft>
              <a:buFont typeface="Arial" panose="020B0604020202020204" pitchFamily="34" charset="0"/>
              <a:buChar char="•"/>
            </a:pPr>
            <a:endParaRPr lang="en-US" sz="2000" dirty="0">
              <a:ea typeface="Arial" charset="0"/>
              <a:cs typeface="Arial" charset="0"/>
            </a:endParaRPr>
          </a:p>
          <a:p>
            <a:pPr fontAlgn="auto">
              <a:spcAft>
                <a:spcPts val="0"/>
              </a:spcAft>
              <a:buFont typeface="Arial" panose="020B0604020202020204" pitchFamily="34" charset="0"/>
              <a:buChar char="•"/>
            </a:pPr>
            <a:r>
              <a:rPr lang="en-US" sz="2000" dirty="0">
                <a:ea typeface="Arial" charset="0"/>
                <a:cs typeface="Arial" charset="0"/>
              </a:rPr>
              <a:t>Vasculogenic potential of MSCs via their trophic factors appears to be influenced by parameters including the donor-source and passage number</a:t>
            </a:r>
          </a:p>
          <a:p>
            <a:pPr fontAlgn="auto">
              <a:spcAft>
                <a:spcPts val="0"/>
              </a:spcAft>
              <a:buFont typeface="Arial" panose="020B0604020202020204" pitchFamily="34" charset="0"/>
              <a:buChar char="•"/>
            </a:pPr>
            <a:endParaRPr lang="en-US" sz="2000" dirty="0">
              <a:ea typeface="Arial" charset="0"/>
              <a:cs typeface="Arial" charset="0"/>
            </a:endParaRPr>
          </a:p>
          <a:p>
            <a:pPr fontAlgn="auto">
              <a:spcAft>
                <a:spcPts val="0"/>
              </a:spcAft>
              <a:buFont typeface="Arial" panose="020B0604020202020204" pitchFamily="34" charset="0"/>
              <a:buChar char="•"/>
            </a:pPr>
            <a:endParaRPr lang="en-US" sz="2000" dirty="0">
              <a:ea typeface="Arial" charset="0"/>
              <a:cs typeface="Arial" charset="0"/>
            </a:endParaRPr>
          </a:p>
        </p:txBody>
      </p:sp>
    </p:spTree>
    <p:extLst>
      <p:ext uri="{BB962C8B-B14F-4D97-AF65-F5344CB8AC3E}">
        <p14:creationId xmlns:p14="http://schemas.microsoft.com/office/powerpoint/2010/main" val="40749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5C66C7-6495-324E-B840-3F856847ED59}"/>
              </a:ext>
            </a:extLst>
          </p:cNvPr>
          <p:cNvSpPr>
            <a:spLocks noGrp="1"/>
          </p:cNvSpPr>
          <p:nvPr>
            <p:ph type="title"/>
          </p:nvPr>
        </p:nvSpPr>
        <p:spPr>
          <a:xfrm>
            <a:off x="1398895" y="0"/>
            <a:ext cx="6172200" cy="857250"/>
          </a:xfrm>
        </p:spPr>
        <p:txBody>
          <a:bodyPr>
            <a:normAutofit/>
          </a:bodyPr>
          <a:lstStyle/>
          <a:p>
            <a:r>
              <a:rPr lang="en-US" sz="4000" b="1" dirty="0">
                <a:solidFill>
                  <a:schemeClr val="tx2"/>
                </a:solidFill>
              </a:rPr>
              <a:t>Conclusions</a:t>
            </a:r>
          </a:p>
        </p:txBody>
      </p:sp>
      <p:sp>
        <p:nvSpPr>
          <p:cNvPr id="23" name="TextBox 22">
            <a:extLst>
              <a:ext uri="{FF2B5EF4-FFF2-40B4-BE49-F238E27FC236}">
                <a16:creationId xmlns:a16="http://schemas.microsoft.com/office/drawing/2014/main" id="{E17F79F1-5C1D-EA40-90B1-BA8B9359ECEE}"/>
              </a:ext>
            </a:extLst>
          </p:cNvPr>
          <p:cNvSpPr txBox="1"/>
          <p:nvPr/>
        </p:nvSpPr>
        <p:spPr>
          <a:xfrm>
            <a:off x="5410200" y="1514217"/>
            <a:ext cx="3553925" cy="2646878"/>
          </a:xfrm>
          <a:prstGeom prst="rect">
            <a:avLst/>
          </a:prstGeom>
          <a:solidFill>
            <a:schemeClr val="accent4">
              <a:lumMod val="20000"/>
              <a:lumOff val="80000"/>
            </a:schemeClr>
          </a:solidFill>
        </p:spPr>
        <p:txBody>
          <a:bodyPr wrap="square" rtlCol="0">
            <a:spAutoFit/>
          </a:bodyPr>
          <a:lstStyle/>
          <a:p>
            <a:pPr algn="ctr"/>
            <a:r>
              <a:rPr lang="en-US" sz="2000" b="1" dirty="0">
                <a:solidFill>
                  <a:schemeClr val="accent4">
                    <a:lumMod val="50000"/>
                  </a:schemeClr>
                </a:solidFill>
              </a:rPr>
              <a:t>Mission relevance</a:t>
            </a:r>
          </a:p>
          <a:p>
            <a:endParaRPr lang="en-US" dirty="0"/>
          </a:p>
          <a:p>
            <a:pPr marL="285750" indent="-285750">
              <a:buFont typeface="Arial" panose="020B0604020202020204" pitchFamily="34" charset="0"/>
              <a:buChar char="•"/>
            </a:pPr>
            <a:r>
              <a:rPr lang="en-US" sz="1600" dirty="0"/>
              <a:t>Better understand the impact of interactions between living cells and environment in manufacturing cellular products.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Test methods for product characterization to enhance their predictive value. </a:t>
            </a:r>
          </a:p>
        </p:txBody>
      </p:sp>
      <p:pic>
        <p:nvPicPr>
          <p:cNvPr id="14" name="Picture 13" descr="This image shows that we uses various engineered platforms to study cell-cell interactions and cell-materials interactions. We also use these platforms to identify critical quality attributes for cellular products and to understand impact of various manufacturing parameters. ">
            <a:extLst>
              <a:ext uri="{FF2B5EF4-FFF2-40B4-BE49-F238E27FC236}">
                <a16:creationId xmlns:a16="http://schemas.microsoft.com/office/drawing/2014/main" id="{08CBB598-26AA-41F4-BE02-8F9F296197DE}"/>
              </a:ext>
            </a:extLst>
          </p:cNvPr>
          <p:cNvPicPr>
            <a:picLocks noChangeAspect="1"/>
          </p:cNvPicPr>
          <p:nvPr/>
        </p:nvPicPr>
        <p:blipFill>
          <a:blip r:embed="rId3"/>
          <a:stretch>
            <a:fillRect/>
          </a:stretch>
        </p:blipFill>
        <p:spPr>
          <a:xfrm>
            <a:off x="179875" y="1600553"/>
            <a:ext cx="5169856" cy="2560542"/>
          </a:xfrm>
          <a:prstGeom prst="rect">
            <a:avLst/>
          </a:prstGeom>
        </p:spPr>
      </p:pic>
    </p:spTree>
    <p:extLst>
      <p:ext uri="{BB962C8B-B14F-4D97-AF65-F5344CB8AC3E}">
        <p14:creationId xmlns:p14="http://schemas.microsoft.com/office/powerpoint/2010/main" val="33695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356"/>
            <a:ext cx="6172200" cy="857250"/>
          </a:xfrm>
        </p:spPr>
        <p:txBody>
          <a:bodyPr>
            <a:normAutofit/>
          </a:bodyPr>
          <a:lstStyle/>
          <a:p>
            <a:r>
              <a:rPr lang="en-US" sz="2850" b="1" dirty="0">
                <a:solidFill>
                  <a:schemeClr val="tx2"/>
                </a:solidFill>
              </a:rPr>
              <a:t>Acknowledgements</a:t>
            </a:r>
          </a:p>
        </p:txBody>
      </p:sp>
      <p:sp>
        <p:nvSpPr>
          <p:cNvPr id="3" name="Footer Placeholder 2"/>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grpSp>
        <p:nvGrpSpPr>
          <p:cNvPr id="5" name="Group 4">
            <a:extLst>
              <a:ext uri="{FF2B5EF4-FFF2-40B4-BE49-F238E27FC236}">
                <a16:creationId xmlns:a16="http://schemas.microsoft.com/office/drawing/2014/main" id="{033FE0C4-986B-1445-8066-0BF36463BB68}"/>
              </a:ext>
            </a:extLst>
          </p:cNvPr>
          <p:cNvGrpSpPr/>
          <p:nvPr/>
        </p:nvGrpSpPr>
        <p:grpSpPr>
          <a:xfrm>
            <a:off x="124589" y="698799"/>
            <a:ext cx="3304411" cy="4197604"/>
            <a:chOff x="124589" y="679486"/>
            <a:chExt cx="3304411" cy="4197604"/>
          </a:xfrm>
        </p:grpSpPr>
        <p:sp>
          <p:nvSpPr>
            <p:cNvPr id="12" name="Rounded Rectangle 11">
              <a:extLst>
                <a:ext uri="{FF2B5EF4-FFF2-40B4-BE49-F238E27FC236}">
                  <a16:creationId xmlns:a16="http://schemas.microsoft.com/office/drawing/2014/main" id="{5E2A8E8F-1212-A349-846F-6D34BAA87850}"/>
                </a:ext>
              </a:extLst>
            </p:cNvPr>
            <p:cNvSpPr/>
            <p:nvPr/>
          </p:nvSpPr>
          <p:spPr>
            <a:xfrm>
              <a:off x="124589" y="679486"/>
              <a:ext cx="3256021" cy="4109207"/>
            </a:xfrm>
            <a:prstGeom prst="roundRect">
              <a:avLst/>
            </a:prstGeom>
            <a:solidFill>
              <a:srgbClr val="E5FE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4D80925D-9C06-F744-BC72-B3A1C3171F7C}"/>
                </a:ext>
              </a:extLst>
            </p:cNvPr>
            <p:cNvSpPr txBox="1"/>
            <p:nvPr/>
          </p:nvSpPr>
          <p:spPr>
            <a:xfrm>
              <a:off x="172979" y="860606"/>
              <a:ext cx="3256021" cy="4016484"/>
            </a:xfrm>
            <a:prstGeom prst="rect">
              <a:avLst/>
            </a:prstGeom>
            <a:noFill/>
          </p:spPr>
          <p:txBody>
            <a:bodyPr wrap="square" rtlCol="0">
              <a:spAutoFit/>
            </a:bodyPr>
            <a:lstStyle/>
            <a:p>
              <a:r>
                <a:rPr lang="en-US" sz="1500" b="1" dirty="0"/>
                <a:t>The Sung Laboratory </a:t>
              </a:r>
            </a:p>
            <a:p>
              <a:endParaRPr lang="en-US" sz="1500" b="1" dirty="0"/>
            </a:p>
            <a:p>
              <a:r>
                <a:rPr lang="en-US" sz="1500" dirty="0"/>
                <a:t>Johnny Lam, </a:t>
              </a:r>
              <a:r>
                <a:rPr lang="en-US" sz="1500" i="1" dirty="0"/>
                <a:t>Staff scientist</a:t>
              </a:r>
            </a:p>
            <a:p>
              <a:r>
                <a:rPr lang="en-US" sz="1500" dirty="0">
                  <a:solidFill>
                    <a:schemeClr val="bg1">
                      <a:lumMod val="65000"/>
                    </a:schemeClr>
                  </a:solidFill>
                </a:rPr>
                <a:t>Chondrogenesis &amp; </a:t>
              </a:r>
              <a:r>
                <a:rPr lang="en-US" sz="1500" dirty="0" err="1">
                  <a:solidFill>
                    <a:schemeClr val="bg1">
                      <a:lumMod val="65000"/>
                    </a:schemeClr>
                  </a:solidFill>
                </a:rPr>
                <a:t>Vasculogenesis</a:t>
              </a:r>
              <a:endParaRPr lang="en-US" sz="1500" dirty="0">
                <a:solidFill>
                  <a:schemeClr val="bg1">
                    <a:lumMod val="65000"/>
                  </a:schemeClr>
                </a:solidFill>
              </a:endParaRPr>
            </a:p>
            <a:p>
              <a:endParaRPr lang="en-US" sz="1500" dirty="0"/>
            </a:p>
            <a:p>
              <a:r>
                <a:rPr lang="en-US" sz="1500" dirty="0"/>
                <a:t>Fatima Abbasi, </a:t>
              </a:r>
              <a:r>
                <a:rPr lang="en-US" sz="1500" i="1" dirty="0"/>
                <a:t>Microbiologist</a:t>
              </a:r>
            </a:p>
            <a:p>
              <a:r>
                <a:rPr lang="en-US" sz="1500" dirty="0">
                  <a:solidFill>
                    <a:schemeClr val="bg1">
                      <a:lumMod val="65000"/>
                    </a:schemeClr>
                  </a:solidFill>
                </a:rPr>
                <a:t>Flow cytometry </a:t>
              </a:r>
            </a:p>
            <a:p>
              <a:endParaRPr lang="en-US" sz="1500" dirty="0"/>
            </a:p>
            <a:p>
              <a:r>
                <a:rPr lang="en-US" sz="1500" dirty="0"/>
                <a:t>Brian </a:t>
              </a:r>
              <a:r>
                <a:rPr lang="en-US" sz="1500" dirty="0" err="1"/>
                <a:t>Kwee</a:t>
              </a:r>
              <a:r>
                <a:rPr lang="en-US" sz="1500" dirty="0"/>
                <a:t>, </a:t>
              </a:r>
              <a:r>
                <a:rPr lang="en-US" sz="1500" i="1" dirty="0"/>
                <a:t>ORISE fellow</a:t>
              </a:r>
            </a:p>
            <a:p>
              <a:r>
                <a:rPr lang="en-US" sz="1500" dirty="0">
                  <a:solidFill>
                    <a:schemeClr val="bg1">
                      <a:lumMod val="65000"/>
                    </a:schemeClr>
                  </a:solidFill>
                </a:rPr>
                <a:t>Immunosuppression &amp; Biomaterials</a:t>
              </a:r>
            </a:p>
            <a:p>
              <a:endParaRPr lang="en-US" sz="1500" dirty="0"/>
            </a:p>
            <a:p>
              <a:r>
                <a:rPr lang="en-US" sz="1500" dirty="0"/>
                <a:t>James Yu, </a:t>
              </a:r>
              <a:r>
                <a:rPr lang="en-US" sz="1500" i="1" dirty="0"/>
                <a:t>ORISE fellow</a:t>
              </a:r>
            </a:p>
            <a:p>
              <a:r>
                <a:rPr lang="en-US" sz="1500" dirty="0">
                  <a:solidFill>
                    <a:schemeClr val="bg1">
                      <a:lumMod val="65000"/>
                    </a:schemeClr>
                  </a:solidFill>
                </a:rPr>
                <a:t>CurioChips system</a:t>
              </a:r>
            </a:p>
            <a:p>
              <a:endParaRPr lang="en-US" sz="1500" dirty="0">
                <a:solidFill>
                  <a:schemeClr val="bg1">
                    <a:lumMod val="65000"/>
                  </a:schemeClr>
                </a:solidFill>
              </a:endParaRPr>
            </a:p>
            <a:p>
              <a:r>
                <a:rPr lang="en-US" sz="1500" dirty="0" err="1"/>
                <a:t>Shekh</a:t>
              </a:r>
              <a:r>
                <a:rPr lang="en-US" sz="1500" dirty="0"/>
                <a:t> Rahman, </a:t>
              </a:r>
              <a:r>
                <a:rPr lang="en-US" sz="1500" i="1" dirty="0"/>
                <a:t>ORISE fellow</a:t>
              </a:r>
            </a:p>
            <a:p>
              <a:r>
                <a:rPr lang="en-US" sz="1500" dirty="0">
                  <a:solidFill>
                    <a:schemeClr val="bg1">
                      <a:lumMod val="65000"/>
                    </a:schemeClr>
                  </a:solidFill>
                </a:rPr>
                <a:t>Placental drug transfer</a:t>
              </a:r>
            </a:p>
            <a:p>
              <a:endParaRPr lang="en-US" sz="1500" dirty="0">
                <a:solidFill>
                  <a:schemeClr val="bg1">
                    <a:lumMod val="65000"/>
                  </a:schemeClr>
                </a:solidFill>
              </a:endParaRPr>
            </a:p>
          </p:txBody>
        </p:sp>
      </p:grpSp>
      <p:grpSp>
        <p:nvGrpSpPr>
          <p:cNvPr id="6" name="Group 5">
            <a:extLst>
              <a:ext uri="{FF2B5EF4-FFF2-40B4-BE49-F238E27FC236}">
                <a16:creationId xmlns:a16="http://schemas.microsoft.com/office/drawing/2014/main" id="{D85036B7-3335-F540-ADB6-C04569D023EB}"/>
              </a:ext>
            </a:extLst>
          </p:cNvPr>
          <p:cNvGrpSpPr/>
          <p:nvPr/>
        </p:nvGrpSpPr>
        <p:grpSpPr>
          <a:xfrm>
            <a:off x="5889024" y="933965"/>
            <a:ext cx="3112873" cy="4246926"/>
            <a:chOff x="5889024" y="933965"/>
            <a:chExt cx="3112873" cy="4246926"/>
          </a:xfrm>
        </p:grpSpPr>
        <p:sp>
          <p:nvSpPr>
            <p:cNvPr id="96" name="Rounded Rectangle 95">
              <a:extLst>
                <a:ext uri="{FF2B5EF4-FFF2-40B4-BE49-F238E27FC236}">
                  <a16:creationId xmlns:a16="http://schemas.microsoft.com/office/drawing/2014/main" id="{3292478C-27E7-4040-8E1E-EEC65444DFE8}"/>
                </a:ext>
              </a:extLst>
            </p:cNvPr>
            <p:cNvSpPr/>
            <p:nvPr/>
          </p:nvSpPr>
          <p:spPr>
            <a:xfrm>
              <a:off x="5889024" y="933965"/>
              <a:ext cx="3112873" cy="3962438"/>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3B559420-84CC-D54A-831C-D9DDDC73C3D0}"/>
                </a:ext>
              </a:extLst>
            </p:cNvPr>
            <p:cNvSpPr txBox="1"/>
            <p:nvPr/>
          </p:nvSpPr>
          <p:spPr>
            <a:xfrm>
              <a:off x="6101664" y="1010980"/>
              <a:ext cx="1752600" cy="323165"/>
            </a:xfrm>
            <a:prstGeom prst="rect">
              <a:avLst/>
            </a:prstGeom>
            <a:noFill/>
          </p:spPr>
          <p:txBody>
            <a:bodyPr wrap="square" rtlCol="0">
              <a:spAutoFit/>
            </a:bodyPr>
            <a:lstStyle/>
            <a:p>
              <a:r>
                <a:rPr lang="en-US" sz="1500" b="1" dirty="0"/>
                <a:t>Collaborators</a:t>
              </a:r>
            </a:p>
          </p:txBody>
        </p:sp>
        <p:sp>
          <p:nvSpPr>
            <p:cNvPr id="98" name="TextBox 97">
              <a:extLst>
                <a:ext uri="{FF2B5EF4-FFF2-40B4-BE49-F238E27FC236}">
                  <a16:creationId xmlns:a16="http://schemas.microsoft.com/office/drawing/2014/main" id="{C0753AC6-B45E-1D42-BE18-B61A6660EF31}"/>
                </a:ext>
              </a:extLst>
            </p:cNvPr>
            <p:cNvSpPr txBox="1"/>
            <p:nvPr/>
          </p:nvSpPr>
          <p:spPr>
            <a:xfrm>
              <a:off x="5941539" y="1395239"/>
              <a:ext cx="3029482" cy="3785652"/>
            </a:xfrm>
            <a:prstGeom prst="rect">
              <a:avLst/>
            </a:prstGeom>
            <a:noFill/>
          </p:spPr>
          <p:txBody>
            <a:bodyPr wrap="square" rtlCol="0">
              <a:spAutoFit/>
            </a:bodyPr>
            <a:lstStyle/>
            <a:p>
              <a:pPr marL="171450" indent="-171450">
                <a:buFont typeface="Arial" panose="020B0604020202020204" pitchFamily="34" charset="0"/>
                <a:buChar char="•"/>
              </a:pPr>
              <a:r>
                <a:rPr lang="en-US" sz="1200" u="sng" dirty="0"/>
                <a:t>CBER/OTAT</a:t>
              </a:r>
              <a:r>
                <a:rPr lang="en-US" sz="1200" dirty="0"/>
                <a:t>: Steve Bauer, Brent </a:t>
              </a:r>
              <a:r>
                <a:rPr lang="en-US" sz="1200" dirty="0" err="1"/>
                <a:t>McCright</a:t>
              </a:r>
              <a:r>
                <a:rPr lang="en-US" sz="1200" dirty="0"/>
                <a:t>, </a:t>
              </a:r>
              <a:r>
                <a:rPr lang="en-US" sz="1200" dirty="0" err="1"/>
                <a:t>Busik</a:t>
              </a:r>
              <a:r>
                <a:rPr lang="en-US" sz="1200" dirty="0"/>
                <a:t> Park, Ge Ma</a:t>
              </a:r>
            </a:p>
            <a:p>
              <a:pPr marL="171450" indent="-171450">
                <a:buFont typeface="Arial" panose="020B0604020202020204" pitchFamily="34" charset="0"/>
                <a:buChar char="•"/>
              </a:pPr>
              <a:r>
                <a:rPr lang="en-US" sz="1200" u="sng" dirty="0"/>
                <a:t>CBER/OBRR</a:t>
              </a:r>
              <a:r>
                <a:rPr lang="en-US" sz="1200" dirty="0"/>
                <a:t>: Indira Hewlett</a:t>
              </a:r>
            </a:p>
            <a:p>
              <a:pPr marL="171450" indent="-171450">
                <a:buFont typeface="Arial" panose="020B0604020202020204" pitchFamily="34" charset="0"/>
                <a:buChar char="•"/>
              </a:pPr>
              <a:r>
                <a:rPr lang="en-US" sz="1200" u="sng" dirty="0"/>
                <a:t>CDER/OTS</a:t>
              </a:r>
              <a:r>
                <a:rPr lang="en-US" sz="1200" dirty="0"/>
                <a:t>: Alexandre Ribeiro</a:t>
              </a:r>
            </a:p>
            <a:p>
              <a:pPr marL="171450" indent="-171450">
                <a:buFont typeface="Arial" panose="020B0604020202020204" pitchFamily="34" charset="0"/>
                <a:buChar char="•"/>
              </a:pPr>
              <a:r>
                <a:rPr lang="en-US" sz="1200" u="sng" dirty="0"/>
                <a:t>CDRH/OSEL</a:t>
              </a:r>
              <a:r>
                <a:rPr lang="en-US" sz="1200" dirty="0"/>
                <a:t>: Anant Agrawal, </a:t>
              </a:r>
              <a:r>
                <a:rPr lang="en-US" sz="1200" dirty="0" err="1"/>
                <a:t>Jiwen</a:t>
              </a:r>
              <a:r>
                <a:rPr lang="en-US" sz="1200" dirty="0"/>
                <a:t> Zheng, Shelby Skoog, Peter Goering</a:t>
              </a:r>
            </a:p>
            <a:p>
              <a:pPr marL="171450" indent="-171450">
                <a:buFont typeface="Arial" panose="020B0604020202020204" pitchFamily="34" charset="0"/>
                <a:buChar char="•"/>
              </a:pPr>
              <a:r>
                <a:rPr lang="en-US" sz="1200" u="sng" dirty="0"/>
                <a:t>CFSAN/OFS</a:t>
              </a:r>
              <a:r>
                <a:rPr lang="en-US" sz="1200" dirty="0"/>
                <a:t>: Timothy Duncan, Yun Wang</a:t>
              </a:r>
            </a:p>
            <a:p>
              <a:pPr marL="171450" indent="-171450">
                <a:buFont typeface="Arial" panose="020B0604020202020204" pitchFamily="34" charset="0"/>
                <a:buChar char="•"/>
              </a:pPr>
              <a:r>
                <a:rPr lang="en-US" sz="1200" u="sng" dirty="0"/>
                <a:t>NCTR/OR</a:t>
              </a:r>
              <a:r>
                <a:rPr lang="en-US" sz="1200" dirty="0"/>
                <a:t>: Nakamura Noriko, William Mattes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u="sng" dirty="0" err="1"/>
                <a:t>Qureator</a:t>
              </a:r>
              <a:r>
                <a:rPr lang="en-US" sz="1200" u="sng" dirty="0"/>
                <a:t> (</a:t>
              </a:r>
              <a:r>
                <a:rPr lang="en-US" sz="1200" u="sng" dirty="0" err="1"/>
                <a:t>CurioChips</a:t>
              </a:r>
              <a:r>
                <a:rPr lang="en-US" sz="1200" dirty="0"/>
                <a:t>): Kyusuk Baek</a:t>
              </a:r>
            </a:p>
            <a:p>
              <a:pPr marL="171450" indent="-171450">
                <a:buFont typeface="Arial" panose="020B0604020202020204" pitchFamily="34" charset="0"/>
                <a:buChar char="•"/>
              </a:pPr>
              <a:r>
                <a:rPr lang="en-US" sz="1200" u="sng" dirty="0"/>
                <a:t>Seoul National University</a:t>
              </a:r>
              <a:r>
                <a:rPr lang="en-US" sz="1200" dirty="0"/>
                <a:t>: </a:t>
              </a:r>
              <a:r>
                <a:rPr lang="en-US" sz="1200" dirty="0" err="1"/>
                <a:t>Noo</a:t>
              </a:r>
              <a:r>
                <a:rPr lang="en-US" sz="1200" dirty="0"/>
                <a:t> Li Jeon, James Yu</a:t>
              </a:r>
            </a:p>
            <a:p>
              <a:pPr marL="171450" indent="-171450">
                <a:buFont typeface="Arial" panose="020B0604020202020204" pitchFamily="34" charset="0"/>
                <a:buChar char="•"/>
              </a:pPr>
              <a:r>
                <a:rPr lang="en-US" sz="1200" u="sng" dirty="0"/>
                <a:t>University of Wisconsin</a:t>
              </a:r>
              <a:r>
                <a:rPr lang="en-US" sz="1200" dirty="0"/>
                <a:t>: David Beebe, Tony Jimenez</a:t>
              </a:r>
            </a:p>
            <a:p>
              <a:pPr marL="171450" indent="-171450">
                <a:buFont typeface="Arial" panose="020B0604020202020204" pitchFamily="34" charset="0"/>
                <a:buChar char="•"/>
              </a:pPr>
              <a:r>
                <a:rPr lang="en-US" sz="1200" u="sng" dirty="0"/>
                <a:t>University of Georgia</a:t>
              </a:r>
              <a:r>
                <a:rPr lang="en-US" sz="1200" dirty="0"/>
                <a:t>: Ross </a:t>
              </a:r>
              <a:r>
                <a:rPr lang="en-US" sz="1200" dirty="0" err="1"/>
                <a:t>Marklein</a:t>
              </a:r>
              <a:endParaRPr lang="en-US" sz="1200" dirty="0"/>
            </a:p>
            <a:p>
              <a:pPr marL="171450" indent="-171450">
                <a:buFont typeface="Arial" panose="020B0604020202020204" pitchFamily="34" charset="0"/>
                <a:buChar char="•"/>
              </a:pPr>
              <a:r>
                <a:rPr lang="en-US" sz="1200" u="sng" dirty="0"/>
                <a:t>Stanford University</a:t>
              </a:r>
              <a:r>
                <a:rPr lang="en-US" sz="1200" dirty="0"/>
                <a:t>: Ngan Huang</a:t>
              </a:r>
            </a:p>
            <a:p>
              <a:endParaRPr lang="en-US" sz="1200" dirty="0"/>
            </a:p>
            <a:p>
              <a:pPr marL="171450" indent="-171450">
                <a:buFont typeface="Arial" panose="020B0604020202020204" pitchFamily="34" charset="0"/>
                <a:buChar char="•"/>
              </a:pPr>
              <a:endParaRPr lang="en-US" sz="1200" dirty="0"/>
            </a:p>
          </p:txBody>
        </p:sp>
      </p:grpSp>
      <p:sp>
        <p:nvSpPr>
          <p:cNvPr id="14" name="TextBox 13">
            <a:extLst>
              <a:ext uri="{FF2B5EF4-FFF2-40B4-BE49-F238E27FC236}">
                <a16:creationId xmlns:a16="http://schemas.microsoft.com/office/drawing/2014/main" id="{0897C0AD-7749-674E-9522-BC8F5DD40B85}"/>
              </a:ext>
            </a:extLst>
          </p:cNvPr>
          <p:cNvSpPr txBox="1"/>
          <p:nvPr/>
        </p:nvSpPr>
        <p:spPr>
          <a:xfrm>
            <a:off x="3505965" y="1587805"/>
            <a:ext cx="2326685" cy="2600712"/>
          </a:xfrm>
          <a:prstGeom prst="rect">
            <a:avLst/>
          </a:prstGeom>
          <a:solidFill>
            <a:srgbClr val="F2DCDB">
              <a:alpha val="50196"/>
            </a:srgbClr>
          </a:solidFill>
        </p:spPr>
        <p:txBody>
          <a:bodyPr wrap="square" rtlCol="0">
            <a:spAutoFit/>
          </a:bodyPr>
          <a:lstStyle/>
          <a:p>
            <a:r>
              <a:rPr lang="en-US" sz="1500" b="1" dirty="0"/>
              <a:t>Funding</a:t>
            </a:r>
          </a:p>
          <a:p>
            <a:endParaRPr lang="en-US" sz="800" b="1" dirty="0"/>
          </a:p>
          <a:p>
            <a:pPr marL="285750" indent="-285750">
              <a:buFont typeface="Arial" panose="020B0604020202020204" pitchFamily="34" charset="0"/>
              <a:buChar char="•"/>
            </a:pPr>
            <a:r>
              <a:rPr lang="en-US" sz="1400" dirty="0"/>
              <a:t>Division of Cellular and Gene Therapies</a:t>
            </a:r>
          </a:p>
          <a:p>
            <a:pPr marL="285750" indent="-285750">
              <a:buFont typeface="Arial" panose="020B0604020202020204" pitchFamily="34" charset="0"/>
              <a:buChar char="•"/>
            </a:pPr>
            <a:r>
              <a:rPr lang="en-US" sz="1400" dirty="0"/>
              <a:t>Challenge Grants</a:t>
            </a:r>
          </a:p>
          <a:p>
            <a:pPr marL="285750" indent="-285750">
              <a:buFont typeface="Arial" panose="020B0604020202020204" pitchFamily="34" charset="0"/>
              <a:buChar char="•"/>
            </a:pPr>
            <a:r>
              <a:rPr lang="en-US" sz="1400" dirty="0"/>
              <a:t>Collaborative Nanotechnology Grants</a:t>
            </a:r>
          </a:p>
          <a:p>
            <a:pPr marL="285750" indent="-285750">
              <a:buFont typeface="Arial" panose="020B0604020202020204" pitchFamily="34" charset="0"/>
              <a:buChar char="•"/>
            </a:pPr>
            <a:r>
              <a:rPr lang="en-US" sz="1400" dirty="0"/>
              <a:t>Perinatal Health Center of Excellence Grants</a:t>
            </a:r>
          </a:p>
          <a:p>
            <a:pPr marL="285750" indent="-285750">
              <a:buFont typeface="Arial" panose="020B0604020202020204" pitchFamily="34" charset="0"/>
              <a:buChar char="•"/>
            </a:pPr>
            <a:r>
              <a:rPr lang="en-US" sz="1400" dirty="0"/>
              <a:t>National Center for Toxicological Research</a:t>
            </a:r>
          </a:p>
        </p:txBody>
      </p:sp>
    </p:spTree>
    <p:extLst>
      <p:ext uri="{BB962C8B-B14F-4D97-AF65-F5344CB8AC3E}">
        <p14:creationId xmlns:p14="http://schemas.microsoft.com/office/powerpoint/2010/main" val="4286545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A32A1B-848A-1648-BE4E-79C2EDBAFC4E}"/>
              </a:ext>
            </a:extLst>
          </p:cNvPr>
          <p:cNvSpPr txBox="1">
            <a:spLocks noChangeArrowheads="1"/>
          </p:cNvSpPr>
          <p:nvPr/>
        </p:nvSpPr>
        <p:spPr>
          <a:xfrm>
            <a:off x="1447800" y="133350"/>
            <a:ext cx="6381827" cy="5715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500" b="1" dirty="0">
                <a:solidFill>
                  <a:schemeClr val="tx2"/>
                </a:solidFill>
              </a:rPr>
              <a:t>Contact Information</a:t>
            </a:r>
            <a:endParaRPr lang="en-US" altLang="en-US" sz="3500" dirty="0">
              <a:solidFill>
                <a:srgbClr val="0070C0"/>
              </a:solidFill>
            </a:endParaRPr>
          </a:p>
        </p:txBody>
      </p:sp>
      <p:sp>
        <p:nvSpPr>
          <p:cNvPr id="4" name="Rectangle 3">
            <a:extLst>
              <a:ext uri="{FF2B5EF4-FFF2-40B4-BE49-F238E27FC236}">
                <a16:creationId xmlns:a16="http://schemas.microsoft.com/office/drawing/2014/main" id="{B838DA4E-90D8-3E4D-A706-528F0890217E}"/>
              </a:ext>
            </a:extLst>
          </p:cNvPr>
          <p:cNvSpPr txBox="1">
            <a:spLocks noChangeArrowheads="1"/>
          </p:cNvSpPr>
          <p:nvPr/>
        </p:nvSpPr>
        <p:spPr>
          <a:xfrm>
            <a:off x="762441" y="869157"/>
            <a:ext cx="6381827" cy="398859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80000"/>
              </a:lnSpc>
              <a:spcAft>
                <a:spcPts val="0"/>
              </a:spcAft>
              <a:buFont typeface="Arial" panose="020B0604020202020204" pitchFamily="34" charset="0"/>
              <a:buChar char="•"/>
            </a:pPr>
            <a:r>
              <a:rPr lang="en-US" altLang="en-US" sz="1500" b="1" dirty="0"/>
              <a:t>Kyung Sung, Ph.D.</a:t>
            </a:r>
          </a:p>
          <a:p>
            <a:pPr marL="342900" lvl="1" indent="0" fontAlgn="auto">
              <a:lnSpc>
                <a:spcPct val="80000"/>
              </a:lnSpc>
              <a:spcAft>
                <a:spcPts val="0"/>
              </a:spcAft>
              <a:buFont typeface="Arial"/>
              <a:buNone/>
            </a:pPr>
            <a:r>
              <a:rPr lang="en-US" altLang="en-US" sz="1500" b="1" dirty="0"/>
              <a:t>	</a:t>
            </a:r>
            <a:r>
              <a:rPr lang="en-US" altLang="en-US" sz="1200" b="1" dirty="0" err="1"/>
              <a:t>kyung.sung@fda.hhs.gov</a:t>
            </a:r>
            <a:r>
              <a:rPr lang="en-US" altLang="en-US" sz="1500" b="1" dirty="0"/>
              <a:t> </a:t>
            </a:r>
          </a:p>
          <a:p>
            <a:pPr marL="342900" lvl="1" indent="0" fontAlgn="auto">
              <a:lnSpc>
                <a:spcPct val="80000"/>
              </a:lnSpc>
              <a:spcAft>
                <a:spcPts val="0"/>
              </a:spcAft>
              <a:buFont typeface="Arial"/>
              <a:buNone/>
            </a:pPr>
            <a:endParaRPr lang="en-US" altLang="en-US" sz="1500" b="1" dirty="0"/>
          </a:p>
          <a:p>
            <a:pPr fontAlgn="auto">
              <a:lnSpc>
                <a:spcPct val="150000"/>
              </a:lnSpc>
              <a:spcBef>
                <a:spcPts val="0"/>
              </a:spcBef>
              <a:spcAft>
                <a:spcPts val="0"/>
              </a:spcAft>
              <a:defRPr/>
            </a:pPr>
            <a:r>
              <a:rPr lang="en-US" altLang="en-US" sz="1200" b="1" dirty="0">
                <a:latin typeface="Calibri" pitchFamily="34" charset="0"/>
              </a:rPr>
              <a:t>Regulatory Questions:</a:t>
            </a:r>
          </a:p>
          <a:p>
            <a:pPr marL="0" indent="0" fontAlgn="auto">
              <a:lnSpc>
                <a:spcPct val="150000"/>
              </a:lnSpc>
              <a:spcBef>
                <a:spcPts val="0"/>
              </a:spcBef>
              <a:spcAft>
                <a:spcPts val="0"/>
              </a:spcAft>
              <a:buFont typeface="Arial"/>
              <a:buNone/>
              <a:defRPr/>
            </a:pPr>
            <a:r>
              <a:rPr lang="en-US" altLang="en-US" sz="1200" b="1" dirty="0">
                <a:latin typeface="Calibri" pitchFamily="34" charset="0"/>
              </a:rPr>
              <a:t>	OTAT Main Line – 240 402 8190</a:t>
            </a:r>
            <a:br>
              <a:rPr lang="en-US" altLang="en-US" sz="1200" dirty="0">
                <a:latin typeface="Calibri" pitchFamily="34" charset="0"/>
              </a:rPr>
            </a:br>
            <a:r>
              <a:rPr lang="en-US" altLang="en-US" sz="1200" dirty="0">
                <a:latin typeface="Calibri" pitchFamily="34" charset="0"/>
              </a:rPr>
              <a:t>	Email: </a:t>
            </a:r>
            <a:r>
              <a:rPr lang="en-US" altLang="en-US" sz="1200" dirty="0">
                <a:latin typeface="Calibri" pitchFamily="34" charset="0"/>
                <a:hlinkClick r:id="rId3"/>
              </a:rPr>
              <a:t>OTATRPMS@fda.hhs.gov</a:t>
            </a:r>
            <a:r>
              <a:rPr lang="en-US" altLang="en-US" sz="1200" dirty="0">
                <a:latin typeface="Calibri" pitchFamily="34" charset="0"/>
              </a:rPr>
              <a:t> and</a:t>
            </a:r>
            <a:br>
              <a:rPr lang="en-US" altLang="en-US" sz="1200" dirty="0">
                <a:latin typeface="Calibri" pitchFamily="34" charset="0"/>
              </a:rPr>
            </a:br>
            <a:r>
              <a:rPr lang="en-US" altLang="en-US" sz="1200" dirty="0">
                <a:latin typeface="Calibri" pitchFamily="34" charset="0"/>
              </a:rPr>
              <a:t>	</a:t>
            </a:r>
            <a:r>
              <a:rPr lang="en-US" altLang="en-US" sz="1200" dirty="0">
                <a:latin typeface="Calibri" pitchFamily="34" charset="0"/>
                <a:hlinkClick r:id="rId4"/>
              </a:rPr>
              <a:t>Lori.Tull@fda.hhs.gov</a:t>
            </a:r>
            <a:r>
              <a:rPr lang="en-US" altLang="en-US" sz="1200" dirty="0">
                <a:latin typeface="Calibri" pitchFamily="34" charset="0"/>
              </a:rPr>
              <a:t> </a:t>
            </a:r>
            <a:endParaRPr lang="en-US" altLang="en-US" sz="1200" b="1" dirty="0">
              <a:latin typeface="Calibri" pitchFamily="34" charset="0"/>
            </a:endParaRPr>
          </a:p>
          <a:p>
            <a:pPr fontAlgn="auto">
              <a:lnSpc>
                <a:spcPct val="150000"/>
              </a:lnSpc>
              <a:spcBef>
                <a:spcPts val="0"/>
              </a:spcBef>
              <a:spcAft>
                <a:spcPts val="0"/>
              </a:spcAft>
              <a:defRPr/>
            </a:pPr>
            <a:r>
              <a:rPr lang="en-US" altLang="en-US" sz="1200" b="1" dirty="0">
                <a:latin typeface="Calibri" pitchFamily="34" charset="0"/>
              </a:rPr>
              <a:t>OTAT Learn Webinar Series: </a:t>
            </a:r>
            <a:br>
              <a:rPr lang="en-US" altLang="en-US" sz="1200" b="1" dirty="0">
                <a:latin typeface="Calibri" pitchFamily="34" charset="0"/>
              </a:rPr>
            </a:br>
            <a:r>
              <a:rPr lang="en-US" altLang="en-US" sz="1200" b="1" dirty="0">
                <a:latin typeface="Calibri" pitchFamily="34" charset="0"/>
              </a:rPr>
              <a:t>	</a:t>
            </a:r>
            <a:r>
              <a:rPr lang="en-US" altLang="en-US" sz="1200" dirty="0">
                <a:solidFill>
                  <a:schemeClr val="accent1">
                    <a:lumMod val="50000"/>
                  </a:schemeClr>
                </a:solidFill>
                <a:latin typeface="Calibri" pitchFamily="34" charset="0"/>
                <a:hlinkClick r:id="rId5"/>
              </a:rPr>
              <a:t>http://www.fda.gov/BiologicsBloodVaccines/NewsEvents/ucm232821.htm</a:t>
            </a:r>
            <a:br>
              <a:rPr lang="en-US" altLang="en-US" sz="1200" dirty="0">
                <a:solidFill>
                  <a:schemeClr val="accent1">
                    <a:lumMod val="50000"/>
                  </a:schemeClr>
                </a:solidFill>
                <a:latin typeface="Calibri" pitchFamily="34" charset="0"/>
              </a:rPr>
            </a:br>
            <a:endParaRPr lang="en-US" altLang="en-US" sz="450" dirty="0">
              <a:solidFill>
                <a:schemeClr val="accent1">
                  <a:lumMod val="50000"/>
                </a:schemeClr>
              </a:solidFill>
              <a:latin typeface="Calibri" pitchFamily="34" charset="0"/>
            </a:endParaRPr>
          </a:p>
          <a:p>
            <a:pPr fontAlgn="auto">
              <a:lnSpc>
                <a:spcPct val="150000"/>
              </a:lnSpc>
              <a:spcBef>
                <a:spcPts val="0"/>
              </a:spcBef>
              <a:spcAft>
                <a:spcPts val="0"/>
              </a:spcAft>
              <a:defRPr/>
            </a:pPr>
            <a:r>
              <a:rPr lang="en-US" altLang="en-US" sz="1200" b="1" dirty="0">
                <a:latin typeface="Calibri" pitchFamily="34" charset="0"/>
              </a:rPr>
              <a:t>CBER website: </a:t>
            </a:r>
            <a:r>
              <a:rPr lang="en-US" altLang="en-US" sz="1200" dirty="0">
                <a:latin typeface="Calibri" pitchFamily="34" charset="0"/>
                <a:hlinkClick r:id="rId6"/>
              </a:rPr>
              <a:t>www.fda.gov/BiologicsBloodVaccines/default.htm</a:t>
            </a:r>
            <a:endParaRPr lang="en-US" altLang="en-US" sz="1200" b="1" dirty="0">
              <a:latin typeface="Calibri" pitchFamily="34" charset="0"/>
            </a:endParaRPr>
          </a:p>
          <a:p>
            <a:pPr fontAlgn="auto">
              <a:lnSpc>
                <a:spcPct val="150000"/>
              </a:lnSpc>
              <a:spcBef>
                <a:spcPts val="0"/>
              </a:spcBef>
              <a:spcAft>
                <a:spcPts val="0"/>
              </a:spcAft>
              <a:defRPr/>
            </a:pPr>
            <a:r>
              <a:rPr lang="en-US" altLang="en-US" sz="1200" b="1" dirty="0">
                <a:latin typeface="Calibri" pitchFamily="34" charset="0"/>
              </a:rPr>
              <a:t>Phone:</a:t>
            </a:r>
            <a:r>
              <a:rPr lang="en-US" altLang="en-US" sz="1200" dirty="0">
                <a:latin typeface="Calibri" pitchFamily="34" charset="0"/>
              </a:rPr>
              <a:t> 1-800-835-4709 or 240-402-8010</a:t>
            </a:r>
          </a:p>
          <a:p>
            <a:pPr fontAlgn="auto">
              <a:lnSpc>
                <a:spcPct val="150000"/>
              </a:lnSpc>
              <a:spcBef>
                <a:spcPts val="0"/>
              </a:spcBef>
              <a:spcAft>
                <a:spcPts val="0"/>
              </a:spcAft>
              <a:defRPr/>
            </a:pPr>
            <a:r>
              <a:rPr lang="en-US" altLang="en-US" sz="1200" b="1" dirty="0">
                <a:latin typeface="Calibri" pitchFamily="34" charset="0"/>
              </a:rPr>
              <a:t>Consumer Affairs Branch</a:t>
            </a:r>
            <a:r>
              <a:rPr lang="en-US" altLang="en-US" sz="1200" dirty="0">
                <a:latin typeface="Calibri" pitchFamily="34" charset="0"/>
              </a:rPr>
              <a:t>: </a:t>
            </a:r>
            <a:r>
              <a:rPr lang="en-US" altLang="en-US" sz="1200" dirty="0">
                <a:latin typeface="Calibri" pitchFamily="34" charset="0"/>
                <a:hlinkClick r:id="rId7"/>
              </a:rPr>
              <a:t>ocod@fda.hhs.gov</a:t>
            </a:r>
            <a:endParaRPr lang="en-US" altLang="en-US" sz="1200" dirty="0">
              <a:latin typeface="Calibri" pitchFamily="34" charset="0"/>
            </a:endParaRPr>
          </a:p>
          <a:p>
            <a:pPr fontAlgn="auto">
              <a:lnSpc>
                <a:spcPct val="150000"/>
              </a:lnSpc>
              <a:spcBef>
                <a:spcPts val="0"/>
              </a:spcBef>
              <a:spcAft>
                <a:spcPts val="0"/>
              </a:spcAft>
              <a:defRPr/>
            </a:pPr>
            <a:r>
              <a:rPr lang="en-US" altLang="en-US" sz="1200" b="1" dirty="0">
                <a:latin typeface="Calibri" pitchFamily="34" charset="0"/>
              </a:rPr>
              <a:t>Manufacturers Assistance and Technical Training Branch</a:t>
            </a:r>
            <a:r>
              <a:rPr lang="en-US" altLang="en-US" sz="1200" dirty="0">
                <a:latin typeface="Calibri" pitchFamily="34" charset="0"/>
              </a:rPr>
              <a:t>: </a:t>
            </a:r>
            <a:r>
              <a:rPr lang="en-US" altLang="en-US" sz="1200" dirty="0">
                <a:latin typeface="Calibri" pitchFamily="34" charset="0"/>
                <a:hlinkClick r:id="rId8"/>
              </a:rPr>
              <a:t>industry.biologics@fda.gov</a:t>
            </a:r>
            <a:endParaRPr lang="en-US" altLang="en-US" sz="1200" dirty="0">
              <a:latin typeface="Calibri" pitchFamily="34" charset="0"/>
            </a:endParaRPr>
          </a:p>
          <a:p>
            <a:pPr fontAlgn="auto">
              <a:lnSpc>
                <a:spcPct val="80000"/>
              </a:lnSpc>
              <a:spcAft>
                <a:spcPts val="0"/>
              </a:spcAft>
            </a:pPr>
            <a:r>
              <a:rPr lang="en-US" altLang="en-US" sz="1200" b="1" dirty="0"/>
              <a:t>Follow us on Twitter: </a:t>
            </a:r>
            <a:r>
              <a:rPr lang="en-US" altLang="en-US" sz="1200" dirty="0">
                <a:hlinkClick r:id="rId9" tooltip="https://www.twitter.com/fdacber"/>
              </a:rPr>
              <a:t>https://www.twitter.com/fdacber</a:t>
            </a:r>
            <a:endParaRPr lang="en-US" altLang="en-US" sz="1200" dirty="0"/>
          </a:p>
          <a:p>
            <a:pPr fontAlgn="auto">
              <a:lnSpc>
                <a:spcPct val="150000"/>
              </a:lnSpc>
              <a:spcBef>
                <a:spcPts val="0"/>
              </a:spcBef>
              <a:spcAft>
                <a:spcPts val="0"/>
              </a:spcAft>
              <a:defRPr/>
            </a:pPr>
            <a:endParaRPr lang="en-US" altLang="en-US" sz="1200" dirty="0">
              <a:latin typeface="Calibri" pitchFamily="34" charset="0"/>
            </a:endParaRPr>
          </a:p>
          <a:p>
            <a:pPr marL="0" indent="0" fontAlgn="auto">
              <a:lnSpc>
                <a:spcPct val="150000"/>
              </a:lnSpc>
              <a:spcBef>
                <a:spcPts val="0"/>
              </a:spcBef>
              <a:spcAft>
                <a:spcPts val="0"/>
              </a:spcAft>
              <a:buFont typeface="Arial"/>
              <a:buNone/>
              <a:defRPr/>
            </a:pPr>
            <a:endParaRPr lang="en-US" altLang="en-US" sz="1200" dirty="0">
              <a:latin typeface="Calibri" pitchFamily="34" charset="0"/>
            </a:endParaRPr>
          </a:p>
          <a:p>
            <a:pPr fontAlgn="auto">
              <a:lnSpc>
                <a:spcPct val="150000"/>
              </a:lnSpc>
              <a:spcBef>
                <a:spcPts val="0"/>
              </a:spcBef>
              <a:spcAft>
                <a:spcPts val="0"/>
              </a:spcAft>
              <a:defRPr/>
            </a:pPr>
            <a:endParaRPr lang="en-US" altLang="en-US" sz="1200" dirty="0">
              <a:solidFill>
                <a:schemeClr val="bg1">
                  <a:lumMod val="50000"/>
                </a:schemeClr>
              </a:solidFill>
              <a:latin typeface="Calibri" pitchFamily="34" charset="0"/>
            </a:endParaRPr>
          </a:p>
          <a:p>
            <a:pPr fontAlgn="auto">
              <a:lnSpc>
                <a:spcPct val="150000"/>
              </a:lnSpc>
              <a:spcBef>
                <a:spcPts val="0"/>
              </a:spcBef>
              <a:spcAft>
                <a:spcPts val="0"/>
              </a:spcAft>
              <a:defRPr/>
            </a:pPr>
            <a:endParaRPr lang="en-US" altLang="en-US" sz="675" dirty="0">
              <a:solidFill>
                <a:schemeClr val="accent1">
                  <a:lumMod val="50000"/>
                </a:schemeClr>
              </a:solidFill>
              <a:latin typeface="Calibri" pitchFamily="34" charset="0"/>
            </a:endParaRPr>
          </a:p>
          <a:p>
            <a:pPr marL="0" indent="0" fontAlgn="auto">
              <a:lnSpc>
                <a:spcPct val="150000"/>
              </a:lnSpc>
              <a:spcBef>
                <a:spcPts val="0"/>
              </a:spcBef>
              <a:spcAft>
                <a:spcPts val="0"/>
              </a:spcAft>
              <a:buFont typeface="Arial"/>
              <a:buNone/>
              <a:defRPr/>
            </a:pPr>
            <a:endParaRPr lang="en-US" altLang="en-US" sz="675" dirty="0">
              <a:solidFill>
                <a:schemeClr val="accent1">
                  <a:lumMod val="50000"/>
                </a:schemeClr>
              </a:solidFill>
              <a:latin typeface="Calibri" pitchFamily="34" charset="0"/>
            </a:endParaRPr>
          </a:p>
          <a:p>
            <a:pPr fontAlgn="auto">
              <a:lnSpc>
                <a:spcPct val="150000"/>
              </a:lnSpc>
              <a:spcBef>
                <a:spcPts val="0"/>
              </a:spcBef>
              <a:spcAft>
                <a:spcPts val="0"/>
              </a:spcAft>
              <a:defRPr/>
            </a:pPr>
            <a:endParaRPr lang="en-US" altLang="en-US" sz="675" dirty="0">
              <a:latin typeface="Calibri" pitchFamily="34" charset="0"/>
            </a:endParaRPr>
          </a:p>
        </p:txBody>
      </p:sp>
      <p:sp>
        <p:nvSpPr>
          <p:cNvPr id="5" name="TextBox 4">
            <a:extLst>
              <a:ext uri="{FF2B5EF4-FFF2-40B4-BE49-F238E27FC236}">
                <a16:creationId xmlns:a16="http://schemas.microsoft.com/office/drawing/2014/main" id="{7F18C963-6D3A-2545-AC4B-158BEB78D73A}"/>
              </a:ext>
            </a:extLst>
          </p:cNvPr>
          <p:cNvSpPr txBox="1">
            <a:spLocks noChangeArrowheads="1"/>
          </p:cNvSpPr>
          <p:nvPr/>
        </p:nvSpPr>
        <p:spPr bwMode="auto">
          <a:xfrm>
            <a:off x="6050183" y="2810656"/>
            <a:ext cx="10422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900" i="1" dirty="0">
                <a:latin typeface="Calibri" pitchFamily="34" charset="0"/>
              </a:rPr>
              <a:t>FDA Headquarters</a:t>
            </a:r>
          </a:p>
          <a:p>
            <a:pPr algn="ctr" eaLnBrk="1" hangingPunct="1">
              <a:spcBef>
                <a:spcPct val="0"/>
              </a:spcBef>
              <a:buFontTx/>
              <a:buNone/>
            </a:pPr>
            <a:endParaRPr lang="en-US" altLang="en-US" sz="1200" i="1" dirty="0">
              <a:latin typeface="Calibri" pitchFamily="34" charset="0"/>
            </a:endParaRPr>
          </a:p>
        </p:txBody>
      </p:sp>
      <p:pic>
        <p:nvPicPr>
          <p:cNvPr id="6" name="Picture 8">
            <a:extLst>
              <a:ext uri="{FF2B5EF4-FFF2-40B4-BE49-F238E27FC236}">
                <a16:creationId xmlns:a16="http://schemas.microsoft.com/office/drawing/2014/main" id="{9DC06449-C300-0943-B6E7-8BAACE0A4A33}"/>
              </a:ext>
              <a:ext uri="{C183D7F6-B498-43B3-948B-1728B52AA6E4}">
                <adec:decorative xmlns:adec="http://schemas.microsoft.com/office/drawing/2017/decorative" val="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081" y="3449829"/>
            <a:ext cx="1200319" cy="83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075BBA1E-D6DD-884E-B231-F513116DDDE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00599" y="1069917"/>
            <a:ext cx="2971800" cy="1734788"/>
          </a:xfrm>
          <a:prstGeom prst="rect">
            <a:avLst/>
          </a:prstGeom>
        </p:spPr>
      </p:pic>
      <p:sp>
        <p:nvSpPr>
          <p:cNvPr id="8" name="Footer Placeholder 2">
            <a:extLst>
              <a:ext uri="{FF2B5EF4-FFF2-40B4-BE49-F238E27FC236}">
                <a16:creationId xmlns:a16="http://schemas.microsoft.com/office/drawing/2014/main" id="{5587B029-D86E-C740-9A06-570F5F430F9B}"/>
              </a:ext>
            </a:extLst>
          </p:cNvPr>
          <p:cNvSpPr>
            <a:spLocks noGrp="1"/>
          </p:cNvSpPr>
          <p:nvPr>
            <p:ph type="ftr" sz="quarter" idx="11"/>
          </p:nvPr>
        </p:nvSpPr>
        <p:spPr>
          <a:xfrm>
            <a:off x="30480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094714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45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F8D6CB71-96E2-B443-BF7A-302CCBE98ABC}"/>
              </a:ext>
            </a:extLst>
          </p:cNvPr>
          <p:cNvSpPr>
            <a:spLocks noGrp="1"/>
          </p:cNvSpPr>
          <p:nvPr>
            <p:ph type="title"/>
          </p:nvPr>
        </p:nvSpPr>
        <p:spPr>
          <a:xfrm>
            <a:off x="-228600" y="133350"/>
            <a:ext cx="8670664" cy="857250"/>
          </a:xfrm>
        </p:spPr>
        <p:txBody>
          <a:bodyPr>
            <a:noAutofit/>
          </a:bodyPr>
          <a:lstStyle/>
          <a:p>
            <a:r>
              <a:rPr lang="en-US" sz="2500" b="1" dirty="0">
                <a:solidFill>
                  <a:schemeClr val="tx2"/>
                </a:solidFill>
              </a:rPr>
              <a:t>All IND submissions with cell therapy products </a:t>
            </a:r>
            <a:br>
              <a:rPr lang="en-US" sz="2500" b="1" dirty="0">
                <a:solidFill>
                  <a:schemeClr val="tx2"/>
                </a:solidFill>
              </a:rPr>
            </a:br>
            <a:r>
              <a:rPr lang="en-US" sz="2200" b="1" dirty="0">
                <a:solidFill>
                  <a:schemeClr val="tx2"/>
                </a:solidFill>
              </a:rPr>
              <a:t>CY 1963 - 2018</a:t>
            </a:r>
            <a:endParaRPr lang="en-US" sz="2200" dirty="0"/>
          </a:p>
        </p:txBody>
      </p:sp>
      <p:pic>
        <p:nvPicPr>
          <p:cNvPr id="4" name="Picture 3" descr="This image shows a chart showing a sharp increase in the number of IND submissions with cell therapy products. ">
            <a:extLst>
              <a:ext uri="{FF2B5EF4-FFF2-40B4-BE49-F238E27FC236}">
                <a16:creationId xmlns:a16="http://schemas.microsoft.com/office/drawing/2014/main" id="{240160A8-CBF2-4906-BE8C-80157B5F4D44}"/>
              </a:ext>
            </a:extLst>
          </p:cNvPr>
          <p:cNvPicPr>
            <a:picLocks noChangeAspect="1"/>
          </p:cNvPicPr>
          <p:nvPr/>
        </p:nvPicPr>
        <p:blipFill>
          <a:blip r:embed="rId3"/>
          <a:stretch>
            <a:fillRect/>
          </a:stretch>
        </p:blipFill>
        <p:spPr>
          <a:xfrm>
            <a:off x="926276" y="1276350"/>
            <a:ext cx="7291448" cy="3505504"/>
          </a:xfrm>
          <a:prstGeom prst="rect">
            <a:avLst/>
          </a:prstGeom>
        </p:spPr>
      </p:pic>
    </p:spTree>
    <p:extLst>
      <p:ext uri="{BB962C8B-B14F-4D97-AF65-F5344CB8AC3E}">
        <p14:creationId xmlns:p14="http://schemas.microsoft.com/office/powerpoint/2010/main" val="2342396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F8D6CB71-96E2-B443-BF7A-302CCBE98ABC}"/>
              </a:ext>
            </a:extLst>
          </p:cNvPr>
          <p:cNvSpPr>
            <a:spLocks noGrp="1"/>
          </p:cNvSpPr>
          <p:nvPr>
            <p:ph type="title"/>
          </p:nvPr>
        </p:nvSpPr>
        <p:spPr>
          <a:xfrm>
            <a:off x="232617" y="133350"/>
            <a:ext cx="8229600" cy="857250"/>
          </a:xfrm>
        </p:spPr>
        <p:txBody>
          <a:bodyPr>
            <a:noAutofit/>
          </a:bodyPr>
          <a:lstStyle/>
          <a:p>
            <a:r>
              <a:rPr lang="en-US" sz="3200" b="1" dirty="0">
                <a:solidFill>
                  <a:schemeClr val="tx2"/>
                </a:solidFill>
              </a:rPr>
              <a:t>Licensed Cellular Products</a:t>
            </a:r>
            <a:endParaRPr lang="en-US" sz="3200" dirty="0"/>
          </a:p>
        </p:txBody>
      </p:sp>
      <p:sp>
        <p:nvSpPr>
          <p:cNvPr id="4" name="Content Placeholder 2">
            <a:extLst>
              <a:ext uri="{FF2B5EF4-FFF2-40B4-BE49-F238E27FC236}">
                <a16:creationId xmlns:a16="http://schemas.microsoft.com/office/drawing/2014/main" id="{6491E017-19A7-5948-94C7-CD20C8E08750}"/>
              </a:ext>
            </a:extLst>
          </p:cNvPr>
          <p:cNvSpPr txBox="1">
            <a:spLocks/>
          </p:cNvSpPr>
          <p:nvPr/>
        </p:nvSpPr>
        <p:spPr>
          <a:xfrm>
            <a:off x="496304" y="1158620"/>
            <a:ext cx="8151392" cy="383091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Bef>
                <a:spcPts val="0"/>
              </a:spcBef>
              <a:spcAft>
                <a:spcPts val="1350"/>
              </a:spcAft>
              <a:buClr>
                <a:srgbClr val="CC3300"/>
              </a:buClr>
              <a:buSzPct val="125000"/>
              <a:buFont typeface="Wingdings" panose="05000000000000000000" pitchFamily="2" charset="2"/>
              <a:buChar char="§"/>
              <a:defRPr/>
            </a:pPr>
            <a:r>
              <a:rPr lang="en-US" sz="1500" b="1" dirty="0">
                <a:latin typeface="Calibri" panose="020F0502020204030204" pitchFamily="34" charset="0"/>
                <a:cs typeface="Calibri" panose="020F0502020204030204" pitchFamily="34" charset="0"/>
              </a:rPr>
              <a:t>CARTICEL (Autologous Cultured Chondrocytes): </a:t>
            </a:r>
            <a:r>
              <a:rPr lang="en-US" sz="1350" dirty="0">
                <a:solidFill>
                  <a:srgbClr val="1F497D"/>
                </a:solidFill>
                <a:latin typeface="Calibri" panose="020F0502020204030204" pitchFamily="34" charset="0"/>
                <a:cs typeface="Calibri" panose="020F0502020204030204" pitchFamily="34" charset="0"/>
              </a:rPr>
              <a:t>For repair of clinically significant, symptomatic cartilaginous defects of the femoral condyle (medial, lateral, or trochlear) caused by acute or repetitive trauma</a:t>
            </a:r>
            <a:endParaRPr lang="en-US" sz="1350" dirty="0">
              <a:latin typeface="Calibri" panose="020F0502020204030204" pitchFamily="34" charset="0"/>
              <a:cs typeface="Calibri" panose="020F0502020204030204" pitchFamily="34" charset="0"/>
            </a:endParaRPr>
          </a:p>
          <a:p>
            <a:pPr fontAlgn="auto">
              <a:spcBef>
                <a:spcPts val="0"/>
              </a:spcBef>
              <a:spcAft>
                <a:spcPts val="1350"/>
              </a:spcAft>
              <a:buClr>
                <a:srgbClr val="CC3300"/>
              </a:buClr>
              <a:buSzPct val="125000"/>
              <a:buFont typeface="Wingdings" panose="05000000000000000000" pitchFamily="2" charset="2"/>
              <a:buChar char="§"/>
              <a:defRPr/>
            </a:pPr>
            <a:r>
              <a:rPr lang="en-US" sz="1500" b="1" dirty="0">
                <a:latin typeface="Calibri" panose="020F0502020204030204" pitchFamily="34" charset="0"/>
                <a:cs typeface="Calibri" panose="020F0502020204030204" pitchFamily="34" charset="0"/>
              </a:rPr>
              <a:t>PROVENGE (</a:t>
            </a:r>
            <a:r>
              <a:rPr lang="en-US" sz="1500" b="1" dirty="0" err="1">
                <a:latin typeface="Calibri" panose="020F0502020204030204" pitchFamily="34" charset="0"/>
                <a:cs typeface="Calibri" panose="020F0502020204030204" pitchFamily="34" charset="0"/>
              </a:rPr>
              <a:t>sipuleucel</a:t>
            </a:r>
            <a:r>
              <a:rPr lang="en-US" sz="1500" b="1" dirty="0">
                <a:latin typeface="Calibri" panose="020F0502020204030204" pitchFamily="34" charset="0"/>
                <a:cs typeface="Calibri" panose="020F0502020204030204" pitchFamily="34" charset="0"/>
              </a:rPr>
              <a:t>-T): </a:t>
            </a:r>
            <a:r>
              <a:rPr lang="en-US" sz="1350" dirty="0">
                <a:solidFill>
                  <a:srgbClr val="1F497D"/>
                </a:solidFill>
                <a:latin typeface="Calibri" panose="020F0502020204030204" pitchFamily="34" charset="0"/>
                <a:cs typeface="Calibri" panose="020F0502020204030204" pitchFamily="34" charset="0"/>
              </a:rPr>
              <a:t>Autologous T-cell immunotherapy for treatment of asymptomatic or minimally symptomatic metastatic castrate resistant (hormone refractory) prostate cancer</a:t>
            </a:r>
          </a:p>
          <a:p>
            <a:pPr fontAlgn="auto">
              <a:spcBef>
                <a:spcPts val="0"/>
              </a:spcBef>
              <a:spcAft>
                <a:spcPts val="1350"/>
              </a:spcAft>
              <a:buClr>
                <a:srgbClr val="CC3300"/>
              </a:buClr>
              <a:buSzPct val="125000"/>
              <a:buFont typeface="Wingdings" panose="05000000000000000000" pitchFamily="2" charset="2"/>
              <a:buChar char="§"/>
              <a:defRPr/>
            </a:pPr>
            <a:r>
              <a:rPr lang="en-US" sz="1500" b="1" dirty="0">
                <a:latin typeface="Calibri" panose="020F0502020204030204" pitchFamily="34" charset="0"/>
                <a:cs typeface="Calibri" panose="020F0502020204030204" pitchFamily="34" charset="0"/>
              </a:rPr>
              <a:t>LAVIV (</a:t>
            </a:r>
            <a:r>
              <a:rPr lang="en-US" sz="1500" b="1" dirty="0" err="1">
                <a:latin typeface="Calibri" panose="020F0502020204030204" pitchFamily="34" charset="0"/>
                <a:cs typeface="Calibri" panose="020F0502020204030204" pitchFamily="34" charset="0"/>
              </a:rPr>
              <a:t>Azficel</a:t>
            </a:r>
            <a:r>
              <a:rPr lang="en-US" sz="1500" b="1" dirty="0">
                <a:latin typeface="Calibri" panose="020F0502020204030204" pitchFamily="34" charset="0"/>
                <a:cs typeface="Calibri" panose="020F0502020204030204" pitchFamily="34" charset="0"/>
              </a:rPr>
              <a:t>-T): </a:t>
            </a:r>
            <a:r>
              <a:rPr lang="en-US" sz="1350" dirty="0">
                <a:solidFill>
                  <a:srgbClr val="1F497D"/>
                </a:solidFill>
                <a:latin typeface="Calibri" panose="020F0502020204030204" pitchFamily="34" charset="0"/>
                <a:cs typeface="Calibri" panose="020F0502020204030204" pitchFamily="34" charset="0"/>
              </a:rPr>
              <a:t>Autologous fibroblasts for improvement of the appearance of moderate to severe nasolabial fold wrinkles in adults</a:t>
            </a:r>
          </a:p>
          <a:p>
            <a:pPr fontAlgn="auto">
              <a:spcBef>
                <a:spcPts val="0"/>
              </a:spcBef>
              <a:spcAft>
                <a:spcPts val="1350"/>
              </a:spcAft>
              <a:buClr>
                <a:srgbClr val="CC3300"/>
              </a:buClr>
              <a:buSzPct val="125000"/>
              <a:buFont typeface="Wingdings" panose="05000000000000000000" pitchFamily="2" charset="2"/>
              <a:buChar char="§"/>
              <a:defRPr/>
            </a:pPr>
            <a:r>
              <a:rPr lang="en-US" sz="1500" b="1" dirty="0">
                <a:latin typeface="Calibri" panose="020F0502020204030204" pitchFamily="34" charset="0"/>
                <a:cs typeface="Calibri" panose="020F0502020204030204" pitchFamily="34" charset="0"/>
              </a:rPr>
              <a:t>GINTUIT (Allogeneic Cultured Keratinocytes and Fibroblasts in bovine collagen): </a:t>
            </a:r>
            <a:r>
              <a:rPr lang="en-US" sz="1350" dirty="0">
                <a:solidFill>
                  <a:srgbClr val="1F497D"/>
                </a:solidFill>
                <a:latin typeface="Calibri" panose="020F0502020204030204" pitchFamily="34" charset="0"/>
                <a:cs typeface="Calibri" panose="020F0502020204030204" pitchFamily="34" charset="0"/>
              </a:rPr>
              <a:t>For topical (non-submerged) application to a surgically created vascular wound bed in the treatment of mucogingival conditions in adults</a:t>
            </a:r>
          </a:p>
          <a:p>
            <a:pPr fontAlgn="auto">
              <a:spcBef>
                <a:spcPts val="0"/>
              </a:spcBef>
              <a:spcAft>
                <a:spcPts val="1350"/>
              </a:spcAft>
              <a:buClr>
                <a:srgbClr val="CC3300"/>
              </a:buClr>
              <a:buSzPct val="125000"/>
              <a:buFont typeface="Wingdings" panose="05000000000000000000" pitchFamily="2" charset="2"/>
              <a:buChar char="§"/>
              <a:defRPr/>
            </a:pPr>
            <a:r>
              <a:rPr lang="en-US" sz="1500" b="1" dirty="0">
                <a:latin typeface="Calibri" panose="020F0502020204030204" pitchFamily="34" charset="0"/>
                <a:cs typeface="Calibri" panose="020F0502020204030204" pitchFamily="34" charset="0"/>
              </a:rPr>
              <a:t>MACI (Autologous Cultured Chondrocytes on porcine collagen membrane): </a:t>
            </a:r>
            <a:r>
              <a:rPr lang="en-US" sz="1350" dirty="0">
                <a:solidFill>
                  <a:srgbClr val="1F497D"/>
                </a:solidFill>
                <a:latin typeface="Calibri" panose="020F0502020204030204" pitchFamily="34" charset="0"/>
                <a:cs typeface="Calibri" panose="020F0502020204030204" pitchFamily="34" charset="0"/>
              </a:rPr>
              <a:t>For repair of single or multiple symptomatic, full-thickness cartilage defects of the knee with or without bone involvement in adults</a:t>
            </a:r>
          </a:p>
        </p:txBody>
      </p:sp>
    </p:spTree>
    <p:extLst>
      <p:ext uri="{BB962C8B-B14F-4D97-AF65-F5344CB8AC3E}">
        <p14:creationId xmlns:p14="http://schemas.microsoft.com/office/powerpoint/2010/main" val="296368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9ABDA0-F6C0-1245-9308-8370A72D6604}"/>
              </a:ext>
            </a:extLst>
          </p:cNvPr>
          <p:cNvSpPr>
            <a:spLocks noGrp="1"/>
          </p:cNvSpPr>
          <p:nvPr>
            <p:ph type="title"/>
          </p:nvPr>
        </p:nvSpPr>
        <p:spPr>
          <a:xfrm>
            <a:off x="0" y="82059"/>
            <a:ext cx="8229600" cy="857250"/>
          </a:xfrm>
        </p:spPr>
        <p:txBody>
          <a:bodyPr>
            <a:noAutofit/>
          </a:bodyPr>
          <a:lstStyle/>
          <a:p>
            <a:r>
              <a:rPr lang="en-US" sz="3000" b="1" dirty="0">
                <a:solidFill>
                  <a:schemeClr val="tx2"/>
                </a:solidFill>
              </a:rPr>
              <a:t>Regenerative Medicine Cellular Therapies</a:t>
            </a:r>
            <a:endParaRPr lang="en-US" sz="3000" dirty="0"/>
          </a:p>
        </p:txBody>
      </p:sp>
      <p:sp>
        <p:nvSpPr>
          <p:cNvPr id="4" name="TextBox 3">
            <a:extLst>
              <a:ext uri="{FF2B5EF4-FFF2-40B4-BE49-F238E27FC236}">
                <a16:creationId xmlns:a16="http://schemas.microsoft.com/office/drawing/2014/main" id="{AFAA5994-4AC2-A745-BF3E-8ADAF4BED0CF}"/>
              </a:ext>
            </a:extLst>
          </p:cNvPr>
          <p:cNvSpPr txBox="1"/>
          <p:nvPr/>
        </p:nvSpPr>
        <p:spPr>
          <a:xfrm>
            <a:off x="304800" y="1123950"/>
            <a:ext cx="8534400" cy="646331"/>
          </a:xfrm>
          <a:prstGeom prst="rect">
            <a:avLst/>
          </a:prstGeom>
          <a:solidFill>
            <a:schemeClr val="bg1">
              <a:lumMod val="95000"/>
            </a:schemeClr>
          </a:solidFill>
        </p:spPr>
        <p:txBody>
          <a:bodyPr wrap="square" rtlCol="0">
            <a:spAutoFit/>
          </a:bodyPr>
          <a:lstStyle/>
          <a:p>
            <a:pPr algn="ctr"/>
            <a:r>
              <a:rPr lang="en-US" b="1" dirty="0">
                <a:latin typeface="Calibri" panose="020F0502020204030204" pitchFamily="34" charset="0"/>
                <a:cs typeface="Calibri" panose="020F0502020204030204" pitchFamily="34" charset="0"/>
              </a:rPr>
              <a:t>Regenerative medicine is the process of replacing or regenerating human cells, tissues or organs to restore or establish normal function. </a:t>
            </a:r>
          </a:p>
        </p:txBody>
      </p:sp>
      <p:pic>
        <p:nvPicPr>
          <p:cNvPr id="29" name="Picture 28" descr="This image shows a manufacturing process for cellular products. Cells are isolated and expanded in vitro and formulated to generate human cellular products. For therapeutic tissue engineered products, the expanded cells are seeded on scaffolds. ">
            <a:extLst>
              <a:ext uri="{FF2B5EF4-FFF2-40B4-BE49-F238E27FC236}">
                <a16:creationId xmlns:a16="http://schemas.microsoft.com/office/drawing/2014/main" id="{0AC87E7B-D15E-4B8D-A4AB-759E4CB527CB}"/>
              </a:ext>
            </a:extLst>
          </p:cNvPr>
          <p:cNvPicPr>
            <a:picLocks noChangeAspect="1"/>
          </p:cNvPicPr>
          <p:nvPr/>
        </p:nvPicPr>
        <p:blipFill>
          <a:blip r:embed="rId3"/>
          <a:stretch>
            <a:fillRect/>
          </a:stretch>
        </p:blipFill>
        <p:spPr>
          <a:xfrm>
            <a:off x="346736" y="1940018"/>
            <a:ext cx="8492464" cy="3121423"/>
          </a:xfrm>
          <a:prstGeom prst="rect">
            <a:avLst/>
          </a:prstGeom>
        </p:spPr>
      </p:pic>
    </p:spTree>
    <p:extLst>
      <p:ext uri="{BB962C8B-B14F-4D97-AF65-F5344CB8AC3E}">
        <p14:creationId xmlns:p14="http://schemas.microsoft.com/office/powerpoint/2010/main" val="362584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8229600" cy="857250"/>
          </a:xfrm>
        </p:spPr>
        <p:txBody>
          <a:bodyPr>
            <a:noAutofit/>
          </a:bodyPr>
          <a:lstStyle/>
          <a:p>
            <a:r>
              <a:rPr lang="en-US" sz="3000" b="1" dirty="0">
                <a:solidFill>
                  <a:schemeClr val="tx2"/>
                </a:solidFill>
              </a:rPr>
              <a:t>Challenges of </a:t>
            </a:r>
            <a:br>
              <a:rPr lang="en-US" sz="3000" b="1" dirty="0">
                <a:solidFill>
                  <a:schemeClr val="tx2"/>
                </a:solidFill>
              </a:rPr>
            </a:br>
            <a:r>
              <a:rPr lang="en-US" sz="3000" b="1" dirty="0">
                <a:solidFill>
                  <a:schemeClr val="tx2"/>
                </a:solidFill>
              </a:rPr>
              <a:t>Regenerative Medicine Cellular Products</a:t>
            </a:r>
            <a:endParaRPr lang="en-US" sz="3000" dirty="0"/>
          </a:p>
        </p:txBody>
      </p:sp>
      <p:sp>
        <p:nvSpPr>
          <p:cNvPr id="3" name="Footer Placeholder 2"/>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
        <p:nvSpPr>
          <p:cNvPr id="6" name="Footer Placeholder 2"/>
          <p:cNvSpPr txBox="1">
            <a:spLocks/>
          </p:cNvSpPr>
          <p:nvPr/>
        </p:nvSpPr>
        <p:spPr>
          <a:xfrm>
            <a:off x="304800" y="6384925"/>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16" name="Rounded Rectangle 17"/>
          <p:cNvSpPr/>
          <p:nvPr/>
        </p:nvSpPr>
        <p:spPr>
          <a:xfrm>
            <a:off x="344482" y="1276350"/>
            <a:ext cx="4817807" cy="3412521"/>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extBox 16"/>
          <p:cNvSpPr txBox="1"/>
          <p:nvPr/>
        </p:nvSpPr>
        <p:spPr>
          <a:xfrm>
            <a:off x="534910" y="1469295"/>
            <a:ext cx="4570490"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Manufacturing  &amp; Regulatory challenges</a:t>
            </a:r>
          </a:p>
        </p:txBody>
      </p:sp>
      <p:sp>
        <p:nvSpPr>
          <p:cNvPr id="18" name="TextBox 17"/>
          <p:cNvSpPr txBox="1"/>
          <p:nvPr/>
        </p:nvSpPr>
        <p:spPr>
          <a:xfrm>
            <a:off x="449034" y="1979997"/>
            <a:ext cx="4641517" cy="1661993"/>
          </a:xfrm>
          <a:prstGeom prst="rect">
            <a:avLst/>
          </a:prstGeom>
          <a:noFill/>
        </p:spPr>
        <p:txBody>
          <a:bodyPr wrap="square" rtlCol="0">
            <a:spAutoFit/>
          </a:bodyPr>
          <a:lstStyle/>
          <a:p>
            <a:pPr marL="285750" indent="-285750">
              <a:buFont typeface="Arial" charset="0"/>
              <a:buChar char="•"/>
            </a:pPr>
            <a:r>
              <a:rPr lang="en-US" sz="1700" dirty="0">
                <a:latin typeface="Calibri" panose="020F0502020204030204" pitchFamily="34" charset="0"/>
                <a:cs typeface="Calibri" panose="020F0502020204030204" pitchFamily="34" charset="0"/>
              </a:rPr>
              <a:t>Cellular heterogeneity</a:t>
            </a:r>
          </a:p>
          <a:p>
            <a:pPr marL="285750" indent="-285750">
              <a:buFont typeface="Arial" charset="0"/>
              <a:buChar char="•"/>
            </a:pPr>
            <a:r>
              <a:rPr lang="en-US" sz="1700" dirty="0">
                <a:latin typeface="Calibri" panose="020F0502020204030204" pitchFamily="34" charset="0"/>
                <a:cs typeface="Calibri" panose="020F0502020204030204" pitchFamily="34" charset="0"/>
              </a:rPr>
              <a:t>Patient to patient variability</a:t>
            </a:r>
          </a:p>
          <a:p>
            <a:pPr marL="285750" indent="-285750">
              <a:buFont typeface="Arial" charset="0"/>
              <a:buChar char="•"/>
            </a:pPr>
            <a:r>
              <a:rPr lang="en-US" sz="1700" dirty="0">
                <a:latin typeface="Calibri" panose="020F0502020204030204" pitchFamily="34" charset="0"/>
                <a:cs typeface="Calibri" panose="020F0502020204030204" pitchFamily="34" charset="0"/>
              </a:rPr>
              <a:t>Limited shelf life/limited sample volume</a:t>
            </a:r>
          </a:p>
          <a:p>
            <a:pPr marL="285750" indent="-285750">
              <a:buFont typeface="Arial" charset="0"/>
              <a:buChar char="•"/>
            </a:pPr>
            <a:r>
              <a:rPr lang="en-US" sz="1700" dirty="0">
                <a:latin typeface="Calibri" panose="020F0502020204030204" pitchFamily="34" charset="0"/>
                <a:cs typeface="Calibri" panose="020F0502020204030204" pitchFamily="34" charset="0"/>
              </a:rPr>
              <a:t>Limited availability of starting material for test method development</a:t>
            </a:r>
          </a:p>
          <a:p>
            <a:pPr marL="285750" indent="-285750">
              <a:buFont typeface="Arial" charset="0"/>
              <a:buChar char="•"/>
            </a:pPr>
            <a:r>
              <a:rPr lang="en-US" sz="1700" dirty="0">
                <a:latin typeface="Calibri" panose="020F0502020204030204" pitchFamily="34" charset="0"/>
                <a:cs typeface="Calibri" panose="020F0502020204030204" pitchFamily="34" charset="0"/>
              </a:rPr>
              <a:t>A wide range of manufacturing protocols</a:t>
            </a:r>
          </a:p>
        </p:txBody>
      </p:sp>
      <p:grpSp>
        <p:nvGrpSpPr>
          <p:cNvPr id="33" name="Group 32">
            <a:extLst>
              <a:ext uri="{FF2B5EF4-FFF2-40B4-BE49-F238E27FC236}">
                <a16:creationId xmlns:a16="http://schemas.microsoft.com/office/drawing/2014/main" id="{1166126F-78BD-9B44-B9E2-3EC97EC6E64B}"/>
              </a:ext>
            </a:extLst>
          </p:cNvPr>
          <p:cNvGrpSpPr/>
          <p:nvPr/>
        </p:nvGrpSpPr>
        <p:grpSpPr>
          <a:xfrm>
            <a:off x="5181892" y="1700520"/>
            <a:ext cx="3617626" cy="2564180"/>
            <a:chOff x="5181892" y="1700520"/>
            <a:chExt cx="3617626" cy="2564180"/>
          </a:xfrm>
        </p:grpSpPr>
        <p:sp>
          <p:nvSpPr>
            <p:cNvPr id="22" name="Left Arrow 13"/>
            <p:cNvSpPr/>
            <p:nvPr/>
          </p:nvSpPr>
          <p:spPr>
            <a:xfrm>
              <a:off x="5181892" y="2762252"/>
              <a:ext cx="825399" cy="481550"/>
            </a:xfrm>
            <a:prstGeom prst="leftArrow">
              <a:avLst/>
            </a:prstGeom>
            <a:gradFill flip="none" rotWithShape="1">
              <a:lin ang="0" scaled="1"/>
              <a:tileRect/>
            </a:gradFill>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3BD9E8D4-D756-6147-8024-5C231A42707E}"/>
                </a:ext>
              </a:extLst>
            </p:cNvPr>
            <p:cNvGrpSpPr/>
            <p:nvPr/>
          </p:nvGrpSpPr>
          <p:grpSpPr>
            <a:xfrm>
              <a:off x="5789369" y="1700520"/>
              <a:ext cx="3010149" cy="2564180"/>
              <a:chOff x="5905251" y="1531570"/>
              <a:chExt cx="3010149" cy="2564180"/>
            </a:xfrm>
          </p:grpSpPr>
          <p:sp>
            <p:nvSpPr>
              <p:cNvPr id="20" name="Rounded Rectangle 12"/>
              <p:cNvSpPr/>
              <p:nvPr/>
            </p:nvSpPr>
            <p:spPr>
              <a:xfrm>
                <a:off x="5905251" y="1531570"/>
                <a:ext cx="3010149" cy="256418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b="1">
                  <a:latin typeface="Calibri" panose="020F0502020204030204" pitchFamily="34" charset="0"/>
                  <a:cs typeface="Calibri" panose="020F0502020204030204" pitchFamily="34" charset="0"/>
                </a:endParaRPr>
              </a:p>
            </p:txBody>
          </p:sp>
          <p:sp>
            <p:nvSpPr>
              <p:cNvPr id="21" name="TextBox 20"/>
              <p:cNvSpPr txBox="1"/>
              <p:nvPr/>
            </p:nvSpPr>
            <p:spPr>
              <a:xfrm>
                <a:off x="6087932" y="1709921"/>
                <a:ext cx="2644786" cy="2246769"/>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New methods and quality attributes </a:t>
                </a:r>
                <a:r>
                  <a:rPr lang="en-US" sz="2000" b="1" dirty="0">
                    <a:latin typeface="Calibri" panose="020F0502020204030204" pitchFamily="34" charset="0"/>
                    <a:cs typeface="Calibri" panose="020F0502020204030204" pitchFamily="34" charset="0"/>
                  </a:rPr>
                  <a:t>are necessary to reliably predict biological functions of manufactured products.</a:t>
                </a:r>
              </a:p>
            </p:txBody>
          </p:sp>
        </p:grpSp>
      </p:grpSp>
      <p:sp>
        <p:nvSpPr>
          <p:cNvPr id="19" name="TextBox 18">
            <a:extLst>
              <a:ext uri="{FF2B5EF4-FFF2-40B4-BE49-F238E27FC236}">
                <a16:creationId xmlns:a16="http://schemas.microsoft.com/office/drawing/2014/main" id="{40B5B722-9357-0547-B106-12235B6399FF}"/>
              </a:ext>
            </a:extLst>
          </p:cNvPr>
          <p:cNvSpPr txBox="1"/>
          <p:nvPr/>
        </p:nvSpPr>
        <p:spPr>
          <a:xfrm>
            <a:off x="525049" y="4008141"/>
            <a:ext cx="1600200" cy="338554"/>
          </a:xfrm>
          <a:prstGeom prst="rect">
            <a:avLst/>
          </a:prstGeom>
          <a:solidFill>
            <a:schemeClr val="bg1"/>
          </a:solidFill>
        </p:spPr>
        <p:txBody>
          <a:bodyPr wrap="square" rtlCol="0">
            <a:spAutoFit/>
          </a:bodyPr>
          <a:lstStyle/>
          <a:p>
            <a:pPr algn="ctr"/>
            <a:r>
              <a:rPr lang="en-US" sz="1600" b="1" dirty="0">
                <a:latin typeface="Calibri" panose="020F0502020204030204" pitchFamily="34" charset="0"/>
                <a:cs typeface="Calibri" panose="020F0502020204030204" pitchFamily="34" charset="0"/>
              </a:rPr>
              <a:t>Isolated cells</a:t>
            </a:r>
          </a:p>
        </p:txBody>
      </p:sp>
      <p:sp>
        <p:nvSpPr>
          <p:cNvPr id="29" name="TextBox 28">
            <a:extLst>
              <a:ext uri="{FF2B5EF4-FFF2-40B4-BE49-F238E27FC236}">
                <a16:creationId xmlns:a16="http://schemas.microsoft.com/office/drawing/2014/main" id="{EC3759E0-AFA9-1240-9281-B3FC0018229D}"/>
              </a:ext>
            </a:extLst>
          </p:cNvPr>
          <p:cNvSpPr txBox="1"/>
          <p:nvPr/>
        </p:nvSpPr>
        <p:spPr>
          <a:xfrm>
            <a:off x="2941057" y="4008141"/>
            <a:ext cx="2120397" cy="338554"/>
          </a:xfrm>
          <a:prstGeom prst="rect">
            <a:avLst/>
          </a:prstGeom>
          <a:solidFill>
            <a:schemeClr val="bg1"/>
          </a:solidFill>
        </p:spPr>
        <p:txBody>
          <a:bodyPr wrap="square" rtlCol="0">
            <a:spAutoFit/>
          </a:bodyPr>
          <a:lstStyle/>
          <a:p>
            <a:pPr algn="ctr"/>
            <a:r>
              <a:rPr lang="en-US" sz="1600" b="1" dirty="0">
                <a:latin typeface="Calibri" panose="020F0502020204030204" pitchFamily="34" charset="0"/>
                <a:cs typeface="Calibri" panose="020F0502020204030204" pitchFamily="34" charset="0"/>
              </a:rPr>
              <a:t>Manufactured cells</a:t>
            </a:r>
          </a:p>
        </p:txBody>
      </p:sp>
      <p:sp>
        <p:nvSpPr>
          <p:cNvPr id="30" name="Equal 29">
            <a:extLst>
              <a:ext uri="{FF2B5EF4-FFF2-40B4-BE49-F238E27FC236}">
                <a16:creationId xmlns:a16="http://schemas.microsoft.com/office/drawing/2014/main" id="{5EBF9D3D-8132-FB4F-BD91-263188610F6F}"/>
              </a:ext>
            </a:extLst>
          </p:cNvPr>
          <p:cNvSpPr/>
          <p:nvPr/>
        </p:nvSpPr>
        <p:spPr>
          <a:xfrm>
            <a:off x="2229108" y="4003071"/>
            <a:ext cx="656888" cy="379472"/>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50984DD7-2AFC-0240-8DAE-0CE5F60F2566}"/>
              </a:ext>
            </a:extLst>
          </p:cNvPr>
          <p:cNvSpPr txBox="1"/>
          <p:nvPr/>
        </p:nvSpPr>
        <p:spPr>
          <a:xfrm>
            <a:off x="2172280" y="3646204"/>
            <a:ext cx="768777" cy="523220"/>
          </a:xfrm>
          <a:prstGeom prst="rect">
            <a:avLst/>
          </a:prstGeom>
          <a:noFill/>
        </p:spPr>
        <p:txBody>
          <a:bodyPr wrap="square" rtlCol="0">
            <a:spAutoFit/>
          </a:bodyPr>
          <a:lstStyle/>
          <a:p>
            <a:pPr algn="ctr"/>
            <a:r>
              <a:rPr lang="en-US" sz="2800" b="1" dirty="0">
                <a:solidFill>
                  <a:schemeClr val="accent2"/>
                </a:solidFill>
                <a:latin typeface="Arial Black" panose="020B0604020202020204" pitchFamily="34" charset="0"/>
                <a:cs typeface="Arial Black" panose="020B0604020202020204" pitchFamily="34" charset="0"/>
              </a:rPr>
              <a:t>?</a:t>
            </a:r>
          </a:p>
        </p:txBody>
      </p:sp>
    </p:spTree>
    <p:extLst>
      <p:ext uri="{BB962C8B-B14F-4D97-AF65-F5344CB8AC3E}">
        <p14:creationId xmlns:p14="http://schemas.microsoft.com/office/powerpoint/2010/main" val="369429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690EBD5B-064B-7E44-8848-827FA42E309D}"/>
              </a:ext>
            </a:extLst>
          </p:cNvPr>
          <p:cNvSpPr txBox="1">
            <a:spLocks/>
          </p:cNvSpPr>
          <p:nvPr/>
        </p:nvSpPr>
        <p:spPr>
          <a:xfrm>
            <a:off x="461889" y="94703"/>
            <a:ext cx="7453312"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b="1" dirty="0">
                <a:solidFill>
                  <a:schemeClr val="tx2"/>
                </a:solidFill>
                <a:cs typeface="Arial" panose="020B0604020202020204" pitchFamily="34" charset="0"/>
              </a:rPr>
              <a:t>Mesenchymal stromal cells (MSCs)</a:t>
            </a:r>
            <a:endParaRPr lang="en-US" sz="3400" dirty="0">
              <a:solidFill>
                <a:schemeClr val="tx2"/>
              </a:solidFill>
              <a:cs typeface="Arial" panose="020B0604020202020204" pitchFamily="34" charset="0"/>
            </a:endParaRPr>
          </a:p>
        </p:txBody>
      </p:sp>
      <p:sp>
        <p:nvSpPr>
          <p:cNvPr id="40" name="Content Placeholder 2">
            <a:extLst>
              <a:ext uri="{FF2B5EF4-FFF2-40B4-BE49-F238E27FC236}">
                <a16:creationId xmlns:a16="http://schemas.microsoft.com/office/drawing/2014/main" id="{AB188B42-26F9-5147-B8BD-93E4BA9CA743}"/>
              </a:ext>
            </a:extLst>
          </p:cNvPr>
          <p:cNvSpPr txBox="1">
            <a:spLocks/>
          </p:cNvSpPr>
          <p:nvPr/>
        </p:nvSpPr>
        <p:spPr>
          <a:xfrm>
            <a:off x="299909" y="977738"/>
            <a:ext cx="5186491" cy="127117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ea typeface="Arial" charset="0"/>
                <a:cs typeface="Arial" panose="020B0604020202020204" pitchFamily="34" charset="0"/>
              </a:rPr>
              <a:t>Adult, multipotent stromal cells derived from various tissue sources</a:t>
            </a:r>
          </a:p>
          <a:p>
            <a:r>
              <a:rPr lang="en-US" sz="1800" dirty="0">
                <a:solidFill>
                  <a:schemeClr val="accent6">
                    <a:lumMod val="75000"/>
                  </a:schemeClr>
                </a:solidFill>
                <a:ea typeface="Arial" charset="0"/>
                <a:cs typeface="Arial" panose="020B0604020202020204" pitchFamily="34" charset="0"/>
              </a:rPr>
              <a:t>Differentiates</a:t>
            </a:r>
            <a:r>
              <a:rPr lang="en-US" sz="1800" dirty="0">
                <a:ea typeface="Arial" charset="0"/>
                <a:cs typeface="Arial" panose="020B0604020202020204" pitchFamily="34" charset="0"/>
              </a:rPr>
              <a:t> into bone, cartilage, and fat</a:t>
            </a:r>
          </a:p>
          <a:p>
            <a:r>
              <a:rPr lang="en-US" sz="1800" dirty="0">
                <a:ea typeface="Arial" charset="0"/>
                <a:cs typeface="Arial" panose="020B0604020202020204" pitchFamily="34" charset="0"/>
              </a:rPr>
              <a:t>Easily harvested with little donor morbidity</a:t>
            </a:r>
          </a:p>
        </p:txBody>
      </p:sp>
      <p:sp>
        <p:nvSpPr>
          <p:cNvPr id="41" name="TextBox 40">
            <a:extLst>
              <a:ext uri="{FF2B5EF4-FFF2-40B4-BE49-F238E27FC236}">
                <a16:creationId xmlns:a16="http://schemas.microsoft.com/office/drawing/2014/main" id="{6B04B2DF-A463-9646-9D55-72989740ADC0}"/>
              </a:ext>
            </a:extLst>
          </p:cNvPr>
          <p:cNvSpPr txBox="1"/>
          <p:nvPr/>
        </p:nvSpPr>
        <p:spPr>
          <a:xfrm>
            <a:off x="3441998" y="2355981"/>
            <a:ext cx="2725487" cy="1200329"/>
          </a:xfrm>
          <a:prstGeom prst="rect">
            <a:avLst/>
          </a:prstGeom>
          <a:solidFill>
            <a:schemeClr val="bg1">
              <a:lumMod val="95000"/>
            </a:schemeClr>
          </a:solidFill>
        </p:spPr>
        <p:txBody>
          <a:bodyPr wrap="square" lIns="91435" tIns="45720" rIns="91435" bIns="45720" rtlCol="0">
            <a:spAutoFit/>
          </a:bodyPr>
          <a:lstStyle/>
          <a:p>
            <a:pPr algn="ctr">
              <a:spcAft>
                <a:spcPts val="600"/>
              </a:spcAft>
            </a:pPr>
            <a:r>
              <a:rPr lang="en-US" b="1" dirty="0">
                <a:latin typeface="+mn-lt"/>
                <a:cs typeface="Arial" panose="020B0604020202020204" pitchFamily="34" charset="0"/>
              </a:rPr>
              <a:t>Most frequently used methods to assess differentiation are </a:t>
            </a:r>
            <a:r>
              <a:rPr lang="en-US" b="1" dirty="0">
                <a:solidFill>
                  <a:srgbClr val="00B050"/>
                </a:solidFill>
                <a:latin typeface="+mn-lt"/>
                <a:cs typeface="Arial" panose="020B0604020202020204" pitchFamily="34" charset="0"/>
              </a:rPr>
              <a:t>qualitative</a:t>
            </a:r>
          </a:p>
        </p:txBody>
      </p:sp>
      <p:sp>
        <p:nvSpPr>
          <p:cNvPr id="2" name="TextBox 1">
            <a:extLst>
              <a:ext uri="{FF2B5EF4-FFF2-40B4-BE49-F238E27FC236}">
                <a16:creationId xmlns:a16="http://schemas.microsoft.com/office/drawing/2014/main" id="{1A2ABBEB-9F51-7943-BF6E-0E34FF3C39E7}"/>
              </a:ext>
            </a:extLst>
          </p:cNvPr>
          <p:cNvSpPr txBox="1"/>
          <p:nvPr/>
        </p:nvSpPr>
        <p:spPr>
          <a:xfrm>
            <a:off x="3167730" y="3746388"/>
            <a:ext cx="3443769" cy="923330"/>
          </a:xfrm>
          <a:prstGeom prst="rect">
            <a:avLst/>
          </a:prstGeom>
          <a:solidFill>
            <a:schemeClr val="bg1">
              <a:lumMod val="95000"/>
            </a:schemeClr>
          </a:solidFill>
        </p:spPr>
        <p:txBody>
          <a:bodyPr wrap="square" rtlCol="0">
            <a:spAutoFit/>
          </a:bodyPr>
          <a:lstStyle/>
          <a:p>
            <a:pPr algn="ctr"/>
            <a:r>
              <a:rPr lang="en-US" b="1" dirty="0">
                <a:latin typeface="+mn-lt"/>
                <a:cs typeface="Arial" panose="020B0604020202020204" pitchFamily="34" charset="0"/>
              </a:rPr>
              <a:t>Development of new assay to quantitatively assess the </a:t>
            </a:r>
            <a:r>
              <a:rPr lang="en-US" b="1" dirty="0">
                <a:solidFill>
                  <a:srgbClr val="C00000"/>
                </a:solidFill>
                <a:latin typeface="+mn-lt"/>
                <a:cs typeface="Arial" panose="020B0604020202020204" pitchFamily="34" charset="0"/>
              </a:rPr>
              <a:t>functional capacity of MSCs</a:t>
            </a:r>
            <a:r>
              <a:rPr lang="en-US" b="1" dirty="0">
                <a:latin typeface="+mn-lt"/>
                <a:cs typeface="Arial" panose="020B0604020202020204" pitchFamily="34" charset="0"/>
              </a:rPr>
              <a:t>.</a:t>
            </a:r>
          </a:p>
        </p:txBody>
      </p:sp>
      <p:pic>
        <p:nvPicPr>
          <p:cNvPr id="42" name="Picture 41" descr="This image shows that MSCs can be differentiated into bone, cartilage, and fat. ">
            <a:extLst>
              <a:ext uri="{FF2B5EF4-FFF2-40B4-BE49-F238E27FC236}">
                <a16:creationId xmlns:a16="http://schemas.microsoft.com/office/drawing/2014/main" id="{233B869A-64C2-4C17-8BFB-12B90E3060C4}"/>
              </a:ext>
            </a:extLst>
          </p:cNvPr>
          <p:cNvPicPr>
            <a:picLocks noChangeAspect="1"/>
          </p:cNvPicPr>
          <p:nvPr/>
        </p:nvPicPr>
        <p:blipFill>
          <a:blip r:embed="rId3"/>
          <a:stretch>
            <a:fillRect/>
          </a:stretch>
        </p:blipFill>
        <p:spPr>
          <a:xfrm>
            <a:off x="196286" y="2423984"/>
            <a:ext cx="2676376" cy="2481287"/>
          </a:xfrm>
          <a:prstGeom prst="rect">
            <a:avLst/>
          </a:prstGeom>
        </p:spPr>
      </p:pic>
      <p:pic>
        <p:nvPicPr>
          <p:cNvPr id="43" name="Picture 42" descr="This image shows representative qualitative assays used to assess differentiation of MSCs. ">
            <a:extLst>
              <a:ext uri="{FF2B5EF4-FFF2-40B4-BE49-F238E27FC236}">
                <a16:creationId xmlns:a16="http://schemas.microsoft.com/office/drawing/2014/main" id="{686B3AEB-C1C7-44C8-A0A9-25CF2BB92D1E}"/>
              </a:ext>
            </a:extLst>
          </p:cNvPr>
          <p:cNvPicPr>
            <a:picLocks noChangeAspect="1"/>
          </p:cNvPicPr>
          <p:nvPr/>
        </p:nvPicPr>
        <p:blipFill>
          <a:blip r:embed="rId4"/>
          <a:stretch>
            <a:fillRect/>
          </a:stretch>
        </p:blipFill>
        <p:spPr>
          <a:xfrm>
            <a:off x="6621124" y="947339"/>
            <a:ext cx="2408129" cy="4017612"/>
          </a:xfrm>
          <a:prstGeom prst="rect">
            <a:avLst/>
          </a:prstGeom>
        </p:spPr>
      </p:pic>
    </p:spTree>
    <p:extLst>
      <p:ext uri="{BB962C8B-B14F-4D97-AF65-F5344CB8AC3E}">
        <p14:creationId xmlns:p14="http://schemas.microsoft.com/office/powerpoint/2010/main" val="391654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CF444F-1622-9E42-8C2E-F1E7B555C80B}"/>
              </a:ext>
            </a:extLst>
          </p:cNvPr>
          <p:cNvSpPr>
            <a:spLocks noGrp="1"/>
          </p:cNvSpPr>
          <p:nvPr>
            <p:ph type="title"/>
          </p:nvPr>
        </p:nvSpPr>
        <p:spPr>
          <a:xfrm>
            <a:off x="-25400" y="57150"/>
            <a:ext cx="8229600" cy="857250"/>
          </a:xfrm>
        </p:spPr>
        <p:txBody>
          <a:bodyPr>
            <a:noAutofit/>
          </a:bodyPr>
          <a:lstStyle/>
          <a:p>
            <a:r>
              <a:rPr lang="en-US" sz="3300" b="1" dirty="0">
                <a:solidFill>
                  <a:schemeClr val="tx2"/>
                </a:solidFill>
              </a:rPr>
              <a:t>Current microscale platform research</a:t>
            </a:r>
            <a:endParaRPr lang="en-US" sz="3300" dirty="0"/>
          </a:p>
        </p:txBody>
      </p:sp>
      <p:sp>
        <p:nvSpPr>
          <p:cNvPr id="115" name="TextBox 114">
            <a:extLst>
              <a:ext uri="{FF2B5EF4-FFF2-40B4-BE49-F238E27FC236}">
                <a16:creationId xmlns:a16="http://schemas.microsoft.com/office/drawing/2014/main" id="{08F40860-4AFE-AD40-B952-6A1EC00A41EF}"/>
              </a:ext>
            </a:extLst>
          </p:cNvPr>
          <p:cNvSpPr txBox="1"/>
          <p:nvPr/>
        </p:nvSpPr>
        <p:spPr>
          <a:xfrm>
            <a:off x="473913" y="1104559"/>
            <a:ext cx="8229600" cy="1015663"/>
          </a:xfrm>
          <a:prstGeom prst="rect">
            <a:avLst/>
          </a:prstGeom>
          <a:solidFill>
            <a:schemeClr val="bg1">
              <a:lumMod val="95000"/>
            </a:schemeClr>
          </a:solidFill>
        </p:spPr>
        <p:txBody>
          <a:bodyPr wrap="square" rtlCol="0">
            <a:spAutoFit/>
          </a:bodyPr>
          <a:lstStyle/>
          <a:p>
            <a:pPr marL="180811" indent="-180811">
              <a:buFont typeface="Arial" panose="020B0604020202020204" pitchFamily="34" charset="0"/>
              <a:buChar char="•"/>
            </a:pPr>
            <a:r>
              <a:rPr lang="en-US" sz="2000" b="1" dirty="0">
                <a:latin typeface="Calibri" panose="020F0502020204030204" pitchFamily="34" charset="0"/>
                <a:cs typeface="Calibri" panose="020F0502020204030204" pitchFamily="34" charset="0"/>
              </a:rPr>
              <a:t>Develop and improve test methods for cell product characterization</a:t>
            </a:r>
          </a:p>
          <a:p>
            <a:pPr marL="180811" indent="-180811">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180811" indent="-180811">
              <a:buFont typeface="Arial" panose="020B0604020202020204" pitchFamily="34" charset="0"/>
              <a:buChar char="•"/>
            </a:pPr>
            <a:r>
              <a:rPr lang="en-US" sz="2000" b="1" dirty="0">
                <a:latin typeface="Calibri" panose="020F0502020204030204" pitchFamily="34" charset="0"/>
                <a:cs typeface="Calibri" panose="020F0502020204030204" pitchFamily="34" charset="0"/>
              </a:rPr>
              <a:t>Identify product attributes that are predictive of safety and effectiveness</a:t>
            </a:r>
          </a:p>
        </p:txBody>
      </p:sp>
      <p:pic>
        <p:nvPicPr>
          <p:cNvPr id="132" name="Picture 131" descr="This image shows an illustration of cellular aggregates that we use to measure chondrogenic potential of MSCs. ">
            <a:extLst>
              <a:ext uri="{FF2B5EF4-FFF2-40B4-BE49-F238E27FC236}">
                <a16:creationId xmlns:a16="http://schemas.microsoft.com/office/drawing/2014/main" id="{8EE56402-8B74-4997-87F4-A7A27F98528D}"/>
              </a:ext>
            </a:extLst>
          </p:cNvPr>
          <p:cNvPicPr>
            <a:picLocks noChangeAspect="1"/>
          </p:cNvPicPr>
          <p:nvPr/>
        </p:nvPicPr>
        <p:blipFill>
          <a:blip r:embed="rId3"/>
          <a:stretch>
            <a:fillRect/>
          </a:stretch>
        </p:blipFill>
        <p:spPr>
          <a:xfrm>
            <a:off x="541115" y="2599508"/>
            <a:ext cx="2359356" cy="2395936"/>
          </a:xfrm>
          <a:prstGeom prst="rect">
            <a:avLst/>
          </a:prstGeom>
        </p:spPr>
      </p:pic>
      <p:pic>
        <p:nvPicPr>
          <p:cNvPr id="133" name="Picture 132" descr="This image shows an image of a microfluidic co-culture platform we use to measure vasculogenic potential of MSCs. ">
            <a:extLst>
              <a:ext uri="{FF2B5EF4-FFF2-40B4-BE49-F238E27FC236}">
                <a16:creationId xmlns:a16="http://schemas.microsoft.com/office/drawing/2014/main" id="{31F1A66D-5BD5-4273-96DF-9AC268C706C0}"/>
              </a:ext>
            </a:extLst>
          </p:cNvPr>
          <p:cNvPicPr>
            <a:picLocks noChangeAspect="1"/>
          </p:cNvPicPr>
          <p:nvPr/>
        </p:nvPicPr>
        <p:blipFill>
          <a:blip r:embed="rId4"/>
          <a:stretch>
            <a:fillRect/>
          </a:stretch>
        </p:blipFill>
        <p:spPr>
          <a:xfrm>
            <a:off x="3317054" y="2621149"/>
            <a:ext cx="2365453" cy="2432515"/>
          </a:xfrm>
          <a:prstGeom prst="rect">
            <a:avLst/>
          </a:prstGeom>
        </p:spPr>
      </p:pic>
      <p:pic>
        <p:nvPicPr>
          <p:cNvPr id="134" name="Picture 133" descr="This image shows an image of a 3D culture platform we use to measure immunosuppressive potential of MSCs. ">
            <a:extLst>
              <a:ext uri="{FF2B5EF4-FFF2-40B4-BE49-F238E27FC236}">
                <a16:creationId xmlns:a16="http://schemas.microsoft.com/office/drawing/2014/main" id="{F511996B-55CE-492D-B294-6E28316D2092}"/>
              </a:ext>
            </a:extLst>
          </p:cNvPr>
          <p:cNvPicPr>
            <a:picLocks noChangeAspect="1"/>
          </p:cNvPicPr>
          <p:nvPr/>
        </p:nvPicPr>
        <p:blipFill>
          <a:blip r:embed="rId5"/>
          <a:stretch>
            <a:fillRect/>
          </a:stretch>
        </p:blipFill>
        <p:spPr>
          <a:xfrm>
            <a:off x="5905206" y="2599508"/>
            <a:ext cx="2798307" cy="2432515"/>
          </a:xfrm>
          <a:prstGeom prst="rect">
            <a:avLst/>
          </a:prstGeom>
        </p:spPr>
      </p:pic>
    </p:spTree>
    <p:extLst>
      <p:ext uri="{BB962C8B-B14F-4D97-AF65-F5344CB8AC3E}">
        <p14:creationId xmlns:p14="http://schemas.microsoft.com/office/powerpoint/2010/main" val="1503340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9" descr="This image illustrates that various cell therapy strategies are proposed for cartilage regeneration. First, microfractures can be created on the damaged site to produce cellular signals that can recruit regenerative cells to the damaged site. Second, autologous chondrocytes can be implanted to regenerate cartilage. Third, autologous chondrocytes can be mixed with hydrogel/scaffold to generate tissue-engineered product for cartilage regeneration. ">
            <a:extLst>
              <a:ext uri="{FF2B5EF4-FFF2-40B4-BE49-F238E27FC236}">
                <a16:creationId xmlns:a16="http://schemas.microsoft.com/office/drawing/2014/main" id="{9D959271-1E68-1645-BAFB-3C8BD60663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4842" y="1200150"/>
            <a:ext cx="684208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44B5D76F-431D-9E40-A220-7D5CFE4AF9CB}"/>
              </a:ext>
            </a:extLst>
          </p:cNvPr>
          <p:cNvSpPr txBox="1">
            <a:spLocks noChangeArrowheads="1"/>
          </p:cNvSpPr>
          <p:nvPr/>
        </p:nvSpPr>
        <p:spPr bwMode="auto">
          <a:xfrm>
            <a:off x="6324600" y="4457131"/>
            <a:ext cx="1873249" cy="23083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900" i="1" dirty="0">
                <a:latin typeface="+mn-lt"/>
              </a:rPr>
              <a:t>Makris, </a:t>
            </a:r>
            <a:r>
              <a:rPr lang="en-GB" altLang="en-US" sz="900" i="1" dirty="0">
                <a:latin typeface="+mn-lt"/>
              </a:rPr>
              <a:t>2014</a:t>
            </a:r>
            <a:r>
              <a:rPr lang="en-US" altLang="en-US" sz="900" i="1" dirty="0">
                <a:latin typeface="+mn-lt"/>
              </a:rPr>
              <a:t>, Nat. Rev. </a:t>
            </a:r>
            <a:r>
              <a:rPr lang="en-US" altLang="en-US" sz="900" i="1" dirty="0" err="1">
                <a:latin typeface="+mn-lt"/>
              </a:rPr>
              <a:t>Rheumatol</a:t>
            </a:r>
            <a:r>
              <a:rPr lang="en-US" altLang="en-US" sz="900" i="1" dirty="0">
                <a:latin typeface="+mn-lt"/>
              </a:rPr>
              <a:t>. </a:t>
            </a:r>
          </a:p>
        </p:txBody>
      </p:sp>
      <p:sp>
        <p:nvSpPr>
          <p:cNvPr id="13" name="Title 1">
            <a:extLst>
              <a:ext uri="{FF2B5EF4-FFF2-40B4-BE49-F238E27FC236}">
                <a16:creationId xmlns:a16="http://schemas.microsoft.com/office/drawing/2014/main" id="{E4FF2AFA-6153-554D-8482-D0E6FE4153BF}"/>
              </a:ext>
            </a:extLst>
          </p:cNvPr>
          <p:cNvSpPr txBox="1">
            <a:spLocks/>
          </p:cNvSpPr>
          <p:nvPr/>
        </p:nvSpPr>
        <p:spPr>
          <a:xfrm>
            <a:off x="461889" y="94703"/>
            <a:ext cx="7453312"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400" b="1" dirty="0">
                <a:solidFill>
                  <a:schemeClr val="tx2"/>
                </a:solidFill>
                <a:cs typeface="Arial" panose="020B0604020202020204" pitchFamily="34" charset="0"/>
              </a:rPr>
              <a:t>Cell therapies for cartilage regeneration</a:t>
            </a:r>
            <a:endParaRPr lang="en-US" sz="3400" dirty="0">
              <a:solidFill>
                <a:schemeClr val="tx2"/>
              </a:solidFill>
              <a:cs typeface="Arial" panose="020B0604020202020204" pitchFamily="34" charset="0"/>
            </a:endParaRPr>
          </a:p>
        </p:txBody>
      </p:sp>
    </p:spTree>
    <p:extLst>
      <p:ext uri="{BB962C8B-B14F-4D97-AF65-F5344CB8AC3E}">
        <p14:creationId xmlns:p14="http://schemas.microsoft.com/office/powerpoint/2010/main" val="3244204540"/>
      </p:ext>
    </p:extLst>
  </p:cSld>
  <p:clrMapOvr>
    <a:masterClrMapping/>
  </p:clrMapOvr>
</p:sld>
</file>

<file path=ppt/theme/theme1.xml><?xml version="1.0" encoding="utf-8"?>
<a:theme xmlns:a="http://schemas.openxmlformats.org/drawingml/2006/main" name="ppt1DB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TC102455519[[fn=Winter]]</Template>
  <TotalTime>18200</TotalTime>
  <Words>1196</Words>
  <Application>Microsoft Office PowerPoint</Application>
  <PresentationFormat>On-screen Show (16:9)</PresentationFormat>
  <Paragraphs>223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Helvetica</vt:lpstr>
      <vt:lpstr>Wingdings</vt:lpstr>
      <vt:lpstr>ppt1DB1.tmp</vt:lpstr>
      <vt:lpstr>PowerPoint Presentation</vt:lpstr>
      <vt:lpstr>Diversity of OTAT-regulated products</vt:lpstr>
      <vt:lpstr>All IND submissions with cell therapy products  CY 1963 - 2018</vt:lpstr>
      <vt:lpstr>Licensed Cellular Products</vt:lpstr>
      <vt:lpstr>Regenerative Medicine Cellular Therapies</vt:lpstr>
      <vt:lpstr>Challenges of  Regenerative Medicine Cellular Products</vt:lpstr>
      <vt:lpstr>PowerPoint Presentation</vt:lpstr>
      <vt:lpstr>Current microscale platform research</vt:lpstr>
      <vt:lpstr>PowerPoint Presentation</vt:lpstr>
      <vt:lpstr>Microphysiological System (MPS)  for MSC chondrogenesis</vt:lpstr>
      <vt:lpstr>PowerPoint Presentation</vt:lpstr>
      <vt:lpstr>PowerPoint Presentation</vt:lpstr>
      <vt:lpstr>PowerPoint Presentation</vt:lpstr>
      <vt:lpstr>PowerPoint Presentation</vt:lpstr>
      <vt:lpstr>PowerPoint Presentation</vt:lpstr>
      <vt:lpstr>PowerPoint Presentation</vt:lpstr>
      <vt:lpstr>Experimental Scheme</vt:lpstr>
      <vt:lpstr>PowerPoint Presentation</vt:lpstr>
      <vt:lpstr>LFs and early passage MSCs resulted  in dense vessel formation</vt:lpstr>
      <vt:lpstr>PowerPoint Presentation</vt:lpstr>
      <vt:lpstr>Consistent vasculogenesis achieved in IMPACT Platform</vt:lpstr>
      <vt:lpstr>PowerPoint Presentation</vt:lpstr>
      <vt:lpstr>Discussion</vt:lpstr>
      <vt:lpstr>Conclusions</vt:lpstr>
      <vt:lpstr>Acknowledgements</vt:lpstr>
      <vt:lpstr>PowerPoint Presentation</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NCTR</dc:creator>
  <cp:lastModifiedBy>Falvey, Mary</cp:lastModifiedBy>
  <cp:revision>1548</cp:revision>
  <cp:lastPrinted>2020-02-20T19:49:33Z</cp:lastPrinted>
  <dcterms:created xsi:type="dcterms:W3CDTF">2012-09-06T19:53:40Z</dcterms:created>
  <dcterms:modified xsi:type="dcterms:W3CDTF">2020-11-05T21:34:49Z</dcterms:modified>
</cp:coreProperties>
</file>