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handoutMasterIdLst>
    <p:handoutMasterId r:id="rId54"/>
  </p:handoutMasterIdLst>
  <p:sldIdLst>
    <p:sldId id="256" r:id="rId5"/>
    <p:sldId id="257" r:id="rId6"/>
    <p:sldId id="258" r:id="rId7"/>
    <p:sldId id="309" r:id="rId8"/>
    <p:sldId id="260" r:id="rId9"/>
    <p:sldId id="261" r:id="rId10"/>
    <p:sldId id="262" r:id="rId11"/>
    <p:sldId id="263" r:id="rId12"/>
    <p:sldId id="265" r:id="rId13"/>
    <p:sldId id="264" r:id="rId14"/>
    <p:sldId id="266" r:id="rId15"/>
    <p:sldId id="308"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1" r:id="rId29"/>
    <p:sldId id="311" r:id="rId30"/>
    <p:sldId id="283" r:id="rId31"/>
    <p:sldId id="284" r:id="rId32"/>
    <p:sldId id="285" r:id="rId33"/>
    <p:sldId id="286" r:id="rId34"/>
    <p:sldId id="287" r:id="rId35"/>
    <p:sldId id="288" r:id="rId36"/>
    <p:sldId id="289" r:id="rId37"/>
    <p:sldId id="290" r:id="rId38"/>
    <p:sldId id="291" r:id="rId39"/>
    <p:sldId id="310" r:id="rId40"/>
    <p:sldId id="293" r:id="rId41"/>
    <p:sldId id="305" r:id="rId42"/>
    <p:sldId id="307" r:id="rId43"/>
    <p:sldId id="294" r:id="rId44"/>
    <p:sldId id="295" r:id="rId45"/>
    <p:sldId id="297" r:id="rId46"/>
    <p:sldId id="298" r:id="rId47"/>
    <p:sldId id="300" r:id="rId48"/>
    <p:sldId id="301" r:id="rId49"/>
    <p:sldId id="302" r:id="rId50"/>
    <p:sldId id="303" r:id="rId51"/>
    <p:sldId id="299" r:id="rId52"/>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5C3E576B-92B9-4E35-8F67-81017206607E}">
          <p14:sldIdLst>
            <p14:sldId id="256"/>
            <p14:sldId id="257"/>
            <p14:sldId id="258"/>
            <p14:sldId id="309"/>
            <p14:sldId id="260"/>
            <p14:sldId id="261"/>
            <p14:sldId id="262"/>
            <p14:sldId id="263"/>
            <p14:sldId id="265"/>
            <p14:sldId id="264"/>
            <p14:sldId id="266"/>
            <p14:sldId id="308"/>
            <p14:sldId id="268"/>
            <p14:sldId id="269"/>
            <p14:sldId id="270"/>
          </p14:sldIdLst>
        </p14:section>
        <p14:section name="Sección sin título" id="{ECE5931E-FE67-443C-B723-4DF03F7BB3F0}">
          <p14:sldIdLst>
            <p14:sldId id="271"/>
            <p14:sldId id="272"/>
            <p14:sldId id="273"/>
            <p14:sldId id="274"/>
            <p14:sldId id="275"/>
            <p14:sldId id="276"/>
            <p14:sldId id="277"/>
            <p14:sldId id="278"/>
            <p14:sldId id="279"/>
            <p14:sldId id="281"/>
            <p14:sldId id="311"/>
            <p14:sldId id="283"/>
            <p14:sldId id="284"/>
            <p14:sldId id="285"/>
            <p14:sldId id="286"/>
            <p14:sldId id="287"/>
            <p14:sldId id="288"/>
            <p14:sldId id="289"/>
            <p14:sldId id="290"/>
            <p14:sldId id="291"/>
            <p14:sldId id="310"/>
            <p14:sldId id="293"/>
            <p14:sldId id="305"/>
            <p14:sldId id="307"/>
            <p14:sldId id="294"/>
            <p14:sldId id="295"/>
            <p14:sldId id="297"/>
            <p14:sldId id="298"/>
            <p14:sldId id="300"/>
            <p14:sldId id="301"/>
            <p14:sldId id="302"/>
            <p14:sldId id="303"/>
            <p14:sldId id="29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uhani, Ayma" initials="RA" lastIdx="11" clrIdx="0"/>
  <p:cmAuthor id="1" name="Beth Pearl-Barr" initials="BP" lastIdx="1" clrIdx="1"/>
  <p:cmAuthor id="2" name="Beth Pearl-Barr" initials="BP [12]" lastIdx="1" clrIdx="2"/>
  <p:cmAuthor id="3" name="Beth Pearl-Barr" initials="BP [6]" lastIdx="1" clrIdx="3"/>
  <p:cmAuthor id="4" name="Weingaertner, David" initials="WD" lastIdx="7"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BA"/>
    <a:srgbClr val="B65E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72312" autoAdjust="0"/>
  </p:normalViewPr>
  <p:slideViewPr>
    <p:cSldViewPr snapToGrid="0" snapToObjects="1" showGuides="1">
      <p:cViewPr varScale="1">
        <p:scale>
          <a:sx n="47" d="100"/>
          <a:sy n="47" d="100"/>
        </p:scale>
        <p:origin x="72" y="72"/>
      </p:cViewPr>
      <p:guideLst>
        <p:guide orient="horz" pos="2160"/>
        <p:guide pos="3840"/>
      </p:guideLst>
    </p:cSldViewPr>
  </p:slideViewPr>
  <p:outlineViewPr>
    <p:cViewPr>
      <p:scale>
        <a:sx n="33" d="100"/>
        <a:sy n="33" d="100"/>
      </p:scale>
      <p:origin x="0" y="-34254"/>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1800" dirty="0">
                <a:solidFill>
                  <a:srgbClr val="007CBA"/>
                </a:solidFill>
                <a:latin typeface="Arial" charset="0"/>
                <a:ea typeface="Arial" charset="0"/>
                <a:cs typeface="Arial" charset="0"/>
              </a:rPr>
              <a:t>Fuentes de azúcares añadidos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6.2161044684229297E-2"/>
          <c:y val="0.112099088900888"/>
          <c:w val="0.86152334661871"/>
          <c:h val="0.60503891732748605"/>
        </c:manualLayout>
      </c:layout>
      <c:pieChart>
        <c:varyColors val="1"/>
        <c:ser>
          <c:idx val="0"/>
          <c:order val="0"/>
          <c:tx>
            <c:strRef>
              <c:f>Sheet1!$B$1</c:f>
              <c:strCache>
                <c:ptCount val="1"/>
                <c:pt idx="0">
                  <c:v>Fuentes de azúcares añadidos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06A-8A4B-8A7E-ABD4C282E10B}"/>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06A-8A4B-8A7E-ABD4C282E10B}"/>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06A-8A4B-8A7E-ABD4C282E10B}"/>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306A-8A4B-8A7E-ABD4C282E10B}"/>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06A-8A4B-8A7E-ABD4C282E10B}"/>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306A-8A4B-8A7E-ABD4C282E10B}"/>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306A-8A4B-8A7E-ABD4C282E10B}"/>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306A-8A4B-8A7E-ABD4C282E10B}"/>
              </c:ext>
            </c:extLst>
          </c:dPt>
          <c:dLbls>
            <c:dLbl>
              <c:idx val="2"/>
              <c:layout>
                <c:manualLayout>
                  <c:x val="0.130539386280419"/>
                  <c:y val="3.608987268352049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06A-8A4B-8A7E-ABD4C282E10B}"/>
                </c:ext>
              </c:extLst>
            </c:dLbl>
            <c:dLbl>
              <c:idx val="3"/>
              <c:layout>
                <c:manualLayout>
                  <c:x val="9.34318395385762E-2"/>
                  <c:y val="6.256155644550820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06A-8A4B-8A7E-ABD4C282E10B}"/>
                </c:ext>
              </c:extLst>
            </c:dLbl>
            <c:dLbl>
              <c:idx val="4"/>
              <c:layout>
                <c:manualLayout>
                  <c:x val="6.4521823660931302E-2"/>
                  <c:y val="6.273122922100170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06A-8A4B-8A7E-ABD4C282E10B}"/>
                </c:ext>
              </c:extLst>
            </c:dLbl>
            <c:dLbl>
              <c:idx val="5"/>
              <c:layout>
                <c:manualLayout>
                  <c:x val="4.6178672110430599E-2"/>
                  <c:y val="5.847593796093369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06A-8A4B-8A7E-ABD4C282E10B}"/>
                </c:ext>
              </c:extLst>
            </c:dLbl>
            <c:dLbl>
              <c:idx val="6"/>
              <c:layout>
                <c:manualLayout>
                  <c:x val="4.5038073944460598E-2"/>
                  <c:y val="9.373419558173549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306A-8A4B-8A7E-ABD4C282E10B}"/>
                </c:ext>
              </c:extLst>
            </c:dLbl>
            <c:dLbl>
              <c:idx val="7"/>
              <c:layout>
                <c:manualLayout>
                  <c:x val="3.0360649363274001E-2"/>
                  <c:y val="0.12932087561347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306A-8A4B-8A7E-ABD4C282E10B}"/>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Arial" charset="0"/>
                    <a:ea typeface="Arial" charset="0"/>
                    <a:cs typeface="Arial"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8"/>
                <c:pt idx="0">
                  <c:v>Bebidas (que no sean leche o jugo 100% de fruta)</c:v>
                </c:pt>
                <c:pt idx="1">
                  <c:v>Bocadillos y dulces</c:v>
                </c:pt>
                <c:pt idx="2">
                  <c:v>Granos</c:v>
                </c:pt>
                <c:pt idx="3">
                  <c:v>Platos mixtos</c:v>
                </c:pt>
                <c:pt idx="4">
                  <c:v>Lácteos</c:v>
                </c:pt>
                <c:pt idx="5">
                  <c:v>Condimentos</c:v>
                </c:pt>
                <c:pt idx="6">
                  <c:v>Vegetales</c:v>
                </c:pt>
                <c:pt idx="7">
                  <c:v>Frutas y jugos frutales</c:v>
                </c:pt>
              </c:strCache>
            </c:strRef>
          </c:cat>
          <c:val>
            <c:numRef>
              <c:f>Sheet1!$B$2:$B$9</c:f>
              <c:numCache>
                <c:formatCode>General</c:formatCode>
                <c:ptCount val="8"/>
                <c:pt idx="0">
                  <c:v>47</c:v>
                </c:pt>
                <c:pt idx="1">
                  <c:v>31</c:v>
                </c:pt>
                <c:pt idx="2">
                  <c:v>8</c:v>
                </c:pt>
                <c:pt idx="3">
                  <c:v>6</c:v>
                </c:pt>
                <c:pt idx="4">
                  <c:v>4</c:v>
                </c:pt>
                <c:pt idx="5">
                  <c:v>2</c:v>
                </c:pt>
                <c:pt idx="6">
                  <c:v>1</c:v>
                </c:pt>
                <c:pt idx="7">
                  <c:v>1</c:v>
                </c:pt>
              </c:numCache>
            </c:numRef>
          </c:val>
          <c:extLst>
            <c:ext xmlns:c16="http://schemas.microsoft.com/office/drawing/2014/chart" uri="{C3380CC4-5D6E-409C-BE32-E72D297353CC}">
              <c16:uniqueId val="{00000010-306A-8A4B-8A7E-ABD4C282E10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15702277955996199"/>
          <c:y val="0.72316794364242298"/>
          <c:w val="0.71222842274018405"/>
          <c:h val="0.26440716659936797"/>
        </c:manualLayout>
      </c:layout>
      <c:overlay val="0"/>
      <c:spPr>
        <a:noFill/>
        <a:ln>
          <a:noFill/>
        </a:ln>
        <a:effectLst/>
      </c:spPr>
      <c:txPr>
        <a:bodyPr rot="0" spcFirstLastPara="1" vertOverflow="ellipsis" vert="horz" wrap="square" anchor="ctr" anchorCtr="1"/>
        <a:lstStyle/>
        <a:p>
          <a:pPr>
            <a:defRPr sz="800" b="1" i="0" u="none" strike="noStrike" kern="1200" baseline="0">
              <a:solidFill>
                <a:srgbClr val="007CBA"/>
              </a:solidFill>
              <a:latin typeface="Arial"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CADC9C00-1762-054C-9A09-F621CAC321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Marcador de posición de fecha 2">
            <a:extLst>
              <a:ext uri="{FF2B5EF4-FFF2-40B4-BE49-F238E27FC236}">
                <a16:creationId xmlns:a16="http://schemas.microsoft.com/office/drawing/2014/main" id="{34A500C9-7114-A541-820E-DD3802072A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BB79679-0180-1747-8509-76F197FF19EC}" type="datetimeFigureOut">
              <a:rPr lang="en-US" smtClean="0"/>
              <a:t>3/11/2021</a:t>
            </a:fld>
            <a:endParaRPr lang="en-US"/>
          </a:p>
        </p:txBody>
      </p:sp>
      <p:sp>
        <p:nvSpPr>
          <p:cNvPr id="4" name="Marcador de posición de pie de página 3">
            <a:extLst>
              <a:ext uri="{FF2B5EF4-FFF2-40B4-BE49-F238E27FC236}">
                <a16:creationId xmlns:a16="http://schemas.microsoft.com/office/drawing/2014/main" id="{35C4036D-BFF1-3143-9B5E-B000403F40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Marcador de posición del número de la diapositiva 4">
            <a:extLst>
              <a:ext uri="{FF2B5EF4-FFF2-40B4-BE49-F238E27FC236}">
                <a16:creationId xmlns:a16="http://schemas.microsoft.com/office/drawing/2014/main" id="{59D3CE06-BBF2-0046-AB58-E19D8D52D7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36B1DB6-8C30-F343-9F6A-916718F192DC}" type="slidenum">
              <a:rPr lang="en-US" smtClean="0"/>
              <a:t>‹#›</a:t>
            </a:fld>
            <a:endParaRPr lang="en-US"/>
          </a:p>
        </p:txBody>
      </p:sp>
    </p:spTree>
    <p:extLst>
      <p:ext uri="{BB962C8B-B14F-4D97-AF65-F5344CB8AC3E}">
        <p14:creationId xmlns:p14="http://schemas.microsoft.com/office/powerpoint/2010/main" val="582741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dirty="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E9F20315-74DC-D24A-8ADC-F996CB7CC5EE}" type="datetimeFigureOut">
              <a:rPr lang="en-US" smtClean="0"/>
              <a:t>3/11/2021</a:t>
            </a:fld>
            <a:endParaRPr lang="en-US" dirty="0"/>
          </a:p>
        </p:txBody>
      </p:sp>
      <p:sp>
        <p:nvSpPr>
          <p:cNvPr id="4" name="Marcador de posición de la imagen de la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
              <a:t>Haga clic para editar los estilos de texto maestro</a:t>
            </a:r>
          </a:p>
          <a:p>
            <a:pPr lvl="1" rtl="0"/>
            <a:r>
              <a:rPr lang="es"/>
              <a:t>Segundo nivel</a:t>
            </a:r>
          </a:p>
          <a:p>
            <a:pPr lvl="2" rtl="0"/>
            <a:r>
              <a:rPr lang="es"/>
              <a:t>Tercer nivel</a:t>
            </a:r>
          </a:p>
          <a:p>
            <a:pPr lvl="3" rtl="0"/>
            <a:r>
              <a:rPr lang="es"/>
              <a:t>Cuarto nivel</a:t>
            </a:r>
          </a:p>
          <a:p>
            <a:pPr lvl="4" rtl="0"/>
            <a:r>
              <a:rPr lang="es"/>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dirty="0"/>
          </a:p>
        </p:txBody>
      </p:sp>
      <p:sp>
        <p:nvSpPr>
          <p:cNvPr id="7" name="Marcador de posición del número de la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5DF50DF-B014-C449-9972-338F5B95979E}" type="slidenum">
              <a:rPr lang="en-US" smtClean="0"/>
              <a:t>‹#›</a:t>
            </a:fld>
            <a:endParaRPr lang="en-US" dirty="0"/>
          </a:p>
        </p:txBody>
      </p:sp>
    </p:spTree>
    <p:extLst>
      <p:ext uri="{BB962C8B-B14F-4D97-AF65-F5344CB8AC3E}">
        <p14:creationId xmlns:p14="http://schemas.microsoft.com/office/powerpoint/2010/main" val="205490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n-US" dirty="0"/>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1</a:t>
            </a:fld>
            <a:endParaRPr lang="en-US" dirty="0"/>
          </a:p>
        </p:txBody>
      </p:sp>
    </p:spTree>
    <p:extLst>
      <p:ext uri="{BB962C8B-B14F-4D97-AF65-F5344CB8AC3E}">
        <p14:creationId xmlns:p14="http://schemas.microsoft.com/office/powerpoint/2010/main" val="155222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La Administración de Alimentos y Medicamentos (FDA) de EE. UU. ha actualizado la etiqueta de información nutricional. </a:t>
            </a:r>
          </a:p>
          <a:p>
            <a:pPr rtl="0"/>
            <a:r>
              <a:rPr lang="es" sz="1200" kern="1200" dirty="0">
                <a:solidFill>
                  <a:schemeClr val="tx1"/>
                </a:solidFill>
                <a:effectLst/>
                <a:latin typeface="+mn-lt"/>
                <a:ea typeface="+mn-ea"/>
                <a:cs typeface="+mn-cs"/>
              </a:rPr>
              <a:t>¿Alguien ha visto la etiqueta nueva?</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Puede que ya se encuentren con la nueva etiqueta en los envases de alimentos y bebidas de las tiendas locales.</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¿Qué diferencias hay entre la etiqueta de información nutricional original y la nueva? Vamos a examinarlas en grupo:</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Los tamaños de las porciones se han actualizado para ser más realistas y representar lo que la gente realmente come y bebe. </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El número de calorías también está en una fuente más grande y en negrita. </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Se han eliminado las calorías de la grasa, ya que las investigaciones prueban que el tipo de grasa que una persona consume es más importante que la cantidad. </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Los azúcares añadidos, en gramos y como porcentaje del valor diario, ahora son obligatorios en la etiqueta. Los gramos no son necesarios para los azúcares como ingrediente único, como el azúcar de mesa, el jarabe de arce o la miel.  </a:t>
            </a:r>
            <a:r>
              <a:rPr lang="es" sz="900" kern="1200" dirty="0">
                <a:solidFill>
                  <a:schemeClr val="tx1"/>
                </a:solidFill>
                <a:effectLst/>
                <a:latin typeface="+mn-lt"/>
                <a:ea typeface="+mn-ea"/>
                <a:cs typeface="+mn-cs"/>
              </a:rPr>
              <a:t> </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Se ha actualizado la lista de nutrientes. </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La vitamina D y el potasio ahora son obligatorios en la etiqueta porque los estadounidenses no siempre consumen las cantidades recomendadas. </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Las vitaminas A y C ya no son necesarias, puesto que las deficiencias de estas vitaminas son raras hoy en día. </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También debe figurar la cantidad real (en miligramos o microgramos) además del porcentaje del valor diario para la vitamina D, el calcio, el hierro y el potasio. </a:t>
            </a:r>
          </a:p>
          <a:p>
            <a:pPr marL="628650" lvl="1" indent="-171450" rtl="0">
              <a:buFont typeface="Courier New" panose="02070309020205020404" pitchFamily="49" charset="0"/>
              <a:buChar char="o"/>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Los valores diarios de nutrientes se han actualizado en función de las pruebas científicas más recientes. La nota al pie de la parte inferior de la etiqueta también se ha cambiado para explicar mejor el significado del porcentaje del valor diario.</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10</a:t>
            </a:fld>
            <a:endParaRPr lang="en-US" dirty="0"/>
          </a:p>
        </p:txBody>
      </p:sp>
    </p:spTree>
    <p:extLst>
      <p:ext uri="{BB962C8B-B14F-4D97-AF65-F5344CB8AC3E}">
        <p14:creationId xmlns:p14="http://schemas.microsoft.com/office/powerpoint/2010/main" val="899961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Comencemos desde el principio. El primer renglón muestra las porciones por recipiente, que es el número total de porciones en todo el envase o contenedor de alimentos. Es común que un envase de alimentos contenga más de una porción.</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El segundo renglón es el tamaño de la porción. El tamaño de la porción está basado en la cantidad de alimento que las personas comen normalmente por vez y no es una recomendación de cuánto se debe comer. La información nutricional presente en la etiqueta se basa en el tamaño de la porción que figura en ella y puede haber una segunda columna con información en función de la cantidad de todo el envase.  El tamaño de la porción se muestra como una medida común del hogar que es apropiada para el alimento (como una taza, una cucharada, un trozo, una rodaja o un frasco), seguido de la cantidad métrica. Al comparar calorías y nutrientes en diferentes alimentos, siempre verifiquen el tamaño de la porción para hacer una comparación precisa.</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11</a:t>
            </a:fld>
            <a:endParaRPr lang="en-US" dirty="0"/>
          </a:p>
        </p:txBody>
      </p:sp>
    </p:spTree>
    <p:extLst>
      <p:ext uri="{BB962C8B-B14F-4D97-AF65-F5344CB8AC3E}">
        <p14:creationId xmlns:p14="http://schemas.microsoft.com/office/powerpoint/2010/main" val="98929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El siguiente renglón es el de "Calorías por porción". </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Calorías hace referencia a la cantidad total de calorías o "energía" que se obtiene de todas las fuentes (carbohidratos, grasas, proteínas y alcohol) en una porción del alimento.</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Para lograr o mantener un peso saludable, debe equilibrarse la cantidad de calorías que se consume con la cantidad de calorías que el cuerpo usa. Para el asesoramiento nutricional, como guía general se usa 2,000 calorías al día. Sus necesidades calóricas pueden ser mayores o menores, y pueden variar según la edad, el sexo, la altura, el peso y el nivel de actividad física. Más adelante, aprenderán a averiguar sus necesidades calóricas personales.</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12</a:t>
            </a:fld>
            <a:endParaRPr lang="en-US" dirty="0"/>
          </a:p>
        </p:txBody>
      </p:sp>
    </p:spTree>
    <p:extLst>
      <p:ext uri="{BB962C8B-B14F-4D97-AF65-F5344CB8AC3E}">
        <p14:creationId xmlns:p14="http://schemas.microsoft.com/office/powerpoint/2010/main" val="2791777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A continuación, tenemos el porcentaje del valor diario. El porcentaje del valor diario o % VD muestra cuánto contribuye un nutriente en una porción del alimento a una dieta diaria total. Usen el % VD para determinar si una porción del alimento tiene mayor o menor cantidad de un nutriente en particular y para comparar con productos alimenticios, pero asegúrense de que el tamaño de la porción sea el mismo.</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Como guía general: el 5% del VD o menos de un nutriente por porción se considera bajo y el 20% del VD o más de un nutriente por porción se considera alto. </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Tengan en cuenta que algunos nutrientes, como las proteínas y </a:t>
            </a:r>
            <a:r>
              <a:rPr lang="es" sz="1200" i="1" kern="1200" dirty="0">
                <a:solidFill>
                  <a:schemeClr val="tx1"/>
                </a:solidFill>
                <a:effectLst/>
                <a:latin typeface="+mn-lt"/>
                <a:ea typeface="+mn-ea"/>
                <a:cs typeface="+mn-cs"/>
              </a:rPr>
              <a:t>las grasas trans,</a:t>
            </a:r>
            <a:r>
              <a:rPr lang="es" sz="1200" kern="1200" dirty="0">
                <a:solidFill>
                  <a:schemeClr val="tx1"/>
                </a:solidFill>
                <a:effectLst/>
                <a:latin typeface="+mn-lt"/>
                <a:ea typeface="+mn-ea"/>
                <a:cs typeface="+mn-cs"/>
              </a:rPr>
              <a:t> no tienen un % VD en la etiqueta de información nutricional, así que utilicen el número de gramos como guía.</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13</a:t>
            </a:fld>
            <a:endParaRPr lang="en-US" dirty="0"/>
          </a:p>
        </p:txBody>
      </p:sp>
    </p:spTree>
    <p:extLst>
      <p:ext uri="{BB962C8B-B14F-4D97-AF65-F5344CB8AC3E}">
        <p14:creationId xmlns:p14="http://schemas.microsoft.com/office/powerpoint/2010/main" val="1183624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La etiqueta muestra los diferentes nutrientes que contiene un producto alimenticio. Utilicen esta sección de la etiqueta para elegir los productos que son más bajos o más altos en los nutrientes que desean consumir menos o más, respectivamente.</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Entre los nutrientes que se deben reducir se incluyen las grasas saturadas </a:t>
            </a:r>
            <a:r>
              <a:rPr lang="es" sz="1200" i="1" kern="1200" dirty="0">
                <a:solidFill>
                  <a:schemeClr val="tx1"/>
                </a:solidFill>
                <a:effectLst/>
                <a:latin typeface="+mn-lt"/>
                <a:ea typeface="+mn-ea"/>
                <a:cs typeface="+mn-cs"/>
              </a:rPr>
              <a:t>y las trans, el sodio y los azúcares añadidos.</a:t>
            </a:r>
            <a:r>
              <a:rPr lang="es" sz="1200" kern="1200" dirty="0">
                <a:solidFill>
                  <a:schemeClr val="tx1"/>
                </a:solidFill>
                <a:effectLst/>
                <a:latin typeface="+mn-lt"/>
                <a:ea typeface="+mn-ea"/>
                <a:cs typeface="+mn-cs"/>
              </a:rPr>
              <a:t> La mayoría de los estadounidenses exceden los límites recomendados para estos nutrientes y las dietas que contienen más de ellos se asocian con un mayor riesgo de desarrollar algunos problemas de salud (como enfermedades cardiovasculares e hipertensión).  Comparen y elijan alimentos que les permitan consumir menos del 100% del VD de estos nutrientes por día.  Nota: </a:t>
            </a:r>
            <a:r>
              <a:rPr lang="es" sz="1200" i="1" kern="1200" dirty="0">
                <a:solidFill>
                  <a:schemeClr val="tx1"/>
                </a:solidFill>
                <a:effectLst/>
                <a:latin typeface="+mn-lt"/>
                <a:ea typeface="+mn-ea"/>
                <a:cs typeface="+mn-cs"/>
              </a:rPr>
              <a:t>Las grasas</a:t>
            </a:r>
            <a:r>
              <a:rPr lang="es" sz="1200" kern="1200" dirty="0">
                <a:solidFill>
                  <a:schemeClr val="tx1"/>
                </a:solidFill>
                <a:effectLst/>
                <a:latin typeface="+mn-lt"/>
                <a:ea typeface="+mn-ea"/>
                <a:cs typeface="+mn-cs"/>
              </a:rPr>
              <a:t> trans no tienen un % VD. Por lo tanto, utilicen el número de gramos para comparar y reduzcan el consumo de grasas trans</a:t>
            </a:r>
            <a:r>
              <a:rPr lang="es" sz="1200" i="1" kern="1200" dirty="0">
                <a:solidFill>
                  <a:schemeClr val="tx1"/>
                </a:solidFill>
                <a:effectLst/>
                <a:latin typeface="+mn-lt"/>
                <a:ea typeface="+mn-ea"/>
                <a:cs typeface="+mn-cs"/>
              </a:rPr>
              <a:t> tanto como sea posible. </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Los nutrientes que se deberían consumir más incluyen fibra alimentaria, vitamina D, calcio, hierro y potasio. </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Muchos estadounidenses no consumen la cantidad recomendada de estos nutrientes.  Comparen y elijan alimentos que les permitan consumir el 100% del VD de estos nutrientes la mayoría de los días.</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14</a:t>
            </a:fld>
            <a:endParaRPr lang="en-US" dirty="0"/>
          </a:p>
        </p:txBody>
      </p:sp>
    </p:spTree>
    <p:extLst>
      <p:ext uri="{BB962C8B-B14F-4D97-AF65-F5344CB8AC3E}">
        <p14:creationId xmlns:p14="http://schemas.microsoft.com/office/powerpoint/2010/main" val="450292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Pongamos a prueba nuestros conocimientos. </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¿Cuál es el tamaño de la porción de este alimento?</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¿Cuántas calorías hay en una porción?</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¿Cuántas porciones hay en todo el recipiente?</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¿Cuántas calorías hay en todo el recipiente?</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Pregunta: ¿Cómo llegaron a esa respuesta?</a:t>
            </a:r>
          </a:p>
          <a:p>
            <a:pPr rtl="0"/>
            <a:r>
              <a:rPr lang="es" sz="1200" kern="1200" dirty="0">
                <a:solidFill>
                  <a:schemeClr val="tx1"/>
                </a:solidFill>
                <a:effectLst/>
                <a:latin typeface="+mn-lt"/>
                <a:ea typeface="+mn-ea"/>
                <a:cs typeface="+mn-cs"/>
              </a:rPr>
              <a:t>Respuesta: Multiplicando las porciones por recipiente por las calorías por porción.</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¿Cuánto sodio en mg hay en todo el recipiente? ¿Qué hay del % VD de sodio?</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Tengan en cuenta que si comen o beben dos (o más) porciones del alimento o la bebida, estarán consumiendo el doble (o más) de las calorías y los nutrientes que figuran en la etiqueta.</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15</a:t>
            </a:fld>
            <a:endParaRPr lang="en-US" dirty="0"/>
          </a:p>
        </p:txBody>
      </p:sp>
    </p:spTree>
    <p:extLst>
      <p:ext uri="{BB962C8B-B14F-4D97-AF65-F5344CB8AC3E}">
        <p14:creationId xmlns:p14="http://schemas.microsoft.com/office/powerpoint/2010/main" val="1434169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La etiqueta de información nutricional muestra la cantidad total de grasa que contiene un producto y su porcentaje del valor diario, así como dos tipos de grasas: las saturadas y </a:t>
            </a:r>
            <a:r>
              <a:rPr lang="es" sz="1200" i="1" kern="1200" dirty="0">
                <a:solidFill>
                  <a:schemeClr val="tx1"/>
                </a:solidFill>
                <a:effectLst/>
                <a:latin typeface="+mn-lt"/>
                <a:ea typeface="+mn-ea"/>
                <a:cs typeface="+mn-cs"/>
              </a:rPr>
              <a:t>las</a:t>
            </a:r>
            <a:r>
              <a:rPr lang="es" sz="1200" kern="1200" dirty="0">
                <a:solidFill>
                  <a:schemeClr val="tx1"/>
                </a:solidFill>
                <a:effectLst/>
                <a:latin typeface="+mn-lt"/>
                <a:ea typeface="+mn-ea"/>
                <a:cs typeface="+mn-cs"/>
              </a:rPr>
              <a:t> trans.</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La grasa alimentaria es un nutriente necesario para la dieta humana. Proporciona energía, ayuda al cuerpo a absorber importantes vitaminas liposolubles, es importante para el crecimiento y el desarrollo, y apoya varios procesos fundamentales del cuerpo. </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Las grasas saturadas se encuentran en una variedad de alimentos que incluyen grasas animales (como la mantequilla o la manteca de cerdo), carnes y productos avícolas, carnes y productos avícolas procesados (como el tocino y las salchichas), productos lácteos, bocadillos, dulces y alimentos untables (como la mantequilla, la margarina en barra, el queso crema y la crema agria).  </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Las grasas trans se encuentran de forma natural en pequeñas cantidades en algunos productos animales (como las carnes y los productos lácteos).  Las grasas trans artificiales se encuentran principalmente en alimentos que contienen aceites parcialmente hidrogenados, como los panificados, la crema para café, las comidas rápidas fritas, los glaseados listos para usar, los productos de masa refrigerada, la pizza congelada, los bocadillos, la margarina en barra y la manteca vegetal. Es importante señalar que a partir del año 2018 los aceites parcialmente hidrogenados presentes en los alimentos no se consideran seguros en EE. UU., lo que significa que se han eliminado la mayoría de los usos de las grasas trans artificiales. Hay pruebas de que las dietas con mayor contenido de grasas saturadas y trans se asocian con mayores niveles de colesterol total o colesterol de lipoproteínas de baja densidad (LDL o "malo"), lo que a su vez se asocia con un elevado riesgo de desarrollar enfermedades cardiovasculares, que son la principal causa de muerte tanto en hombres como mujeres en EE. UU. La sustitución de las grasas saturadas por grasas insaturadas, especialmente las poliinsaturadas, de las que compartiré ejemplos a medida que avancemos, se asocia con la reducción de los niveles de colesterol total y de colesterol de lipoproteínas de baja densidad. La etiqueta de información nutricional muestra la cantidad de grasas saturadas en gramos, el porcentaje del valor diario y la cantidad de grasas trans</a:t>
            </a:r>
            <a:r>
              <a:rPr lang="es" sz="1200" i="1" kern="1200" dirty="0">
                <a:solidFill>
                  <a:schemeClr val="tx1"/>
                </a:solidFill>
                <a:effectLst/>
                <a:latin typeface="+mn-lt"/>
                <a:ea typeface="+mn-ea"/>
                <a:cs typeface="+mn-cs"/>
              </a:rPr>
              <a:t> </a:t>
            </a:r>
            <a:r>
              <a:rPr lang="es" sz="1200" kern="1200" dirty="0">
                <a:solidFill>
                  <a:schemeClr val="tx1"/>
                </a:solidFill>
                <a:effectLst/>
                <a:latin typeface="+mn-lt"/>
                <a:ea typeface="+mn-ea"/>
                <a:cs typeface="+mn-cs"/>
              </a:rPr>
              <a:t>en gramos por porción del alimento. </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Cuando compren alimentos para cocinar en casa o cuando coman afuera, comparen y elijan alimentos para consumir menos del 100% del VD (unos 20 gramos) de grasas saturadas cada día y reduzcan el consumo de grasas </a:t>
            </a:r>
            <a:r>
              <a:rPr lang="es" sz="1200" i="1" kern="1200" dirty="0">
                <a:solidFill>
                  <a:schemeClr val="tx1"/>
                </a:solidFill>
                <a:effectLst/>
                <a:latin typeface="+mn-lt"/>
                <a:ea typeface="+mn-ea"/>
                <a:cs typeface="+mn-cs"/>
              </a:rPr>
              <a:t>trans tanto como sea posible.</a:t>
            </a:r>
            <a:r>
              <a:rPr lang="es" sz="1200" kern="1200" dirty="0">
                <a:solidFill>
                  <a:schemeClr val="tx1"/>
                </a:solidFill>
                <a:effectLst/>
                <a:latin typeface="+mn-lt"/>
                <a:ea typeface="+mn-ea"/>
                <a:cs typeface="+mn-cs"/>
              </a:rPr>
              <a:t> Busquen formas de reemplazar las grasas saturadas por grasas monoinsaturadas y poliinsaturadas cuando sea posible.  </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Los fabricantes de alimentos también pueden indicar voluntariamente la cantidad en gramos por porción de grasas monoinsaturadas y poliinsaturadas. Las grasas monoinsaturadas y poliinsaturadas pueden encontrarse en alimentos como aguacates, pescado, nueces, semillas y aceites vegetales como el de canola, oliva y soya.</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Antes de seguir, ¿hay alguna pregunta?</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16</a:t>
            </a:fld>
            <a:endParaRPr lang="en-US" dirty="0"/>
          </a:p>
        </p:txBody>
      </p:sp>
    </p:spTree>
    <p:extLst>
      <p:ext uri="{BB962C8B-B14F-4D97-AF65-F5344CB8AC3E}">
        <p14:creationId xmlns:p14="http://schemas.microsoft.com/office/powerpoint/2010/main" val="680148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¿Qué son los "azúcares añadidos"?</a:t>
            </a:r>
          </a:p>
          <a:p>
            <a:pPr rtl="0"/>
            <a:r>
              <a:rPr lang="es" sz="1200" kern="1200" dirty="0">
                <a:solidFill>
                  <a:schemeClr val="tx1"/>
                </a:solidFill>
                <a:effectLst/>
                <a:latin typeface="+mn-lt"/>
                <a:ea typeface="+mn-ea"/>
                <a:cs typeface="+mn-cs"/>
              </a:rPr>
              <a:t> </a:t>
            </a:r>
          </a:p>
          <a:p>
            <a:pPr rtl="0"/>
            <a:r>
              <a:rPr lang="es" sz="1200" kern="1200" dirty="0">
                <a:solidFill>
                  <a:schemeClr val="tx1"/>
                </a:solidFill>
                <a:effectLst/>
                <a:latin typeface="+mn-lt"/>
                <a:ea typeface="+mn-ea"/>
                <a:cs typeface="+mn-cs"/>
              </a:rPr>
              <a:t>Los azúcares añadidos incluyen azúcares que se agregan durante el procesamiento de los alimentos o se envasan como tales (por ejemplo, una bolsa de azúcar de mesa), azúcares de jarabes y miel, y azúcares de jugos concentrados de frutas o vegetales. También incluyen azúcares que se agregan a la dieta como el jarabe en los panqueques, o el azúcar en el té o el café. </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17</a:t>
            </a:fld>
            <a:endParaRPr lang="en-US" dirty="0"/>
          </a:p>
        </p:txBody>
      </p:sp>
    </p:spTree>
    <p:extLst>
      <p:ext uri="{BB962C8B-B14F-4D97-AF65-F5344CB8AC3E}">
        <p14:creationId xmlns:p14="http://schemas.microsoft.com/office/powerpoint/2010/main" val="1158080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Los azúcares añadidos se incluyen en la sección "Carbohidratos totales" de "Azúcares totales" en la etiqueta de información nutricional nueva. También pueden buscar azúcares añadidos en la lista de ingredientes de los envases de los alimentos.  Algunos ejemplos incluyen: Azúcar negro, jarabe de maíz, dextrosa, concentrados de jugo de frutas, glucosa, jarabe de maíz con alto contenido de fructosa, miel, lactosa, maltosa, jarabe de malta, jarabe de arce, melaza y sacarosa. Hablaremos más acerca de otras cosas que se pueden buscar en la lista de ingredientes más adelante.</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¿Pueden adivinar cuáles son las principales fuentes de azúcares añadidos en la dieta estadounidense típica?</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Respuestas: </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Panificados (como pasteles, galletas, productos de pastelería y tartas)</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Postres (como helados y pudines) </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Aderezos para ensaladas, salsas, alimentos untables, condimentos y salsas espesas</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Bebidas endulzadas con azúcar (como bebidas energizantes, aguas saborizadas, bebidas de frutas, refrescos, bebidas isotónicas, y cafés y tés endulzados) </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Dulces (como golosinas, mermeladas, coberturas dulces y jarabes)</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18</a:t>
            </a:fld>
            <a:endParaRPr lang="en-US" dirty="0"/>
          </a:p>
        </p:txBody>
      </p:sp>
    </p:spTree>
    <p:extLst>
      <p:ext uri="{BB962C8B-B14F-4D97-AF65-F5344CB8AC3E}">
        <p14:creationId xmlns:p14="http://schemas.microsoft.com/office/powerpoint/2010/main" val="1672782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¿Cuánto azúcar añadido está de más y por qué? </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Cuando se añaden azúcares a los alimentos y las bebidas, se aumentan las calorías sin aportar nutrientes importantes. Las dietas ricas en calorías procedentes de azúcares añadidos pueden dificultar que las personas se ajusten a los niveles diarios recomendados de nutrientes importantes y se mantengan dentro de los límites calóricos. Las Pautas Alimentarias para Estadounidenses recomiendan consumir menos de 50 gramos por día de azúcares añadidos con base en una dieta de 2,000 calorías diarias. Esto equivale a unas 12 cucharaditas de azúcares añadidos por día (para convertir los gramos en cucharaditas, se divide el número de gramos por cuatro). También pueden verificar el % VD en la etiqueta de información nutricional para ver si un alimento es alto o bajo en azúcares añadidos. El 5% del VD o menos de azúcares añadidos por porción se considera bajo y el 20% del VD o más de azúcares añadidos por porción se considera alto.</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19</a:t>
            </a:fld>
            <a:endParaRPr lang="en-US" dirty="0"/>
          </a:p>
        </p:txBody>
      </p:sp>
    </p:spTree>
    <p:extLst>
      <p:ext uri="{BB962C8B-B14F-4D97-AF65-F5344CB8AC3E}">
        <p14:creationId xmlns:p14="http://schemas.microsoft.com/office/powerpoint/2010/main" val="1925158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200" kern="1200">
                <a:solidFill>
                  <a:schemeClr val="tx1"/>
                </a:solidFill>
                <a:effectLst/>
                <a:latin typeface="+mn-lt"/>
                <a:ea typeface="+mn-ea"/>
                <a:cs typeface="+mn-cs"/>
              </a:rPr>
              <a:t>Bienvenidos y gracias por acompañarnos hoy. Presentémonos de a uno quienes estamos aquí. Digan su nombre y por qué están aquí y qué esperan obtener del programa de hoy.</a:t>
            </a:r>
          </a:p>
          <a:p>
            <a:pPr rtl="0"/>
            <a:endParaRPr lang="en-US" dirty="0"/>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2</a:t>
            </a:fld>
            <a:endParaRPr lang="en-US" dirty="0"/>
          </a:p>
        </p:txBody>
      </p:sp>
    </p:spTree>
    <p:extLst>
      <p:ext uri="{BB962C8B-B14F-4D97-AF65-F5344CB8AC3E}">
        <p14:creationId xmlns:p14="http://schemas.microsoft.com/office/powerpoint/2010/main" val="628744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a:solidFill>
                  <a:schemeClr val="tx1"/>
                </a:solidFill>
                <a:effectLst/>
                <a:latin typeface="+mn-lt"/>
                <a:ea typeface="+mn-ea"/>
                <a:cs typeface="+mn-cs"/>
              </a:rPr>
              <a:t>Ahora, pongamos a prueba nuestros conocimientos. Echen un vistazo a esta etiqueta de información nutricional. ¿Qué nutrientes tienen un alto % VD? ¿Qué nutrientes tienen un bajo % VD? ¿Qué nutrientes desean consumir más? ¿Qué nutrientes desean consumir menos?</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20</a:t>
            </a:fld>
            <a:endParaRPr lang="en-US" dirty="0"/>
          </a:p>
        </p:txBody>
      </p:sp>
    </p:spTree>
    <p:extLst>
      <p:ext uri="{BB962C8B-B14F-4D97-AF65-F5344CB8AC3E}">
        <p14:creationId xmlns:p14="http://schemas.microsoft.com/office/powerpoint/2010/main" val="1587870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a:solidFill>
                  <a:schemeClr val="tx1"/>
                </a:solidFill>
                <a:effectLst/>
                <a:latin typeface="+mn-lt"/>
                <a:ea typeface="+mn-ea"/>
                <a:cs typeface="+mn-cs"/>
              </a:rPr>
              <a:t>Una buena nutrición puede resultar en una mejor salud para ustedes y su familia. Saber cómo elegir alimentos más saludables al hacer las compras, cocinar y comer es la clave para mejorar su nutrición. Y, por supuesto, la etiqueta de información nutricional es de gran ayuda. Hablemos de algunas formas prácticas de introducir una buena nutrición en su vida diaria.</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21</a:t>
            </a:fld>
            <a:endParaRPr lang="en-US" dirty="0"/>
          </a:p>
        </p:txBody>
      </p:sp>
    </p:spTree>
    <p:extLst>
      <p:ext uri="{BB962C8B-B14F-4D97-AF65-F5344CB8AC3E}">
        <p14:creationId xmlns:p14="http://schemas.microsoft.com/office/powerpoint/2010/main" val="1932679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a:solidFill>
                  <a:schemeClr val="tx1"/>
                </a:solidFill>
                <a:effectLst/>
                <a:latin typeface="+mn-lt"/>
                <a:ea typeface="+mn-ea"/>
                <a:cs typeface="+mn-cs"/>
              </a:rPr>
              <a:t>La alimentación saludable comienza cuando se compran alimentos y se cocinan de manera inteligente. ¿Pueden pensar en algunos casos en los que sus elecciones al comprar alimentos hayan influido en su forma de comer? Por ejemplo, ¿creen que suelen cocinar y comer comidas más sanas en casa cuando las planean con antelación y compran en la tienda los alimentos que necesitan para las recetas? ¿Alguien quiere compartir algo? </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22</a:t>
            </a:fld>
            <a:endParaRPr lang="en-US" dirty="0"/>
          </a:p>
        </p:txBody>
      </p:sp>
    </p:spTree>
    <p:extLst>
      <p:ext uri="{BB962C8B-B14F-4D97-AF65-F5344CB8AC3E}">
        <p14:creationId xmlns:p14="http://schemas.microsoft.com/office/powerpoint/2010/main" val="734551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Como se mencionó antes, la alimentación saludable comienza cuando se compran alimentos y se cocinan de manera inteligente. Estas son algunas ideas sobre cómo ser un comprador inteligente. </a:t>
            </a:r>
          </a:p>
          <a:p>
            <a:pPr rtl="0"/>
            <a:endParaRPr lang="en-US" sz="1200" kern="1200" dirty="0">
              <a:solidFill>
                <a:schemeClr val="tx1"/>
              </a:solidFill>
              <a:effectLst/>
              <a:latin typeface="+mn-lt"/>
              <a:ea typeface="+mn-ea"/>
              <a:cs typeface="+mn-cs"/>
            </a:endParaRPr>
          </a:p>
          <a:p>
            <a:pPr marL="171450" indent="-171450" rtl="0">
              <a:buFont typeface="Arial" panose="020B0604020202020204" pitchFamily="34" charset="0"/>
              <a:buChar char="•"/>
            </a:pPr>
            <a:r>
              <a:rPr lang="es" sz="1200" kern="1200" dirty="0">
                <a:solidFill>
                  <a:schemeClr val="tx1"/>
                </a:solidFill>
                <a:effectLst/>
                <a:latin typeface="+mn-lt"/>
                <a:ea typeface="+mn-ea"/>
                <a:cs typeface="+mn-cs"/>
              </a:rPr>
              <a:t>Siempre verifiquen la etiqueta de información nutricional. </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Consulten la tarjeta "Consejos rápidos para leer la etiqueta de información nutricional" (ver el folleto n° 3).</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Coma antes de comprar. Comprar comida cuando tienen hambre puede llevar a que compren por impulso y a que elijan alimentos poco saludables.</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Use vegetales frescos y frutas de temporada. Estos son fáciles de conseguir, tienen más sabor y, normalmente, son menos costosos. </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Prueben frutas y verduras enlatadas o congeladas. Los alimentos enlatados y congelados pueden ser menos costosos que los frescos. Cuando compren alimentos enlatados, elijan frutas enlatadas con 100% jugo de fruta y sin azúcares añadidos, y vegetales que tengan en la etiqueta "bajo contenido de sodio" o "sin sal añadida".</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Consideren opciones fuera de la tienda. Los mercados de agricultores y los puestos de granjas pueden ser opciones ideales para conseguir productos frescos con descuento. </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23</a:t>
            </a:fld>
            <a:endParaRPr lang="en-US" dirty="0"/>
          </a:p>
        </p:txBody>
      </p:sp>
    </p:spTree>
    <p:extLst>
      <p:ext uri="{BB962C8B-B14F-4D97-AF65-F5344CB8AC3E}">
        <p14:creationId xmlns:p14="http://schemas.microsoft.com/office/powerpoint/2010/main" val="826070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Utilicen la etiqueta para comparar los alimentos. Al comparar los productos en cuanto a calorías y nutrientes, asegúrense de comprobar el tamaño de la porción y tengan en cuenta las diferencias. El tamaño de la porción está basado en la cantidad de alimento que se come normalmente por vez y no es una recomendación de cuánto se debe comer.</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Además, para lograr o mantener un peso corporal saludable, equilibren la cantidad de calorías que comen y beben con la cantidad de calorías que usa su cuerpo. Para consultar sus necesidades calóricas personales, visiten </a:t>
            </a:r>
            <a:r>
              <a:rPr lang="en-US" sz="1200" u="sng" kern="1200" dirty="0">
                <a:solidFill>
                  <a:schemeClr val="tx1"/>
                </a:solidFill>
                <a:effectLst/>
                <a:latin typeface="+mn-lt"/>
                <a:ea typeface="+mn-ea"/>
                <a:cs typeface="+mn-cs"/>
              </a:rPr>
              <a:t>https://www.fda.gov/media/126019/download. </a:t>
            </a:r>
            <a:r>
              <a:rPr lang="es" sz="1200" kern="1200" dirty="0">
                <a:solidFill>
                  <a:schemeClr val="tx1"/>
                </a:solidFill>
                <a:effectLst/>
                <a:latin typeface="+mn-lt"/>
                <a:ea typeface="+mn-ea"/>
                <a:cs typeface="+mn-cs"/>
              </a:rPr>
              <a:t>Luego, comparen y elijan productos alimenticios con calorías que se ajusten a sus necesidades.</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Observen el porcentaje del valor diario. El 5% del valor diario o menos de un nutriente por porción se considera </a:t>
            </a:r>
            <a:r>
              <a:rPr lang="es" sz="1200" b="1" kern="1200" dirty="0">
                <a:solidFill>
                  <a:schemeClr val="tx1"/>
                </a:solidFill>
                <a:effectLst/>
                <a:latin typeface="+mn-lt"/>
                <a:ea typeface="+mn-ea"/>
                <a:cs typeface="+mn-cs"/>
              </a:rPr>
              <a:t>bajo</a:t>
            </a:r>
            <a:r>
              <a:rPr lang="es" sz="1200" kern="1200" dirty="0">
                <a:solidFill>
                  <a:schemeClr val="tx1"/>
                </a:solidFill>
                <a:effectLst/>
                <a:latin typeface="+mn-lt"/>
                <a:ea typeface="+mn-ea"/>
                <a:cs typeface="+mn-cs"/>
              </a:rPr>
              <a:t>. El 20% del valor diario o más de un nutriente por porción se considera </a:t>
            </a:r>
            <a:r>
              <a:rPr lang="es" sz="1200" b="1" kern="1200" dirty="0">
                <a:solidFill>
                  <a:schemeClr val="tx1"/>
                </a:solidFill>
                <a:effectLst/>
                <a:latin typeface="+mn-lt"/>
                <a:ea typeface="+mn-ea"/>
                <a:cs typeface="+mn-cs"/>
              </a:rPr>
              <a:t>alto</a:t>
            </a:r>
            <a:r>
              <a:rPr lang="es" sz="1200" kern="1200" dirty="0">
                <a:solidFill>
                  <a:schemeClr val="tx1"/>
                </a:solidFill>
                <a:effectLst/>
                <a:latin typeface="+mn-lt"/>
                <a:ea typeface="+mn-ea"/>
                <a:cs typeface="+mn-cs"/>
              </a:rPr>
              <a:t>. Elijan productos que sean más bajos o más altos en los nutrientes que deseen consumir </a:t>
            </a:r>
            <a:r>
              <a:rPr lang="es" sz="1200" b="1" kern="1200" dirty="0">
                <a:solidFill>
                  <a:schemeClr val="tx1"/>
                </a:solidFill>
                <a:effectLst/>
                <a:latin typeface="+mn-lt"/>
                <a:ea typeface="+mn-ea"/>
                <a:cs typeface="+mn-cs"/>
              </a:rPr>
              <a:t>menos </a:t>
            </a:r>
            <a:r>
              <a:rPr lang="es" sz="1200" kern="1200" dirty="0">
                <a:solidFill>
                  <a:schemeClr val="tx1"/>
                </a:solidFill>
                <a:effectLst/>
                <a:latin typeface="+mn-lt"/>
                <a:ea typeface="+mn-ea"/>
                <a:cs typeface="+mn-cs"/>
              </a:rPr>
              <a:t>o </a:t>
            </a:r>
            <a:r>
              <a:rPr lang="es" sz="1200" b="1" kern="1200" dirty="0">
                <a:solidFill>
                  <a:schemeClr val="tx1"/>
                </a:solidFill>
                <a:effectLst/>
                <a:latin typeface="+mn-lt"/>
                <a:ea typeface="+mn-ea"/>
                <a:cs typeface="+mn-cs"/>
              </a:rPr>
              <a:t>más</a:t>
            </a:r>
            <a:r>
              <a:rPr lang="es" sz="1200" kern="1200" dirty="0">
                <a:solidFill>
                  <a:schemeClr val="tx1"/>
                </a:solidFill>
                <a:effectLst/>
                <a:latin typeface="+mn-lt"/>
                <a:ea typeface="+mn-ea"/>
                <a:cs typeface="+mn-cs"/>
              </a:rPr>
              <a:t>, respectivamente. A continuación, hablaremos más acerca de cuáles podrían ser. ¿Hay alguna duda?</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24</a:t>
            </a:fld>
            <a:endParaRPr lang="en-US" dirty="0"/>
          </a:p>
        </p:txBody>
      </p:sp>
    </p:spTree>
    <p:extLst>
      <p:ext uri="{BB962C8B-B14F-4D97-AF65-F5344CB8AC3E}">
        <p14:creationId xmlns:p14="http://schemas.microsoft.com/office/powerpoint/2010/main" val="161364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La mayoría de los estadounidenses exceden los límites recomendados de grasas saturadas y </a:t>
            </a:r>
            <a:r>
              <a:rPr lang="es" sz="1200" i="1" kern="1200" dirty="0">
                <a:solidFill>
                  <a:schemeClr val="tx1"/>
                </a:solidFill>
                <a:effectLst/>
                <a:latin typeface="+mn-lt"/>
                <a:ea typeface="+mn-ea"/>
                <a:cs typeface="+mn-cs"/>
              </a:rPr>
              <a:t>trans, sodio y azúcares añadidos, y las dietas que contienen más de estos nutrientes se asocian con un mayor riesgo de desarrollar algunos problemas de salud (como enfermedades cardiovasculares e hipertensión).</a:t>
            </a:r>
            <a:r>
              <a:rPr lang="es" sz="1200" kern="1200" dirty="0">
                <a:solidFill>
                  <a:schemeClr val="tx1"/>
                </a:solidFill>
                <a:effectLst/>
                <a:latin typeface="+mn-lt"/>
                <a:ea typeface="+mn-ea"/>
                <a:cs typeface="+mn-cs"/>
              </a:rPr>
              <a:t> Comparen y elijan alimentos que les permitan consumir menos del 100% del VD de estos nutrientes por día. Nota: Las grasas trans no tienen % VD. Por lo tanto, utilicen el número de gramos para comparar y reduzcan el consumo de grasas trans tanto como sea posible.</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25</a:t>
            </a:fld>
            <a:endParaRPr lang="en-US" dirty="0"/>
          </a:p>
        </p:txBody>
      </p:sp>
    </p:spTree>
    <p:extLst>
      <p:ext uri="{BB962C8B-B14F-4D97-AF65-F5344CB8AC3E}">
        <p14:creationId xmlns:p14="http://schemas.microsoft.com/office/powerpoint/2010/main" val="1143814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200" kern="1200">
                <a:solidFill>
                  <a:schemeClr val="tx1"/>
                </a:solidFill>
                <a:effectLst/>
                <a:latin typeface="+mn-lt"/>
                <a:ea typeface="+mn-ea"/>
                <a:cs typeface="+mn-cs"/>
              </a:rPr>
              <a:t>Muchos estadounidenses no consumen las cantidades recomendadas de fibra alimentaria, vitamina D, calcio, hierro y potasio. Comparen y elijan alimentos que les permitan consumir el 100% del VD de estos nutrientes la mayoría de los días.</a:t>
            </a:r>
          </a:p>
          <a:p>
            <a:pPr rtl="0"/>
            <a:endParaRPr lang="en-US" dirty="0"/>
          </a:p>
        </p:txBody>
      </p:sp>
      <p:sp>
        <p:nvSpPr>
          <p:cNvPr id="4" name="Marcador de posición del número de la diapositiva 3"/>
          <p:cNvSpPr>
            <a:spLocks noGrp="1"/>
          </p:cNvSpPr>
          <p:nvPr>
            <p:ph type="sldNum" sz="quarter" idx="5"/>
          </p:nvPr>
        </p:nvSpPr>
        <p:spPr/>
        <p:txBody>
          <a:bodyPr rtlCol="0"/>
          <a:lstStyle/>
          <a:p>
            <a:pPr rtl="0"/>
            <a:fld id="{75DF50DF-B014-C449-9972-338F5B95979E}" type="slidenum">
              <a:rPr lang="en-US" smtClean="0"/>
              <a:t>26</a:t>
            </a:fld>
            <a:endParaRPr lang="en-US" dirty="0"/>
          </a:p>
        </p:txBody>
      </p:sp>
    </p:spTree>
    <p:extLst>
      <p:ext uri="{BB962C8B-B14F-4D97-AF65-F5344CB8AC3E}">
        <p14:creationId xmlns:p14="http://schemas.microsoft.com/office/powerpoint/2010/main" val="310993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Estas son algunas de las maneras para tomar decisiones saludables en el supermercado.</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En el pasillo del pan, busquen panes que sean más ricos en fibra alimentaria.</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Asegúrense de que la mitad de los granos que consumen sean integrales. Cuando busquen granos integrales, verifiquen la lista de ingredientes y escojan productos que nombren un ingrediente de este tipo primero en la lista. Busquen "trigo integral", "arroz integral", "trigo bulgur", "trigo sarraceno", "avena", "harina de maíz integral", "avena integral" o "centeno integral".</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Prueben productos lácteos bajos en grasas o sin grasas, como la leche descremada, el yogur sin grasas y el queso reducido en grasas, que contienen menos grasas saturadas y sodio que los productos con niveles de grasas normales y pueden ser opciones más saludables.</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Comparen los bocadillos y elijan variedades con menos grasas saturadas, sodio y azúcares añadidos. Las frutas y los vegetales siempre son buenas opciones como bocadillos.</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Elijan más frutas y verduras frescas, congeladas o enlatadas. </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Cuando compren alimentos congelados o enlatados como frutas, vegetales, sopas y legumbres, busquen variedades que no tengan salsas agregadas y que estén etiquetadas como bajas en sodio o sin sodio y "sin edulcorantes" o "sin azúcar agregado". </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En lugar de comprar bebidas azucaradas, embotellen su propia agua para llevar. ¡Es cómodo para llevar en el bolso y no tiene calorías!</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Con este consejo en mente y si el espacio lo permite, si ven algún alimento en oferta, compren en cantidad. Congelen o guarden los productos extra hasta que los necesiten.</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27</a:t>
            </a:fld>
            <a:endParaRPr lang="en-US" dirty="0"/>
          </a:p>
        </p:txBody>
      </p:sp>
    </p:spTree>
    <p:extLst>
      <p:ext uri="{BB962C8B-B14F-4D97-AF65-F5344CB8AC3E}">
        <p14:creationId xmlns:p14="http://schemas.microsoft.com/office/powerpoint/2010/main" val="1709384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Como complemento de la etiqueta de información nutricional, la lista de ingredientes también es una herramienta útil. Esta muestra cada ingrediente de un alimento por su nombre común o convencional. Los ingredientes se detallan en orden descendente por peso, de modo que el ingrediente que más contribuye al producto aparece en primer lugar y el que menos aporta figura en último lugar.</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Verifiquen la lista de ingredientes de los alimentos antes de comprarlos. Utilicen la lista para averiguar si un alimento o una bebida contiene ingredientes que son fuentes de los nutrientes que desean consumir </a:t>
            </a:r>
            <a:r>
              <a:rPr lang="es" sz="1200" b="1" kern="1200" dirty="0">
                <a:solidFill>
                  <a:schemeClr val="tx1"/>
                </a:solidFill>
                <a:effectLst/>
                <a:latin typeface="+mn-lt"/>
                <a:ea typeface="+mn-ea"/>
                <a:cs typeface="+mn-cs"/>
              </a:rPr>
              <a:t>más</a:t>
            </a:r>
            <a:r>
              <a:rPr lang="es" sz="1200" kern="1200" dirty="0">
                <a:solidFill>
                  <a:schemeClr val="tx1"/>
                </a:solidFill>
                <a:effectLst/>
                <a:latin typeface="+mn-lt"/>
                <a:ea typeface="+mn-ea"/>
                <a:cs typeface="+mn-cs"/>
              </a:rPr>
              <a:t>,</a:t>
            </a:r>
            <a:r>
              <a:rPr lang="es" sz="1200" b="1" kern="1200" dirty="0">
                <a:solidFill>
                  <a:schemeClr val="tx1"/>
                </a:solidFill>
                <a:effectLst/>
                <a:latin typeface="+mn-lt"/>
                <a:ea typeface="+mn-ea"/>
                <a:cs typeface="+mn-cs"/>
              </a:rPr>
              <a:t> como los granos integrales, y de los que desean consumir </a:t>
            </a:r>
            <a:r>
              <a:rPr lang="es" sz="1200" kern="1200" dirty="0">
                <a:solidFill>
                  <a:schemeClr val="tx1"/>
                </a:solidFill>
                <a:effectLst/>
                <a:latin typeface="+mn-lt"/>
                <a:ea typeface="+mn-ea"/>
                <a:cs typeface="+mn-cs"/>
              </a:rPr>
              <a:t>menos</a:t>
            </a:r>
            <a:r>
              <a:rPr lang="es" sz="1200" i="1" kern="1200" dirty="0">
                <a:solidFill>
                  <a:schemeClr val="tx1"/>
                </a:solidFill>
                <a:effectLst/>
                <a:latin typeface="+mn-lt"/>
                <a:ea typeface="+mn-ea"/>
                <a:cs typeface="+mn-cs"/>
              </a:rPr>
              <a:t>,</a:t>
            </a:r>
            <a:r>
              <a:rPr lang="es" sz="1200" kern="1200" dirty="0">
                <a:solidFill>
                  <a:schemeClr val="tx1"/>
                </a:solidFill>
                <a:effectLst/>
                <a:latin typeface="+mn-lt"/>
                <a:ea typeface="+mn-ea"/>
                <a:cs typeface="+mn-cs"/>
              </a:rPr>
              <a:t> como los azúcares añadidos y los aceites parcialmente hidrogenados (grasas trans). Antes de continuar, ¿hay alguna pregunta?</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28</a:t>
            </a:fld>
            <a:endParaRPr lang="en-US" dirty="0"/>
          </a:p>
        </p:txBody>
      </p:sp>
    </p:spTree>
    <p:extLst>
      <p:ext uri="{BB962C8B-B14F-4D97-AF65-F5344CB8AC3E}">
        <p14:creationId xmlns:p14="http://schemas.microsoft.com/office/powerpoint/2010/main" val="1550549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a:solidFill>
                  <a:schemeClr val="tx1"/>
                </a:solidFill>
                <a:effectLst/>
                <a:latin typeface="+mn-lt"/>
                <a:ea typeface="+mn-ea"/>
                <a:cs typeface="+mn-cs"/>
              </a:rPr>
              <a:t>Con base en lo que aprendieron hoy aquí, ¿pueden hacer una lista de los tres cambios que podrían implementar para elegir alimentos más sanos al hacer las compras? ¿Alguien quiere compartir algo?</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29</a:t>
            </a:fld>
            <a:endParaRPr lang="en-US" dirty="0"/>
          </a:p>
        </p:txBody>
      </p:sp>
    </p:spTree>
    <p:extLst>
      <p:ext uri="{BB962C8B-B14F-4D97-AF65-F5344CB8AC3E}">
        <p14:creationId xmlns:p14="http://schemas.microsoft.com/office/powerpoint/2010/main" val="12512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a:solidFill>
                  <a:schemeClr val="tx1"/>
                </a:solidFill>
                <a:effectLst/>
                <a:latin typeface="+mn-lt"/>
                <a:ea typeface="+mn-ea"/>
                <a:cs typeface="+mn-cs"/>
              </a:rPr>
              <a:t>Nuestro objetivo de hoy es doble:</a:t>
            </a:r>
          </a:p>
          <a:p>
            <a:pPr rtl="0"/>
            <a:endParaRPr lang="en-US" sz="1200" kern="1200" dirty="0">
              <a:solidFill>
                <a:schemeClr val="tx1"/>
              </a:solidFill>
              <a:effectLst/>
              <a:latin typeface="+mn-lt"/>
              <a:ea typeface="+mn-ea"/>
              <a:cs typeface="+mn-cs"/>
            </a:endParaRPr>
          </a:p>
          <a:p>
            <a:pPr rtl="0"/>
            <a:r>
              <a:rPr lang="es" sz="1200" kern="1200">
                <a:solidFill>
                  <a:schemeClr val="tx1"/>
                </a:solidFill>
                <a:effectLst/>
                <a:latin typeface="+mn-lt"/>
                <a:ea typeface="+mn-ea"/>
                <a:cs typeface="+mn-cs"/>
              </a:rPr>
              <a:t>En primer lugar, aprenderemos a leer y usar la etiqueta de información nutricional para realizar elecciones alimentarias informadas que contribuyan a una dieta saludable.</a:t>
            </a:r>
          </a:p>
          <a:p>
            <a:pPr rtl="0"/>
            <a:r>
              <a:rPr lang="es" sz="1200" kern="1200">
                <a:solidFill>
                  <a:schemeClr val="tx1"/>
                </a:solidFill>
                <a:effectLst/>
                <a:latin typeface="+mn-lt"/>
                <a:ea typeface="+mn-ea"/>
                <a:cs typeface="+mn-cs"/>
              </a:rPr>
              <a:t> </a:t>
            </a:r>
          </a:p>
          <a:p>
            <a:pPr rtl="0"/>
            <a:r>
              <a:rPr lang="es" sz="1200" kern="1200">
                <a:solidFill>
                  <a:schemeClr val="tx1"/>
                </a:solidFill>
                <a:effectLst/>
                <a:latin typeface="+mn-lt"/>
                <a:ea typeface="+mn-ea"/>
                <a:cs typeface="+mn-cs"/>
              </a:rPr>
              <a:t>En segundo lugar, exploraremos cómo pueden desempeñar un papel activo a la hora de tomar decisiones más sanas en casa y cuando coman afuera.</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3</a:t>
            </a:fld>
            <a:endParaRPr lang="en-US" dirty="0"/>
          </a:p>
        </p:txBody>
      </p:sp>
    </p:spTree>
    <p:extLst>
      <p:ext uri="{BB962C8B-B14F-4D97-AF65-F5344CB8AC3E}">
        <p14:creationId xmlns:p14="http://schemas.microsoft.com/office/powerpoint/2010/main" val="1038397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a:solidFill>
                  <a:schemeClr val="tx1"/>
                </a:solidFill>
                <a:effectLst/>
                <a:latin typeface="+mn-lt"/>
                <a:ea typeface="+mn-ea"/>
                <a:cs typeface="+mn-cs"/>
              </a:rPr>
              <a:t>También es importante elegir alimentos saludables en casa. </a:t>
            </a:r>
          </a:p>
          <a:p>
            <a:pPr rtl="0"/>
            <a:r>
              <a:rPr lang="es" sz="1200" kern="1200">
                <a:solidFill>
                  <a:schemeClr val="tx1"/>
                </a:solidFill>
                <a:effectLst/>
                <a:latin typeface="+mn-lt"/>
                <a:ea typeface="+mn-ea"/>
                <a:cs typeface="+mn-cs"/>
              </a:rPr>
              <a:t>Repasemos juntos algunos consejos prácticos.</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30</a:t>
            </a:fld>
            <a:endParaRPr lang="en-US" dirty="0"/>
          </a:p>
        </p:txBody>
      </p:sp>
    </p:spTree>
    <p:extLst>
      <p:ext uri="{BB962C8B-B14F-4D97-AF65-F5344CB8AC3E}">
        <p14:creationId xmlns:p14="http://schemas.microsoft.com/office/powerpoint/2010/main" val="415989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Céntrese en elegir comidas y bebidas saludables de los cinco grupos de alimentos, que incluyen vegetales, frutas, granos (en especial granos integrales), alimentos proteicos y lácteos o alternativas de soya fortificada, con el fin de obtener los nutrientes que necesita.</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Céntrese en la variedad, la cantidad y la nutrición. Todas las elecciones de alimentos y bebidas son importantes.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Prepare la mitad de su plato con frutas y verduras. Céntrese en las frutas enteras y varíe sus verduras.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Cuando coma alimentos proteicos, escoja mariscos y proteínas magras, como pollo sin piel y cortes de carne magra. No olvide otras fuentes de proteína como frijoles, guisantes, lentejas, huevos, productos de soya, frutos secos y semillas.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Incorpore granos integrales (como avena, palomitas de maíz y arroz integral) en forma de bocadillos o acompañamientos y cambie los granos refinados por las versiones integrales de los alimentos usuales en las dietas (como panes, cereales y pastas). Los granos integrales son fuentes importantes de nutrientes como el zinc, el magnesio, la vitamina B y la fibra.</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Incorpore productos lácteos sin grasa (descremados) o bajos en grasa (1%), como leche, queso y yogur. Si es intolerante a la lactosa, elija productos lácteos bajos en lactosa y sin lactosa, o bebidas de soya fortificadas para obtener el calcio que necesita. Los productos lácteos proporcionan nutrientes importantes, como el calcio y la vitamina D.</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Elija alimentos y bebidas con menos azúcares añadidos, grasas saturadas y sodio.</a:t>
            </a:r>
            <a:endParaRPr lang="en-US" sz="1200" kern="1200" dirty="0">
              <a:solidFill>
                <a:schemeClr val="tx1"/>
              </a:solidFill>
              <a:effectLst/>
              <a:latin typeface="+mn-lt"/>
              <a:ea typeface="+mn-ea"/>
              <a:cs typeface="+mn-cs"/>
            </a:endParaRP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31</a:t>
            </a:fld>
            <a:endParaRPr lang="en-US" dirty="0"/>
          </a:p>
        </p:txBody>
      </p:sp>
    </p:spTree>
    <p:extLst>
      <p:ext uri="{BB962C8B-B14F-4D97-AF65-F5344CB8AC3E}">
        <p14:creationId xmlns:p14="http://schemas.microsoft.com/office/powerpoint/2010/main" val="713876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Utilicen MiPlato como guía para planificar las comidas semanales. No es necesario tener todos los grupos de alimentos en cada comida, sino que se debe tratar de incluirlos a lo largo del día al elegir de forma inteligente las comidas y los bocadillos. </a:t>
            </a:r>
            <a:r>
              <a:rPr lang="es-ES" sz="1200" kern="1200" dirty="0">
                <a:solidFill>
                  <a:schemeClr val="tx1"/>
                </a:solidFill>
                <a:effectLst/>
                <a:latin typeface="+mn-lt"/>
                <a:ea typeface="+mn-ea"/>
                <a:cs typeface="+mn-cs"/>
              </a:rPr>
              <a:t>Use la calculadora de </a:t>
            </a:r>
            <a:r>
              <a:rPr lang="es-ES" sz="1200" kern="1200" dirty="0" err="1">
                <a:solidFill>
                  <a:schemeClr val="tx1"/>
                </a:solidFill>
                <a:effectLst/>
                <a:latin typeface="+mn-lt"/>
                <a:ea typeface="+mn-ea"/>
                <a:cs typeface="+mn-cs"/>
              </a:rPr>
              <a:t>MiPlato</a:t>
            </a:r>
            <a:r>
              <a:rPr lang="es-ES" sz="1200" kern="1200" dirty="0">
                <a:solidFill>
                  <a:schemeClr val="tx1"/>
                </a:solidFill>
                <a:effectLst/>
                <a:latin typeface="+mn-lt"/>
                <a:ea typeface="+mn-ea"/>
                <a:cs typeface="+mn-cs"/>
              </a:rPr>
              <a:t> para ayudarse a planificar y registrar los grupos de alimentos que consume durante la semana: </a:t>
            </a:r>
            <a:r>
              <a:rPr lang="es-ES" sz="1200" u="sng" kern="1200" dirty="0">
                <a:solidFill>
                  <a:schemeClr val="tx1"/>
                </a:solidFill>
                <a:effectLst/>
                <a:latin typeface="+mn-lt"/>
                <a:ea typeface="+mn-ea"/>
                <a:cs typeface="+mn-cs"/>
              </a:rPr>
              <a:t>https://www.myplate.gov/es/myplate-plan.</a:t>
            </a:r>
          </a:p>
          <a:p>
            <a:pPr marL="0" lvl="0" indent="0" rtl="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Pídanle a un amigo o familiar que los acompañen en la planificación y la preparación de las comidas. Cocinar juntos puede ser una actividad divertida, fácil y creativa.</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32</a:t>
            </a:fld>
            <a:endParaRPr lang="en-US" dirty="0"/>
          </a:p>
        </p:txBody>
      </p:sp>
    </p:spTree>
    <p:extLst>
      <p:ext uri="{BB962C8B-B14F-4D97-AF65-F5344CB8AC3E}">
        <p14:creationId xmlns:p14="http://schemas.microsoft.com/office/powerpoint/2010/main" val="2068025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Ahorren tiempo preparando los ingredientes con antelación. Por ejemplo, corten de antemano los vegetales para la receta de la cena que planean hacer. Coloquen cada uno de ellos en un recipiente o una bolsa por separado. Guarden los vegetales cortados en el refrigerador hasta que estén listos para empezar a cocinar. </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Prueben formas nuevas y saludables de preparar la comida. Prueben hornear, asar, grillar o cocer al vapor. Por lo general, estos métodos de cocina no agregan calorías extra.</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Recopilen y prueben recetas simples y nutritivas. Encontrarán muchas recetas saludables y deliciosas en línea, en libros de cocina o en revistas. Pregunten a sus amigos y familiares sobre sus recetas saludables favoritas. Organicen las recetas en línea, en una aplicación móvil, en un archivo o en una carpeta. </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Visiten el sitio web de MiPlato para obtener recetas nuevas, libros de cocina y más recursos sobre cocina saludable: </a:t>
            </a:r>
            <a:r>
              <a:rPr lang="en-US" sz="1200" kern="1200" dirty="0">
                <a:solidFill>
                  <a:schemeClr val="tx1"/>
                </a:solidFill>
                <a:effectLst/>
                <a:latin typeface="+mn-lt"/>
                <a:ea typeface="+mn-ea"/>
                <a:cs typeface="+mn-cs"/>
              </a:rPr>
              <a:t>https://www.myplate.gov/es/myplate-kitchen/recipes</a:t>
            </a:r>
            <a:r>
              <a:rPr lang="es" sz="1200" kern="1200" dirty="0">
                <a:solidFill>
                  <a:schemeClr val="tx1"/>
                </a:solidFill>
                <a:effectLst/>
                <a:latin typeface="+mn-lt"/>
                <a:ea typeface="+mn-ea"/>
                <a:cs typeface="+mn-cs"/>
              </a:rPr>
              <a:t>.</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Agreguen sabor a los platos con hierbas, especias o mezclas de condimentos sin sal en lugar de usar sal, mantequilla o salsas cremosas. Preparen porciones adicionales de un plato saludable que les guste mucho para comerlo durante la semana.</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Hagan que las sobras sean parte de su plan para ahorrar tiempo. Encontrarán toda la información que acabamos de abordar en el documento n° 2: Consejos para incorporar la nutrición en la vida diaria. </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¿Hay alguna pregunta antes de que continuemos? </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33</a:t>
            </a:fld>
            <a:endParaRPr lang="en-US" dirty="0"/>
          </a:p>
        </p:txBody>
      </p:sp>
    </p:spTree>
    <p:extLst>
      <p:ext uri="{BB962C8B-B14F-4D97-AF65-F5344CB8AC3E}">
        <p14:creationId xmlns:p14="http://schemas.microsoft.com/office/powerpoint/2010/main" val="182193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a:solidFill>
                  <a:schemeClr val="tx1"/>
                </a:solidFill>
                <a:effectLst/>
                <a:latin typeface="+mn-lt"/>
                <a:ea typeface="+mn-ea"/>
                <a:cs typeface="+mn-cs"/>
              </a:rPr>
              <a:t>En este mundo tan movido, los estadounidenses consumen cerca de un tercio de sus calorías cuando no están en casa. Comer fuera de casa puede ser conveniente y divertido, pero puede ser un desafío cuando se intentan tomar decisiones saludables. En la siguiente sección, exploraremos cómo elegir alimentos y bebidas saludables cuando estén fuera de casa.</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34</a:t>
            </a:fld>
            <a:endParaRPr lang="en-US" dirty="0"/>
          </a:p>
        </p:txBody>
      </p:sp>
    </p:spTree>
    <p:extLst>
      <p:ext uri="{BB962C8B-B14F-4D97-AF65-F5344CB8AC3E}">
        <p14:creationId xmlns:p14="http://schemas.microsoft.com/office/powerpoint/2010/main" val="1986049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Es más probable que las comidas que se consumen fuera de casa tengan más calorías, sodio y grasas saturadas que las comidas caseras. Estos son algunos pasos sencillos que pueden seguir para tomar decisiones más saludables al comer fuera de casa. </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El primer paso es averiguar cuáles son sus necesidades calóricas diarias totales. Como hemos discutido antes, se usa como guía general 2,000 calorías al día para el asesoramiento nutricional. Sus necesidades calóricas pueden ser mayores o menores, y pueden variar según su edad, sexo, altura, peso y nivel de actividad física.</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Pueden verificar sus necesidades calóricas diarias personales en </a:t>
            </a:r>
            <a:r>
              <a:rPr lang="en-US" sz="1200" u="sng" kern="1200" dirty="0">
                <a:solidFill>
                  <a:schemeClr val="tx1"/>
                </a:solidFill>
                <a:effectLst/>
                <a:latin typeface="+mn-lt"/>
                <a:ea typeface="+mn-ea"/>
                <a:cs typeface="+mn-cs"/>
              </a:rPr>
              <a:t>https://www.fda.gov/media/126019/download</a:t>
            </a:r>
            <a:r>
              <a:rPr lang="es" sz="1200" kern="1200" dirty="0">
                <a:solidFill>
                  <a:schemeClr val="tx1"/>
                </a:solidFill>
                <a:effectLst/>
                <a:latin typeface="+mn-lt"/>
                <a:ea typeface="+mn-ea"/>
                <a:cs typeface="+mn-cs"/>
              </a:rPr>
              <a:t>. Una vez que conozcan su cifra, podrán controlar el consumo de calorías a lo largo del día.</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La información calórica se puede encontrar en los menús o en los tableros de menús de los restaurantes y otros establecimientos de comida que forman parte de una cadena de 20 o más ubicaciones. También hay información nutricional disponible de forma escrita a pedido. Esto los ayudará a conocer sus opciones y les facilitará comer de manera saludable cuando lo hagan fuera de casa.</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Una vez que tengan la información calórica y nutricional, pueden elegir la opción que más les convenga.</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35</a:t>
            </a:fld>
            <a:endParaRPr lang="en-US" dirty="0"/>
          </a:p>
        </p:txBody>
      </p:sp>
    </p:spTree>
    <p:extLst>
      <p:ext uri="{BB962C8B-B14F-4D97-AF65-F5344CB8AC3E}">
        <p14:creationId xmlns:p14="http://schemas.microsoft.com/office/powerpoint/2010/main" val="1199537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Busquen las calorías en los menús, tableros de menús, alimentos de autoservicio y alimentos que se exhiben en ciertos establecimientos de comida que forman parte de una cadena con 20 o más ubicaciones, como por ejemplo:</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Cadenas de restaurantes</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Cadenas de cafeterías</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Pastelerías</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Heladerías</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Sitios de comida de autoservicio, como bufés y bares de ensaladas</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Cines</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Parques de diversiones/minimercados</a:t>
            </a:r>
          </a:p>
          <a:p>
            <a:pPr marL="628650" lvl="1" indent="-171450" rtl="0">
              <a:buFont typeface="Courier New" panose="02070309020205020404" pitchFamily="49" charset="0"/>
              <a:buChar char="o"/>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Los lugares donde no encontrarán información calórica incluyen:</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Alimentos que se venden en las charcuterías y que normalmente se destinan a una preparación posterior.</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Alimentos comprados al por mayor en los supermercados, como panes de la sección de panadería.</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Botellas de licor exhibidas detrás de una barra.</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Alimentos en vehículos de transporte, como camiones de comida, aviones y trenes.</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Alimentos en los menús de las escuelas primarias y secundarias. </a:t>
            </a:r>
          </a:p>
          <a:p>
            <a:pPr marL="628650" lvl="1" indent="-171450" rtl="0">
              <a:buFont typeface="Courier New" panose="02070309020205020404" pitchFamily="49" charset="0"/>
              <a:buChar char="o"/>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Además de la información calórica, los establecimientos de comida que forman parte de una cadena de 20 o más ubicaciones también están obligados a proporcionar por escrito información nutricional (por ejemplo, sobre grasas saturadas, sodio y fibra alimentaria) a petición. Así que no duden en pedir más información nutricional.</a:t>
            </a:r>
          </a:p>
        </p:txBody>
      </p:sp>
      <p:sp>
        <p:nvSpPr>
          <p:cNvPr id="4" name="Marcador de posición del número de la diapositiva 3"/>
          <p:cNvSpPr>
            <a:spLocks noGrp="1"/>
          </p:cNvSpPr>
          <p:nvPr>
            <p:ph type="sldNum" sz="quarter" idx="5"/>
          </p:nvPr>
        </p:nvSpPr>
        <p:spPr/>
        <p:txBody>
          <a:bodyPr rtlCol="0"/>
          <a:lstStyle/>
          <a:p>
            <a:pPr rtl="0"/>
            <a:fld id="{75DF50DF-B014-C449-9972-338F5B95979E}" type="slidenum">
              <a:rPr lang="en-US" smtClean="0"/>
              <a:t>36</a:t>
            </a:fld>
            <a:endParaRPr lang="en-US" dirty="0"/>
          </a:p>
        </p:txBody>
      </p:sp>
    </p:spTree>
    <p:extLst>
      <p:ext uri="{BB962C8B-B14F-4D97-AF65-F5344CB8AC3E}">
        <p14:creationId xmlns:p14="http://schemas.microsoft.com/office/powerpoint/2010/main" val="1489117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Conozca sus necesidades calóricas. Conocer sus necesidades calóricas es importante para controlar las elecciones diarias de alimentos y bebidas. Pueden utilizarse 2,000 calorías diarias como guía, pero sus necesidades calóricas pueden variar en función de su edad, sexo y nivel de actividad física. Para conocer sus necesidades calóricas específicas, visiten </a:t>
            </a:r>
            <a:r>
              <a:rPr lang="en-US" sz="1200" u="sng" kern="1200" dirty="0">
                <a:solidFill>
                  <a:schemeClr val="tx1"/>
                </a:solidFill>
                <a:effectLst/>
                <a:latin typeface="+mn-lt"/>
                <a:ea typeface="+mn-ea"/>
                <a:cs typeface="+mn-cs"/>
              </a:rPr>
              <a:t>https://www.fda.gov/media/126019/download</a:t>
            </a:r>
            <a:r>
              <a:rPr lang="es" sz="1200" kern="1200" dirty="0">
                <a:solidFill>
                  <a:schemeClr val="tx1"/>
                </a:solidFill>
                <a:effectLst/>
                <a:latin typeface="+mn-lt"/>
                <a:ea typeface="+mn-ea"/>
                <a:cs typeface="+mn-cs"/>
              </a:rPr>
              <a:t>.</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Busquen la información calórica y nutricional. Esta información puede ayudarlos a tomar decisiones informadas y saludables sobre las comidas y los bocadillos.</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Elijan la opción que más les convenga a ustedes y a sus familias.</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37</a:t>
            </a:fld>
            <a:endParaRPr lang="en-US" dirty="0"/>
          </a:p>
        </p:txBody>
      </p:sp>
    </p:spTree>
    <p:extLst>
      <p:ext uri="{BB962C8B-B14F-4D97-AF65-F5344CB8AC3E}">
        <p14:creationId xmlns:p14="http://schemas.microsoft.com/office/powerpoint/2010/main" val="1169951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Figura 336"/>
        <p:cNvGrpSpPr/>
        <p:nvPr/>
      </p:nvGrpSpPr>
      <p:grpSpPr>
        <a:xfrm>
          <a:off x="0" y="0"/>
          <a:ext cx="0" cy="0"/>
          <a:chOff x="0" y="0"/>
          <a:chExt cx="0" cy="0"/>
        </a:xfrm>
      </p:grpSpPr>
      <p:sp>
        <p:nvSpPr>
          <p:cNvPr id="337" name="Figura 3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8" name="Figura 338"/>
          <p:cNvSpPr txBox="1">
            <a:spLocks noGrp="1"/>
          </p:cNvSpPr>
          <p:nvPr>
            <p:ph type="body" idx="1"/>
          </p:nvPr>
        </p:nvSpPr>
        <p:spPr>
          <a:xfrm>
            <a:off x="685800" y="4400550"/>
            <a:ext cx="5486399" cy="3600450"/>
          </a:xfrm>
          <a:prstGeom prst="rect">
            <a:avLst/>
          </a:prstGeom>
          <a:noFill/>
          <a:ln>
            <a:noFill/>
          </a:ln>
        </p:spPr>
        <p:txBody>
          <a:bodyPr wrap="square" lIns="91409" tIns="45680" rIns="91409" bIns="45680" rtlCol="0" anchor="t" anchorCtr="0">
            <a:noAutofit/>
          </a:bodyPr>
          <a:lstStyle/>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Comparar la información calórica y nutricional puede ayudarlos a tomar una mejor decisión antes de ordenar.</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Los acompañamientos pueden agregar muchas calorías a una comida. A menudo, los vegetales y las frutas al vapor, grillados o asados son opciones bajas en calorías. Pueden elegir la opción que más les convenga si conocen la información calórica.</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La información calórica puede ayudarlos a decidir cuánto disfrutar ahora y cuánto guardar para más tarde.</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Ordenar salsas o aderezos para ensaladas aparte les permite escoger cuánto usar.</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Los alimentos con descripciones como cremoso, frito, empanado, rebozado o con mantequilla generalmente son más altos en calorías que aquellos descritos como horneado, rostizado, al vapor, grillado o asado. Usen la información calórica para elegir la opción que más les convenga.</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Las calorías de las bebidas se acumulan rápidamente. Pueden encontrar opciones bajas en calorías si conocen la información calórica.</a:t>
            </a:r>
          </a:p>
        </p:txBody>
      </p:sp>
      <p:sp>
        <p:nvSpPr>
          <p:cNvPr id="339" name="Figura 339"/>
          <p:cNvSpPr txBox="1">
            <a:spLocks noGrp="1"/>
          </p:cNvSpPr>
          <p:nvPr>
            <p:ph type="sldNum" idx="12"/>
          </p:nvPr>
        </p:nvSpPr>
        <p:spPr>
          <a:xfrm>
            <a:off x="3884613" y="8685213"/>
            <a:ext cx="2971797" cy="458786"/>
          </a:xfrm>
          <a:prstGeom prst="rect">
            <a:avLst/>
          </a:prstGeom>
          <a:noFill/>
          <a:ln>
            <a:noFill/>
          </a:ln>
        </p:spPr>
        <p:txBody>
          <a:bodyPr wrap="square" lIns="91409" tIns="45680" rIns="91409" bIns="45680" rtlCol="0" anchor="b" anchorCtr="0">
            <a:noAutofit/>
          </a:bodyPr>
          <a:lstStyle/>
          <a:p>
            <a:pPr rtl="0">
              <a:buClr>
                <a:schemeClr val="dk1"/>
              </a:buClr>
              <a:buSzPct val="25000"/>
            </a:pPr>
            <a:fld id="{00000000-1234-1234-1234-123412341234}" type="slidenum">
              <a:rPr lang="en-US">
                <a:solidFill>
                  <a:schemeClr val="dk1"/>
                </a:solidFill>
                <a:latin typeface="Calibri"/>
                <a:ea typeface="Calibri"/>
                <a:cs typeface="Calibri"/>
                <a:sym typeface="Calibri"/>
              </a:rPr>
              <a:pPr>
                <a:buClr>
                  <a:schemeClr val="dk1"/>
                </a:buClr>
                <a:buSzPct val="25000"/>
              </a:pPr>
              <a:t>38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664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n-US"/>
          </a:p>
        </p:txBody>
      </p:sp>
      <p:sp>
        <p:nvSpPr>
          <p:cNvPr id="4" name="Marcador de posición del número de la diapositiva 3"/>
          <p:cNvSpPr>
            <a:spLocks noGrp="1"/>
          </p:cNvSpPr>
          <p:nvPr>
            <p:ph type="sldNum" sz="quarter" idx="5"/>
          </p:nvPr>
        </p:nvSpPr>
        <p:spPr/>
        <p:txBody>
          <a:bodyPr rtlCol="0"/>
          <a:lstStyle/>
          <a:p>
            <a:pPr rtl="0"/>
            <a:fld id="{75DF50DF-B014-C449-9972-338F5B95979E}" type="slidenum">
              <a:rPr lang="en-US" smtClean="0"/>
              <a:t>39</a:t>
            </a:fld>
            <a:endParaRPr lang="en-US" dirty="0"/>
          </a:p>
        </p:txBody>
      </p:sp>
    </p:spTree>
    <p:extLst>
      <p:ext uri="{BB962C8B-B14F-4D97-AF65-F5344CB8AC3E}">
        <p14:creationId xmlns:p14="http://schemas.microsoft.com/office/powerpoint/2010/main" val="82465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Esperamos que hoy salgan de aquí con tres mensajes principales sobre las prácticas recomendables de la nutrición:</a:t>
            </a:r>
          </a:p>
          <a:p>
            <a:pPr rtl="0"/>
            <a:endParaRPr lang="en-US" sz="1200" kern="1200" dirty="0">
              <a:solidFill>
                <a:schemeClr val="tx1"/>
              </a:solidFill>
              <a:effectLst/>
              <a:latin typeface="+mn-lt"/>
              <a:ea typeface="+mn-ea"/>
              <a:cs typeface="+mn-cs"/>
            </a:endParaRPr>
          </a:p>
          <a:p>
            <a:pPr marL="228600" indent="-228600" rtl="0">
              <a:buAutoNum type="arabicParenR"/>
            </a:pPr>
            <a:r>
              <a:rPr lang="es" sz="1200" b="1" kern="1200" dirty="0">
                <a:solidFill>
                  <a:schemeClr val="tx1"/>
                </a:solidFill>
                <a:effectLst/>
                <a:latin typeface="+mn-lt"/>
                <a:ea typeface="+mn-ea"/>
                <a:cs typeface="+mn-cs"/>
              </a:rPr>
              <a:t>Los pequeños cambios suman.</a:t>
            </a:r>
            <a:r>
              <a:rPr lang="es" sz="1200" kern="1200" dirty="0">
                <a:solidFill>
                  <a:schemeClr val="tx1"/>
                </a:solidFill>
                <a:effectLst/>
                <a:latin typeface="+mn-lt"/>
                <a:ea typeface="+mn-ea"/>
                <a:cs typeface="+mn-cs"/>
              </a:rPr>
              <a:t> Enfocarse en cambios pequeños y adecuados hacia opciones de alimentos y bebidas más sanos puede resultar en cambios saludables para toda la vida.</a:t>
            </a:r>
          </a:p>
          <a:p>
            <a:pPr marL="228600" indent="-228600" rtl="0">
              <a:buAutoNum type="arabicParenR"/>
            </a:pPr>
            <a:endParaRPr lang="en-US" sz="1200" kern="1200" dirty="0">
              <a:solidFill>
                <a:schemeClr val="tx1"/>
              </a:solidFill>
              <a:effectLst/>
              <a:latin typeface="+mn-lt"/>
              <a:ea typeface="+mn-ea"/>
              <a:cs typeface="+mn-cs"/>
            </a:endParaRPr>
          </a:p>
          <a:p>
            <a:pPr marL="228600" indent="-228600" rtl="0">
              <a:buAutoNum type="arabicParenR"/>
            </a:pPr>
            <a:r>
              <a:rPr lang="es" sz="1200" b="1" kern="1200" dirty="0">
                <a:solidFill>
                  <a:schemeClr val="tx1"/>
                </a:solidFill>
                <a:effectLst/>
                <a:latin typeface="+mn-lt"/>
                <a:ea typeface="+mn-ea"/>
                <a:cs typeface="+mn-cs"/>
              </a:rPr>
              <a:t>La cocina y la alimentación saludables comienzan cuando se compran alimentos de manera inteligente.</a:t>
            </a:r>
            <a:r>
              <a:rPr lang="es" sz="1200" kern="1200" dirty="0">
                <a:solidFill>
                  <a:schemeClr val="tx1"/>
                </a:solidFill>
                <a:effectLst/>
                <a:latin typeface="+mn-lt"/>
                <a:ea typeface="+mn-ea"/>
                <a:cs typeface="+mn-cs"/>
              </a:rPr>
              <a:t> Saber cómo leer y utilizar la etiqueta de información nutricional mientras hacen las compras puede ayudarlos a tomar decisiones inteligentes y saludables con respecto a los alimentos para ustedes y sus familias.</a:t>
            </a:r>
          </a:p>
          <a:p>
            <a:pPr marL="228600" indent="-228600" rtl="0">
              <a:buAutoNum type="arabicParenR"/>
            </a:pPr>
            <a:endParaRPr lang="en-US" sz="1200" b="1" kern="1200" dirty="0">
              <a:solidFill>
                <a:schemeClr val="tx1"/>
              </a:solidFill>
              <a:effectLst/>
              <a:latin typeface="+mn-lt"/>
              <a:ea typeface="+mn-ea"/>
              <a:cs typeface="+mn-cs"/>
            </a:endParaRPr>
          </a:p>
          <a:p>
            <a:pPr marL="228600" indent="-228600" rtl="0">
              <a:buAutoNum type="arabicParenR"/>
            </a:pPr>
            <a:r>
              <a:rPr lang="es" sz="1200" b="1" kern="1200" dirty="0">
                <a:solidFill>
                  <a:schemeClr val="tx1"/>
                </a:solidFill>
                <a:effectLst/>
                <a:latin typeface="+mn-lt"/>
                <a:ea typeface="+mn-ea"/>
                <a:cs typeface="+mn-cs"/>
              </a:rPr>
              <a:t>Conozcan sus opciones cuando salen a comer.</a:t>
            </a:r>
            <a:r>
              <a:rPr lang="es" sz="1200" kern="1200" dirty="0">
                <a:solidFill>
                  <a:schemeClr val="tx1"/>
                </a:solidFill>
                <a:effectLst/>
                <a:latin typeface="+mn-lt"/>
                <a:ea typeface="+mn-ea"/>
                <a:cs typeface="+mn-cs"/>
              </a:rPr>
              <a:t> Cuando coman fuera de casa, informarse bien antes de elegir puede ayudar con sus objetivos de salud.</a:t>
            </a:r>
          </a:p>
          <a:p>
            <a:pPr rtl="0"/>
            <a:endParaRPr lang="en-US" dirty="0"/>
          </a:p>
        </p:txBody>
      </p:sp>
      <p:sp>
        <p:nvSpPr>
          <p:cNvPr id="4" name="Marcador de posición del número de la diapositiva 3"/>
          <p:cNvSpPr>
            <a:spLocks noGrp="1"/>
          </p:cNvSpPr>
          <p:nvPr>
            <p:ph type="sldNum" sz="quarter" idx="5"/>
          </p:nvPr>
        </p:nvSpPr>
        <p:spPr/>
        <p:txBody>
          <a:bodyPr rtlCol="0"/>
          <a:lstStyle/>
          <a:p>
            <a:pPr rtl="0"/>
            <a:fld id="{75DF50DF-B014-C449-9972-338F5B95979E}" type="slidenum">
              <a:rPr lang="en-US" smtClean="0"/>
              <a:t>4</a:t>
            </a:fld>
            <a:endParaRPr lang="en-US" dirty="0"/>
          </a:p>
        </p:txBody>
      </p:sp>
    </p:spTree>
    <p:extLst>
      <p:ext uri="{BB962C8B-B14F-4D97-AF65-F5344CB8AC3E}">
        <p14:creationId xmlns:p14="http://schemas.microsoft.com/office/powerpoint/2010/main" val="3894094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Recuerden, los pequeños cambios suman. Tomar decisiones más saludables no tiene por qué significar hacer grandes cambios de una sola vez. Concentrarse en pequeños cambios posibles en los hábitos de compra, cocina y alimentación puede generar cambios saludables de por vida. </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Al hacer las compras, cocinar en casa o comer fuera, elijan entre los cinco grupos de alimentos: vegetales, frutas, granos (especialmente granos integrales), alimentos con proteínas y lácteos.</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Al comer fuera de casa, comparen la información calórica y nutricional para tomar una mejor decisión antes de ordenar. </a:t>
            </a:r>
          </a:p>
          <a:p>
            <a:pPr marL="171450" lvl="0" indent="-171450" rtl="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Cocinen con hierbas y especias para saborizar las comidas sin añadir azúcar o sal.</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40</a:t>
            </a:fld>
            <a:endParaRPr lang="en-US" dirty="0"/>
          </a:p>
        </p:txBody>
      </p:sp>
    </p:spTree>
    <p:extLst>
      <p:ext uri="{BB962C8B-B14F-4D97-AF65-F5344CB8AC3E}">
        <p14:creationId xmlns:p14="http://schemas.microsoft.com/office/powerpoint/2010/main" val="944169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Ahora, dediquemos los últimos minutos a repasar los principales puntos que hemos abordado hoy: </a:t>
            </a:r>
          </a:p>
          <a:p>
            <a:pPr marL="0" indent="0" rtl="0">
              <a:buFont typeface="Arial" panose="020B0604020202020204" pitchFamily="34" charset="0"/>
              <a:buNone/>
            </a:pPr>
            <a:r>
              <a:rPr lang="es" sz="1200" kern="1200" dirty="0">
                <a:solidFill>
                  <a:schemeClr val="tx1"/>
                </a:solidFill>
                <a:effectLst/>
                <a:latin typeface="+mn-lt"/>
                <a:ea typeface="+mn-ea"/>
                <a:cs typeface="+mn-cs"/>
              </a:rPr>
              <a:t>La etiqueta de información nutricional de la FDA es su herramienta diaria para una buena nutrición. La etiqueta nueva incluye:</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Tamaño de la porción en negrita. </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Tamaños de las porciones actualizados. </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Calorías en letra más grande. </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Valores diarios actualizados.</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Azúcares añadidos. </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Cambios en los nutrientes obligatorios con cantidades reales.</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Además, una nota al pie nueva y más fácil de entender que explica mejor el porcentaje del valor diario. </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41</a:t>
            </a:fld>
            <a:endParaRPr lang="en-US" dirty="0"/>
          </a:p>
        </p:txBody>
      </p:sp>
    </p:spTree>
    <p:extLst>
      <p:ext uri="{BB962C8B-B14F-4D97-AF65-F5344CB8AC3E}">
        <p14:creationId xmlns:p14="http://schemas.microsoft.com/office/powerpoint/2010/main" val="12963944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ES" dirty="0"/>
              <a:t>En la tienda:</a:t>
            </a:r>
          </a:p>
          <a:p>
            <a:pPr marL="171450" indent="-171450" rtl="0">
              <a:buFont typeface="Arial" panose="020B0604020202020204" pitchFamily="34" charset="0"/>
              <a:buChar char="•"/>
            </a:pPr>
            <a:r>
              <a:rPr lang="es-ES" dirty="0"/>
              <a:t>Compre de manera inteligente.</a:t>
            </a:r>
          </a:p>
          <a:p>
            <a:pPr marL="171450" indent="-171450" rtl="0">
              <a:buFont typeface="Arial" panose="020B0604020202020204" pitchFamily="34" charset="0"/>
              <a:buChar char="•"/>
            </a:pPr>
            <a:r>
              <a:rPr lang="es-ES" dirty="0"/>
              <a:t>Busque la etiqueta de información nutricional en los envases de los alimentos y las bebidas.</a:t>
            </a:r>
          </a:p>
          <a:p>
            <a:pPr marL="171450" indent="-171450" rtl="0">
              <a:buFont typeface="Arial" panose="020B0604020202020204" pitchFamily="34" charset="0"/>
              <a:buChar char="•"/>
            </a:pPr>
            <a:r>
              <a:rPr lang="es-ES" dirty="0"/>
              <a:t>Utilice su tarjeta de consejos rápidos.</a:t>
            </a:r>
          </a:p>
          <a:p>
            <a:pPr rtl="0"/>
            <a:endParaRPr lang="en-US" dirty="0"/>
          </a:p>
        </p:txBody>
      </p:sp>
      <p:sp>
        <p:nvSpPr>
          <p:cNvPr id="4" name="Marcador de posición del número de la diapositiva 3"/>
          <p:cNvSpPr>
            <a:spLocks noGrp="1"/>
          </p:cNvSpPr>
          <p:nvPr>
            <p:ph type="sldNum" sz="quarter" idx="5"/>
          </p:nvPr>
        </p:nvSpPr>
        <p:spPr/>
        <p:txBody>
          <a:bodyPr rtlCol="0"/>
          <a:lstStyle/>
          <a:p>
            <a:pPr rtl="0"/>
            <a:fld id="{75DF50DF-B014-C449-9972-338F5B95979E}" type="slidenum">
              <a:rPr lang="en-US" smtClean="0"/>
              <a:t>42</a:t>
            </a:fld>
            <a:endParaRPr lang="en-US" dirty="0"/>
          </a:p>
        </p:txBody>
      </p:sp>
    </p:spTree>
    <p:extLst>
      <p:ext uri="{BB962C8B-B14F-4D97-AF65-F5344CB8AC3E}">
        <p14:creationId xmlns:p14="http://schemas.microsoft.com/office/powerpoint/2010/main" val="313710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ES" dirty="0"/>
              <a:t>En casa:</a:t>
            </a:r>
          </a:p>
          <a:p>
            <a:pPr marL="171450" indent="-171450" rtl="0">
              <a:buFont typeface="Arial" panose="020B0604020202020204" pitchFamily="34" charset="0"/>
              <a:buChar char="•"/>
            </a:pPr>
            <a:r>
              <a:rPr lang="es-ES" dirty="0"/>
              <a:t>Elija alimentos dentro de los cinco grupos de alimentos.</a:t>
            </a:r>
          </a:p>
          <a:p>
            <a:pPr marL="171450" indent="-171450" rtl="0">
              <a:buFont typeface="Arial" panose="020B0604020202020204" pitchFamily="34" charset="0"/>
              <a:buChar char="•"/>
            </a:pPr>
            <a:r>
              <a:rPr lang="es-ES" dirty="0"/>
              <a:t>Planifique las comidas semanales.</a:t>
            </a:r>
          </a:p>
          <a:p>
            <a:pPr marL="171450" indent="-171450" rtl="0">
              <a:buFont typeface="Arial" panose="020B0604020202020204" pitchFamily="34" charset="0"/>
              <a:buChar char="•"/>
            </a:pPr>
            <a:r>
              <a:rPr lang="es-ES" dirty="0"/>
              <a:t>Pruebe recetas y formas de preparar comidas nuevas y saludables.</a:t>
            </a:r>
          </a:p>
          <a:p>
            <a:pPr marL="171450" indent="-171450" rtl="0">
              <a:buFont typeface="Arial" panose="020B0604020202020204" pitchFamily="34" charset="0"/>
              <a:buChar char="•"/>
            </a:pPr>
            <a:r>
              <a:rPr lang="es-ES" dirty="0"/>
              <a:t>Tómense el tiempo para cocinar y comer juntos.</a:t>
            </a:r>
          </a:p>
          <a:p>
            <a:pPr rtl="0"/>
            <a:endParaRPr lang="en-US" dirty="0"/>
          </a:p>
        </p:txBody>
      </p:sp>
      <p:sp>
        <p:nvSpPr>
          <p:cNvPr id="4" name="Marcador de posición del número de la diapositiva 3"/>
          <p:cNvSpPr>
            <a:spLocks noGrp="1"/>
          </p:cNvSpPr>
          <p:nvPr>
            <p:ph type="sldNum" sz="quarter" idx="5"/>
          </p:nvPr>
        </p:nvSpPr>
        <p:spPr/>
        <p:txBody>
          <a:bodyPr rtlCol="0"/>
          <a:lstStyle/>
          <a:p>
            <a:pPr rtl="0"/>
            <a:fld id="{75DF50DF-B014-C449-9972-338F5B95979E}" type="slidenum">
              <a:rPr lang="en-US" smtClean="0"/>
              <a:t>43</a:t>
            </a:fld>
            <a:endParaRPr lang="en-US" dirty="0"/>
          </a:p>
        </p:txBody>
      </p:sp>
    </p:spTree>
    <p:extLst>
      <p:ext uri="{BB962C8B-B14F-4D97-AF65-F5344CB8AC3E}">
        <p14:creationId xmlns:p14="http://schemas.microsoft.com/office/powerpoint/2010/main" val="1687634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marL="0" lvl="0" indent="0" rtl="0">
              <a:buFont typeface="Arial" panose="020B0604020202020204" pitchFamily="34" charset="0"/>
              <a:buNone/>
            </a:pPr>
            <a:r>
              <a:rPr lang="es-ES" sz="1200" kern="1200" dirty="0">
                <a:solidFill>
                  <a:schemeClr val="tx1"/>
                </a:solidFill>
                <a:effectLst/>
                <a:latin typeface="+mn-lt"/>
                <a:ea typeface="+mn-ea"/>
                <a:cs typeface="+mn-cs"/>
              </a:rPr>
              <a:t>Cuando coma fuera de casa:</a:t>
            </a:r>
            <a:endParaRPr lang="es" sz="120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Conozcan sus necesidades calóricas. Visiten </a:t>
            </a:r>
            <a:r>
              <a:rPr lang="en-US" sz="1200" u="sng" kern="1200" dirty="0">
                <a:solidFill>
                  <a:schemeClr val="tx1"/>
                </a:solidFill>
                <a:effectLst/>
                <a:latin typeface="+mn-lt"/>
                <a:ea typeface="+mn-ea"/>
                <a:cs typeface="+mn-cs"/>
              </a:rPr>
              <a:t>https://www.fda.gov/media/126019/download</a:t>
            </a:r>
            <a:r>
              <a:rPr lang="es" sz="1200" kern="1200" dirty="0">
                <a:solidFill>
                  <a:schemeClr val="tx1"/>
                </a:solidFill>
                <a:effectLst/>
                <a:latin typeface="+mn-lt"/>
                <a:ea typeface="+mn-ea"/>
                <a:cs typeface="+mn-cs"/>
              </a:rPr>
              <a:t>. </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Verifiquen la información calórica en los menús y los tableros de menú en el momento de comprar, y no duden en pedir información nutricional adicional. </a:t>
            </a:r>
          </a:p>
          <a:p>
            <a:pPr marL="171450" lvl="0" indent="-171450" rtl="0">
              <a:buFont typeface="Arial" panose="020B0604020202020204" pitchFamily="34" charset="0"/>
              <a:buChar char="•"/>
            </a:pPr>
            <a:r>
              <a:rPr lang="es" sz="1200" kern="1200" dirty="0">
                <a:solidFill>
                  <a:schemeClr val="tx1"/>
                </a:solidFill>
                <a:effectLst/>
                <a:latin typeface="+mn-lt"/>
                <a:ea typeface="+mn-ea"/>
                <a:cs typeface="+mn-cs"/>
              </a:rPr>
              <a:t>Elijan la opción que más le convenga:</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Comparen los alimentos: utilicen su tarjeta de consejos rápidos. </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Los acompañamientos pueden agregar muchas calorías a una comida. A menudo, los vegetales y las frutas al vapor, grillados o asados son opciones bajas en calorías. Pueden elegir la opción que más les convenga si conocen la información calórica.</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La información calórica puede ayudarlos a decidir cuánto disfrutar ahora y cuánto guardar para más tarde.</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Ordenar salsas o aderezos para ensaladas aparte les permite escoger cuánto usar.</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Los alimentos con descripciones como cremoso, frito, empanado, rebozado o con mantequilla generalmente son más altos en calorías que aquellos descritos como horneado, rostizado, al vapor, grillado o asado. Usen la información calórica para elegir la opción que más les convenga.</a:t>
            </a:r>
          </a:p>
          <a:p>
            <a:pPr marL="628650" lvl="1" indent="-171450" rtl="0">
              <a:buFont typeface="Courier New" panose="02070309020205020404" pitchFamily="49" charset="0"/>
              <a:buChar char="o"/>
            </a:pPr>
            <a:r>
              <a:rPr lang="es" sz="1200" kern="1200" dirty="0">
                <a:solidFill>
                  <a:schemeClr val="tx1"/>
                </a:solidFill>
                <a:effectLst/>
                <a:latin typeface="+mn-lt"/>
                <a:ea typeface="+mn-ea"/>
                <a:cs typeface="+mn-cs"/>
              </a:rPr>
              <a:t>Las calorías de las bebidas pueden acumularse rápidamente. Pueden encontrar opciones bajas en calorías si conocen la información calórica. </a:t>
            </a:r>
          </a:p>
          <a:p>
            <a:pPr marL="171450" indent="-171450" rtl="0">
              <a:buFont typeface="Arial" panose="020B0604020202020204" pitchFamily="34" charset="0"/>
              <a:buChar char="•"/>
            </a:pPr>
            <a:endParaRPr lang="en-US" dirty="0"/>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44</a:t>
            </a:fld>
            <a:endParaRPr lang="en-US" dirty="0"/>
          </a:p>
        </p:txBody>
      </p:sp>
    </p:spTree>
    <p:extLst>
      <p:ext uri="{BB962C8B-B14F-4D97-AF65-F5344CB8AC3E}">
        <p14:creationId xmlns:p14="http://schemas.microsoft.com/office/powerpoint/2010/main" val="106776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es" sz="1200" b="0" i="0" kern="1200">
                <a:solidFill>
                  <a:schemeClr val="tx1"/>
                </a:solidFill>
                <a:effectLst/>
                <a:latin typeface="+mn-lt"/>
                <a:ea typeface="+mn-ea"/>
                <a:cs typeface="+mn-cs"/>
              </a:rPr>
              <a:t>Antes de terminar, ¿hay alguna pregunta o comentario final acerca de alguno de los temas que hemos abordado hoy? Si todavía tienen preguntas después de salir de aquí hoy, repasen la información de sus folletos y no duden en contactarme.</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45</a:t>
            </a:fld>
            <a:endParaRPr lang="en-US" dirty="0"/>
          </a:p>
        </p:txBody>
      </p:sp>
    </p:spTree>
    <p:extLst>
      <p:ext uri="{BB962C8B-B14F-4D97-AF65-F5344CB8AC3E}">
        <p14:creationId xmlns:p14="http://schemas.microsoft.com/office/powerpoint/2010/main" val="17389898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buNone/>
            </a:pPr>
            <a:r>
              <a:rPr lang="es" sz="1200" b="0" i="0" u="none" strike="noStrike" kern="1200" cap="none">
                <a:solidFill>
                  <a:schemeClr val="dk1"/>
                </a:solidFill>
                <a:effectLst/>
                <a:latin typeface="+mn-lt"/>
                <a:ea typeface="Calibri"/>
                <a:cs typeface="Calibri"/>
                <a:sym typeface="Calibri"/>
              </a:rPr>
              <a:t>Pueden ponerse en contacto conmigo si tienen preguntas o desean obtener más información sobre cualquiera de los temas que hemos abordado hoy. Recuerden visitar el </a:t>
            </a:r>
            <a:r>
              <a:rPr lang="es" sz="1200" b="1" i="0" u="none" strike="noStrike" kern="1200" cap="none">
                <a:solidFill>
                  <a:schemeClr val="dk1"/>
                </a:solidFill>
                <a:effectLst/>
                <a:latin typeface="+mn-lt"/>
                <a:ea typeface="Calibri"/>
                <a:cs typeface="Calibri"/>
                <a:sym typeface="Calibri"/>
              </a:rPr>
              <a:t>sitio web de la FDA</a:t>
            </a:r>
            <a:r>
              <a:rPr lang="es" sz="1200" b="0" i="0" u="none" strike="noStrike" kern="1200" cap="none">
                <a:solidFill>
                  <a:schemeClr val="dk1"/>
                </a:solidFill>
                <a:effectLst/>
                <a:latin typeface="+mn-lt"/>
                <a:ea typeface="Calibri"/>
                <a:cs typeface="Calibri"/>
                <a:sym typeface="Calibri"/>
              </a:rPr>
              <a:t> y repasar los folletos que recibieron hoy.</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46</a:t>
            </a:fld>
            <a:endParaRPr lang="en-US" dirty="0"/>
          </a:p>
        </p:txBody>
      </p:sp>
    </p:spTree>
    <p:extLst>
      <p:ext uri="{BB962C8B-B14F-4D97-AF65-F5344CB8AC3E}">
        <p14:creationId xmlns:p14="http://schemas.microsoft.com/office/powerpoint/2010/main" val="2215606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Estos son los recursos en línea de los que hablamos hoy.</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47</a:t>
            </a:fld>
            <a:endParaRPr lang="en-US" dirty="0"/>
          </a:p>
        </p:txBody>
      </p:sp>
    </p:spTree>
    <p:extLst>
      <p:ext uri="{BB962C8B-B14F-4D97-AF65-F5344CB8AC3E}">
        <p14:creationId xmlns:p14="http://schemas.microsoft.com/office/powerpoint/2010/main" val="20787461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a:solidFill>
                  <a:schemeClr val="tx1"/>
                </a:solidFill>
                <a:effectLst/>
                <a:latin typeface="+mn-lt"/>
                <a:ea typeface="+mn-ea"/>
                <a:cs typeface="+mn-cs"/>
              </a:rPr>
              <a:t>¡Gracias por venir!</a:t>
            </a:r>
          </a:p>
          <a:p>
            <a:pPr rtl="0"/>
            <a:r>
              <a:rPr lang="es" sz="1200" kern="1200">
                <a:solidFill>
                  <a:schemeClr val="tx1"/>
                </a:solidFill>
                <a:effectLst/>
                <a:latin typeface="+mn-lt"/>
                <a:ea typeface="+mn-ea"/>
                <a:cs typeface="+mn-cs"/>
              </a:rPr>
              <a:t> </a:t>
            </a:r>
          </a:p>
          <a:p>
            <a:pPr rtl="0"/>
            <a:r>
              <a:rPr lang="es" sz="1200" kern="1200">
                <a:solidFill>
                  <a:schemeClr val="tx1"/>
                </a:solidFill>
                <a:effectLst/>
                <a:latin typeface="+mn-lt"/>
                <a:ea typeface="+mn-ea"/>
                <a:cs typeface="+mn-cs"/>
              </a:rPr>
              <a:t>Esperamos que hayan disfrutado de nuestra discusión y que hayan obtenido información valiosa para reflexionar en casa. </a:t>
            </a:r>
          </a:p>
          <a:p>
            <a:pPr rtl="0"/>
            <a:r>
              <a:rPr lang="es" sz="1200" kern="1200">
                <a:solidFill>
                  <a:schemeClr val="tx1"/>
                </a:solidFill>
                <a:effectLst/>
                <a:latin typeface="+mn-lt"/>
                <a:ea typeface="+mn-ea"/>
                <a:cs typeface="+mn-cs"/>
              </a:rPr>
              <a:t>Todo lo que hemos hablado hoy lleva tiempo y práctica. Si utilizan la etiqueta de información nutricional de la FDA como guía para una buena nutrición, siguen los consejos prácticos que mencionamos y usan los folletos que recibieron como guías de referencia, estarán bien encaminados para elegir alimentos más saludables de por vida para ustedes y sus familias.</a:t>
            </a:r>
          </a:p>
          <a:p>
            <a:pPr rtl="0"/>
            <a:endParaRPr lang="en-US" sz="1200" kern="1200" dirty="0">
              <a:solidFill>
                <a:schemeClr val="tx1"/>
              </a:solidFill>
              <a:effectLst/>
              <a:latin typeface="+mn-lt"/>
              <a:ea typeface="+mn-ea"/>
              <a:cs typeface="+mn-cs"/>
            </a:endParaRPr>
          </a:p>
          <a:p>
            <a:pPr rtl="0"/>
            <a:r>
              <a:rPr lang="es" sz="1200" kern="1200">
                <a:solidFill>
                  <a:schemeClr val="tx1"/>
                </a:solidFill>
                <a:effectLst/>
                <a:latin typeface="+mn-lt"/>
                <a:ea typeface="+mn-ea"/>
                <a:cs typeface="+mn-cs"/>
              </a:rPr>
              <a:t>¡Vuelvan a casa con cuidado y tengan un gran día!</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48</a:t>
            </a:fld>
            <a:endParaRPr lang="en-US" dirty="0"/>
          </a:p>
        </p:txBody>
      </p:sp>
    </p:spTree>
    <p:extLst>
      <p:ext uri="{BB962C8B-B14F-4D97-AF65-F5344CB8AC3E}">
        <p14:creationId xmlns:p14="http://schemas.microsoft.com/office/powerpoint/2010/main" val="1577165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Antes de empezar, definamos algunos términos clave.</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Primero, ¿qué es una "caloría"? Una caloría es una unidad que se utiliza para medir el contenido energético de los alimentos y las bebidas. Nuestros cuerpos necesitan energía para funcionar, crecer y desarrollarse. </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Segundo, ¿qué es un "nutriente"? Un nutriente es una sustancia en los alimentos que nuestro cuerpo utiliza para funcionar y crecer.  Obtenemos nutrientes de lo que comemos y bebemos. Los carbohidratos, los minerales, las grasas, las proteínas, las vitaminas y el agua son todos ejemplos de nutrientes. Las grasas, los carbohidratos y las proteínas también aportan calorías a los alimentos y bebidas que consumen.</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Tercero, ¿qué es el "porcentaje del valor diario"? El porcentaje del valor diario nos indica cuánto contribuye un nutriente en una porción de alimentos a una dieta diaria total.  También puede ayudarlos a determinar si una porción de alimento es alta o baja en un nutriente y comparar productos alimenticios.</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Tanto las calorías como el porcentaje del valor diario son términos útiles que deben conocer para utilizar la etiqueta con el fin de comparar los productos alimenticios. ¿Hay alguna duda?</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5</a:t>
            </a:fld>
            <a:endParaRPr lang="en-US" dirty="0"/>
          </a:p>
        </p:txBody>
      </p:sp>
    </p:spTree>
    <p:extLst>
      <p:ext uri="{BB962C8B-B14F-4D97-AF65-F5344CB8AC3E}">
        <p14:creationId xmlns:p14="http://schemas.microsoft.com/office/powerpoint/2010/main" val="1210586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Ahora vamos a concentrarnos en la etiqueta de información nutricional. Una vez que se familiaricen con ella y aprendan a usarla, la etiqueta puede ser una herramienta sumamente valiosa para que ustedes y su familias puedan elegir alimentos más saludables.</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6</a:t>
            </a:fld>
            <a:endParaRPr lang="en-US" dirty="0"/>
          </a:p>
        </p:txBody>
      </p:sp>
    </p:spTree>
    <p:extLst>
      <p:ext uri="{BB962C8B-B14F-4D97-AF65-F5344CB8AC3E}">
        <p14:creationId xmlns:p14="http://schemas.microsoft.com/office/powerpoint/2010/main" val="893925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Plantee las siguientes preguntas y solicite voluntarios que ayuden a responderlas:</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Pregunta: ¿Qué es la etiqueta de información nutricional? </a:t>
            </a:r>
          </a:p>
          <a:p>
            <a:pPr rtl="0"/>
            <a:r>
              <a:rPr lang="es" sz="1200" kern="1200" dirty="0">
                <a:solidFill>
                  <a:schemeClr val="tx1"/>
                </a:solidFill>
                <a:effectLst/>
                <a:latin typeface="+mn-lt"/>
                <a:ea typeface="+mn-ea"/>
                <a:cs typeface="+mn-cs"/>
              </a:rPr>
              <a:t>Respuesta: La etiqueta de información nutricional está regulada por la Administración de Alimentos y Medicamentos de EE. UU. y es obligatoria en la mayoría de los envases de alimentos y bebidas. Proporciona información importante sobre el contenido nutricional de los alimentos y las bebidas.</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Pregunta: ¿Dónde se encuentra normalmente la etiqueta? </a:t>
            </a:r>
          </a:p>
          <a:p>
            <a:pPr rtl="0"/>
            <a:r>
              <a:rPr lang="es" sz="1200" kern="1200" dirty="0">
                <a:solidFill>
                  <a:schemeClr val="tx1"/>
                </a:solidFill>
                <a:effectLst/>
                <a:latin typeface="+mn-lt"/>
                <a:ea typeface="+mn-ea"/>
                <a:cs typeface="+mn-cs"/>
              </a:rPr>
              <a:t>Respuesta: La etiqueta se encuentra generalmente en los envases y los recipientes de alimentos y bebidas, como cajas, bolsas, botellas y latas. </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Pregunta: ¿Por qué es importante la etiqueta de información nutricional? </a:t>
            </a:r>
          </a:p>
          <a:p>
            <a:pPr rtl="0"/>
            <a:r>
              <a:rPr lang="es" sz="1200" kern="1200" dirty="0">
                <a:solidFill>
                  <a:schemeClr val="tx1"/>
                </a:solidFill>
                <a:effectLst/>
                <a:latin typeface="+mn-lt"/>
                <a:ea typeface="+mn-ea"/>
                <a:cs typeface="+mn-cs"/>
              </a:rPr>
              <a:t>Respuesta: La etiqueta de información nutricional es importante porque puede ayudarnos a tomar decisiones informadas acerca de los alimentos y bebidas que consumimos, que promuevan una nutrición adecuada y la buena salud. </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Pregunta: ¿Utilizan actualmente la etiqueta de información nutricional? ¿Por qué sí o por qué no?</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7</a:t>
            </a:fld>
            <a:endParaRPr lang="en-US" dirty="0"/>
          </a:p>
        </p:txBody>
      </p:sp>
    </p:spTree>
    <p:extLst>
      <p:ext uri="{BB962C8B-B14F-4D97-AF65-F5344CB8AC3E}">
        <p14:creationId xmlns:p14="http://schemas.microsoft.com/office/powerpoint/2010/main" val="278761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dirty="0">
                <a:solidFill>
                  <a:schemeClr val="tx1"/>
                </a:solidFill>
                <a:effectLst/>
                <a:latin typeface="+mn-lt"/>
                <a:ea typeface="+mn-ea"/>
                <a:cs typeface="+mn-cs"/>
              </a:rPr>
              <a:t>Esta es la etiqueta de información nutricional original. ¿Luce familiar?</a:t>
            </a:r>
          </a:p>
          <a:p>
            <a:pPr rtl="0"/>
            <a:endParaRPr lang="en-US" sz="1200" kern="1200" dirty="0">
              <a:solidFill>
                <a:schemeClr val="tx1"/>
              </a:solidFill>
              <a:effectLst/>
              <a:latin typeface="+mn-lt"/>
              <a:ea typeface="+mn-ea"/>
              <a:cs typeface="+mn-cs"/>
            </a:endParaRPr>
          </a:p>
          <a:p>
            <a:pPr rtl="0"/>
            <a:r>
              <a:rPr lang="es" sz="1200" kern="1200" dirty="0">
                <a:solidFill>
                  <a:schemeClr val="tx1"/>
                </a:solidFill>
                <a:effectLst/>
                <a:latin typeface="+mn-lt"/>
                <a:ea typeface="+mn-ea"/>
                <a:cs typeface="+mn-cs"/>
              </a:rPr>
              <a:t>Como mencioné, la etiqueta de información nutricional proporciona información nutricional sobre los alimentos y las bebidas. Por ejemplo, muestra el tamaño de la porción, el número de porciones por recipiente, las calorías, los diversos nutrientes que contiene el producto y el porcentaje del valor diario de la mayoría de los nutrientes por porción. El porcentaje del valor diario los ayuda a determinar si una porción de alimento es alta o baja en un nutriente y comparar productos alimenticios.</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8</a:t>
            </a:fld>
            <a:endParaRPr lang="en-US" dirty="0"/>
          </a:p>
        </p:txBody>
      </p:sp>
    </p:spTree>
    <p:extLst>
      <p:ext uri="{BB962C8B-B14F-4D97-AF65-F5344CB8AC3E}">
        <p14:creationId xmlns:p14="http://schemas.microsoft.com/office/powerpoint/2010/main" val="885956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la imagen de la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r>
              <a:rPr lang="es" sz="1200" kern="1200">
                <a:solidFill>
                  <a:schemeClr val="tx1"/>
                </a:solidFill>
                <a:effectLst/>
                <a:latin typeface="+mn-lt"/>
                <a:ea typeface="+mn-ea"/>
                <a:cs typeface="+mn-cs"/>
              </a:rPr>
              <a:t>Ahora, echemos un vistazo más de cerca a la etiqueta de información nutricional nueva.</a:t>
            </a:r>
          </a:p>
        </p:txBody>
      </p:sp>
      <p:sp>
        <p:nvSpPr>
          <p:cNvPr id="4" name="Marcador de posición del número de la diapositiva 3"/>
          <p:cNvSpPr>
            <a:spLocks noGrp="1"/>
          </p:cNvSpPr>
          <p:nvPr>
            <p:ph type="sldNum" sz="quarter" idx="10"/>
          </p:nvPr>
        </p:nvSpPr>
        <p:spPr/>
        <p:txBody>
          <a:bodyPr rtlCol="0"/>
          <a:lstStyle/>
          <a:p>
            <a:pPr rtl="0"/>
            <a:fld id="{75DF50DF-B014-C449-9972-338F5B95979E}" type="slidenum">
              <a:rPr lang="en-US" smtClean="0"/>
              <a:t>9</a:t>
            </a:fld>
            <a:endParaRPr lang="en-US" dirty="0"/>
          </a:p>
        </p:txBody>
      </p:sp>
    </p:spTree>
    <p:extLst>
      <p:ext uri="{BB962C8B-B14F-4D97-AF65-F5344CB8AC3E}">
        <p14:creationId xmlns:p14="http://schemas.microsoft.com/office/powerpoint/2010/main" val="9692485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l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AE9B0EF-011A-644C-B8D5-BE2CFFE434B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915653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rtlCol="0"/>
          <a:lstStyle/>
          <a:p>
            <a:pPr rtl="0"/>
            <a:r>
              <a:rPr lang="es"/>
              <a:t>Haga clic para editar los estilos de título maestro</a:t>
            </a:r>
          </a:p>
        </p:txBody>
      </p:sp>
      <p:sp>
        <p:nvSpPr>
          <p:cNvPr id="3" name="Marcador de posición de texto vertical 2"/>
          <p:cNvSpPr>
            <a:spLocks noGrp="1"/>
          </p:cNvSpPr>
          <p:nvPr>
            <p:ph type="body" orient="vert" idx="1"/>
          </p:nvPr>
        </p:nvSpPr>
        <p:spPr>
          <a:xfrm>
            <a:off x="838200" y="1825625"/>
            <a:ext cx="10515600" cy="4351338"/>
          </a:xfrm>
          <a:prstGeom prst="rect">
            <a:avLst/>
          </a:prstGeom>
        </p:spPr>
        <p:txBody>
          <a:bodyPr vert="eaVert" rtlCol="0"/>
          <a:lstStyle/>
          <a:p>
            <a:pPr lvl="0" rtl="0"/>
            <a:r>
              <a:rPr lang="es"/>
              <a:t>Haga clic para editar los estilos de texto maestro</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posición de fecha 3"/>
          <p:cNvSpPr>
            <a:spLocks noGrp="1"/>
          </p:cNvSpPr>
          <p:nvPr>
            <p:ph type="dt" sz="half" idx="10"/>
          </p:nvPr>
        </p:nvSpPr>
        <p:spPr>
          <a:xfrm>
            <a:off x="838200" y="6356350"/>
            <a:ext cx="2743200" cy="365125"/>
          </a:xfrm>
          <a:prstGeom prst="rect">
            <a:avLst/>
          </a:prstGeom>
        </p:spPr>
        <p:txBody>
          <a:bodyPr rtlCol="0"/>
          <a:lstStyle/>
          <a:p>
            <a:pPr rtl="0"/>
            <a:fld id="{C9F7BB4D-E86D-E94B-A2D6-8A7AC2D57DDB}" type="datetimeFigureOut">
              <a:rPr lang="en-US" smtClean="0"/>
              <a:t>3/11/2021</a:t>
            </a:fld>
            <a:endParaRPr lang="en-US" dirty="0"/>
          </a:p>
        </p:txBody>
      </p:sp>
      <p:sp>
        <p:nvSpPr>
          <p:cNvPr id="5" name="Marcador de posición de pie de página 4"/>
          <p:cNvSpPr>
            <a:spLocks noGrp="1"/>
          </p:cNvSpPr>
          <p:nvPr>
            <p:ph type="ftr" sz="quarter" idx="11"/>
          </p:nvPr>
        </p:nvSpPr>
        <p:spPr>
          <a:xfrm>
            <a:off x="4038600" y="6356350"/>
            <a:ext cx="4114800" cy="365125"/>
          </a:xfrm>
          <a:prstGeom prst="rect">
            <a:avLst/>
          </a:prstGeom>
        </p:spPr>
        <p:txBody>
          <a:bodyPr rtlCol="0"/>
          <a:lstStyle/>
          <a:p>
            <a:pPr rtl="0"/>
            <a:endParaRPr lang="en-US" dirty="0"/>
          </a:p>
        </p:txBody>
      </p:sp>
      <p:sp>
        <p:nvSpPr>
          <p:cNvPr id="6" name="Marcador de posición del número de la diapositiva 5"/>
          <p:cNvSpPr>
            <a:spLocks noGrp="1"/>
          </p:cNvSpPr>
          <p:nvPr>
            <p:ph type="sldNum" sz="quarter" idx="12"/>
          </p:nvPr>
        </p:nvSpPr>
        <p:spPr>
          <a:xfrm>
            <a:off x="8610600" y="6356350"/>
            <a:ext cx="2743200" cy="365125"/>
          </a:xfrm>
          <a:prstGeom prst="rect">
            <a:avLst/>
          </a:prstGeom>
        </p:spPr>
        <p:txBody>
          <a:bodyPr rtlCol="0"/>
          <a:lstStyle/>
          <a:p>
            <a:pPr rtl="0"/>
            <a:fld id="{A0F153F0-1601-904C-AA66-8CE567542207}" type="slidenum">
              <a:rPr lang="en-US" smtClean="0"/>
              <a:t>‹#›</a:t>
            </a:fld>
            <a:endParaRPr lang="en-US" dirty="0"/>
          </a:p>
        </p:txBody>
      </p:sp>
    </p:spTree>
    <p:extLst>
      <p:ext uri="{BB962C8B-B14F-4D97-AF65-F5344CB8AC3E}">
        <p14:creationId xmlns:p14="http://schemas.microsoft.com/office/powerpoint/2010/main" val="503615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y text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rtlCol="0"/>
          <a:lstStyle/>
          <a:p>
            <a:pPr rtl="0"/>
            <a:r>
              <a:rPr lang="es"/>
              <a:t>Haga clic para editar los estilos de título maestro</a:t>
            </a:r>
          </a:p>
        </p:txBody>
      </p:sp>
      <p:sp>
        <p:nvSpPr>
          <p:cNvPr id="3" name="Marcador de posición de texto vertical 2"/>
          <p:cNvSpPr>
            <a:spLocks noGrp="1"/>
          </p:cNvSpPr>
          <p:nvPr>
            <p:ph type="body" orient="vert" idx="1"/>
          </p:nvPr>
        </p:nvSpPr>
        <p:spPr>
          <a:xfrm>
            <a:off x="838200" y="365125"/>
            <a:ext cx="7734300" cy="5811838"/>
          </a:xfrm>
          <a:prstGeom prst="rect">
            <a:avLst/>
          </a:prstGeom>
        </p:spPr>
        <p:txBody>
          <a:bodyPr vert="eaVert" rtlCol="0"/>
          <a:lstStyle/>
          <a:p>
            <a:pPr lvl="0" rtl="0"/>
            <a:r>
              <a:rPr lang="es"/>
              <a:t>Haga clic para editar los estilos de texto maestro</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posición de fecha 3"/>
          <p:cNvSpPr>
            <a:spLocks noGrp="1"/>
          </p:cNvSpPr>
          <p:nvPr>
            <p:ph type="dt" sz="half" idx="10"/>
          </p:nvPr>
        </p:nvSpPr>
        <p:spPr>
          <a:xfrm>
            <a:off x="838200" y="6356350"/>
            <a:ext cx="2743200" cy="365125"/>
          </a:xfrm>
          <a:prstGeom prst="rect">
            <a:avLst/>
          </a:prstGeom>
        </p:spPr>
        <p:txBody>
          <a:bodyPr rtlCol="0"/>
          <a:lstStyle/>
          <a:p>
            <a:pPr rtl="0"/>
            <a:fld id="{C9F7BB4D-E86D-E94B-A2D6-8A7AC2D57DDB}" type="datetimeFigureOut">
              <a:rPr lang="en-US" smtClean="0"/>
              <a:t>3/11/2021</a:t>
            </a:fld>
            <a:endParaRPr lang="en-US" dirty="0"/>
          </a:p>
        </p:txBody>
      </p:sp>
      <p:sp>
        <p:nvSpPr>
          <p:cNvPr id="5" name="Marcador de posición de pie de página 4"/>
          <p:cNvSpPr>
            <a:spLocks noGrp="1"/>
          </p:cNvSpPr>
          <p:nvPr>
            <p:ph type="ftr" sz="quarter" idx="11"/>
          </p:nvPr>
        </p:nvSpPr>
        <p:spPr>
          <a:xfrm>
            <a:off x="4038600" y="6356350"/>
            <a:ext cx="4114800" cy="365125"/>
          </a:xfrm>
          <a:prstGeom prst="rect">
            <a:avLst/>
          </a:prstGeom>
        </p:spPr>
        <p:txBody>
          <a:bodyPr rtlCol="0"/>
          <a:lstStyle/>
          <a:p>
            <a:pPr rtl="0"/>
            <a:endParaRPr lang="en-US" dirty="0"/>
          </a:p>
        </p:txBody>
      </p:sp>
      <p:sp>
        <p:nvSpPr>
          <p:cNvPr id="6" name="Marcador de posición del número de la diapositiva 5"/>
          <p:cNvSpPr>
            <a:spLocks noGrp="1"/>
          </p:cNvSpPr>
          <p:nvPr>
            <p:ph type="sldNum" sz="quarter" idx="12"/>
          </p:nvPr>
        </p:nvSpPr>
        <p:spPr>
          <a:xfrm>
            <a:off x="8610600" y="6356350"/>
            <a:ext cx="2743200" cy="365125"/>
          </a:xfrm>
          <a:prstGeom prst="rect">
            <a:avLst/>
          </a:prstGeom>
        </p:spPr>
        <p:txBody>
          <a:bodyPr rtlCol="0"/>
          <a:lstStyle/>
          <a:p>
            <a:pPr rtl="0"/>
            <a:fld id="{A0F153F0-1601-904C-AA66-8CE567542207}" type="slidenum">
              <a:rPr lang="en-US" smtClean="0"/>
              <a:t>‹#›</a:t>
            </a:fld>
            <a:endParaRPr lang="en-US" dirty="0"/>
          </a:p>
        </p:txBody>
      </p:sp>
    </p:spTree>
    <p:extLst>
      <p:ext uri="{BB962C8B-B14F-4D97-AF65-F5344CB8AC3E}">
        <p14:creationId xmlns:p14="http://schemas.microsoft.com/office/powerpoint/2010/main" val="1038554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contenido: antigu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6EDE4D-650C-5142-8BEC-FCC6532DE8F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
        <p:nvSpPr>
          <p:cNvPr id="2" name="Título 1">
            <a:extLst>
              <a:ext uri="{FF2B5EF4-FFF2-40B4-BE49-F238E27FC236}">
                <a16:creationId xmlns:a16="http://schemas.microsoft.com/office/drawing/2014/main" id="{A305F542-97EA-EA4E-93B6-04619F86BBD1}"/>
              </a:ext>
            </a:extLst>
          </p:cNvPr>
          <p:cNvSpPr>
            <a:spLocks noGrp="1"/>
          </p:cNvSpPr>
          <p:nvPr>
            <p:ph type="title" hasCustomPrompt="1"/>
          </p:nvPr>
        </p:nvSpPr>
        <p:spPr>
          <a:xfrm>
            <a:off x="838200" y="365125"/>
            <a:ext cx="10515600" cy="347569"/>
          </a:xfrm>
          <a:prstGeom prst="rect">
            <a:avLst/>
          </a:prstGeom>
        </p:spPr>
        <p:txBody>
          <a:bodyPr rtlCol="0"/>
          <a:lstStyle>
            <a:lvl1pPr>
              <a:defRPr sz="2200">
                <a:latin typeface="+mj-lt"/>
              </a:defRPr>
            </a:lvl1pPr>
          </a:lstStyle>
          <a:p>
            <a:pPr rtl="0"/>
            <a:r>
              <a:rPr lang="es" sz="4400" b="1" kern="0">
                <a:solidFill>
                  <a:srgbClr val="FFFFFF"/>
                </a:solidFill>
                <a:latin typeface="Arial" charset="0"/>
                <a:ea typeface="Arial" charset="0"/>
                <a:cs typeface="Arial" charset="0"/>
                <a:sym typeface="Arial"/>
              </a:rPr>
              <a:t>Objetivos</a:t>
            </a:r>
          </a:p>
        </p:txBody>
      </p:sp>
    </p:spTree>
    <p:extLst>
      <p:ext uri="{BB962C8B-B14F-4D97-AF65-F5344CB8AC3E}">
        <p14:creationId xmlns:p14="http://schemas.microsoft.com/office/powerpoint/2010/main" val="512610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ítulo y conteni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56D7884-1BD5-E143-99EB-B199F3C9C4B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62" y="0"/>
            <a:ext cx="12182475" cy="6858000"/>
          </a:xfrm>
          <a:prstGeom prst="rect">
            <a:avLst/>
          </a:prstGeom>
        </p:spPr>
      </p:pic>
      <p:sp>
        <p:nvSpPr>
          <p:cNvPr id="2" name="Título 1"/>
          <p:cNvSpPr>
            <a:spLocks noGrp="1"/>
          </p:cNvSpPr>
          <p:nvPr>
            <p:ph type="title"/>
          </p:nvPr>
        </p:nvSpPr>
        <p:spPr>
          <a:xfrm>
            <a:off x="1161143" y="278296"/>
            <a:ext cx="9269896" cy="437321"/>
          </a:xfrm>
          <a:prstGeom prst="rect">
            <a:avLst/>
          </a:prstGeom>
        </p:spPr>
        <p:txBody>
          <a:bodyPr rtlCol="0" anchor="b"/>
          <a:lstStyle>
            <a:lvl1pPr>
              <a:defRPr sz="2200" b="1">
                <a:solidFill>
                  <a:schemeClr val="bg1"/>
                </a:solidFill>
              </a:defRPr>
            </a:lvl1pPr>
          </a:lstStyle>
          <a:p>
            <a:pPr rtl="0"/>
            <a:r>
              <a:rPr lang="es"/>
              <a:t>Haga clic para editar los estilos de título maestro</a:t>
            </a:r>
          </a:p>
        </p:txBody>
      </p:sp>
      <p:sp>
        <p:nvSpPr>
          <p:cNvPr id="3" name="Marcador de posición de texto 2"/>
          <p:cNvSpPr>
            <a:spLocks noGrp="1"/>
          </p:cNvSpPr>
          <p:nvPr>
            <p:ph type="body" idx="1"/>
          </p:nvPr>
        </p:nvSpPr>
        <p:spPr>
          <a:xfrm>
            <a:off x="1161143" y="1004267"/>
            <a:ext cx="9269896" cy="4939333"/>
          </a:xfrm>
          <a:prstGeom prst="rect">
            <a:avLst/>
          </a:prstGeom>
        </p:spPr>
        <p:txBody>
          <a:bodyPr rtlCol="0"/>
          <a:lstStyle>
            <a:lvl1pPr marL="0" indent="0">
              <a:buNone/>
              <a:defRPr sz="2200">
                <a:solidFill>
                  <a:srgbClr val="007CB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
              <a:t>Haga clic para editar los estilos de texto maestro</a:t>
            </a:r>
          </a:p>
        </p:txBody>
      </p:sp>
    </p:spTree>
    <p:extLst>
      <p:ext uri="{BB962C8B-B14F-4D97-AF65-F5344CB8AC3E}">
        <p14:creationId xmlns:p14="http://schemas.microsoft.com/office/powerpoint/2010/main" val="1885866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ido d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rtlCol="0"/>
          <a:lstStyle/>
          <a:p>
            <a:pPr rtl="0"/>
            <a:r>
              <a:rPr lang="es"/>
              <a:t>Haga clic para editar los estilos de título maestro</a:t>
            </a:r>
          </a:p>
        </p:txBody>
      </p:sp>
      <p:sp>
        <p:nvSpPr>
          <p:cNvPr id="3" name="Marcador de posición de contenido 2"/>
          <p:cNvSpPr>
            <a:spLocks noGrp="1"/>
          </p:cNvSpPr>
          <p:nvPr>
            <p:ph sz="half" idx="1"/>
          </p:nvPr>
        </p:nvSpPr>
        <p:spPr>
          <a:xfrm>
            <a:off x="838200" y="1825625"/>
            <a:ext cx="5181600" cy="4351338"/>
          </a:xfrm>
          <a:prstGeom prst="rect">
            <a:avLst/>
          </a:prstGeom>
        </p:spPr>
        <p:txBody>
          <a:bodyPr rtlCol="0"/>
          <a:lstStyle/>
          <a:p>
            <a:pPr lvl="0" rtl="0"/>
            <a:r>
              <a:rPr lang="es"/>
              <a:t>Haga clic para editar los estilos de texto maestro</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posición de contenido 3"/>
          <p:cNvSpPr>
            <a:spLocks noGrp="1"/>
          </p:cNvSpPr>
          <p:nvPr>
            <p:ph sz="half" idx="2"/>
          </p:nvPr>
        </p:nvSpPr>
        <p:spPr>
          <a:xfrm>
            <a:off x="6172200" y="1825625"/>
            <a:ext cx="5181600" cy="4351338"/>
          </a:xfrm>
          <a:prstGeom prst="rect">
            <a:avLst/>
          </a:prstGeom>
        </p:spPr>
        <p:txBody>
          <a:bodyPr rtlCol="0"/>
          <a:lstStyle/>
          <a:p>
            <a:pPr lvl="0" rtl="0"/>
            <a:r>
              <a:rPr lang="es"/>
              <a:t>Haga clic para editar los estilos de texto maestro</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posición de fecha 4"/>
          <p:cNvSpPr>
            <a:spLocks noGrp="1"/>
          </p:cNvSpPr>
          <p:nvPr>
            <p:ph type="dt" sz="half" idx="10"/>
          </p:nvPr>
        </p:nvSpPr>
        <p:spPr>
          <a:xfrm>
            <a:off x="838200" y="6356350"/>
            <a:ext cx="2743200" cy="365125"/>
          </a:xfrm>
          <a:prstGeom prst="rect">
            <a:avLst/>
          </a:prstGeom>
        </p:spPr>
        <p:txBody>
          <a:bodyPr rtlCol="0"/>
          <a:lstStyle/>
          <a:p>
            <a:pPr rtl="0"/>
            <a:fld id="{C9F7BB4D-E86D-E94B-A2D6-8A7AC2D57DDB}" type="datetimeFigureOut">
              <a:rPr lang="en-US" smtClean="0"/>
              <a:t>3/11/2021</a:t>
            </a:fld>
            <a:endParaRPr lang="en-US" dirty="0"/>
          </a:p>
        </p:txBody>
      </p:sp>
      <p:sp>
        <p:nvSpPr>
          <p:cNvPr id="6" name="Marcador de posición de pie de página 5"/>
          <p:cNvSpPr>
            <a:spLocks noGrp="1"/>
          </p:cNvSpPr>
          <p:nvPr>
            <p:ph type="ftr" sz="quarter" idx="11"/>
          </p:nvPr>
        </p:nvSpPr>
        <p:spPr>
          <a:xfrm>
            <a:off x="4038600" y="6356350"/>
            <a:ext cx="4114800" cy="365125"/>
          </a:xfrm>
          <a:prstGeom prst="rect">
            <a:avLst/>
          </a:prstGeom>
        </p:spPr>
        <p:txBody>
          <a:bodyPr rtlCol="0"/>
          <a:lstStyle/>
          <a:p>
            <a:pPr rtl="0"/>
            <a:endParaRPr lang="en-US" dirty="0"/>
          </a:p>
        </p:txBody>
      </p:sp>
      <p:sp>
        <p:nvSpPr>
          <p:cNvPr id="7" name="Marcador de posición del número de la diapositiva 6"/>
          <p:cNvSpPr>
            <a:spLocks noGrp="1"/>
          </p:cNvSpPr>
          <p:nvPr>
            <p:ph type="sldNum" sz="quarter" idx="12"/>
          </p:nvPr>
        </p:nvSpPr>
        <p:spPr>
          <a:xfrm>
            <a:off x="8610600" y="6356350"/>
            <a:ext cx="2743200" cy="365125"/>
          </a:xfrm>
          <a:prstGeom prst="rect">
            <a:avLst/>
          </a:prstGeom>
        </p:spPr>
        <p:txBody>
          <a:bodyPr rtlCol="0"/>
          <a:lstStyle/>
          <a:p>
            <a:pPr rtl="0"/>
            <a:fld id="{A0F153F0-1601-904C-AA66-8CE567542207}" type="slidenum">
              <a:rPr lang="en-US" smtClean="0"/>
              <a:t>‹#›</a:t>
            </a:fld>
            <a:endParaRPr lang="en-US" dirty="0"/>
          </a:p>
        </p:txBody>
      </p:sp>
    </p:spTree>
    <p:extLst>
      <p:ext uri="{BB962C8B-B14F-4D97-AF65-F5344CB8AC3E}">
        <p14:creationId xmlns:p14="http://schemas.microsoft.com/office/powerpoint/2010/main" val="1041942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rtlCol="0"/>
          <a:lstStyle/>
          <a:p>
            <a:pPr rtl="0"/>
            <a:r>
              <a:rPr lang="es"/>
              <a:t>Haga clic para editar los estilos de título maestro</a:t>
            </a:r>
          </a:p>
        </p:txBody>
      </p:sp>
      <p:sp>
        <p:nvSpPr>
          <p:cNvPr id="3" name="Marcador de posición de texto 2"/>
          <p:cNvSpPr>
            <a:spLocks noGrp="1"/>
          </p:cNvSpPr>
          <p:nvPr>
            <p:ph type="body" idx="1"/>
          </p:nvPr>
        </p:nvSpPr>
        <p:spPr>
          <a:xfrm>
            <a:off x="839788" y="1681163"/>
            <a:ext cx="5157787" cy="823912"/>
          </a:xfrm>
          <a:prstGeom prst="rect">
            <a:avLst/>
          </a:prstGeo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Haga clic para editar los estilos de texto maestro</a:t>
            </a:r>
          </a:p>
        </p:txBody>
      </p:sp>
      <p:sp>
        <p:nvSpPr>
          <p:cNvPr id="4" name="Marcador de posición de contenido 3"/>
          <p:cNvSpPr>
            <a:spLocks noGrp="1"/>
          </p:cNvSpPr>
          <p:nvPr>
            <p:ph sz="half" idx="2"/>
          </p:nvPr>
        </p:nvSpPr>
        <p:spPr>
          <a:xfrm>
            <a:off x="839788" y="2505075"/>
            <a:ext cx="5157787" cy="3684588"/>
          </a:xfrm>
          <a:prstGeom prst="rect">
            <a:avLst/>
          </a:prstGeom>
        </p:spPr>
        <p:txBody>
          <a:bodyPr rtlCol="0"/>
          <a:lstStyle/>
          <a:p>
            <a:pPr lvl="0" rtl="0"/>
            <a:r>
              <a:rPr lang="es"/>
              <a:t>Haga clic para editar los estilos de texto maestro</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posición de texto 4"/>
          <p:cNvSpPr>
            <a:spLocks noGrp="1"/>
          </p:cNvSpPr>
          <p:nvPr>
            <p:ph type="body" sz="quarter" idx="3"/>
          </p:nvPr>
        </p:nvSpPr>
        <p:spPr>
          <a:xfrm>
            <a:off x="6172200" y="1681163"/>
            <a:ext cx="5183188" cy="823912"/>
          </a:xfrm>
          <a:prstGeom prst="rect">
            <a:avLst/>
          </a:prstGeo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Haga clic para editar los estilos de texto maestro</a:t>
            </a:r>
          </a:p>
        </p:txBody>
      </p:sp>
      <p:sp>
        <p:nvSpPr>
          <p:cNvPr id="6" name="Marcador de posición de contenido 5"/>
          <p:cNvSpPr>
            <a:spLocks noGrp="1"/>
          </p:cNvSpPr>
          <p:nvPr>
            <p:ph sz="quarter" idx="4"/>
          </p:nvPr>
        </p:nvSpPr>
        <p:spPr>
          <a:xfrm>
            <a:off x="6172200" y="2505075"/>
            <a:ext cx="5183188" cy="3684588"/>
          </a:xfrm>
          <a:prstGeom prst="rect">
            <a:avLst/>
          </a:prstGeom>
        </p:spPr>
        <p:txBody>
          <a:bodyPr rtlCol="0"/>
          <a:lstStyle/>
          <a:p>
            <a:pPr lvl="0" rtl="0"/>
            <a:r>
              <a:rPr lang="es"/>
              <a:t>Haga clic para editar los estilos de texto maestro</a:t>
            </a:r>
          </a:p>
          <a:p>
            <a:pPr lvl="1" rtl="0"/>
            <a:r>
              <a:rPr lang="es"/>
              <a:t>Segundo nivel</a:t>
            </a:r>
          </a:p>
          <a:p>
            <a:pPr lvl="2" rtl="0"/>
            <a:r>
              <a:rPr lang="es"/>
              <a:t>Tercer nivel</a:t>
            </a:r>
          </a:p>
          <a:p>
            <a:pPr lvl="3" rtl="0"/>
            <a:r>
              <a:rPr lang="es"/>
              <a:t>Cuarto nivel</a:t>
            </a:r>
          </a:p>
          <a:p>
            <a:pPr lvl="4" rtl="0"/>
            <a:r>
              <a:rPr lang="es"/>
              <a:t>Quinto nivel</a:t>
            </a:r>
          </a:p>
        </p:txBody>
      </p:sp>
      <p:sp>
        <p:nvSpPr>
          <p:cNvPr id="7" name="Marcador de posición de fecha 6"/>
          <p:cNvSpPr>
            <a:spLocks noGrp="1"/>
          </p:cNvSpPr>
          <p:nvPr>
            <p:ph type="dt" sz="half" idx="10"/>
          </p:nvPr>
        </p:nvSpPr>
        <p:spPr>
          <a:xfrm>
            <a:off x="838200" y="6356350"/>
            <a:ext cx="2743200" cy="365125"/>
          </a:xfrm>
          <a:prstGeom prst="rect">
            <a:avLst/>
          </a:prstGeom>
        </p:spPr>
        <p:txBody>
          <a:bodyPr rtlCol="0"/>
          <a:lstStyle/>
          <a:p>
            <a:pPr rtl="0"/>
            <a:fld id="{C9F7BB4D-E86D-E94B-A2D6-8A7AC2D57DDB}" type="datetimeFigureOut">
              <a:rPr lang="en-US" smtClean="0"/>
              <a:t>3/11/2021</a:t>
            </a:fld>
            <a:endParaRPr lang="en-US" dirty="0"/>
          </a:p>
        </p:txBody>
      </p:sp>
      <p:sp>
        <p:nvSpPr>
          <p:cNvPr id="8" name="Marcador de posición de pie de página 7"/>
          <p:cNvSpPr>
            <a:spLocks noGrp="1"/>
          </p:cNvSpPr>
          <p:nvPr>
            <p:ph type="ftr" sz="quarter" idx="11"/>
          </p:nvPr>
        </p:nvSpPr>
        <p:spPr>
          <a:xfrm>
            <a:off x="4038600" y="6356350"/>
            <a:ext cx="4114800" cy="365125"/>
          </a:xfrm>
          <a:prstGeom prst="rect">
            <a:avLst/>
          </a:prstGeom>
        </p:spPr>
        <p:txBody>
          <a:bodyPr rtlCol="0"/>
          <a:lstStyle/>
          <a:p>
            <a:pPr rtl="0"/>
            <a:endParaRPr lang="en-US" dirty="0"/>
          </a:p>
        </p:txBody>
      </p:sp>
      <p:sp>
        <p:nvSpPr>
          <p:cNvPr id="9" name="Marcador de posición del número de la diapositiva 8"/>
          <p:cNvSpPr>
            <a:spLocks noGrp="1"/>
          </p:cNvSpPr>
          <p:nvPr>
            <p:ph type="sldNum" sz="quarter" idx="12"/>
          </p:nvPr>
        </p:nvSpPr>
        <p:spPr>
          <a:xfrm>
            <a:off x="8610600" y="6356350"/>
            <a:ext cx="2743200" cy="365125"/>
          </a:xfrm>
          <a:prstGeom prst="rect">
            <a:avLst/>
          </a:prstGeom>
        </p:spPr>
        <p:txBody>
          <a:bodyPr rtlCol="0"/>
          <a:lstStyle/>
          <a:p>
            <a:pPr rtl="0"/>
            <a:fld id="{A0F153F0-1601-904C-AA66-8CE567542207}" type="slidenum">
              <a:rPr lang="en-US" smtClean="0"/>
              <a:t>‹#›</a:t>
            </a:fld>
            <a:endParaRPr lang="en-US" dirty="0"/>
          </a:p>
        </p:txBody>
      </p:sp>
    </p:spTree>
    <p:extLst>
      <p:ext uri="{BB962C8B-B14F-4D97-AF65-F5344CB8AC3E}">
        <p14:creationId xmlns:p14="http://schemas.microsoft.com/office/powerpoint/2010/main" val="1352175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ítulo so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rtlCol="0"/>
          <a:lstStyle/>
          <a:p>
            <a:pPr rtl="0"/>
            <a:r>
              <a:rPr lang="es"/>
              <a:t>Haga clic para editar los estilos de título maestro</a:t>
            </a:r>
          </a:p>
        </p:txBody>
      </p:sp>
      <p:sp>
        <p:nvSpPr>
          <p:cNvPr id="3" name="Marcador de posición de fecha 2"/>
          <p:cNvSpPr>
            <a:spLocks noGrp="1"/>
          </p:cNvSpPr>
          <p:nvPr>
            <p:ph type="dt" sz="half" idx="10"/>
          </p:nvPr>
        </p:nvSpPr>
        <p:spPr>
          <a:xfrm>
            <a:off x="838200" y="6356350"/>
            <a:ext cx="2743200" cy="365125"/>
          </a:xfrm>
          <a:prstGeom prst="rect">
            <a:avLst/>
          </a:prstGeom>
        </p:spPr>
        <p:txBody>
          <a:bodyPr rtlCol="0"/>
          <a:lstStyle/>
          <a:p>
            <a:pPr rtl="0"/>
            <a:fld id="{C9F7BB4D-E86D-E94B-A2D6-8A7AC2D57DDB}" type="datetimeFigureOut">
              <a:rPr lang="en-US" smtClean="0"/>
              <a:t>3/11/2021</a:t>
            </a:fld>
            <a:endParaRPr lang="en-US" dirty="0"/>
          </a:p>
        </p:txBody>
      </p:sp>
      <p:sp>
        <p:nvSpPr>
          <p:cNvPr id="4" name="Marcador de posición de pie de página 3"/>
          <p:cNvSpPr>
            <a:spLocks noGrp="1"/>
          </p:cNvSpPr>
          <p:nvPr>
            <p:ph type="ftr" sz="quarter" idx="11"/>
          </p:nvPr>
        </p:nvSpPr>
        <p:spPr>
          <a:xfrm>
            <a:off x="4038600" y="6356350"/>
            <a:ext cx="4114800" cy="365125"/>
          </a:xfrm>
          <a:prstGeom prst="rect">
            <a:avLst/>
          </a:prstGeom>
        </p:spPr>
        <p:txBody>
          <a:bodyPr rtlCol="0"/>
          <a:lstStyle/>
          <a:p>
            <a:pPr rtl="0"/>
            <a:endParaRPr lang="en-US" dirty="0"/>
          </a:p>
        </p:txBody>
      </p:sp>
      <p:sp>
        <p:nvSpPr>
          <p:cNvPr id="5" name="Marcador de posición del número de la diapositiva 4"/>
          <p:cNvSpPr>
            <a:spLocks noGrp="1"/>
          </p:cNvSpPr>
          <p:nvPr>
            <p:ph type="sldNum" sz="quarter" idx="12"/>
          </p:nvPr>
        </p:nvSpPr>
        <p:spPr>
          <a:xfrm>
            <a:off x="8610600" y="6356350"/>
            <a:ext cx="2743200" cy="365125"/>
          </a:xfrm>
          <a:prstGeom prst="rect">
            <a:avLst/>
          </a:prstGeom>
        </p:spPr>
        <p:txBody>
          <a:bodyPr rtlCol="0"/>
          <a:lstStyle/>
          <a:p>
            <a:pPr rtl="0"/>
            <a:fld id="{A0F153F0-1601-904C-AA66-8CE567542207}" type="slidenum">
              <a:rPr lang="en-US" smtClean="0"/>
              <a:t>‹#›</a:t>
            </a:fld>
            <a:endParaRPr lang="en-US" dirty="0"/>
          </a:p>
        </p:txBody>
      </p:sp>
    </p:spTree>
    <p:extLst>
      <p:ext uri="{BB962C8B-B14F-4D97-AF65-F5344CB8AC3E}">
        <p14:creationId xmlns:p14="http://schemas.microsoft.com/office/powerpoint/2010/main" val="1337625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En blanco">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a:xfrm>
            <a:off x="838200" y="6356350"/>
            <a:ext cx="2743200" cy="365125"/>
          </a:xfrm>
          <a:prstGeom prst="rect">
            <a:avLst/>
          </a:prstGeom>
        </p:spPr>
        <p:txBody>
          <a:bodyPr rtlCol="0"/>
          <a:lstStyle/>
          <a:p>
            <a:pPr rtl="0"/>
            <a:fld id="{C9F7BB4D-E86D-E94B-A2D6-8A7AC2D57DDB}" type="datetimeFigureOut">
              <a:rPr lang="en-US" smtClean="0"/>
              <a:t>3/11/2021</a:t>
            </a:fld>
            <a:endParaRPr lang="en-US" dirty="0"/>
          </a:p>
        </p:txBody>
      </p:sp>
      <p:sp>
        <p:nvSpPr>
          <p:cNvPr id="3" name="Marcador de posición de pie de página 2"/>
          <p:cNvSpPr>
            <a:spLocks noGrp="1"/>
          </p:cNvSpPr>
          <p:nvPr>
            <p:ph type="ftr" sz="quarter" idx="11"/>
          </p:nvPr>
        </p:nvSpPr>
        <p:spPr>
          <a:xfrm>
            <a:off x="4038600" y="6356350"/>
            <a:ext cx="4114800" cy="365125"/>
          </a:xfrm>
          <a:prstGeom prst="rect">
            <a:avLst/>
          </a:prstGeom>
        </p:spPr>
        <p:txBody>
          <a:bodyPr rtlCol="0"/>
          <a:lstStyle/>
          <a:p>
            <a:pPr rtl="0"/>
            <a:endParaRPr lang="en-US" dirty="0"/>
          </a:p>
        </p:txBody>
      </p:sp>
      <p:sp>
        <p:nvSpPr>
          <p:cNvPr id="4" name="Marcador de posición del número de la diapositiva 3"/>
          <p:cNvSpPr>
            <a:spLocks noGrp="1"/>
          </p:cNvSpPr>
          <p:nvPr>
            <p:ph type="sldNum" sz="quarter" idx="12"/>
          </p:nvPr>
        </p:nvSpPr>
        <p:spPr>
          <a:xfrm>
            <a:off x="8610600" y="6356350"/>
            <a:ext cx="2743200" cy="365125"/>
          </a:xfrm>
          <a:prstGeom prst="rect">
            <a:avLst/>
          </a:prstGeom>
        </p:spPr>
        <p:txBody>
          <a:bodyPr rtlCol="0"/>
          <a:lstStyle/>
          <a:p>
            <a:pPr rtl="0"/>
            <a:fld id="{A0F153F0-1601-904C-AA66-8CE567542207}" type="slidenum">
              <a:rPr lang="en-US" smtClean="0"/>
              <a:t>‹#›</a:t>
            </a:fld>
            <a:endParaRPr lang="en-US" dirty="0"/>
          </a:p>
        </p:txBody>
      </p:sp>
      <p:sp>
        <p:nvSpPr>
          <p:cNvPr id="5" name="Título 4">
            <a:extLst>
              <a:ext uri="{FF2B5EF4-FFF2-40B4-BE49-F238E27FC236}">
                <a16:creationId xmlns:a16="http://schemas.microsoft.com/office/drawing/2014/main" id="{1A574D23-D65E-E741-A398-7E5B6FA24104}"/>
              </a:ext>
            </a:extLst>
          </p:cNvPr>
          <p:cNvSpPr>
            <a:spLocks noGrp="1"/>
          </p:cNvSpPr>
          <p:nvPr>
            <p:ph type="title"/>
          </p:nvPr>
        </p:nvSpPr>
        <p:spPr>
          <a:xfrm>
            <a:off x="838200" y="365125"/>
            <a:ext cx="10515600" cy="1325563"/>
          </a:xfrm>
          <a:prstGeom prst="rect">
            <a:avLst/>
          </a:prstGeom>
        </p:spPr>
        <p:txBody>
          <a:bodyPr rtlCol="0"/>
          <a:lstStyle/>
          <a:p>
            <a:pPr rtl="0"/>
            <a:r>
              <a:rPr lang="es"/>
              <a:t>Haga clic para editar los estilos de título maestro</a:t>
            </a:r>
          </a:p>
        </p:txBody>
      </p:sp>
    </p:spTree>
    <p:extLst>
      <p:ext uri="{BB962C8B-B14F-4D97-AF65-F5344CB8AC3E}">
        <p14:creationId xmlns:p14="http://schemas.microsoft.com/office/powerpoint/2010/main" val="1612272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sub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rtlCol="0" anchor="b"/>
          <a:lstStyle>
            <a:lvl1pPr>
              <a:defRPr sz="3200"/>
            </a:lvl1pPr>
          </a:lstStyle>
          <a:p>
            <a:pPr rtl="0"/>
            <a:r>
              <a:rPr lang="es"/>
              <a:t>Haga clic para editar los estilos de título maestro</a:t>
            </a:r>
          </a:p>
        </p:txBody>
      </p:sp>
      <p:sp>
        <p:nvSpPr>
          <p:cNvPr id="3" name="Marcador de posición de contenido 2"/>
          <p:cNvSpPr>
            <a:spLocks noGrp="1"/>
          </p:cNvSpPr>
          <p:nvPr>
            <p:ph idx="1"/>
          </p:nvPr>
        </p:nvSpPr>
        <p:spPr>
          <a:xfrm>
            <a:off x="5183188" y="987425"/>
            <a:ext cx="6172200" cy="4873625"/>
          </a:xfrm>
          <a:prstGeom prst="rect">
            <a:avLst/>
          </a:prstGeo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
              <a:t>Haga clic para editar los estilos de texto maestro</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posición de texto 3"/>
          <p:cNvSpPr>
            <a:spLocks noGrp="1"/>
          </p:cNvSpPr>
          <p:nvPr>
            <p:ph type="body" sz="half" idx="2"/>
          </p:nvPr>
        </p:nvSpPr>
        <p:spPr>
          <a:xfrm>
            <a:off x="839788" y="2057400"/>
            <a:ext cx="3932237" cy="3811588"/>
          </a:xfrm>
          <a:prstGeom prst="rect">
            <a:avLst/>
          </a:prstGeo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
              <a:t>Haga clic para editar los estilos de texto maestro</a:t>
            </a:r>
          </a:p>
        </p:txBody>
      </p:sp>
      <p:sp>
        <p:nvSpPr>
          <p:cNvPr id="5" name="Marcador de posición de fecha 4"/>
          <p:cNvSpPr>
            <a:spLocks noGrp="1"/>
          </p:cNvSpPr>
          <p:nvPr>
            <p:ph type="dt" sz="half" idx="10"/>
          </p:nvPr>
        </p:nvSpPr>
        <p:spPr>
          <a:xfrm>
            <a:off x="838200" y="6356350"/>
            <a:ext cx="2743200" cy="365125"/>
          </a:xfrm>
          <a:prstGeom prst="rect">
            <a:avLst/>
          </a:prstGeom>
        </p:spPr>
        <p:txBody>
          <a:bodyPr rtlCol="0"/>
          <a:lstStyle/>
          <a:p>
            <a:pPr rtl="0"/>
            <a:fld id="{C9F7BB4D-E86D-E94B-A2D6-8A7AC2D57DDB}" type="datetimeFigureOut">
              <a:rPr lang="en-US" smtClean="0"/>
              <a:t>3/11/2021</a:t>
            </a:fld>
            <a:endParaRPr lang="en-US" dirty="0"/>
          </a:p>
        </p:txBody>
      </p:sp>
      <p:sp>
        <p:nvSpPr>
          <p:cNvPr id="6" name="Marcador de posición de pie de página 5"/>
          <p:cNvSpPr>
            <a:spLocks noGrp="1"/>
          </p:cNvSpPr>
          <p:nvPr>
            <p:ph type="ftr" sz="quarter" idx="11"/>
          </p:nvPr>
        </p:nvSpPr>
        <p:spPr>
          <a:xfrm>
            <a:off x="4038600" y="6356350"/>
            <a:ext cx="4114800" cy="365125"/>
          </a:xfrm>
          <a:prstGeom prst="rect">
            <a:avLst/>
          </a:prstGeom>
        </p:spPr>
        <p:txBody>
          <a:bodyPr rtlCol="0"/>
          <a:lstStyle/>
          <a:p>
            <a:pPr rtl="0"/>
            <a:endParaRPr lang="en-US" dirty="0"/>
          </a:p>
        </p:txBody>
      </p:sp>
      <p:sp>
        <p:nvSpPr>
          <p:cNvPr id="7" name="Marcador de posición del número de la diapositiva 6"/>
          <p:cNvSpPr>
            <a:spLocks noGrp="1"/>
          </p:cNvSpPr>
          <p:nvPr>
            <p:ph type="sldNum" sz="quarter" idx="12"/>
          </p:nvPr>
        </p:nvSpPr>
        <p:spPr>
          <a:xfrm>
            <a:off x="8610600" y="6356350"/>
            <a:ext cx="2743200" cy="365125"/>
          </a:xfrm>
          <a:prstGeom prst="rect">
            <a:avLst/>
          </a:prstGeom>
        </p:spPr>
        <p:txBody>
          <a:bodyPr rtlCol="0"/>
          <a:lstStyle/>
          <a:p>
            <a:pPr rtl="0"/>
            <a:fld id="{A0F153F0-1601-904C-AA66-8CE567542207}" type="slidenum">
              <a:rPr lang="en-US" smtClean="0"/>
              <a:t>‹#›</a:t>
            </a:fld>
            <a:endParaRPr lang="en-US" dirty="0"/>
          </a:p>
        </p:txBody>
      </p:sp>
    </p:spTree>
    <p:extLst>
      <p:ext uri="{BB962C8B-B14F-4D97-AF65-F5344CB8AC3E}">
        <p14:creationId xmlns:p14="http://schemas.microsoft.com/office/powerpoint/2010/main" val="517216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sub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rtlCol="0" anchor="b"/>
          <a:lstStyle>
            <a:lvl1pPr>
              <a:defRPr sz="3200"/>
            </a:lvl1pPr>
          </a:lstStyle>
          <a:p>
            <a:pPr rtl="0"/>
            <a:r>
              <a:rPr lang="es"/>
              <a:t>Haga clic para editar los estilos de título maestro</a:t>
            </a:r>
          </a:p>
        </p:txBody>
      </p:sp>
      <p:sp>
        <p:nvSpPr>
          <p:cNvPr id="3" name="Marcador de posición de imagen 2"/>
          <p:cNvSpPr>
            <a:spLocks noGrp="1"/>
          </p:cNvSpPr>
          <p:nvPr>
            <p:ph type="pic" idx="1"/>
          </p:nvPr>
        </p:nvSpPr>
        <p:spPr>
          <a:xfrm>
            <a:off x="5183188" y="987425"/>
            <a:ext cx="6172200" cy="4873625"/>
          </a:xfrm>
          <a:prstGeom prst="rect">
            <a:avLst/>
          </a:prstGeo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dirty="0"/>
          </a:p>
        </p:txBody>
      </p:sp>
      <p:sp>
        <p:nvSpPr>
          <p:cNvPr id="4" name="Marcador de posición de texto 3"/>
          <p:cNvSpPr>
            <a:spLocks noGrp="1"/>
          </p:cNvSpPr>
          <p:nvPr>
            <p:ph type="body" sz="half" idx="2"/>
          </p:nvPr>
        </p:nvSpPr>
        <p:spPr>
          <a:xfrm>
            <a:off x="839788" y="2057400"/>
            <a:ext cx="3932237" cy="3811588"/>
          </a:xfrm>
          <a:prstGeom prst="rect">
            <a:avLst/>
          </a:prstGeo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
              <a:t>Haga clic para editar los estilos de texto maestro</a:t>
            </a:r>
          </a:p>
        </p:txBody>
      </p:sp>
      <p:sp>
        <p:nvSpPr>
          <p:cNvPr id="5" name="Marcador de posición de fecha 4"/>
          <p:cNvSpPr>
            <a:spLocks noGrp="1"/>
          </p:cNvSpPr>
          <p:nvPr>
            <p:ph type="dt" sz="half" idx="10"/>
          </p:nvPr>
        </p:nvSpPr>
        <p:spPr>
          <a:xfrm>
            <a:off x="838200" y="6356350"/>
            <a:ext cx="2743200" cy="365125"/>
          </a:xfrm>
          <a:prstGeom prst="rect">
            <a:avLst/>
          </a:prstGeom>
        </p:spPr>
        <p:txBody>
          <a:bodyPr rtlCol="0"/>
          <a:lstStyle/>
          <a:p>
            <a:pPr rtl="0"/>
            <a:fld id="{C9F7BB4D-E86D-E94B-A2D6-8A7AC2D57DDB}" type="datetimeFigureOut">
              <a:rPr lang="en-US" smtClean="0"/>
              <a:t>3/11/2021</a:t>
            </a:fld>
            <a:endParaRPr lang="en-US" dirty="0"/>
          </a:p>
        </p:txBody>
      </p:sp>
      <p:sp>
        <p:nvSpPr>
          <p:cNvPr id="6" name="Marcador de posición de pie de página 5"/>
          <p:cNvSpPr>
            <a:spLocks noGrp="1"/>
          </p:cNvSpPr>
          <p:nvPr>
            <p:ph type="ftr" sz="quarter" idx="11"/>
          </p:nvPr>
        </p:nvSpPr>
        <p:spPr>
          <a:xfrm>
            <a:off x="4038600" y="6356350"/>
            <a:ext cx="4114800" cy="365125"/>
          </a:xfrm>
          <a:prstGeom prst="rect">
            <a:avLst/>
          </a:prstGeom>
        </p:spPr>
        <p:txBody>
          <a:bodyPr rtlCol="0"/>
          <a:lstStyle/>
          <a:p>
            <a:pPr rtl="0"/>
            <a:endParaRPr lang="en-US" dirty="0"/>
          </a:p>
        </p:txBody>
      </p:sp>
      <p:sp>
        <p:nvSpPr>
          <p:cNvPr id="7" name="Marcador de posición del número de la diapositiva 6"/>
          <p:cNvSpPr>
            <a:spLocks noGrp="1"/>
          </p:cNvSpPr>
          <p:nvPr>
            <p:ph type="sldNum" sz="quarter" idx="12"/>
          </p:nvPr>
        </p:nvSpPr>
        <p:spPr>
          <a:xfrm>
            <a:off x="8610600" y="6356350"/>
            <a:ext cx="2743200" cy="365125"/>
          </a:xfrm>
          <a:prstGeom prst="rect">
            <a:avLst/>
          </a:prstGeom>
        </p:spPr>
        <p:txBody>
          <a:bodyPr rtlCol="0"/>
          <a:lstStyle/>
          <a:p>
            <a:pPr rtl="0"/>
            <a:fld id="{A0F153F0-1601-904C-AA66-8CE567542207}" type="slidenum">
              <a:rPr lang="en-US" smtClean="0"/>
              <a:t>‹#›</a:t>
            </a:fld>
            <a:endParaRPr lang="en-US" dirty="0"/>
          </a:p>
        </p:txBody>
      </p:sp>
    </p:spTree>
    <p:extLst>
      <p:ext uri="{BB962C8B-B14F-4D97-AF65-F5344CB8AC3E}">
        <p14:creationId xmlns:p14="http://schemas.microsoft.com/office/powerpoint/2010/main" val="1984219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287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myplate.gov/eat-healthy/healthy-eating-budget/make-plan"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www.myplate.gov/es/myplate-kitchen/recipe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emf"/><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mailto:xxxxx@xxxxx.xxx"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hyperlink" Target="http://www.fda.gov/food/nutrition-education-resources-materials/health-educators-nutrition-toolkit-setting-table-healthy-eating" TargetMode="External"/><Relationship Id="rId7" Type="http://schemas.openxmlformats.org/officeDocument/2006/relationships/hyperlink" Target="http://www.fda.gov/nutritioneducation"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hyperlink" Target="https://www.myplate.gov/es/myplate-kitchen/recipes" TargetMode="External"/><Relationship Id="rId5" Type="http://schemas.openxmlformats.org/officeDocument/2006/relationships/hyperlink" Target="https://www.myplate.gov/eat-healthy/healthy-eating-budget/make-plan" TargetMode="External"/><Relationship Id="rId4" Type="http://schemas.openxmlformats.org/officeDocument/2006/relationships/hyperlink" Target="https://www.fda.gov/media/126019/download"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n 2" descr="Niña cocinando"/>
          <p:cNvPicPr>
            <a:picLocks noChangeAspect="1"/>
          </p:cNvPicPr>
          <p:nvPr/>
        </p:nvPicPr>
        <p:blipFill>
          <a:blip r:embed="rId3"/>
          <a:stretch>
            <a:fillRect/>
          </a:stretch>
        </p:blipFill>
        <p:spPr>
          <a:xfrm>
            <a:off x="0" y="669"/>
            <a:ext cx="12192000" cy="6856661"/>
          </a:xfrm>
          <a:prstGeom prst="rect">
            <a:avLst/>
          </a:prstGeom>
        </p:spPr>
      </p:pic>
      <p:sp>
        <p:nvSpPr>
          <p:cNvPr id="9" name="Cuadro de texto 8"/>
          <p:cNvSpPr txBox="1"/>
          <p:nvPr/>
        </p:nvSpPr>
        <p:spPr>
          <a:xfrm>
            <a:off x="7266563" y="3912513"/>
            <a:ext cx="2037737" cy="430887"/>
          </a:xfrm>
          <a:prstGeom prst="rect">
            <a:avLst/>
          </a:prstGeom>
          <a:noFill/>
          <a:effectLst/>
        </p:spPr>
        <p:txBody>
          <a:bodyPr wrap="none" rtlCol="0">
            <a:spAutoFit/>
          </a:bodyPr>
          <a:lstStyle/>
          <a:p>
            <a:pPr rtl="0"/>
            <a:r>
              <a:rPr lang="es" sz="2200" b="1" kern="0">
                <a:solidFill>
                  <a:srgbClr val="002060"/>
                </a:solidFill>
                <a:effectLst>
                  <a:outerShdw blurRad="63500" dist="38100" dir="2700000" algn="tl" rotWithShape="0">
                    <a:prstClr val="black">
                      <a:alpha val="20000"/>
                    </a:prstClr>
                  </a:outerShdw>
                </a:effectLst>
                <a:latin typeface="Arial" charset="0"/>
                <a:ea typeface="Arial" charset="0"/>
                <a:cs typeface="Arial" charset="0"/>
                <a:sym typeface="Arial"/>
              </a:rPr>
              <a:t>Presentado por </a:t>
            </a:r>
          </a:p>
        </p:txBody>
      </p:sp>
      <p:pic>
        <p:nvPicPr>
          <p:cNvPr id="4" name="Imagen 3" descr="Logos de la FDA y del HHS">
            <a:extLst>
              <a:ext uri="{FF2B5EF4-FFF2-40B4-BE49-F238E27FC236}">
                <a16:creationId xmlns:a16="http://schemas.microsoft.com/office/drawing/2014/main" id="{41912993-092D-8946-B0F6-219C28ED71D7}"/>
              </a:ext>
            </a:extLst>
          </p:cNvPr>
          <p:cNvPicPr>
            <a:picLocks noChangeAspect="1"/>
          </p:cNvPicPr>
          <p:nvPr/>
        </p:nvPicPr>
        <p:blipFill>
          <a:blip r:embed="rId4"/>
          <a:stretch>
            <a:fillRect/>
          </a:stretch>
        </p:blipFill>
        <p:spPr>
          <a:xfrm>
            <a:off x="7586136" y="215151"/>
            <a:ext cx="4487333" cy="919718"/>
          </a:xfrm>
          <a:prstGeom prst="rect">
            <a:avLst/>
          </a:prstGeom>
        </p:spPr>
      </p:pic>
      <p:sp>
        <p:nvSpPr>
          <p:cNvPr id="2" name="Cuadro de texto 1">
            <a:extLst>
              <a:ext uri="{FF2B5EF4-FFF2-40B4-BE49-F238E27FC236}">
                <a16:creationId xmlns:a16="http://schemas.microsoft.com/office/drawing/2014/main" id="{436A68FE-7213-B542-902C-BBAAD3E32D22}"/>
              </a:ext>
            </a:extLst>
          </p:cNvPr>
          <p:cNvSpPr txBox="1"/>
          <p:nvPr/>
        </p:nvSpPr>
        <p:spPr>
          <a:xfrm>
            <a:off x="9664700" y="6138015"/>
            <a:ext cx="2408768" cy="369332"/>
          </a:xfrm>
          <a:prstGeom prst="rect">
            <a:avLst/>
          </a:prstGeom>
          <a:noFill/>
        </p:spPr>
        <p:txBody>
          <a:bodyPr wrap="square" rtlCol="0">
            <a:spAutoFit/>
          </a:bodyPr>
          <a:lstStyle/>
          <a:p>
            <a:r>
              <a:rPr lang="en-US" dirty="0">
                <a:solidFill>
                  <a:srgbClr val="B65E28"/>
                </a:solidFill>
              </a:rPr>
              <a:t>Marzo de 2021</a:t>
            </a:r>
            <a:endParaRPr lang="es" dirty="0">
              <a:solidFill>
                <a:srgbClr val="B65E28"/>
              </a:solidFill>
            </a:endParaRPr>
          </a:p>
        </p:txBody>
      </p:sp>
      <p:sp>
        <p:nvSpPr>
          <p:cNvPr id="6" name="Título 5">
            <a:extLst>
              <a:ext uri="{FF2B5EF4-FFF2-40B4-BE49-F238E27FC236}">
                <a16:creationId xmlns:a16="http://schemas.microsoft.com/office/drawing/2014/main" id="{20FABF6A-B154-4D42-BB4D-9FC3E848CF65}"/>
              </a:ext>
            </a:extLst>
          </p:cNvPr>
          <p:cNvSpPr>
            <a:spLocks noGrp="1"/>
          </p:cNvSpPr>
          <p:nvPr>
            <p:ph type="title"/>
          </p:nvPr>
        </p:nvSpPr>
        <p:spPr>
          <a:xfrm>
            <a:off x="7266563" y="2586950"/>
            <a:ext cx="5050943" cy="1325563"/>
          </a:xfrm>
          <a:effectLst/>
        </p:spPr>
        <p:txBody>
          <a:bodyPr rtlCol="0"/>
          <a:lstStyle/>
          <a:p>
            <a:pPr rtl="0"/>
            <a:r>
              <a:rPr lang="es" sz="3600" b="1" kern="0" spc="-150" dirty="0">
                <a:solidFill>
                  <a:srgbClr val="002060"/>
                </a:solidFill>
                <a:effectLst>
                  <a:outerShdw blurRad="63500" dist="38100" dir="2700000" algn="tl" rotWithShape="0">
                    <a:prstClr val="black">
                      <a:alpha val="20000"/>
                    </a:prstClr>
                  </a:outerShdw>
                </a:effectLst>
                <a:latin typeface="Arial" charset="0"/>
                <a:ea typeface="Arial" charset="0"/>
                <a:cs typeface="Arial" charset="0"/>
                <a:sym typeface="Arial"/>
              </a:rPr>
              <a:t>Poner la mesa</a:t>
            </a:r>
            <a:r>
              <a:rPr lang="en-US" sz="3600" b="1" kern="0" spc="-150" dirty="0">
                <a:solidFill>
                  <a:srgbClr val="002060"/>
                </a:solidFill>
                <a:effectLst>
                  <a:outerShdw blurRad="63500" dist="38100" dir="2700000" algn="tl" rotWithShape="0">
                    <a:prstClr val="black">
                      <a:alpha val="20000"/>
                    </a:prstClr>
                  </a:outerShdw>
                </a:effectLst>
                <a:latin typeface="Arial" charset="0"/>
                <a:ea typeface="Arial" charset="0"/>
                <a:cs typeface="Arial" charset="0"/>
                <a:sym typeface="Arial"/>
              </a:rPr>
              <a:t> </a:t>
            </a:r>
            <a:r>
              <a:rPr lang="es" sz="3600" b="1" kern="0" spc="-150" dirty="0">
                <a:solidFill>
                  <a:srgbClr val="002060"/>
                </a:solidFill>
                <a:effectLst>
                  <a:outerShdw blurRad="63500" dist="38100" dir="2700000" algn="tl" rotWithShape="0">
                    <a:prstClr val="black">
                      <a:alpha val="20000"/>
                    </a:prstClr>
                  </a:outerShdw>
                </a:effectLst>
                <a:latin typeface="Arial" charset="0"/>
                <a:ea typeface="Arial" charset="0"/>
                <a:cs typeface="Arial" charset="0"/>
                <a:sym typeface="Arial"/>
              </a:rPr>
              <a:t>para comer saludablemente</a:t>
            </a:r>
            <a:endParaRPr lang="en-US" sz="3600" dirty="0"/>
          </a:p>
        </p:txBody>
      </p:sp>
    </p:spTree>
    <p:extLst>
      <p:ext uri="{BB962C8B-B14F-4D97-AF65-F5344CB8AC3E}">
        <p14:creationId xmlns:p14="http://schemas.microsoft.com/office/powerpoint/2010/main" val="245625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Etiquetas de información nutricional original y nueva, una al lado de la otra"/>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914776" y="1272980"/>
            <a:ext cx="5491162" cy="4900612"/>
          </a:xfrm>
          <a:prstGeom prst="rect">
            <a:avLst/>
          </a:prstGeom>
        </p:spPr>
      </p:pic>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10</a:t>
            </a:r>
          </a:p>
        </p:txBody>
      </p:sp>
      <p:sp>
        <p:nvSpPr>
          <p:cNvPr id="2" name="Título 1">
            <a:extLst>
              <a:ext uri="{FF2B5EF4-FFF2-40B4-BE49-F238E27FC236}">
                <a16:creationId xmlns:a16="http://schemas.microsoft.com/office/drawing/2014/main" id="{645DCC95-0B18-9543-9568-CA1D768C0EEC}"/>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Actividad de aprendizaje</a:t>
            </a:r>
            <a:endParaRPr lang="en-US" dirty="0"/>
          </a:p>
        </p:txBody>
      </p:sp>
      <p:sp>
        <p:nvSpPr>
          <p:cNvPr id="4" name="Marcador de posición de texto 3">
            <a:extLst>
              <a:ext uri="{FF2B5EF4-FFF2-40B4-BE49-F238E27FC236}">
                <a16:creationId xmlns:a16="http://schemas.microsoft.com/office/drawing/2014/main" id="{BE690228-83B5-A84D-BE9B-251B73224A3B}"/>
              </a:ext>
            </a:extLst>
          </p:cNvPr>
          <p:cNvSpPr>
            <a:spLocks noGrp="1"/>
          </p:cNvSpPr>
          <p:nvPr>
            <p:ph type="body" idx="1"/>
          </p:nvPr>
        </p:nvSpPr>
        <p:spPr>
          <a:xfrm>
            <a:off x="2438400" y="934279"/>
            <a:ext cx="9269896" cy="5009322"/>
          </a:xfrm>
        </p:spPr>
        <p:txBody>
          <a:bodyPr rtlCol="0"/>
          <a:lstStyle/>
          <a:p>
            <a:pPr algn="ctr" rtl="0"/>
            <a:r>
              <a:rPr lang="es">
                <a:latin typeface="Arial" panose="020B0604020202020204" pitchFamily="34" charset="0"/>
                <a:cs typeface="Arial" panose="020B0604020202020204" pitchFamily="34" charset="0"/>
              </a:rPr>
              <a:t>Etiqueta original vs. etiqueta nueva: comparación en paralelo</a:t>
            </a:r>
          </a:p>
          <a:p>
            <a:pPr algn="ctr" rtl="0"/>
            <a:endParaRPr lang="en-US" dirty="0"/>
          </a:p>
        </p:txBody>
      </p:sp>
    </p:spTree>
    <p:extLst>
      <p:ext uri="{BB962C8B-B14F-4D97-AF65-F5344CB8AC3E}">
        <p14:creationId xmlns:p14="http://schemas.microsoft.com/office/powerpoint/2010/main" val="2005510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Etiqueta de información nutricional con los datos del tamaño de la porción marcados en un círculo"/>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24482" y="806824"/>
            <a:ext cx="4371430" cy="5502536"/>
          </a:xfrm>
          <a:prstGeom prst="rect">
            <a:avLst/>
          </a:prstGeom>
        </p:spPr>
      </p:pic>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11</a:t>
            </a:r>
          </a:p>
        </p:txBody>
      </p:sp>
      <p:sp>
        <p:nvSpPr>
          <p:cNvPr id="6" name="Título 5">
            <a:extLst>
              <a:ext uri="{FF2B5EF4-FFF2-40B4-BE49-F238E27FC236}">
                <a16:creationId xmlns:a16="http://schemas.microsoft.com/office/drawing/2014/main" id="{E6126FE9-F26B-6F46-8E7D-DD6E8FCD4709}"/>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Qué nos dice la nueva etiqueta de información nutricional</a:t>
            </a:r>
          </a:p>
        </p:txBody>
      </p:sp>
      <p:sp>
        <p:nvSpPr>
          <p:cNvPr id="8" name="Marcador de posición de texto 7">
            <a:extLst>
              <a:ext uri="{FF2B5EF4-FFF2-40B4-BE49-F238E27FC236}">
                <a16:creationId xmlns:a16="http://schemas.microsoft.com/office/drawing/2014/main" id="{621EE3B7-CEC1-2445-BFAC-5D61A885DFC1}"/>
              </a:ext>
            </a:extLst>
          </p:cNvPr>
          <p:cNvSpPr>
            <a:spLocks noGrp="1"/>
          </p:cNvSpPr>
          <p:nvPr>
            <p:ph type="body" idx="1"/>
          </p:nvPr>
        </p:nvSpPr>
        <p:spPr>
          <a:xfrm>
            <a:off x="1161143" y="1004267"/>
            <a:ext cx="6286792" cy="5018846"/>
          </a:xfrm>
        </p:spPr>
        <p:txBody>
          <a:bodyPr rtlCol="0"/>
          <a:lstStyle/>
          <a:p>
            <a:pPr lvl="0" rtl="0"/>
            <a:r>
              <a:rPr lang="es" sz="2000" b="1" dirty="0">
                <a:latin typeface="Arial" panose="020B0604020202020204" pitchFamily="34" charset="0"/>
                <a:cs typeface="Arial" panose="020B0604020202020204" pitchFamily="34" charset="0"/>
              </a:rPr>
              <a:t>1. Porciones por recipiente</a:t>
            </a:r>
            <a:endParaRPr lang="en-US" sz="2000" dirty="0">
              <a:latin typeface="Arial" panose="020B0604020202020204" pitchFamily="34" charset="0"/>
              <a:cs typeface="Arial" panose="020B0604020202020204" pitchFamily="34" charset="0"/>
            </a:endParaRPr>
          </a:p>
          <a:p>
            <a:pPr marL="342900" lvl="0" indent="-342900" rtl="0">
              <a:buFont typeface="Arial" panose="020B0604020202020204" pitchFamily="34" charset="0"/>
              <a:buChar char="•"/>
            </a:pPr>
            <a:r>
              <a:rPr lang="es" sz="2000" dirty="0">
                <a:latin typeface="Arial" panose="020B0604020202020204" pitchFamily="34" charset="0"/>
                <a:cs typeface="Arial" panose="020B0604020202020204" pitchFamily="34" charset="0"/>
              </a:rPr>
              <a:t>Número total de porciones en todo el envase o recipiente del alimento.</a:t>
            </a:r>
          </a:p>
          <a:p>
            <a:pPr lvl="0" rtl="0"/>
            <a:endParaRPr lang="en-US" sz="2000" b="1" dirty="0">
              <a:latin typeface="Arial" panose="020B0604020202020204" pitchFamily="34" charset="0"/>
              <a:cs typeface="Arial" panose="020B0604020202020204" pitchFamily="34" charset="0"/>
            </a:endParaRPr>
          </a:p>
          <a:p>
            <a:pPr lvl="0" rtl="0"/>
            <a:r>
              <a:rPr lang="es" sz="2000" b="1" dirty="0">
                <a:latin typeface="Arial" panose="020B0604020202020204" pitchFamily="34" charset="0"/>
                <a:cs typeface="Arial" panose="020B0604020202020204" pitchFamily="34" charset="0"/>
              </a:rPr>
              <a:t>2. Tamaño de la porción</a:t>
            </a:r>
            <a:r>
              <a:rPr lang="es" sz="2000" dirty="0">
                <a:latin typeface="Arial" panose="020B0604020202020204" pitchFamily="34" charset="0"/>
                <a:cs typeface="Arial" panose="020B0604020202020204" pitchFamily="34" charset="0"/>
              </a:rPr>
              <a:t> </a:t>
            </a:r>
          </a:p>
          <a:p>
            <a:pPr marL="342900" lvl="0" indent="-342900" rtl="0">
              <a:buFont typeface="Arial" panose="020B0604020202020204" pitchFamily="34" charset="0"/>
              <a:buChar char="•"/>
            </a:pPr>
            <a:r>
              <a:rPr lang="es" sz="2000" dirty="0">
                <a:latin typeface="Arial" panose="020B0604020202020204" pitchFamily="34" charset="0"/>
                <a:cs typeface="Arial" panose="020B0604020202020204" pitchFamily="34" charset="0"/>
              </a:rPr>
              <a:t>Cantidad del alimento que la mayoría de las personas suelen comer al mismo tiempo. Se debe ajustar la cantidad de alimento que se consume según las calorías y las necesidades nutricionales. El tamaño de la porción es una guía más que una recomendación de cuánto comer.</a:t>
            </a:r>
          </a:p>
          <a:p>
            <a:pPr marL="342900" lvl="0" indent="-342900" rtl="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lvl="0" indent="-342900" rtl="0">
              <a:buFont typeface="Arial" panose="020B0604020202020204" pitchFamily="34" charset="0"/>
              <a:buChar char="•"/>
            </a:pPr>
            <a:r>
              <a:rPr lang="es" sz="2000" dirty="0">
                <a:latin typeface="Arial" panose="020B0604020202020204" pitchFamily="34" charset="0"/>
                <a:cs typeface="Arial" panose="020B0604020202020204" pitchFamily="34" charset="0"/>
              </a:rPr>
              <a:t>La información nutricional que se encuentra en la etiqueta se basa en el tamaño de la porción descrito en ella. </a:t>
            </a:r>
          </a:p>
          <a:p>
            <a:pPr rtl="0"/>
            <a:endParaRPr lang="en-US" dirty="0"/>
          </a:p>
        </p:txBody>
      </p:sp>
    </p:spTree>
    <p:extLst>
      <p:ext uri="{BB962C8B-B14F-4D97-AF65-F5344CB8AC3E}">
        <p14:creationId xmlns:p14="http://schemas.microsoft.com/office/powerpoint/2010/main" val="1779834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12</a:t>
            </a:r>
          </a:p>
        </p:txBody>
      </p:sp>
      <p:sp>
        <p:nvSpPr>
          <p:cNvPr id="6" name="Título 5">
            <a:extLst>
              <a:ext uri="{FF2B5EF4-FFF2-40B4-BE49-F238E27FC236}">
                <a16:creationId xmlns:a16="http://schemas.microsoft.com/office/drawing/2014/main" id="{E6126FE9-F26B-6F46-8E7D-DD6E8FCD4709}"/>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Qué nos dice la nueva etiqueta de información nutricional</a:t>
            </a:r>
          </a:p>
        </p:txBody>
      </p:sp>
      <p:sp>
        <p:nvSpPr>
          <p:cNvPr id="8" name="Marcador de posición de texto 7">
            <a:extLst>
              <a:ext uri="{FF2B5EF4-FFF2-40B4-BE49-F238E27FC236}">
                <a16:creationId xmlns:a16="http://schemas.microsoft.com/office/drawing/2014/main" id="{621EE3B7-CEC1-2445-BFAC-5D61A885DFC1}"/>
              </a:ext>
            </a:extLst>
          </p:cNvPr>
          <p:cNvSpPr>
            <a:spLocks noGrp="1"/>
          </p:cNvSpPr>
          <p:nvPr>
            <p:ph type="body" idx="1"/>
          </p:nvPr>
        </p:nvSpPr>
        <p:spPr>
          <a:xfrm>
            <a:off x="1161143" y="1004267"/>
            <a:ext cx="6935722" cy="5018846"/>
          </a:xfrm>
        </p:spPr>
        <p:txBody>
          <a:bodyPr rtlCol="0"/>
          <a:lstStyle/>
          <a:p>
            <a:pPr lvl="0" rtl="0"/>
            <a:r>
              <a:rPr lang="es" b="1">
                <a:latin typeface="Arial" panose="020B0604020202020204" pitchFamily="34" charset="0"/>
                <a:cs typeface="Arial" panose="020B0604020202020204" pitchFamily="34" charset="0"/>
              </a:rPr>
              <a:t>3. Calorías por porción</a:t>
            </a:r>
            <a:endParaRPr lang="en-US" dirty="0">
              <a:latin typeface="Arial" panose="020B0604020202020204" pitchFamily="34" charset="0"/>
              <a:cs typeface="Arial" panose="020B0604020202020204" pitchFamily="34" charset="0"/>
            </a:endParaRPr>
          </a:p>
          <a:p>
            <a:pPr marL="342900" lvl="0" indent="-342900" rtl="0">
              <a:buFont typeface="Arial" panose="020B0604020202020204" pitchFamily="34" charset="0"/>
              <a:buChar char="•"/>
            </a:pPr>
            <a:r>
              <a:rPr lang="es">
                <a:latin typeface="Arial" panose="020B0604020202020204" pitchFamily="34" charset="0"/>
                <a:cs typeface="Arial" panose="020B0604020202020204" pitchFamily="34" charset="0"/>
              </a:rPr>
              <a:t>Guía general: 2,000 calorías por día.</a:t>
            </a:r>
          </a:p>
          <a:p>
            <a:pPr marL="342900" lvl="0" indent="-342900" rtl="0">
              <a:buFont typeface="Arial" panose="020B0604020202020204" pitchFamily="34" charset="0"/>
              <a:buChar char="•"/>
            </a:pPr>
            <a:r>
              <a:rPr lang="es">
                <a:latin typeface="Arial" panose="020B0604020202020204" pitchFamily="34" charset="0"/>
                <a:cs typeface="Arial" panose="020B0604020202020204" pitchFamily="34" charset="0"/>
              </a:rPr>
              <a:t>Recuerde que las necesidades calóricas son diferentes para cada persona.</a:t>
            </a:r>
          </a:p>
        </p:txBody>
      </p:sp>
      <p:pic>
        <p:nvPicPr>
          <p:cNvPr id="9" name="Imagen 8" descr="Una etiqueta de información nutricional con los datos calóricos marcados con un círculo">
            <a:extLst>
              <a:ext uri="{FF2B5EF4-FFF2-40B4-BE49-F238E27FC236}">
                <a16:creationId xmlns:a16="http://schemas.microsoft.com/office/drawing/2014/main" id="{6704A739-D7FD-AA4D-92E5-FA24B0CD3D9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417858" y="806824"/>
            <a:ext cx="3774141" cy="5502536"/>
          </a:xfrm>
          <a:prstGeom prst="rect">
            <a:avLst/>
          </a:prstGeom>
        </p:spPr>
      </p:pic>
    </p:spTree>
    <p:extLst>
      <p:ext uri="{BB962C8B-B14F-4D97-AF65-F5344CB8AC3E}">
        <p14:creationId xmlns:p14="http://schemas.microsoft.com/office/powerpoint/2010/main" val="2431552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a etiqueta de información nutricional con el % VD marcado con un círculo"/>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458200" y="820271"/>
            <a:ext cx="3733800" cy="5489089"/>
          </a:xfrm>
          <a:prstGeom prst="rect">
            <a:avLst/>
          </a:prstGeom>
        </p:spPr>
      </p:pic>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13</a:t>
            </a:r>
          </a:p>
        </p:txBody>
      </p:sp>
      <p:sp>
        <p:nvSpPr>
          <p:cNvPr id="2" name="Título 1">
            <a:extLst>
              <a:ext uri="{FF2B5EF4-FFF2-40B4-BE49-F238E27FC236}">
                <a16:creationId xmlns:a16="http://schemas.microsoft.com/office/drawing/2014/main" id="{35B2FBA7-4F83-3042-9AC2-21C79FA51572}"/>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Qué nos dice la nueva etiqueta de información nutricional</a:t>
            </a:r>
            <a:endParaRPr lang="en-US" dirty="0"/>
          </a:p>
        </p:txBody>
      </p:sp>
      <p:sp>
        <p:nvSpPr>
          <p:cNvPr id="7" name="Marcador de posición de texto 6">
            <a:extLst>
              <a:ext uri="{FF2B5EF4-FFF2-40B4-BE49-F238E27FC236}">
                <a16:creationId xmlns:a16="http://schemas.microsoft.com/office/drawing/2014/main" id="{3D7B0C90-3259-AB4A-AE92-DAEF62D4CC32}"/>
              </a:ext>
            </a:extLst>
          </p:cNvPr>
          <p:cNvSpPr>
            <a:spLocks noGrp="1"/>
          </p:cNvSpPr>
          <p:nvPr>
            <p:ph type="body" idx="1"/>
          </p:nvPr>
        </p:nvSpPr>
        <p:spPr>
          <a:xfrm>
            <a:off x="1161143" y="1004267"/>
            <a:ext cx="7297057" cy="5038723"/>
          </a:xfrm>
        </p:spPr>
        <p:txBody>
          <a:bodyPr rtlCol="0"/>
          <a:lstStyle/>
          <a:p>
            <a:pPr lvl="0" rtl="0"/>
            <a:r>
              <a:rPr lang="es" b="1">
                <a:latin typeface="Arial" panose="020B0604020202020204" pitchFamily="34" charset="0"/>
                <a:cs typeface="Arial" panose="020B0604020202020204" pitchFamily="34" charset="0"/>
              </a:rPr>
              <a:t>4. % del valor diario (% VD)</a:t>
            </a:r>
            <a:endParaRPr lang="en-US" dirty="0">
              <a:latin typeface="Arial" panose="020B0604020202020204" pitchFamily="34" charset="0"/>
              <a:cs typeface="Arial" panose="020B0604020202020204" pitchFamily="34" charset="0"/>
            </a:endParaRPr>
          </a:p>
          <a:p>
            <a:pPr marL="342900" indent="-342900" rtl="0">
              <a:buFont typeface="Arial" panose="020B0604020202020204" pitchFamily="34" charset="0"/>
              <a:buChar char="•"/>
            </a:pPr>
            <a:r>
              <a:rPr lang="es">
                <a:latin typeface="Arial" panose="020B0604020202020204" pitchFamily="34" charset="0"/>
                <a:cs typeface="Arial" panose="020B0604020202020204" pitchFamily="34" charset="0"/>
              </a:rPr>
              <a:t>% VD = cuánto contribuye un nutriente en una porción del alimento a una dieta diaria total. Ayuda a determinar si una porción de alimento es alta o baja en un nutriente individual y a comparar productos alimenticios.</a:t>
            </a:r>
          </a:p>
          <a:p>
            <a:pPr marL="342900" indent="-342900" rtl="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rtl="0">
              <a:buFont typeface="Arial" panose="020B0604020202020204" pitchFamily="34" charset="0"/>
              <a:buChar char="•"/>
            </a:pPr>
            <a:r>
              <a:rPr lang="es">
                <a:latin typeface="Arial" panose="020B0604020202020204" pitchFamily="34" charset="0"/>
                <a:cs typeface="Arial" panose="020B0604020202020204" pitchFamily="34" charset="0"/>
              </a:rPr>
              <a:t>El 5% del VD o menos de un nutriente por porción se considera bajo.</a:t>
            </a:r>
          </a:p>
          <a:p>
            <a:pPr marL="342900" indent="-342900" rtl="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rtl="0">
              <a:buFont typeface="Arial" panose="020B0604020202020204" pitchFamily="34" charset="0"/>
              <a:buChar char="•"/>
            </a:pPr>
            <a:r>
              <a:rPr lang="es">
                <a:latin typeface="Arial" panose="020B0604020202020204" pitchFamily="34" charset="0"/>
                <a:cs typeface="Arial" panose="020B0604020202020204" pitchFamily="34" charset="0"/>
              </a:rPr>
              <a:t>El 20% del VD o más de un nutriente por porción se considera alto.</a:t>
            </a:r>
          </a:p>
        </p:txBody>
      </p:sp>
    </p:spTree>
    <p:extLst>
      <p:ext uri="{BB962C8B-B14F-4D97-AF65-F5344CB8AC3E}">
        <p14:creationId xmlns:p14="http://schemas.microsoft.com/office/powerpoint/2010/main" val="451371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a etiqueta de información nutricional con los datos de nutrientes marcados con un círculo"/>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905135" y="840658"/>
            <a:ext cx="3834582" cy="5468702"/>
          </a:xfrm>
          <a:prstGeom prst="rect">
            <a:avLst/>
          </a:prstGeom>
        </p:spPr>
      </p:pic>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14</a:t>
            </a:r>
          </a:p>
        </p:txBody>
      </p:sp>
      <p:sp>
        <p:nvSpPr>
          <p:cNvPr id="2" name="Título 1">
            <a:extLst>
              <a:ext uri="{FF2B5EF4-FFF2-40B4-BE49-F238E27FC236}">
                <a16:creationId xmlns:a16="http://schemas.microsoft.com/office/drawing/2014/main" id="{5DD7B745-EFDA-3A4A-96E1-46C6E5B45F86}"/>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Qué nos dice la nueva etiqueta de información nutricional</a:t>
            </a:r>
            <a:endParaRPr lang="en-US" dirty="0"/>
          </a:p>
        </p:txBody>
      </p:sp>
      <p:sp>
        <p:nvSpPr>
          <p:cNvPr id="7" name="Marcador de posición de texto 6">
            <a:extLst>
              <a:ext uri="{FF2B5EF4-FFF2-40B4-BE49-F238E27FC236}">
                <a16:creationId xmlns:a16="http://schemas.microsoft.com/office/drawing/2014/main" id="{091EE8FD-080F-AC43-8120-A8EA7D5346A4}"/>
              </a:ext>
            </a:extLst>
          </p:cNvPr>
          <p:cNvSpPr>
            <a:spLocks noGrp="1"/>
          </p:cNvSpPr>
          <p:nvPr>
            <p:ph type="body" idx="1"/>
          </p:nvPr>
        </p:nvSpPr>
        <p:spPr>
          <a:xfrm>
            <a:off x="1161143" y="1004268"/>
            <a:ext cx="5652052" cy="5078480"/>
          </a:xfrm>
        </p:spPr>
        <p:txBody>
          <a:bodyPr rtlCol="0"/>
          <a:lstStyle/>
          <a:p>
            <a:pPr lvl="0" rtl="0"/>
            <a:r>
              <a:rPr lang="es" b="1">
                <a:latin typeface="Arial" panose="020B0604020202020204" pitchFamily="34" charset="0"/>
                <a:cs typeface="Arial" panose="020B0604020202020204" pitchFamily="34" charset="0"/>
              </a:rPr>
              <a:t>5. Lista de nutrientes</a:t>
            </a:r>
            <a:endParaRPr lang="en-US" dirty="0">
              <a:latin typeface="Arial" panose="020B0604020202020204" pitchFamily="34" charset="0"/>
              <a:cs typeface="Arial" panose="020B0604020202020204" pitchFamily="34" charset="0"/>
            </a:endParaRPr>
          </a:p>
          <a:p>
            <a:pPr marL="342900" lvl="0" indent="-342900" rtl="0">
              <a:buFont typeface="Arial" panose="020B0604020202020204" pitchFamily="34" charset="0"/>
              <a:buChar char="•"/>
            </a:pPr>
            <a:r>
              <a:rPr lang="es">
                <a:latin typeface="Arial" panose="020B0604020202020204" pitchFamily="34" charset="0"/>
                <a:cs typeface="Arial" panose="020B0604020202020204" pitchFamily="34" charset="0"/>
              </a:rPr>
              <a:t>Nutrientes que se deben reducir: grasas saturadas, grasas trans, sodio y azúcares añadidos.</a:t>
            </a:r>
          </a:p>
          <a:p>
            <a:pPr marL="342900" lvl="0" indent="-342900" rtl="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rtl="0">
              <a:buFont typeface="Arial" panose="020B0604020202020204" pitchFamily="34" charset="0"/>
              <a:buChar char="•"/>
            </a:pPr>
            <a:r>
              <a:rPr lang="es">
                <a:latin typeface="Arial" panose="020B0604020202020204" pitchFamily="34" charset="0"/>
                <a:cs typeface="Arial" panose="020B0604020202020204" pitchFamily="34" charset="0"/>
              </a:rPr>
              <a:t>Nutrientes que se deben consumir más: fibra alimentaria, vitamina D, calcio, hierro y potasio.</a:t>
            </a:r>
          </a:p>
          <a:p>
            <a:pPr rtl="0"/>
            <a:endParaRPr lang="en-US" dirty="0"/>
          </a:p>
        </p:txBody>
      </p:sp>
    </p:spTree>
    <p:extLst>
      <p:ext uri="{BB962C8B-B14F-4D97-AF65-F5344CB8AC3E}">
        <p14:creationId xmlns:p14="http://schemas.microsoft.com/office/powerpoint/2010/main" val="1288239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Etiqueta de información nutricional ">
            <a:extLst>
              <a:ext uri="{FF2B5EF4-FFF2-40B4-BE49-F238E27FC236}">
                <a16:creationId xmlns:a16="http://schemas.microsoft.com/office/drawing/2014/main" id="{30D53ED7-EB8C-CF4A-85BC-58D9FB0793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507896" y="832022"/>
            <a:ext cx="3684104" cy="5412259"/>
          </a:xfrm>
          <a:prstGeom prst="rect">
            <a:avLst/>
          </a:prstGeom>
        </p:spPr>
      </p:pic>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15</a:t>
            </a:r>
          </a:p>
        </p:txBody>
      </p:sp>
      <p:sp>
        <p:nvSpPr>
          <p:cNvPr id="2" name="Título 1">
            <a:extLst>
              <a:ext uri="{FF2B5EF4-FFF2-40B4-BE49-F238E27FC236}">
                <a16:creationId xmlns:a16="http://schemas.microsoft.com/office/drawing/2014/main" id="{D4D786D3-E054-4942-9A1B-44F40F1520EC}"/>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Actividad de aprendizaje</a:t>
            </a:r>
            <a:endParaRPr lang="en-US" dirty="0"/>
          </a:p>
        </p:txBody>
      </p:sp>
      <p:sp>
        <p:nvSpPr>
          <p:cNvPr id="6" name="Marcador de posición de texto 5">
            <a:extLst>
              <a:ext uri="{FF2B5EF4-FFF2-40B4-BE49-F238E27FC236}">
                <a16:creationId xmlns:a16="http://schemas.microsoft.com/office/drawing/2014/main" id="{0C60F782-B4D6-6043-9E77-A6E337CE9843}"/>
              </a:ext>
            </a:extLst>
          </p:cNvPr>
          <p:cNvSpPr>
            <a:spLocks noGrp="1"/>
          </p:cNvSpPr>
          <p:nvPr>
            <p:ph type="body" idx="1"/>
          </p:nvPr>
        </p:nvSpPr>
        <p:spPr>
          <a:xfrm>
            <a:off x="1161143" y="1004267"/>
            <a:ext cx="6069496" cy="5078481"/>
          </a:xfrm>
        </p:spPr>
        <p:txBody>
          <a:bodyPr rtlCol="0"/>
          <a:lstStyle/>
          <a:p>
            <a:pPr rtl="0"/>
            <a:r>
              <a:rPr lang="es">
                <a:latin typeface="Arial" panose="020B0604020202020204" pitchFamily="34" charset="0"/>
                <a:cs typeface="Arial" panose="020B0604020202020204" pitchFamily="34" charset="0"/>
              </a:rPr>
              <a:t>Qué nos dice la nueva etiqueta de información nutricional</a:t>
            </a:r>
          </a:p>
          <a:p>
            <a:pPr rtl="0"/>
            <a:endParaRPr lang="en-US" b="1" dirty="0">
              <a:latin typeface="Arial" panose="020B0604020202020204" pitchFamily="34" charset="0"/>
              <a:cs typeface="Arial" panose="020B0604020202020204" pitchFamily="34" charset="0"/>
            </a:endParaRPr>
          </a:p>
          <a:p>
            <a:pPr marL="342900" lvl="0" indent="-342900" rtl="0">
              <a:buFont typeface="Arial" panose="020B0604020202020204" pitchFamily="34" charset="0"/>
              <a:buChar char="•"/>
            </a:pPr>
            <a:r>
              <a:rPr lang="es">
                <a:latin typeface="Arial" panose="020B0604020202020204" pitchFamily="34" charset="0"/>
                <a:cs typeface="Arial" panose="020B0604020202020204" pitchFamily="34" charset="0"/>
              </a:rPr>
              <a:t>¿Cuántas calorías hay en una porción?</a:t>
            </a:r>
          </a:p>
          <a:p>
            <a:pPr marL="342900" lvl="0" indent="-342900" rtl="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rtl="0">
              <a:buFont typeface="Arial" panose="020B0604020202020204" pitchFamily="34" charset="0"/>
              <a:buChar char="•"/>
            </a:pPr>
            <a:r>
              <a:rPr lang="es">
                <a:latin typeface="Arial" panose="020B0604020202020204" pitchFamily="34" charset="0"/>
                <a:cs typeface="Arial" panose="020B0604020202020204" pitchFamily="34" charset="0"/>
              </a:rPr>
              <a:t>¿Cuántas porciones hay en un envase?</a:t>
            </a:r>
          </a:p>
          <a:p>
            <a:pPr rtl="0"/>
            <a:endParaRPr lang="en-US" dirty="0"/>
          </a:p>
        </p:txBody>
      </p:sp>
    </p:spTree>
    <p:extLst>
      <p:ext uri="{BB962C8B-B14F-4D97-AF65-F5344CB8AC3E}">
        <p14:creationId xmlns:p14="http://schemas.microsoft.com/office/powerpoint/2010/main" val="518929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Etiqueta de información nutricional con los datos sobre la grasa marcados con un círculo"/>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382000" y="841248"/>
            <a:ext cx="3810000" cy="5394960"/>
          </a:xfrm>
          <a:prstGeom prst="rect">
            <a:avLst/>
          </a:prstGeom>
        </p:spPr>
      </p:pic>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16</a:t>
            </a:r>
          </a:p>
        </p:txBody>
      </p:sp>
      <p:sp>
        <p:nvSpPr>
          <p:cNvPr id="8" name="Título 7">
            <a:extLst>
              <a:ext uri="{FF2B5EF4-FFF2-40B4-BE49-F238E27FC236}">
                <a16:creationId xmlns:a16="http://schemas.microsoft.com/office/drawing/2014/main" id="{68EBD61B-CCA2-E442-B956-AD437DCDAC17}"/>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Información sobre las grasas</a:t>
            </a:r>
            <a:endParaRPr lang="en-US" dirty="0"/>
          </a:p>
        </p:txBody>
      </p:sp>
      <p:sp>
        <p:nvSpPr>
          <p:cNvPr id="11" name="Marcador de posición de texto 10">
            <a:extLst>
              <a:ext uri="{FF2B5EF4-FFF2-40B4-BE49-F238E27FC236}">
                <a16:creationId xmlns:a16="http://schemas.microsoft.com/office/drawing/2014/main" id="{0AD2D08C-9EF2-41D7-AACE-0373396C4028}"/>
              </a:ext>
            </a:extLst>
          </p:cNvPr>
          <p:cNvSpPr>
            <a:spLocks noGrp="1"/>
          </p:cNvSpPr>
          <p:nvPr>
            <p:ph type="body" idx="1"/>
          </p:nvPr>
        </p:nvSpPr>
        <p:spPr>
          <a:xfrm>
            <a:off x="1161143" y="1004267"/>
            <a:ext cx="7220857" cy="4939333"/>
          </a:xfrm>
        </p:spPr>
        <p:txBody>
          <a:bodyPr rtlCol="0"/>
          <a:lstStyle/>
          <a:p>
            <a:pPr lvl="0" rtl="0">
              <a:lnSpc>
                <a:spcPct val="100000"/>
              </a:lnSpc>
              <a:spcBef>
                <a:spcPts val="0"/>
              </a:spcBef>
            </a:pPr>
            <a:r>
              <a:rPr lang="es" sz="2000">
                <a:latin typeface="Arial" panose="020B0604020202020204" pitchFamily="34" charset="0"/>
                <a:cs typeface="Arial" panose="020B0604020202020204" pitchFamily="34" charset="0"/>
              </a:rPr>
              <a:t>Proporcionan calorías, ayudan a absorber las vitaminas y apoyan varios procesos fundamentales del cuerpo.</a:t>
            </a:r>
          </a:p>
          <a:p>
            <a:pPr lvl="0" rtl="0">
              <a:lnSpc>
                <a:spcPct val="100000"/>
              </a:lnSpc>
              <a:spcBef>
                <a:spcPts val="0"/>
              </a:spcBef>
            </a:pPr>
            <a:endParaRPr lang="en-US" sz="1600" dirty="0">
              <a:latin typeface="Arial" panose="020B0604020202020204" pitchFamily="34" charset="0"/>
              <a:cs typeface="Arial" panose="020B0604020202020204" pitchFamily="34" charset="0"/>
            </a:endParaRPr>
          </a:p>
          <a:p>
            <a:pPr lvl="0" rtl="0">
              <a:lnSpc>
                <a:spcPct val="100000"/>
              </a:lnSpc>
              <a:spcBef>
                <a:spcPts val="0"/>
              </a:spcBef>
            </a:pPr>
            <a:r>
              <a:rPr lang="es" sz="2000">
                <a:latin typeface="Arial" panose="020B0604020202020204" pitchFamily="34" charset="0"/>
                <a:cs typeface="Arial" panose="020B0604020202020204" pitchFamily="34" charset="0"/>
              </a:rPr>
              <a:t>Grasas saturadas y trans</a:t>
            </a:r>
          </a:p>
          <a:p>
            <a:pPr marL="285750" lvl="0" indent="-285750" rtl="0">
              <a:lnSpc>
                <a:spcPct val="100000"/>
              </a:lnSpc>
              <a:spcBef>
                <a:spcPts val="0"/>
              </a:spcBef>
              <a:buFont typeface="Arial" panose="020B0604020202020204" pitchFamily="34" charset="0"/>
              <a:buChar char="•"/>
            </a:pPr>
            <a:r>
              <a:rPr lang="es" sz="1600">
                <a:latin typeface="Arial" panose="020B0604020202020204" pitchFamily="34" charset="0"/>
                <a:cs typeface="Arial" panose="020B0604020202020204" pitchFamily="34" charset="0"/>
              </a:rPr>
              <a:t>Obligatorio en una etiqueta de información nutricional.</a:t>
            </a:r>
          </a:p>
          <a:p>
            <a:pPr marL="285750" lvl="0" indent="-285750" rtl="0">
              <a:lnSpc>
                <a:spcPct val="100000"/>
              </a:lnSpc>
              <a:spcBef>
                <a:spcPts val="0"/>
              </a:spcBef>
              <a:buFont typeface="Arial" panose="020B0604020202020204" pitchFamily="34" charset="0"/>
              <a:buChar char="•"/>
            </a:pPr>
            <a:r>
              <a:rPr lang="es" sz="1600">
                <a:latin typeface="Arial" panose="020B0604020202020204" pitchFamily="34" charset="0"/>
                <a:cs typeface="Arial" panose="020B0604020202020204" pitchFamily="34" charset="0"/>
              </a:rPr>
              <a:t>En general, las dietas con mayor contenido de grasas saturadas y trans se asocian con mayores niveles de colesterol total o colesterol de lipoproteínas de baja densidad (LDL, en inglés, o "malo").</a:t>
            </a:r>
          </a:p>
          <a:p>
            <a:pPr marL="285750" lvl="0" indent="-285750" rtl="0">
              <a:lnSpc>
                <a:spcPct val="100000"/>
              </a:lnSpc>
              <a:spcBef>
                <a:spcPts val="0"/>
              </a:spcBef>
              <a:buFont typeface="Arial" panose="020B0604020202020204" pitchFamily="34" charset="0"/>
              <a:buChar char="•"/>
            </a:pPr>
            <a:r>
              <a:rPr lang="es" sz="1600">
                <a:latin typeface="Arial" panose="020B0604020202020204" pitchFamily="34" charset="0"/>
                <a:cs typeface="Arial" panose="020B0604020202020204" pitchFamily="34" charset="0"/>
              </a:rPr>
              <a:t>Se encuentran en alimentos como las grasas animales (p. ej., la mantequilla), la manteca vegetal, la carne y las aves, los productos lácteos enteros y al 2%, los platos mixtos (como hamburguesas, sándwiches y pizza), las carnes y los productos avícolas procesados (como el tocino, las salchichas y algunos embutidos), los panificados, los bocadillos y los dulces.</a:t>
            </a:r>
          </a:p>
          <a:p>
            <a:pPr marL="285750" lvl="0" indent="-285750" rtl="0">
              <a:lnSpc>
                <a:spcPct val="100000"/>
              </a:lnSpc>
              <a:spcBef>
                <a:spcPts val="0"/>
              </a:spcBef>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lvl="0" rtl="0">
              <a:lnSpc>
                <a:spcPct val="100000"/>
              </a:lnSpc>
              <a:spcBef>
                <a:spcPts val="0"/>
              </a:spcBef>
            </a:pPr>
            <a:r>
              <a:rPr lang="es" sz="2000" b="1">
                <a:latin typeface="Arial" panose="020B0604020202020204" pitchFamily="34" charset="0"/>
                <a:cs typeface="Arial" panose="020B0604020202020204" pitchFamily="34" charset="0"/>
              </a:rPr>
              <a:t>Grasas monoinsaturadas </a:t>
            </a:r>
            <a:r>
              <a:rPr lang="es" sz="2000">
                <a:latin typeface="Arial" panose="020B0604020202020204" pitchFamily="34" charset="0"/>
                <a:cs typeface="Arial" panose="020B0604020202020204" pitchFamily="34" charset="0"/>
              </a:rPr>
              <a:t>y</a:t>
            </a:r>
            <a:r>
              <a:rPr lang="es" sz="2000" b="1">
                <a:latin typeface="Arial" panose="020B0604020202020204" pitchFamily="34" charset="0"/>
                <a:cs typeface="Arial" panose="020B0604020202020204" pitchFamily="34" charset="0"/>
              </a:rPr>
              <a:t> poliinsaturadas</a:t>
            </a:r>
            <a:endParaRPr lang="en-US" sz="2000" dirty="0">
              <a:latin typeface="Arial" panose="020B0604020202020204" pitchFamily="34" charset="0"/>
              <a:cs typeface="Arial" panose="020B0604020202020204" pitchFamily="34" charset="0"/>
            </a:endParaRPr>
          </a:p>
          <a:p>
            <a:pPr marL="285750" lvl="0" indent="-285750" rtl="0">
              <a:lnSpc>
                <a:spcPct val="100000"/>
              </a:lnSpc>
              <a:spcBef>
                <a:spcPts val="0"/>
              </a:spcBef>
              <a:buFont typeface="Arial" panose="020B0604020202020204" pitchFamily="34" charset="0"/>
              <a:buChar char="•"/>
            </a:pPr>
            <a:r>
              <a:rPr lang="es" sz="1600">
                <a:latin typeface="Arial" panose="020B0604020202020204" pitchFamily="34" charset="0"/>
                <a:cs typeface="Arial" panose="020B0604020202020204" pitchFamily="34" charset="0"/>
              </a:rPr>
              <a:t>Pueden estar incluidas en la etiqueta de información nutricional.</a:t>
            </a:r>
          </a:p>
          <a:p>
            <a:pPr marL="285750" lvl="0" indent="-285750" rtl="0">
              <a:lnSpc>
                <a:spcPct val="100000"/>
              </a:lnSpc>
              <a:spcBef>
                <a:spcPts val="0"/>
              </a:spcBef>
              <a:buFont typeface="Arial" panose="020B0604020202020204" pitchFamily="34" charset="0"/>
              <a:buChar char="•"/>
            </a:pPr>
            <a:r>
              <a:rPr lang="es" sz="1600">
                <a:latin typeface="Arial" panose="020B0604020202020204" pitchFamily="34" charset="0"/>
                <a:cs typeface="Arial" panose="020B0604020202020204" pitchFamily="34" charset="0"/>
              </a:rPr>
              <a:t>Se encuentran en alimentos como los aguacates, el pescado, las nueces, las semillas, las aceitunas y los aceites vegetales.</a:t>
            </a:r>
          </a:p>
          <a:p>
            <a:pPr rtl="0"/>
            <a:endParaRPr lang="en-US" dirty="0"/>
          </a:p>
        </p:txBody>
      </p:sp>
    </p:spTree>
    <p:extLst>
      <p:ext uri="{BB962C8B-B14F-4D97-AF65-F5344CB8AC3E}">
        <p14:creationId xmlns:p14="http://schemas.microsoft.com/office/powerpoint/2010/main" val="710074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17</a:t>
            </a:r>
          </a:p>
        </p:txBody>
      </p:sp>
      <p:graphicFrame>
        <p:nvGraphicFramePr>
          <p:cNvPr id="2" name="Gráfico 1" descr="Gráfico circular con fuentes de azúcares añadidos"/>
          <p:cNvGraphicFramePr/>
          <p:nvPr>
            <p:extLst>
              <p:ext uri="{D42A27DB-BD31-4B8C-83A1-F6EECF244321}">
                <p14:modId xmlns:p14="http://schemas.microsoft.com/office/powerpoint/2010/main" val="1916838562"/>
              </p:ext>
            </p:extLst>
          </p:nvPr>
        </p:nvGraphicFramePr>
        <p:xfrm>
          <a:off x="8272462" y="764381"/>
          <a:ext cx="3857625" cy="5492926"/>
        </p:xfrm>
        <a:graphic>
          <a:graphicData uri="http://schemas.openxmlformats.org/drawingml/2006/chart">
            <c:chart xmlns:c="http://schemas.openxmlformats.org/drawingml/2006/chart" xmlns:r="http://schemas.openxmlformats.org/officeDocument/2006/relationships" r:id="rId3"/>
          </a:graphicData>
        </a:graphic>
      </p:graphicFrame>
      <p:sp>
        <p:nvSpPr>
          <p:cNvPr id="6" name="Título 5">
            <a:extLst>
              <a:ext uri="{FF2B5EF4-FFF2-40B4-BE49-F238E27FC236}">
                <a16:creationId xmlns:a16="http://schemas.microsoft.com/office/drawing/2014/main" id="{59E25CAA-7400-1544-B318-AF48A4C2552B}"/>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¿Qué son los azúcares añadidos?</a:t>
            </a:r>
            <a:endParaRPr lang="en-US" dirty="0"/>
          </a:p>
        </p:txBody>
      </p:sp>
      <p:sp>
        <p:nvSpPr>
          <p:cNvPr id="4" name="Marcador de posición de texto 3">
            <a:extLst>
              <a:ext uri="{FF2B5EF4-FFF2-40B4-BE49-F238E27FC236}">
                <a16:creationId xmlns:a16="http://schemas.microsoft.com/office/drawing/2014/main" id="{0CB6A513-ECE0-413D-893E-527DE7374F7D}"/>
              </a:ext>
            </a:extLst>
          </p:cNvPr>
          <p:cNvSpPr>
            <a:spLocks noGrp="1"/>
          </p:cNvSpPr>
          <p:nvPr>
            <p:ph type="body" idx="1"/>
          </p:nvPr>
        </p:nvSpPr>
        <p:spPr>
          <a:xfrm>
            <a:off x="1161143" y="1004267"/>
            <a:ext cx="6908800" cy="4939333"/>
          </a:xfrm>
        </p:spPr>
        <p:txBody>
          <a:bodyPr rtlCol="0"/>
          <a:lstStyle/>
          <a:p>
            <a:pPr marL="342900" lvl="0" indent="-342900" rtl="0">
              <a:lnSpc>
                <a:spcPct val="100000"/>
              </a:lnSpc>
              <a:spcBef>
                <a:spcPts val="0"/>
              </a:spcBef>
              <a:buFont typeface="Arial" panose="020B0604020202020204" pitchFamily="34" charset="0"/>
              <a:buChar char="•"/>
            </a:pPr>
            <a:r>
              <a:rPr lang="es">
                <a:latin typeface="Arial" panose="020B0604020202020204" pitchFamily="34" charset="0"/>
                <a:cs typeface="Arial" panose="020B0604020202020204" pitchFamily="34" charset="0"/>
              </a:rPr>
              <a:t>Azúcares que se añaden durante la elaboración de alimentos o que se envasan como tales (p. ej., una bolsa de azúcar de mesa).</a:t>
            </a:r>
          </a:p>
          <a:p>
            <a:pPr marL="342900" lvl="0" indent="-342900" rtl="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rtl="0">
              <a:lnSpc>
                <a:spcPct val="100000"/>
              </a:lnSpc>
              <a:spcBef>
                <a:spcPts val="0"/>
              </a:spcBef>
              <a:buFont typeface="Arial" panose="020B0604020202020204" pitchFamily="34" charset="0"/>
              <a:buChar char="•"/>
            </a:pPr>
            <a:r>
              <a:rPr lang="es">
                <a:latin typeface="Arial" panose="020B0604020202020204" pitchFamily="34" charset="0"/>
                <a:cs typeface="Arial" panose="020B0604020202020204" pitchFamily="34" charset="0"/>
              </a:rPr>
              <a:t>Azúcares que se agregan a la dieta como el jarabe de arce en los panqueques, la miel o el azúcar en el té o el café. </a:t>
            </a:r>
          </a:p>
          <a:p>
            <a:pPr marL="342900" lvl="0" indent="-342900" rtl="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rtl="0">
              <a:lnSpc>
                <a:spcPct val="100000"/>
              </a:lnSpc>
              <a:spcBef>
                <a:spcPts val="0"/>
              </a:spcBef>
              <a:buFont typeface="Arial" panose="020B0604020202020204" pitchFamily="34" charset="0"/>
              <a:buChar char="•"/>
            </a:pPr>
            <a:r>
              <a:rPr lang="es">
                <a:latin typeface="Arial" panose="020B0604020202020204" pitchFamily="34" charset="0"/>
                <a:cs typeface="Arial" panose="020B0604020202020204" pitchFamily="34" charset="0"/>
              </a:rPr>
              <a:t>Azúcares de jugos concentrados de frutas o verduras (p. ej., los que se utilizan a menudo en las mermeladas y jaleas).</a:t>
            </a:r>
          </a:p>
          <a:p>
            <a:pPr rtl="0"/>
            <a:endParaRPr lang="en-US" dirty="0"/>
          </a:p>
        </p:txBody>
      </p:sp>
    </p:spTree>
    <p:extLst>
      <p:ext uri="{BB962C8B-B14F-4D97-AF65-F5344CB8AC3E}">
        <p14:creationId xmlns:p14="http://schemas.microsoft.com/office/powerpoint/2010/main" val="659562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Etiqueta de información nutricional con datos de azúcares e ingredientes marcados con un círculo"/>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991600" y="803302"/>
            <a:ext cx="3200400" cy="5418372"/>
          </a:xfrm>
          <a:prstGeom prst="rect">
            <a:avLst/>
          </a:prstGeom>
        </p:spPr>
      </p:pic>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18</a:t>
            </a:r>
          </a:p>
        </p:txBody>
      </p:sp>
      <p:sp>
        <p:nvSpPr>
          <p:cNvPr id="8" name="Título 7">
            <a:extLst>
              <a:ext uri="{FF2B5EF4-FFF2-40B4-BE49-F238E27FC236}">
                <a16:creationId xmlns:a16="http://schemas.microsoft.com/office/drawing/2014/main" id="{8B29BFEE-3E00-D642-8E48-0DA8973049B7}"/>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¿Dónde se pueden encontrar los azúcares añadidos?</a:t>
            </a:r>
            <a:endParaRPr lang="en-US" dirty="0"/>
          </a:p>
        </p:txBody>
      </p:sp>
      <p:sp>
        <p:nvSpPr>
          <p:cNvPr id="2" name="Marcador de posición de texto 1">
            <a:extLst>
              <a:ext uri="{FF2B5EF4-FFF2-40B4-BE49-F238E27FC236}">
                <a16:creationId xmlns:a16="http://schemas.microsoft.com/office/drawing/2014/main" id="{46A96C7E-EA1D-490E-9C48-099831490F88}"/>
              </a:ext>
            </a:extLst>
          </p:cNvPr>
          <p:cNvSpPr>
            <a:spLocks noGrp="1"/>
          </p:cNvSpPr>
          <p:nvPr>
            <p:ph type="body" idx="1"/>
          </p:nvPr>
        </p:nvSpPr>
        <p:spPr>
          <a:xfrm>
            <a:off x="1161143" y="1004267"/>
            <a:ext cx="7830457" cy="4939333"/>
          </a:xfrm>
        </p:spPr>
        <p:txBody>
          <a:bodyPr rtlCol="0"/>
          <a:lstStyle/>
          <a:p>
            <a:pPr marL="342900" lvl="0" indent="-342900" rtl="0">
              <a:lnSpc>
                <a:spcPct val="100000"/>
              </a:lnSpc>
              <a:spcBef>
                <a:spcPts val="0"/>
              </a:spcBef>
              <a:buFont typeface="Arial" panose="020B0604020202020204" pitchFamily="34" charset="0"/>
              <a:buChar char="•"/>
            </a:pPr>
            <a:r>
              <a:rPr lang="es">
                <a:latin typeface="Arial" panose="020B0604020202020204" pitchFamily="34" charset="0"/>
                <a:cs typeface="Arial" panose="020B0604020202020204" pitchFamily="34" charset="0"/>
              </a:rPr>
              <a:t>En la nueva etiqueta de información nutricional </a:t>
            </a:r>
          </a:p>
          <a:p>
            <a:pPr marL="342900" lvl="0" indent="-342900" rtl="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rtl="0">
              <a:lnSpc>
                <a:spcPct val="100000"/>
              </a:lnSpc>
              <a:spcBef>
                <a:spcPts val="0"/>
              </a:spcBef>
              <a:buFont typeface="Arial" panose="020B0604020202020204" pitchFamily="34" charset="0"/>
              <a:buChar char="•"/>
            </a:pPr>
            <a:r>
              <a:rPr lang="es">
                <a:latin typeface="Arial" panose="020B0604020202020204" pitchFamily="34" charset="0"/>
                <a:cs typeface="Arial" panose="020B0604020202020204" pitchFamily="34" charset="0"/>
              </a:rPr>
              <a:t>Lista de ingredientes</a:t>
            </a:r>
          </a:p>
          <a:p>
            <a:pPr marL="342900" lvl="0" indent="-342900" rtl="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rtl="0">
              <a:lnSpc>
                <a:spcPct val="100000"/>
              </a:lnSpc>
              <a:spcBef>
                <a:spcPts val="0"/>
              </a:spcBef>
              <a:buFont typeface="Arial" panose="020B0604020202020204" pitchFamily="34" charset="0"/>
              <a:buChar char="•"/>
            </a:pPr>
            <a:r>
              <a:rPr lang="es">
                <a:latin typeface="Arial" panose="020B0604020202020204" pitchFamily="34" charset="0"/>
                <a:cs typeface="Arial" panose="020B0604020202020204" pitchFamily="34" charset="0"/>
              </a:rPr>
              <a:t>Nombres comunes de los azúcares añadidos:</a:t>
            </a:r>
            <a:br>
              <a:rPr lang="en-US" dirty="0">
                <a:latin typeface="Arial" panose="020B0604020202020204" pitchFamily="34" charset="0"/>
                <a:cs typeface="Arial" panose="020B0604020202020204" pitchFamily="34" charset="0"/>
              </a:rPr>
            </a:br>
            <a:r>
              <a:rPr lang="es">
                <a:latin typeface="Arial" panose="020B0604020202020204" pitchFamily="34" charset="0"/>
                <a:cs typeface="Arial" panose="020B0604020202020204" pitchFamily="34" charset="0"/>
              </a:rPr>
              <a:t>Azúcar, azúcar negro, jarabe de maíz, dextrosa, concentrados de jugo de frutas, glucosa, jarabe de maíz con alto contenido de fructosa, miel, lactosa, maltosa, jarabe de malta, jarabe de arce, melaza y sacarosa.</a:t>
            </a:r>
          </a:p>
          <a:p>
            <a:pPr marL="342900" lvl="0" indent="-342900" rtl="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rtl="0">
              <a:lnSpc>
                <a:spcPct val="100000"/>
              </a:lnSpc>
              <a:spcBef>
                <a:spcPts val="0"/>
              </a:spcBef>
              <a:buFont typeface="Arial" panose="020B0604020202020204" pitchFamily="34" charset="0"/>
              <a:buChar char="•"/>
            </a:pPr>
            <a:r>
              <a:rPr lang="es">
                <a:latin typeface="Arial" panose="020B0604020202020204" pitchFamily="34" charset="0"/>
                <a:cs typeface="Arial" panose="020B0604020202020204" pitchFamily="34" charset="0"/>
              </a:rPr>
              <a:t>Los azúcares añadidos suelen encontrarse en:</a:t>
            </a:r>
            <a:br>
              <a:rPr lang="en-US" dirty="0">
                <a:latin typeface="Arial" panose="020B0604020202020204" pitchFamily="34" charset="0"/>
                <a:cs typeface="Arial" panose="020B0604020202020204" pitchFamily="34" charset="0"/>
              </a:rPr>
            </a:br>
            <a:r>
              <a:rPr lang="es">
                <a:latin typeface="Arial" panose="020B0604020202020204" pitchFamily="34" charset="0"/>
                <a:cs typeface="Arial" panose="020B0604020202020204" pitchFamily="34" charset="0"/>
              </a:rPr>
              <a:t>Panificados, postres, aderezos para ensaladas, salsas, alimentos untables, condimentos, salsas espesas, bebidas azucaradas y dulces.</a:t>
            </a:r>
          </a:p>
          <a:p>
            <a:pPr rtl="0"/>
            <a:endParaRPr lang="en-US" dirty="0"/>
          </a:p>
        </p:txBody>
      </p:sp>
    </p:spTree>
    <p:extLst>
      <p:ext uri="{BB962C8B-B14F-4D97-AF65-F5344CB8AC3E}">
        <p14:creationId xmlns:p14="http://schemas.microsoft.com/office/powerpoint/2010/main" val="2102406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19</a:t>
            </a:r>
          </a:p>
        </p:txBody>
      </p:sp>
      <p:sp>
        <p:nvSpPr>
          <p:cNvPr id="11" name="Título 10">
            <a:extLst>
              <a:ext uri="{FF2B5EF4-FFF2-40B4-BE49-F238E27FC236}">
                <a16:creationId xmlns:a16="http://schemas.microsoft.com/office/drawing/2014/main" id="{2B4DFD92-DFE4-3D4E-83C7-7F7752293ACF}"/>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¿Cuánto azúcar añadido está de más?</a:t>
            </a:r>
            <a:endParaRPr lang="en-US" dirty="0"/>
          </a:p>
        </p:txBody>
      </p:sp>
      <p:sp>
        <p:nvSpPr>
          <p:cNvPr id="2" name="Marcador de posición de texto 1">
            <a:extLst>
              <a:ext uri="{FF2B5EF4-FFF2-40B4-BE49-F238E27FC236}">
                <a16:creationId xmlns:a16="http://schemas.microsoft.com/office/drawing/2014/main" id="{8443B7B6-6BD4-4D6C-AAFC-4940C37F63CD}"/>
              </a:ext>
            </a:extLst>
          </p:cNvPr>
          <p:cNvSpPr>
            <a:spLocks noGrp="1"/>
          </p:cNvSpPr>
          <p:nvPr>
            <p:ph type="body" idx="1"/>
          </p:nvPr>
        </p:nvSpPr>
        <p:spPr>
          <a:xfrm>
            <a:off x="1161143" y="1004267"/>
            <a:ext cx="7242628" cy="4939333"/>
          </a:xfrm>
        </p:spPr>
        <p:txBody>
          <a:bodyPr rtlCol="0"/>
          <a:lstStyle/>
          <a:p>
            <a:pPr lvl="0" rtl="0">
              <a:lnSpc>
                <a:spcPct val="100000"/>
              </a:lnSpc>
              <a:spcBef>
                <a:spcPts val="0"/>
              </a:spcBef>
            </a:pPr>
            <a:r>
              <a:rPr lang="es" b="1">
                <a:latin typeface="Arial" panose="020B0604020202020204" pitchFamily="34" charset="0"/>
                <a:cs typeface="Arial" panose="020B0604020202020204" pitchFamily="34" charset="0"/>
              </a:rPr>
              <a:t>Azúcar añadido de más:</a:t>
            </a:r>
          </a:p>
          <a:p>
            <a:pPr marL="342900" lvl="0" indent="-342900" rtl="0">
              <a:lnSpc>
                <a:spcPct val="100000"/>
              </a:lnSpc>
              <a:spcBef>
                <a:spcPts val="0"/>
              </a:spcBef>
              <a:buFont typeface="Arial" panose="020B0604020202020204" pitchFamily="34" charset="0"/>
              <a:buChar char="•"/>
            </a:pPr>
            <a:r>
              <a:rPr lang="es">
                <a:latin typeface="Arial" panose="020B0604020202020204" pitchFamily="34" charset="0"/>
                <a:cs typeface="Arial" panose="020B0604020202020204" pitchFamily="34" charset="0"/>
              </a:rPr>
              <a:t>Para una dieta de 2,000 calorías: más de 50 gramos o 12 cucharaditas por día.</a:t>
            </a:r>
            <a:br>
              <a:rPr lang="en-US" dirty="0">
                <a:latin typeface="Arial" panose="020B0604020202020204" pitchFamily="34" charset="0"/>
                <a:cs typeface="Arial" panose="020B0604020202020204" pitchFamily="34" charset="0"/>
              </a:rPr>
            </a:br>
            <a:r>
              <a:rPr lang="es">
                <a:latin typeface="Arial" panose="020B0604020202020204" pitchFamily="34" charset="0"/>
                <a:cs typeface="Arial" panose="020B0604020202020204" pitchFamily="34" charset="0"/>
              </a:rPr>
              <a:t>(Para convertir los gramos a cucharaditas, se debe dividir por 4)</a:t>
            </a:r>
          </a:p>
          <a:p>
            <a:pPr lvl="0" rtl="0">
              <a:lnSpc>
                <a:spcPct val="100000"/>
              </a:lnSpc>
              <a:spcBef>
                <a:spcPts val="0"/>
              </a:spcBef>
            </a:pPr>
            <a:r>
              <a:rPr lang="es">
                <a:latin typeface="Arial" panose="020B0604020202020204" pitchFamily="34" charset="0"/>
                <a:cs typeface="Arial" panose="020B0604020202020204" pitchFamily="34" charset="0"/>
              </a:rPr>
              <a:t> </a:t>
            </a:r>
          </a:p>
          <a:p>
            <a:pPr lvl="0" rtl="0">
              <a:lnSpc>
                <a:spcPct val="100000"/>
              </a:lnSpc>
              <a:spcBef>
                <a:spcPts val="0"/>
              </a:spcBef>
            </a:pPr>
            <a:r>
              <a:rPr lang="es" b="1">
                <a:latin typeface="Arial" panose="020B0604020202020204" pitchFamily="34" charset="0"/>
                <a:cs typeface="Arial" panose="020B0604020202020204" pitchFamily="34" charset="0"/>
              </a:rPr>
              <a:t>Verifique la etiqueta de información nutricional</a:t>
            </a:r>
          </a:p>
          <a:p>
            <a:pPr marL="342900" lvl="0" indent="-342900" rtl="0">
              <a:lnSpc>
                <a:spcPct val="100000"/>
              </a:lnSpc>
              <a:spcBef>
                <a:spcPts val="0"/>
              </a:spcBef>
              <a:buFont typeface="Arial" panose="020B0604020202020204" pitchFamily="34" charset="0"/>
              <a:buChar char="•"/>
            </a:pPr>
            <a:r>
              <a:rPr lang="es">
                <a:latin typeface="Arial" panose="020B0604020202020204" pitchFamily="34" charset="0"/>
                <a:cs typeface="Arial" panose="020B0604020202020204" pitchFamily="34" charset="0"/>
              </a:rPr>
              <a:t>5% del VD o menos por porción = bajo en azúcares añadidos</a:t>
            </a:r>
          </a:p>
          <a:p>
            <a:pPr marL="342900" lvl="0" indent="-342900" rtl="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rtl="0">
              <a:lnSpc>
                <a:spcPct val="100000"/>
              </a:lnSpc>
              <a:spcBef>
                <a:spcPts val="0"/>
              </a:spcBef>
              <a:buFont typeface="Arial" panose="020B0604020202020204" pitchFamily="34" charset="0"/>
              <a:buChar char="•"/>
            </a:pPr>
            <a:r>
              <a:rPr lang="es">
                <a:latin typeface="Arial" panose="020B0604020202020204" pitchFamily="34" charset="0"/>
                <a:cs typeface="Arial" panose="020B0604020202020204" pitchFamily="34" charset="0"/>
              </a:rPr>
              <a:t>20% del VD o más por porción = alto en azúcares añadidos</a:t>
            </a:r>
          </a:p>
          <a:p>
            <a:pPr rtl="0"/>
            <a:endParaRPr lang="en-US" dirty="0"/>
          </a:p>
        </p:txBody>
      </p:sp>
      <p:pic>
        <p:nvPicPr>
          <p:cNvPr id="13" name="Imagen 12" descr="Etiqueta de información nutricional ">
            <a:extLst>
              <a:ext uri="{FF2B5EF4-FFF2-40B4-BE49-F238E27FC236}">
                <a16:creationId xmlns:a16="http://schemas.microsoft.com/office/drawing/2014/main" id="{5100872C-4D28-534F-A40C-A504D09874E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507896" y="832022"/>
            <a:ext cx="3684104" cy="5412259"/>
          </a:xfrm>
          <a:prstGeom prst="rect">
            <a:avLst/>
          </a:prstGeom>
        </p:spPr>
      </p:pic>
    </p:spTree>
    <p:extLst>
      <p:ext uri="{BB962C8B-B14F-4D97-AF65-F5344CB8AC3E}">
        <p14:creationId xmlns:p14="http://schemas.microsoft.com/office/powerpoint/2010/main" val="454117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res instructores que lucen amables">
            <a:extLst>
              <a:ext uri="{FF2B5EF4-FFF2-40B4-BE49-F238E27FC236}">
                <a16:creationId xmlns:a16="http://schemas.microsoft.com/office/drawing/2014/main" id="{CB84A301-820A-C148-93A7-237C31C357D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32386" y="900513"/>
            <a:ext cx="9778181" cy="5204396"/>
          </a:xfrm>
          <a:prstGeom prst="rect">
            <a:avLst/>
          </a:prstGeom>
        </p:spPr>
      </p:pic>
      <p:sp>
        <p:nvSpPr>
          <p:cNvPr id="7" name="Cuadro de texto 6"/>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2</a:t>
            </a:r>
          </a:p>
        </p:txBody>
      </p:sp>
      <p:sp>
        <p:nvSpPr>
          <p:cNvPr id="2" name="Título 1">
            <a:extLst>
              <a:ext uri="{FF2B5EF4-FFF2-40B4-BE49-F238E27FC236}">
                <a16:creationId xmlns:a16="http://schemas.microsoft.com/office/drawing/2014/main" id="{DAC2BC2F-B12C-2740-ABEA-D1F42D8B4DA6}"/>
              </a:ext>
            </a:extLst>
          </p:cNvPr>
          <p:cNvSpPr>
            <a:spLocks noGrp="1"/>
          </p:cNvSpPr>
          <p:nvPr>
            <p:ph type="title"/>
          </p:nvPr>
        </p:nvSpPr>
        <p:spPr>
          <a:xfrm>
            <a:off x="1032386" y="315622"/>
            <a:ext cx="10515600" cy="380440"/>
          </a:xfrm>
        </p:spPr>
        <p:txBody>
          <a:bodyPr rtlCol="0"/>
          <a:lstStyle/>
          <a:p>
            <a:pPr rtl="0"/>
            <a:r>
              <a:rPr lang="es" sz="2200" b="1" kern="0">
                <a:solidFill>
                  <a:srgbClr val="FFFFFF"/>
                </a:solidFill>
                <a:latin typeface="Arial" charset="0"/>
                <a:ea typeface="Arial" charset="0"/>
                <a:cs typeface="Arial" charset="0"/>
                <a:sym typeface="Arial"/>
              </a:rPr>
              <a:t>Introducción</a:t>
            </a:r>
            <a:endParaRPr lang="en-US" sz="2200" dirty="0"/>
          </a:p>
        </p:txBody>
      </p:sp>
    </p:spTree>
    <p:extLst>
      <p:ext uri="{BB962C8B-B14F-4D97-AF65-F5344CB8AC3E}">
        <p14:creationId xmlns:p14="http://schemas.microsoft.com/office/powerpoint/2010/main" val="1073505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Etiqueta de información nutricional ">
            <a:extLst>
              <a:ext uri="{FF2B5EF4-FFF2-40B4-BE49-F238E27FC236}">
                <a16:creationId xmlns:a16="http://schemas.microsoft.com/office/drawing/2014/main" id="{D887B387-ED24-F349-9691-06270559905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10200" y="832022"/>
            <a:ext cx="3684104" cy="5412259"/>
          </a:xfrm>
          <a:prstGeom prst="rect">
            <a:avLst/>
          </a:prstGeom>
        </p:spPr>
      </p:pic>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20</a:t>
            </a:r>
          </a:p>
        </p:txBody>
      </p:sp>
      <p:pic>
        <p:nvPicPr>
          <p:cNvPr id="6" name="Imagen 5" descr="Instructora al lado de una etiqueta de información nutricional ">
            <a:extLst>
              <a:ext uri="{FF2B5EF4-FFF2-40B4-BE49-F238E27FC236}">
                <a16:creationId xmlns:a16="http://schemas.microsoft.com/office/drawing/2014/main" id="{BB295115-8C4A-E049-B53F-1E741901042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675460" y="821411"/>
            <a:ext cx="2985946" cy="5413452"/>
          </a:xfrm>
          <a:prstGeom prst="rect">
            <a:avLst/>
          </a:prstGeom>
        </p:spPr>
      </p:pic>
      <p:sp>
        <p:nvSpPr>
          <p:cNvPr id="2" name="Título 1">
            <a:extLst>
              <a:ext uri="{FF2B5EF4-FFF2-40B4-BE49-F238E27FC236}">
                <a16:creationId xmlns:a16="http://schemas.microsoft.com/office/drawing/2014/main" id="{F219B5C2-1B59-A247-BD3A-E87CBACADE6C}"/>
              </a:ext>
            </a:extLst>
          </p:cNvPr>
          <p:cNvSpPr>
            <a:spLocks noGrp="1"/>
          </p:cNvSpPr>
          <p:nvPr>
            <p:ph type="title"/>
          </p:nvPr>
        </p:nvSpPr>
        <p:spPr/>
        <p:txBody>
          <a:bodyPr rtlCol="0"/>
          <a:lstStyle/>
          <a:p>
            <a:pPr rtl="0"/>
            <a:r>
              <a:rPr lang="es">
                <a:latin typeface="Arial" panose="020B0604020202020204" pitchFamily="34" charset="0"/>
                <a:cs typeface="Arial" panose="020B0604020202020204" pitchFamily="34" charset="0"/>
              </a:rPr>
              <a:t>Actividad de aprendizaje </a:t>
            </a:r>
            <a:endParaRPr lang="en-US" dirty="0"/>
          </a:p>
        </p:txBody>
      </p:sp>
      <p:sp>
        <p:nvSpPr>
          <p:cNvPr id="4" name="Marcador de posición de texto 3">
            <a:extLst>
              <a:ext uri="{FF2B5EF4-FFF2-40B4-BE49-F238E27FC236}">
                <a16:creationId xmlns:a16="http://schemas.microsoft.com/office/drawing/2014/main" id="{09B9217B-FA59-4238-9B21-E945B77A385C}"/>
              </a:ext>
            </a:extLst>
          </p:cNvPr>
          <p:cNvSpPr>
            <a:spLocks noGrp="1"/>
          </p:cNvSpPr>
          <p:nvPr>
            <p:ph type="body" idx="1"/>
          </p:nvPr>
        </p:nvSpPr>
        <p:spPr/>
        <p:txBody>
          <a:bodyPr rtlCol="0"/>
          <a:lstStyle/>
          <a:p>
            <a:pPr lvl="0" rtl="0">
              <a:lnSpc>
                <a:spcPct val="100000"/>
              </a:lnSpc>
              <a:spcBef>
                <a:spcPts val="0"/>
              </a:spcBef>
            </a:pPr>
            <a:r>
              <a:rPr lang="es">
                <a:latin typeface="Arial" panose="020B0604020202020204" pitchFamily="34" charset="0"/>
                <a:cs typeface="Arial" panose="020B0604020202020204" pitchFamily="34" charset="0"/>
              </a:rPr>
              <a:t>Nutrientes y % VD</a:t>
            </a:r>
          </a:p>
          <a:p>
            <a:pPr rtl="0"/>
            <a:endParaRPr lang="en-US" dirty="0"/>
          </a:p>
        </p:txBody>
      </p:sp>
    </p:spTree>
    <p:extLst>
      <p:ext uri="{BB962C8B-B14F-4D97-AF65-F5344CB8AC3E}">
        <p14:creationId xmlns:p14="http://schemas.microsoft.com/office/powerpoint/2010/main" val="201453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21</a:t>
            </a:r>
          </a:p>
        </p:txBody>
      </p:sp>
      <p:pic>
        <p:nvPicPr>
          <p:cNvPr id="2" name="Imagen 1" descr="Familia sentada a la mesa">
            <a:extLst>
              <a:ext uri="{FF2B5EF4-FFF2-40B4-BE49-F238E27FC236}">
                <a16:creationId xmlns:a16="http://schemas.microsoft.com/office/drawing/2014/main" id="{094D54E9-8EE7-DA46-8004-024C108A324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544809" y="871537"/>
            <a:ext cx="6988331" cy="5437823"/>
          </a:xfrm>
          <a:prstGeom prst="rect">
            <a:avLst/>
          </a:prstGeom>
        </p:spPr>
      </p:pic>
      <p:sp>
        <p:nvSpPr>
          <p:cNvPr id="7" name="Título 6">
            <a:extLst>
              <a:ext uri="{FF2B5EF4-FFF2-40B4-BE49-F238E27FC236}">
                <a16:creationId xmlns:a16="http://schemas.microsoft.com/office/drawing/2014/main" id="{87DD5310-87D9-6047-AFF7-7434CD94EF1B}"/>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Incorporar la nutrición en la vida diaria</a:t>
            </a:r>
            <a:endParaRPr lang="en-US" dirty="0"/>
          </a:p>
        </p:txBody>
      </p:sp>
    </p:spTree>
    <p:extLst>
      <p:ext uri="{BB962C8B-B14F-4D97-AF65-F5344CB8AC3E}">
        <p14:creationId xmlns:p14="http://schemas.microsoft.com/office/powerpoint/2010/main" val="1399083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22</a:t>
            </a:r>
          </a:p>
        </p:txBody>
      </p:sp>
      <p:pic>
        <p:nvPicPr>
          <p:cNvPr id="9" name="Imagen 8" descr="Una mujer empujando un carrito de supermercado">
            <a:extLst>
              <a:ext uri="{FF2B5EF4-FFF2-40B4-BE49-F238E27FC236}">
                <a16:creationId xmlns:a16="http://schemas.microsoft.com/office/drawing/2014/main" id="{DBFA50C5-7F6D-AE44-A7FB-DC8855F1E54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7267"/>
          <a:stretch/>
        </p:blipFill>
        <p:spPr>
          <a:xfrm>
            <a:off x="3657599" y="969690"/>
            <a:ext cx="5951223" cy="5339670"/>
          </a:xfrm>
          <a:prstGeom prst="rect">
            <a:avLst/>
          </a:prstGeom>
        </p:spPr>
      </p:pic>
      <p:sp>
        <p:nvSpPr>
          <p:cNvPr id="2" name="Título 1">
            <a:extLst>
              <a:ext uri="{FF2B5EF4-FFF2-40B4-BE49-F238E27FC236}">
                <a16:creationId xmlns:a16="http://schemas.microsoft.com/office/drawing/2014/main" id="{BC836CA9-5053-E14F-8856-1C936B895789}"/>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La cocina y la alimentación saludables comienzan cuando se compran alimentos de manera inteligente</a:t>
            </a:r>
            <a:endParaRPr lang="en-US" dirty="0"/>
          </a:p>
        </p:txBody>
      </p:sp>
    </p:spTree>
    <p:extLst>
      <p:ext uri="{BB962C8B-B14F-4D97-AF65-F5344CB8AC3E}">
        <p14:creationId xmlns:p14="http://schemas.microsoft.com/office/powerpoint/2010/main" val="1590101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23</a:t>
            </a:r>
          </a:p>
        </p:txBody>
      </p:sp>
      <p:pic>
        <p:nvPicPr>
          <p:cNvPr id="6" name="Imagen 5" descr="Hombre comprando productos agrícolas">
            <a:extLst>
              <a:ext uri="{FF2B5EF4-FFF2-40B4-BE49-F238E27FC236}">
                <a16:creationId xmlns:a16="http://schemas.microsoft.com/office/drawing/2014/main" id="{2331388B-A3BC-5F4D-8AAD-E12D9E4AF74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57906" y="1517440"/>
            <a:ext cx="4560202" cy="4791920"/>
          </a:xfrm>
          <a:prstGeom prst="rect">
            <a:avLst/>
          </a:prstGeom>
        </p:spPr>
      </p:pic>
      <p:sp>
        <p:nvSpPr>
          <p:cNvPr id="2" name="Título 1">
            <a:extLst>
              <a:ext uri="{FF2B5EF4-FFF2-40B4-BE49-F238E27FC236}">
                <a16:creationId xmlns:a16="http://schemas.microsoft.com/office/drawing/2014/main" id="{8218C4FF-3017-D343-862E-8E6288B56E59}"/>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¡Compre de manera inteligente!</a:t>
            </a:r>
            <a:endParaRPr lang="en-US" dirty="0"/>
          </a:p>
        </p:txBody>
      </p:sp>
      <p:sp>
        <p:nvSpPr>
          <p:cNvPr id="4" name="Marcador de posición de texto 3">
            <a:extLst>
              <a:ext uri="{FF2B5EF4-FFF2-40B4-BE49-F238E27FC236}">
                <a16:creationId xmlns:a16="http://schemas.microsoft.com/office/drawing/2014/main" id="{D321BEE6-C3F1-4757-BF93-1C13857033EF}"/>
              </a:ext>
            </a:extLst>
          </p:cNvPr>
          <p:cNvSpPr>
            <a:spLocks noGrp="1"/>
          </p:cNvSpPr>
          <p:nvPr>
            <p:ph type="body" idx="1"/>
          </p:nvPr>
        </p:nvSpPr>
        <p:spPr>
          <a:xfrm>
            <a:off x="1161143" y="1004267"/>
            <a:ext cx="5918959" cy="4939333"/>
          </a:xfrm>
        </p:spPr>
        <p:txBody>
          <a:bodyPr rtlCol="0"/>
          <a:lstStyle/>
          <a:p>
            <a:pPr marL="342900" lvl="0" indent="-342900" rtl="0">
              <a:lnSpc>
                <a:spcPct val="100000"/>
              </a:lnSpc>
              <a:spcBef>
                <a:spcPts val="0"/>
              </a:spcBef>
              <a:spcAft>
                <a:spcPts val="1200"/>
              </a:spcAft>
              <a:buFont typeface="Arial" panose="020B0604020202020204" pitchFamily="34" charset="0"/>
              <a:buChar char="•"/>
            </a:pPr>
            <a:r>
              <a:rPr lang="es">
                <a:latin typeface="Arial" panose="020B0604020202020204" pitchFamily="34" charset="0"/>
                <a:cs typeface="Arial" panose="020B0604020202020204" pitchFamily="34" charset="0"/>
              </a:rPr>
              <a:t>Lea la etiqueta de información nutricional y la lista de ingredientes.</a:t>
            </a:r>
          </a:p>
          <a:p>
            <a:pPr marL="342900" lvl="0" indent="-342900" rtl="0">
              <a:lnSpc>
                <a:spcPct val="100000"/>
              </a:lnSpc>
              <a:spcBef>
                <a:spcPts val="0"/>
              </a:spcBef>
              <a:spcAft>
                <a:spcPts val="1200"/>
              </a:spcAft>
              <a:buFont typeface="Arial" panose="020B0604020202020204" pitchFamily="34" charset="0"/>
              <a:buChar char="•"/>
            </a:pPr>
            <a:r>
              <a:rPr lang="es">
                <a:latin typeface="Arial" panose="020B0604020202020204" pitchFamily="34" charset="0"/>
                <a:cs typeface="Arial" panose="020B0604020202020204" pitchFamily="34" charset="0"/>
              </a:rPr>
              <a:t>Consulte la tarjeta "Consejos rápidos para leer la etiqueta de información nutricional".</a:t>
            </a:r>
          </a:p>
          <a:p>
            <a:pPr marL="342900" lvl="0" indent="-342900" rtl="0">
              <a:lnSpc>
                <a:spcPct val="100000"/>
              </a:lnSpc>
              <a:spcBef>
                <a:spcPts val="0"/>
              </a:spcBef>
              <a:spcAft>
                <a:spcPts val="1200"/>
              </a:spcAft>
              <a:buFont typeface="Arial" panose="020B0604020202020204" pitchFamily="34" charset="0"/>
              <a:buChar char="•"/>
            </a:pPr>
            <a:r>
              <a:rPr lang="es">
                <a:latin typeface="Arial" panose="020B0604020202020204" pitchFamily="34" charset="0"/>
                <a:cs typeface="Arial" panose="020B0604020202020204" pitchFamily="34" charset="0"/>
              </a:rPr>
              <a:t>Coma antes de comprar. </a:t>
            </a:r>
          </a:p>
          <a:p>
            <a:pPr marL="342900" lvl="0" indent="-342900" rtl="0">
              <a:lnSpc>
                <a:spcPct val="100000"/>
              </a:lnSpc>
              <a:spcBef>
                <a:spcPts val="0"/>
              </a:spcBef>
              <a:spcAft>
                <a:spcPts val="1200"/>
              </a:spcAft>
              <a:buFont typeface="Arial" panose="020B0604020202020204" pitchFamily="34" charset="0"/>
              <a:buChar char="•"/>
            </a:pPr>
            <a:r>
              <a:rPr lang="es">
                <a:latin typeface="Arial" panose="020B0604020202020204" pitchFamily="34" charset="0"/>
                <a:cs typeface="Arial" panose="020B0604020202020204" pitchFamily="34" charset="0"/>
              </a:rPr>
              <a:t>Use vegetales frescos y frutas de temporada. </a:t>
            </a:r>
          </a:p>
          <a:p>
            <a:pPr marL="342900" lvl="0" indent="-342900" rtl="0">
              <a:lnSpc>
                <a:spcPct val="100000"/>
              </a:lnSpc>
              <a:spcBef>
                <a:spcPts val="0"/>
              </a:spcBef>
              <a:spcAft>
                <a:spcPts val="1200"/>
              </a:spcAft>
              <a:buFont typeface="Arial" panose="020B0604020202020204" pitchFamily="34" charset="0"/>
              <a:buChar char="•"/>
            </a:pPr>
            <a:r>
              <a:rPr lang="es">
                <a:latin typeface="Arial" panose="020B0604020202020204" pitchFamily="34" charset="0"/>
                <a:cs typeface="Arial" panose="020B0604020202020204" pitchFamily="34" charset="0"/>
              </a:rPr>
              <a:t>Pruebe frutas y verduras frescas, enlatadas o congeladas. </a:t>
            </a:r>
          </a:p>
          <a:p>
            <a:pPr lvl="0" rtl="0">
              <a:lnSpc>
                <a:spcPct val="100000"/>
              </a:lnSpc>
              <a:spcBef>
                <a:spcPts val="0"/>
              </a:spcBef>
              <a:spcAft>
                <a:spcPts val="1200"/>
              </a:spcAft>
            </a:pPr>
            <a:r>
              <a:rPr lang="es">
                <a:latin typeface="Arial" panose="020B0604020202020204" pitchFamily="34" charset="0"/>
                <a:cs typeface="Arial" panose="020B0604020202020204" pitchFamily="34" charset="0"/>
              </a:rPr>
              <a:t>Considere otros lugares como los mercados de agricultores y los puestos de granjas.</a:t>
            </a:r>
          </a:p>
          <a:p>
            <a:pPr rtl="0"/>
            <a:endParaRPr lang="en-US" dirty="0"/>
          </a:p>
        </p:txBody>
      </p:sp>
    </p:spTree>
    <p:extLst>
      <p:ext uri="{BB962C8B-B14F-4D97-AF65-F5344CB8AC3E}">
        <p14:creationId xmlns:p14="http://schemas.microsoft.com/office/powerpoint/2010/main" val="1548314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24</a:t>
            </a:r>
          </a:p>
        </p:txBody>
      </p:sp>
      <p:pic>
        <p:nvPicPr>
          <p:cNvPr id="9" name="Imagen 8">
            <a:extLst>
              <a:ext uri="{FF2B5EF4-FFF2-40B4-BE49-F238E27FC236}">
                <a16:creationId xmlns:a16="http://schemas.microsoft.com/office/drawing/2014/main" id="{F36EC7C5-4CAB-724A-97D4-5F4CD3EE9313}"/>
              </a:ext>
            </a:extLst>
          </p:cNvPr>
          <p:cNvPicPr>
            <a:picLocks noChangeAspect="1"/>
          </p:cNvPicPr>
          <p:nvPr/>
        </p:nvPicPr>
        <p:blipFill rotWithShape="1">
          <a:blip r:embed="rId3"/>
          <a:srcRect b="4682"/>
          <a:stretch/>
        </p:blipFill>
        <p:spPr>
          <a:xfrm>
            <a:off x="6396415" y="1590611"/>
            <a:ext cx="5218497" cy="4718749"/>
          </a:xfrm>
          <a:prstGeom prst="rect">
            <a:avLst/>
          </a:prstGeom>
        </p:spPr>
      </p:pic>
      <p:sp>
        <p:nvSpPr>
          <p:cNvPr id="2" name="Título 1">
            <a:extLst>
              <a:ext uri="{FF2B5EF4-FFF2-40B4-BE49-F238E27FC236}">
                <a16:creationId xmlns:a16="http://schemas.microsoft.com/office/drawing/2014/main" id="{442970B5-4D90-4247-A2BD-91F43E22C6EB}"/>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¡Compre de manera inteligente!</a:t>
            </a:r>
            <a:endParaRPr lang="en-US" dirty="0"/>
          </a:p>
        </p:txBody>
      </p:sp>
      <p:sp>
        <p:nvSpPr>
          <p:cNvPr id="4" name="Marcador de posición de texto 3">
            <a:extLst>
              <a:ext uri="{FF2B5EF4-FFF2-40B4-BE49-F238E27FC236}">
                <a16:creationId xmlns:a16="http://schemas.microsoft.com/office/drawing/2014/main" id="{6905843E-ACD3-4D19-A767-47BC4965A932}"/>
              </a:ext>
            </a:extLst>
          </p:cNvPr>
          <p:cNvSpPr>
            <a:spLocks noGrp="1"/>
          </p:cNvSpPr>
          <p:nvPr>
            <p:ph type="body" idx="1"/>
          </p:nvPr>
        </p:nvSpPr>
        <p:spPr>
          <a:xfrm>
            <a:off x="1161143" y="1004267"/>
            <a:ext cx="5218497" cy="4939333"/>
          </a:xfrm>
        </p:spPr>
        <p:txBody>
          <a:bodyPr rtlCol="0"/>
          <a:lstStyle/>
          <a:p>
            <a:pPr lvl="0" rtl="0">
              <a:lnSpc>
                <a:spcPct val="100000"/>
              </a:lnSpc>
              <a:spcBef>
                <a:spcPts val="0"/>
              </a:spcBef>
            </a:pPr>
            <a:r>
              <a:rPr lang="es" dirty="0">
                <a:latin typeface="Arial" panose="020B0604020202020204" pitchFamily="34" charset="0"/>
                <a:cs typeface="Arial" panose="020B0604020202020204" pitchFamily="34" charset="0"/>
              </a:rPr>
              <a:t>Compare los alimentos:</a:t>
            </a:r>
          </a:p>
          <a:p>
            <a:pPr marL="342900" lvl="0" indent="-342900" rtl="0">
              <a:lnSpc>
                <a:spcPct val="100000"/>
              </a:lnSpc>
              <a:spcBef>
                <a:spcPts val="0"/>
              </a:spcBef>
              <a:buFont typeface="Arial" panose="020B0604020202020204" pitchFamily="34" charset="0"/>
              <a:buChar char="•"/>
            </a:pPr>
            <a:r>
              <a:rPr lang="es" dirty="0">
                <a:latin typeface="Arial" panose="020B0604020202020204" pitchFamily="34" charset="0"/>
                <a:cs typeface="Arial" panose="020B0604020202020204" pitchFamily="34" charset="0"/>
              </a:rPr>
              <a:t>Tamaño de la porción</a:t>
            </a:r>
          </a:p>
          <a:p>
            <a:pPr marL="342900" lvl="0" indent="-342900" rtl="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a:lnSpc>
                <a:spcPct val="100000"/>
              </a:lnSpc>
              <a:spcBef>
                <a:spcPts val="0"/>
              </a:spcBef>
              <a:buFont typeface="Arial" panose="020B0604020202020204" pitchFamily="34" charset="0"/>
              <a:buChar char="•"/>
            </a:pPr>
            <a:r>
              <a:rPr lang="es" dirty="0">
                <a:latin typeface="Arial" panose="020B0604020202020204" pitchFamily="34" charset="0"/>
                <a:cs typeface="Arial" panose="020B0604020202020204" pitchFamily="34" charset="0"/>
              </a:rPr>
              <a:t>Calorías: consulte cuántas necesita en </a:t>
            </a:r>
            <a:r>
              <a:rPr lang="en-US" u="sng" dirty="0">
                <a:latin typeface="Arial" panose="020B0604020202020204" pitchFamily="34" charset="0"/>
                <a:cs typeface="Arial" panose="020B0604020202020204" pitchFamily="34" charset="0"/>
              </a:rPr>
              <a:t>https://www.fda.gov/media/126019/download</a:t>
            </a:r>
            <a:endParaRPr lang="en-US" dirty="0">
              <a:latin typeface="Arial" panose="020B0604020202020204" pitchFamily="34" charset="0"/>
              <a:cs typeface="Arial" panose="020B0604020202020204" pitchFamily="34" charset="0"/>
            </a:endParaRPr>
          </a:p>
          <a:p>
            <a:pPr marL="342900" lvl="0" indent="-342900" rtl="0">
              <a:lnSpc>
                <a:spcPct val="100000"/>
              </a:lnSpc>
              <a:spcBef>
                <a:spcPts val="0"/>
              </a:spcBef>
              <a:buFont typeface="Arial" panose="020B0604020202020204" pitchFamily="34" charset="0"/>
              <a:buChar char="•"/>
            </a:pPr>
            <a:r>
              <a:rPr lang="es" dirty="0">
                <a:latin typeface="Arial" panose="020B0604020202020204" pitchFamily="34" charset="0"/>
                <a:cs typeface="Arial" panose="020B0604020202020204" pitchFamily="34" charset="0"/>
              </a:rPr>
              <a:t>% VD</a:t>
            </a:r>
          </a:p>
          <a:p>
            <a:pPr marL="800100" lvl="1" indent="-342900" rtl="0">
              <a:lnSpc>
                <a:spcPct val="100000"/>
              </a:lnSpc>
              <a:spcBef>
                <a:spcPts val="0"/>
              </a:spcBef>
              <a:buFont typeface="Courier New" panose="02070309020205020404" pitchFamily="49" charset="0"/>
              <a:buChar char="o"/>
            </a:pPr>
            <a:r>
              <a:rPr lang="es" sz="2200" dirty="0">
                <a:solidFill>
                  <a:srgbClr val="007CBA"/>
                </a:solidFill>
                <a:latin typeface="Arial" panose="020B0604020202020204" pitchFamily="34" charset="0"/>
                <a:cs typeface="Arial" panose="020B0604020202020204" pitchFamily="34" charset="0"/>
              </a:rPr>
              <a:t>5% del VD o menos por porción de un nutriente = bajo</a:t>
            </a:r>
          </a:p>
          <a:p>
            <a:pPr marL="800100" lvl="1" indent="-342900" rtl="0">
              <a:lnSpc>
                <a:spcPct val="100000"/>
              </a:lnSpc>
              <a:spcBef>
                <a:spcPts val="0"/>
              </a:spcBef>
              <a:buFont typeface="Courier New" panose="02070309020205020404" pitchFamily="49" charset="0"/>
              <a:buChar char="o"/>
            </a:pPr>
            <a:r>
              <a:rPr lang="es" sz="2200" dirty="0">
                <a:solidFill>
                  <a:srgbClr val="007CBA"/>
                </a:solidFill>
                <a:latin typeface="Arial" panose="020B0604020202020204" pitchFamily="34" charset="0"/>
                <a:cs typeface="Arial" panose="020B0604020202020204" pitchFamily="34" charset="0"/>
              </a:rPr>
              <a:t>20% del VD o más de un nutriente = alto</a:t>
            </a:r>
          </a:p>
          <a:p>
            <a:pPr rtl="0"/>
            <a:endParaRPr lang="en-US" dirty="0"/>
          </a:p>
        </p:txBody>
      </p:sp>
    </p:spTree>
    <p:extLst>
      <p:ext uri="{BB962C8B-B14F-4D97-AF65-F5344CB8AC3E}">
        <p14:creationId xmlns:p14="http://schemas.microsoft.com/office/powerpoint/2010/main" val="1467106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Etiqueta de información nutricional con los datos sobre grasas, sodio y azúcares añadidos marcados con un círculo"/>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381998" y="815009"/>
            <a:ext cx="3810001" cy="5423231"/>
          </a:xfrm>
          <a:prstGeom prst="rect">
            <a:avLst/>
          </a:prstGeom>
        </p:spPr>
      </p:pic>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25</a:t>
            </a:r>
          </a:p>
        </p:txBody>
      </p:sp>
      <p:sp>
        <p:nvSpPr>
          <p:cNvPr id="7" name="Título 6">
            <a:extLst>
              <a:ext uri="{FF2B5EF4-FFF2-40B4-BE49-F238E27FC236}">
                <a16:creationId xmlns:a16="http://schemas.microsoft.com/office/drawing/2014/main" id="{70F9B098-244B-1A40-ADAE-FBD2678CEA0E}"/>
              </a:ext>
            </a:extLst>
          </p:cNvPr>
          <p:cNvSpPr>
            <a:spLocks noGrp="1"/>
          </p:cNvSpPr>
          <p:nvPr>
            <p:ph type="title"/>
          </p:nvPr>
        </p:nvSpPr>
        <p:spPr/>
        <p:txBody>
          <a:bodyPr rtlCol="0"/>
          <a:lstStyle/>
          <a:p>
            <a:pPr rtl="0"/>
            <a:r>
              <a:rPr lang="es">
                <a:latin typeface="Arial" panose="020B0604020202020204" pitchFamily="34" charset="0"/>
                <a:cs typeface="Arial" panose="020B0604020202020204" pitchFamily="34" charset="0"/>
              </a:rPr>
              <a:t>Nutrientes que se deben consumir MENOS:</a:t>
            </a:r>
            <a:endParaRPr lang="en-US" dirty="0"/>
          </a:p>
        </p:txBody>
      </p:sp>
      <p:sp>
        <p:nvSpPr>
          <p:cNvPr id="2" name="Marcador de posición de texto 1">
            <a:extLst>
              <a:ext uri="{FF2B5EF4-FFF2-40B4-BE49-F238E27FC236}">
                <a16:creationId xmlns:a16="http://schemas.microsoft.com/office/drawing/2014/main" id="{B48B0488-399A-40EB-B906-02042D15DCE0}"/>
              </a:ext>
            </a:extLst>
          </p:cNvPr>
          <p:cNvSpPr>
            <a:spLocks noGrp="1"/>
          </p:cNvSpPr>
          <p:nvPr>
            <p:ph type="body" idx="1"/>
          </p:nvPr>
        </p:nvSpPr>
        <p:spPr/>
        <p:txBody>
          <a:bodyPr rtlCol="0"/>
          <a:lstStyle/>
          <a:p>
            <a:pPr marL="342900" lvl="0" indent="-342900" rtl="0">
              <a:lnSpc>
                <a:spcPct val="100000"/>
              </a:lnSpc>
              <a:spcBef>
                <a:spcPts val="0"/>
              </a:spcBef>
              <a:buFont typeface="Arial" charset="0"/>
              <a:buChar char="•"/>
            </a:pPr>
            <a:r>
              <a:rPr lang="es" kern="0">
                <a:latin typeface="Arial" charset="0"/>
                <a:ea typeface="Arial" charset="0"/>
                <a:cs typeface="Arial" charset="0"/>
                <a:sym typeface="Arial"/>
              </a:rPr>
              <a:t>Grasas saturadas</a:t>
            </a:r>
          </a:p>
          <a:p>
            <a:pPr marL="342900" lvl="0" indent="-342900" rtl="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rtl="0">
              <a:lnSpc>
                <a:spcPct val="100000"/>
              </a:lnSpc>
              <a:spcBef>
                <a:spcPts val="0"/>
              </a:spcBef>
              <a:buFont typeface="Arial" charset="0"/>
              <a:buChar char="•"/>
            </a:pPr>
            <a:r>
              <a:rPr lang="es" i="1" kern="0">
                <a:latin typeface="Arial" charset="0"/>
                <a:ea typeface="Arial" charset="0"/>
                <a:cs typeface="Arial" charset="0"/>
                <a:sym typeface="Arial"/>
              </a:rPr>
              <a:t>Grasas trans</a:t>
            </a:r>
          </a:p>
          <a:p>
            <a:pPr marL="342900" lvl="0" indent="-342900" rtl="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rtl="0">
              <a:lnSpc>
                <a:spcPct val="100000"/>
              </a:lnSpc>
              <a:spcBef>
                <a:spcPts val="0"/>
              </a:spcBef>
              <a:buFont typeface="Arial" charset="0"/>
              <a:buChar char="•"/>
            </a:pPr>
            <a:r>
              <a:rPr lang="es" kern="0">
                <a:latin typeface="Arial" charset="0"/>
                <a:ea typeface="Arial" charset="0"/>
                <a:cs typeface="Arial" charset="0"/>
                <a:sym typeface="Arial"/>
              </a:rPr>
              <a:t>Sodio</a:t>
            </a:r>
          </a:p>
          <a:p>
            <a:pPr marL="342900" lvl="0" indent="-342900" rtl="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rtl="0">
              <a:lnSpc>
                <a:spcPct val="100000"/>
              </a:lnSpc>
              <a:spcBef>
                <a:spcPts val="0"/>
              </a:spcBef>
              <a:buFont typeface="Arial" charset="0"/>
              <a:buChar char="•"/>
            </a:pPr>
            <a:r>
              <a:rPr lang="es" kern="0">
                <a:latin typeface="Arial" charset="0"/>
                <a:ea typeface="Arial" charset="0"/>
                <a:cs typeface="Arial" charset="0"/>
                <a:sym typeface="Arial"/>
              </a:rPr>
              <a:t>Azúcares añadidos</a:t>
            </a:r>
            <a:endParaRPr lang="en-US" dirty="0"/>
          </a:p>
        </p:txBody>
      </p:sp>
    </p:spTree>
    <p:extLst>
      <p:ext uri="{BB962C8B-B14F-4D97-AF65-F5344CB8AC3E}">
        <p14:creationId xmlns:p14="http://schemas.microsoft.com/office/powerpoint/2010/main" val="2006643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BEE7B8-43D2-6740-AA58-27BE5D61D6B7}"/>
              </a:ext>
            </a:extLst>
          </p:cNvPr>
          <p:cNvSpPr>
            <a:spLocks noGrp="1"/>
          </p:cNvSpPr>
          <p:nvPr>
            <p:ph type="title"/>
          </p:nvPr>
        </p:nvSpPr>
        <p:spPr/>
        <p:txBody>
          <a:bodyPr rtlCol="0"/>
          <a:lstStyle/>
          <a:p>
            <a:pPr rtl="0"/>
            <a:r>
              <a:rPr lang="es">
                <a:latin typeface="Arial" panose="020B0604020202020204" pitchFamily="34" charset="0"/>
                <a:cs typeface="Arial" panose="020B0604020202020204" pitchFamily="34" charset="0"/>
              </a:rPr>
              <a:t>Nutrientes que se deben consumir MÁS:</a:t>
            </a:r>
            <a:endParaRPr lang="en-US" dirty="0"/>
          </a:p>
        </p:txBody>
      </p:sp>
      <p:sp>
        <p:nvSpPr>
          <p:cNvPr id="3" name="Marcador de posición de texto 2">
            <a:extLst>
              <a:ext uri="{FF2B5EF4-FFF2-40B4-BE49-F238E27FC236}">
                <a16:creationId xmlns:a16="http://schemas.microsoft.com/office/drawing/2014/main" id="{7E6E8D48-71C6-CF46-8D21-FE8F6762652A}"/>
              </a:ext>
            </a:extLst>
          </p:cNvPr>
          <p:cNvSpPr>
            <a:spLocks noGrp="1"/>
          </p:cNvSpPr>
          <p:nvPr>
            <p:ph type="body" idx="1"/>
          </p:nvPr>
        </p:nvSpPr>
        <p:spPr/>
        <p:txBody>
          <a:bodyPr rtlCol="0"/>
          <a:lstStyle/>
          <a:p>
            <a:pPr marL="342900" indent="-342900" rtl="0">
              <a:buFont typeface="Arial" charset="0"/>
              <a:buChar char="•"/>
            </a:pPr>
            <a:r>
              <a:rPr lang="es" kern="0">
                <a:latin typeface="Arial" charset="0"/>
                <a:ea typeface="Arial" charset="0"/>
                <a:cs typeface="Arial" charset="0"/>
                <a:sym typeface="Arial"/>
              </a:rPr>
              <a:t>Fibra alimentaria</a:t>
            </a:r>
          </a:p>
          <a:p>
            <a:pPr marL="342900" indent="-342900" rtl="0">
              <a:buFont typeface="Arial" charset="0"/>
              <a:buChar char="•"/>
            </a:pPr>
            <a:endParaRPr lang="en-US" kern="0" dirty="0">
              <a:latin typeface="Arial" charset="0"/>
              <a:ea typeface="Arial" charset="0"/>
              <a:cs typeface="Arial" charset="0"/>
              <a:sym typeface="Arial"/>
            </a:endParaRPr>
          </a:p>
          <a:p>
            <a:pPr marL="342900" indent="-342900" rtl="0">
              <a:buFont typeface="Arial" charset="0"/>
              <a:buChar char="•"/>
            </a:pPr>
            <a:r>
              <a:rPr lang="es" kern="0">
                <a:latin typeface="Arial" charset="0"/>
                <a:ea typeface="Arial" charset="0"/>
                <a:cs typeface="Arial" charset="0"/>
                <a:sym typeface="Arial"/>
              </a:rPr>
              <a:t>Vitamina D</a:t>
            </a:r>
          </a:p>
          <a:p>
            <a:pPr marL="342900" indent="-342900" rtl="0">
              <a:buFont typeface="Arial" charset="0"/>
              <a:buChar char="•"/>
            </a:pPr>
            <a:endParaRPr lang="en-US" kern="0" dirty="0">
              <a:latin typeface="Arial" charset="0"/>
              <a:ea typeface="Arial" charset="0"/>
              <a:cs typeface="Arial" charset="0"/>
              <a:sym typeface="Arial"/>
            </a:endParaRPr>
          </a:p>
          <a:p>
            <a:pPr marL="342900" indent="-342900" rtl="0">
              <a:buFont typeface="Arial" charset="0"/>
              <a:buChar char="•"/>
            </a:pPr>
            <a:r>
              <a:rPr lang="es" kern="0">
                <a:latin typeface="Arial" charset="0"/>
                <a:ea typeface="Arial" charset="0"/>
                <a:cs typeface="Arial" charset="0"/>
                <a:sym typeface="Arial"/>
              </a:rPr>
              <a:t>Calcio</a:t>
            </a:r>
          </a:p>
          <a:p>
            <a:pPr marL="342900" indent="-342900" rtl="0">
              <a:buFont typeface="Arial" charset="0"/>
              <a:buChar char="•"/>
            </a:pPr>
            <a:endParaRPr lang="en-US" kern="0" dirty="0">
              <a:latin typeface="Arial" charset="0"/>
              <a:ea typeface="Arial" charset="0"/>
              <a:cs typeface="Arial" charset="0"/>
              <a:sym typeface="Arial"/>
            </a:endParaRPr>
          </a:p>
          <a:p>
            <a:pPr marL="342900" indent="-342900" rtl="0">
              <a:buFont typeface="Arial" charset="0"/>
              <a:buChar char="•"/>
            </a:pPr>
            <a:r>
              <a:rPr lang="es" kern="0">
                <a:latin typeface="Arial" charset="0"/>
                <a:ea typeface="Arial" charset="0"/>
                <a:cs typeface="Arial" charset="0"/>
                <a:sym typeface="Arial"/>
              </a:rPr>
              <a:t>Hierro</a:t>
            </a:r>
          </a:p>
          <a:p>
            <a:pPr marL="342900" indent="-342900" rtl="0">
              <a:buFont typeface="Arial" charset="0"/>
              <a:buChar char="•"/>
            </a:pPr>
            <a:endParaRPr lang="en-US" kern="0" dirty="0">
              <a:latin typeface="Arial" charset="0"/>
              <a:ea typeface="Arial" charset="0"/>
              <a:cs typeface="Arial" charset="0"/>
              <a:sym typeface="Arial"/>
            </a:endParaRPr>
          </a:p>
          <a:p>
            <a:pPr marL="342900" indent="-342900" rtl="0">
              <a:buFont typeface="Arial" charset="0"/>
              <a:buChar char="•"/>
            </a:pPr>
            <a:r>
              <a:rPr lang="es" kern="0">
                <a:latin typeface="Arial" charset="0"/>
                <a:ea typeface="Arial" charset="0"/>
                <a:cs typeface="Arial" charset="0"/>
                <a:sym typeface="Arial"/>
              </a:rPr>
              <a:t>Potasio</a:t>
            </a:r>
          </a:p>
          <a:p>
            <a:pPr rtl="0"/>
            <a:endParaRPr lang="en-US" dirty="0"/>
          </a:p>
        </p:txBody>
      </p:sp>
      <p:pic>
        <p:nvPicPr>
          <p:cNvPr id="4" name="Imagen 3" descr="Etiqueta de información nutricional con los datos de nutrientes y fibras marcados con un círculo">
            <a:extLst>
              <a:ext uri="{FF2B5EF4-FFF2-40B4-BE49-F238E27FC236}">
                <a16:creationId xmlns:a16="http://schemas.microsoft.com/office/drawing/2014/main" id="{DA88063E-CD6F-E94E-BC7C-65E6C9381AE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382000" y="822960"/>
            <a:ext cx="3810000" cy="5422392"/>
          </a:xfrm>
          <a:prstGeom prst="rect">
            <a:avLst/>
          </a:prstGeom>
        </p:spPr>
      </p:pic>
      <p:sp>
        <p:nvSpPr>
          <p:cNvPr id="5" name="Cuadro de texto 4">
            <a:extLst>
              <a:ext uri="{FF2B5EF4-FFF2-40B4-BE49-F238E27FC236}">
                <a16:creationId xmlns:a16="http://schemas.microsoft.com/office/drawing/2014/main" id="{DE4AB342-F6EC-0345-BCCD-A00ABADA1CAE}"/>
              </a:ext>
            </a:extLst>
          </p:cNvPr>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26</a:t>
            </a:r>
          </a:p>
        </p:txBody>
      </p:sp>
    </p:spTree>
    <p:extLst>
      <p:ext uri="{BB962C8B-B14F-4D97-AF65-F5344CB8AC3E}">
        <p14:creationId xmlns:p14="http://schemas.microsoft.com/office/powerpoint/2010/main" val="3857096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27</a:t>
            </a:r>
          </a:p>
        </p:txBody>
      </p:sp>
      <p:pic>
        <p:nvPicPr>
          <p:cNvPr id="2" name="Imagen 1" descr="Hombre sosteniendo un vaso con agua">
            <a:extLst>
              <a:ext uri="{FF2B5EF4-FFF2-40B4-BE49-F238E27FC236}">
                <a16:creationId xmlns:a16="http://schemas.microsoft.com/office/drawing/2014/main" id="{31EB4755-4F9B-B645-9F8F-39D057781D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554432" y="1631638"/>
            <a:ext cx="4060480" cy="4677722"/>
          </a:xfrm>
          <a:prstGeom prst="rect">
            <a:avLst/>
          </a:prstGeom>
        </p:spPr>
      </p:pic>
      <p:sp>
        <p:nvSpPr>
          <p:cNvPr id="6" name="Título 5">
            <a:extLst>
              <a:ext uri="{FF2B5EF4-FFF2-40B4-BE49-F238E27FC236}">
                <a16:creationId xmlns:a16="http://schemas.microsoft.com/office/drawing/2014/main" id="{66160718-09CE-BA44-8C94-164BB39F064A}"/>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Consejos para comprar alimentos</a:t>
            </a:r>
            <a:endParaRPr lang="en-US" dirty="0"/>
          </a:p>
        </p:txBody>
      </p:sp>
      <p:sp>
        <p:nvSpPr>
          <p:cNvPr id="4" name="Marcador de posición de texto 3">
            <a:extLst>
              <a:ext uri="{FF2B5EF4-FFF2-40B4-BE49-F238E27FC236}">
                <a16:creationId xmlns:a16="http://schemas.microsoft.com/office/drawing/2014/main" id="{6AE93377-A667-4904-AB3F-01008A4FBDE7}"/>
              </a:ext>
            </a:extLst>
          </p:cNvPr>
          <p:cNvSpPr>
            <a:spLocks noGrp="1"/>
          </p:cNvSpPr>
          <p:nvPr>
            <p:ph type="body" idx="1"/>
          </p:nvPr>
        </p:nvSpPr>
        <p:spPr>
          <a:xfrm>
            <a:off x="1161143" y="1004267"/>
            <a:ext cx="6393289" cy="4939333"/>
          </a:xfrm>
        </p:spPr>
        <p:txBody>
          <a:bodyPr rtlCol="0"/>
          <a:lstStyle/>
          <a:p>
            <a:pPr marL="342900" lvl="0" indent="-342900" rtl="0">
              <a:lnSpc>
                <a:spcPct val="100000"/>
              </a:lnSpc>
              <a:spcBef>
                <a:spcPts val="0"/>
              </a:spcBef>
              <a:spcAft>
                <a:spcPts val="400"/>
              </a:spcAft>
              <a:buFont typeface="Arial" panose="020B0604020202020204" pitchFamily="34" charset="0"/>
              <a:buChar char="•"/>
            </a:pPr>
            <a:r>
              <a:rPr lang="es">
                <a:latin typeface="Arial" panose="020B0604020202020204" pitchFamily="34" charset="0"/>
                <a:cs typeface="Arial" panose="020B0604020202020204" pitchFamily="34" charset="0"/>
              </a:rPr>
              <a:t>Elija panificados que sean más altos en fibra.</a:t>
            </a:r>
          </a:p>
          <a:p>
            <a:pPr marL="342900" lvl="0" indent="-342900" rtl="0">
              <a:lnSpc>
                <a:spcPct val="100000"/>
              </a:lnSpc>
              <a:spcBef>
                <a:spcPts val="0"/>
              </a:spcBef>
              <a:spcAft>
                <a:spcPts val="400"/>
              </a:spcAft>
              <a:buFont typeface="Arial" panose="020B0604020202020204" pitchFamily="34" charset="0"/>
              <a:buChar char="•"/>
            </a:pPr>
            <a:r>
              <a:rPr lang="es">
                <a:latin typeface="Arial" panose="020B0604020202020204" pitchFamily="34" charset="0"/>
                <a:cs typeface="Arial" panose="020B0604020202020204" pitchFamily="34" charset="0"/>
              </a:rPr>
              <a:t>Asegúrese de que la mitad de los granos que consume sean integrales.</a:t>
            </a:r>
          </a:p>
          <a:p>
            <a:pPr marL="342900" lvl="0" indent="-342900" rtl="0">
              <a:lnSpc>
                <a:spcPct val="100000"/>
              </a:lnSpc>
              <a:spcBef>
                <a:spcPts val="0"/>
              </a:spcBef>
              <a:spcAft>
                <a:spcPts val="400"/>
              </a:spcAft>
              <a:buFont typeface="Arial" panose="020B0604020202020204" pitchFamily="34" charset="0"/>
              <a:buChar char="•"/>
            </a:pPr>
            <a:r>
              <a:rPr lang="es">
                <a:latin typeface="Arial" panose="020B0604020202020204" pitchFamily="34" charset="0"/>
                <a:cs typeface="Arial" panose="020B0604020202020204" pitchFamily="34" charset="0"/>
              </a:rPr>
              <a:t>En el pasillo de los lácteos, elija productos sin grasa (descremados) o bajos en grasa (1%).</a:t>
            </a:r>
          </a:p>
          <a:p>
            <a:pPr marL="342900" lvl="0" indent="-342900" rtl="0">
              <a:lnSpc>
                <a:spcPct val="100000"/>
              </a:lnSpc>
              <a:spcBef>
                <a:spcPts val="0"/>
              </a:spcBef>
              <a:spcAft>
                <a:spcPts val="400"/>
              </a:spcAft>
              <a:buFont typeface="Arial" panose="020B0604020202020204" pitchFamily="34" charset="0"/>
              <a:buChar char="•"/>
            </a:pPr>
            <a:r>
              <a:rPr lang="es">
                <a:latin typeface="Arial" panose="020B0604020202020204" pitchFamily="34" charset="0"/>
                <a:cs typeface="Arial" panose="020B0604020202020204" pitchFamily="34" charset="0"/>
              </a:rPr>
              <a:t>Escoja bocadillos con menos sodio y azúcar añadido. </a:t>
            </a:r>
          </a:p>
          <a:p>
            <a:pPr marL="342900" lvl="0" indent="-342900" rtl="0">
              <a:lnSpc>
                <a:spcPct val="100000"/>
              </a:lnSpc>
              <a:spcBef>
                <a:spcPts val="0"/>
              </a:spcBef>
              <a:spcAft>
                <a:spcPts val="400"/>
              </a:spcAft>
              <a:buFont typeface="Arial" panose="020B0604020202020204" pitchFamily="34" charset="0"/>
              <a:buChar char="•"/>
            </a:pPr>
            <a:r>
              <a:rPr lang="es">
                <a:latin typeface="Arial" panose="020B0604020202020204" pitchFamily="34" charset="0"/>
                <a:cs typeface="Arial" panose="020B0604020202020204" pitchFamily="34" charset="0"/>
              </a:rPr>
              <a:t>Elija más frutas y verduras (frescas, congeladas o enlatadas).</a:t>
            </a:r>
          </a:p>
          <a:p>
            <a:pPr marL="342900" lvl="0" indent="-342900" rtl="0">
              <a:lnSpc>
                <a:spcPct val="100000"/>
              </a:lnSpc>
              <a:spcBef>
                <a:spcPts val="0"/>
              </a:spcBef>
              <a:spcAft>
                <a:spcPts val="400"/>
              </a:spcAft>
              <a:buFont typeface="Arial" panose="020B0604020202020204" pitchFamily="34" charset="0"/>
              <a:buChar char="•"/>
            </a:pPr>
            <a:r>
              <a:rPr lang="es">
                <a:latin typeface="Arial" panose="020B0604020202020204" pitchFamily="34" charset="0"/>
                <a:cs typeface="Arial" panose="020B0604020202020204" pitchFamily="34" charset="0"/>
              </a:rPr>
              <a:t>Busque las variedades de productos enlatados y congelados con bajo contenido de sodio y sin azúcar.</a:t>
            </a:r>
          </a:p>
          <a:p>
            <a:pPr marL="342900" lvl="0" indent="-342900" rtl="0">
              <a:lnSpc>
                <a:spcPct val="100000"/>
              </a:lnSpc>
              <a:spcBef>
                <a:spcPts val="0"/>
              </a:spcBef>
              <a:spcAft>
                <a:spcPts val="400"/>
              </a:spcAft>
              <a:buFont typeface="Arial" panose="020B0604020202020204" pitchFamily="34" charset="0"/>
              <a:buChar char="•"/>
            </a:pPr>
            <a:r>
              <a:rPr lang="es">
                <a:latin typeface="Arial" panose="020B0604020202020204" pitchFamily="34" charset="0"/>
                <a:cs typeface="Arial" panose="020B0604020202020204" pitchFamily="34" charset="0"/>
              </a:rPr>
              <a:t>Beba agua en lugar de bebidas azucaradas.</a:t>
            </a:r>
          </a:p>
          <a:p>
            <a:pPr rtl="0"/>
            <a:endParaRPr lang="en-US" dirty="0"/>
          </a:p>
        </p:txBody>
      </p:sp>
    </p:spTree>
    <p:extLst>
      <p:ext uri="{BB962C8B-B14F-4D97-AF65-F5344CB8AC3E}">
        <p14:creationId xmlns:p14="http://schemas.microsoft.com/office/powerpoint/2010/main" val="830493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Etiqueta de información nutricional con los datos de ingredientes marcados con un círculo"/>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905460" y="795131"/>
            <a:ext cx="3286539" cy="5514230"/>
          </a:xfrm>
          <a:prstGeom prst="rect">
            <a:avLst/>
          </a:prstGeom>
        </p:spPr>
      </p:pic>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28</a:t>
            </a:r>
          </a:p>
        </p:txBody>
      </p:sp>
      <p:sp>
        <p:nvSpPr>
          <p:cNvPr id="6" name="Título 5">
            <a:extLst>
              <a:ext uri="{FF2B5EF4-FFF2-40B4-BE49-F238E27FC236}">
                <a16:creationId xmlns:a16="http://schemas.microsoft.com/office/drawing/2014/main" id="{8AAD4A14-2F2A-A544-B5C7-88B0C919D52E}"/>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Verifique la lista de ingredientes</a:t>
            </a:r>
            <a:endParaRPr lang="en-US" dirty="0"/>
          </a:p>
        </p:txBody>
      </p:sp>
      <p:sp>
        <p:nvSpPr>
          <p:cNvPr id="4" name="Marcador de posición de texto 3">
            <a:extLst>
              <a:ext uri="{FF2B5EF4-FFF2-40B4-BE49-F238E27FC236}">
                <a16:creationId xmlns:a16="http://schemas.microsoft.com/office/drawing/2014/main" id="{1F95E1D7-7C4E-46B1-8281-2B5CF08A1D7A}"/>
              </a:ext>
            </a:extLst>
          </p:cNvPr>
          <p:cNvSpPr>
            <a:spLocks noGrp="1"/>
          </p:cNvSpPr>
          <p:nvPr>
            <p:ph type="body" idx="1"/>
          </p:nvPr>
        </p:nvSpPr>
        <p:spPr/>
        <p:txBody>
          <a:bodyPr rtlCol="0"/>
          <a:lstStyle/>
          <a:p>
            <a:pPr marL="342900" lvl="0" indent="-342900" rtl="0">
              <a:lnSpc>
                <a:spcPct val="100000"/>
              </a:lnSpc>
              <a:spcBef>
                <a:spcPts val="0"/>
              </a:spcBef>
              <a:buFont typeface="Arial" panose="020B0604020202020204" pitchFamily="34" charset="0"/>
              <a:buChar char="•"/>
            </a:pPr>
            <a:r>
              <a:rPr lang="es">
                <a:latin typeface="Arial" panose="020B0604020202020204" pitchFamily="34" charset="0"/>
                <a:cs typeface="Arial" panose="020B0604020202020204" pitchFamily="34" charset="0"/>
              </a:rPr>
              <a:t>¿Qué ingredientes desea consumir más? </a:t>
            </a:r>
          </a:p>
          <a:p>
            <a:pPr marL="342900" lvl="0" indent="-342900" rtl="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lvl="0" indent="-342900" rtl="0">
              <a:lnSpc>
                <a:spcPct val="100000"/>
              </a:lnSpc>
              <a:spcBef>
                <a:spcPts val="0"/>
              </a:spcBef>
              <a:buFont typeface="Arial" panose="020B0604020202020204" pitchFamily="34" charset="0"/>
              <a:buChar char="•"/>
            </a:pPr>
            <a:r>
              <a:rPr lang="es">
                <a:latin typeface="Arial" panose="020B0604020202020204" pitchFamily="34" charset="0"/>
                <a:cs typeface="Arial" panose="020B0604020202020204" pitchFamily="34" charset="0"/>
              </a:rPr>
              <a:t>¿Qué ingredientes desea consumir menos? </a:t>
            </a:r>
          </a:p>
          <a:p>
            <a:pPr rtl="0"/>
            <a:endParaRPr lang="en-US" dirty="0"/>
          </a:p>
        </p:txBody>
      </p:sp>
    </p:spTree>
    <p:extLst>
      <p:ext uri="{BB962C8B-B14F-4D97-AF65-F5344CB8AC3E}">
        <p14:creationId xmlns:p14="http://schemas.microsoft.com/office/powerpoint/2010/main" val="1614217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29</a:t>
            </a:r>
          </a:p>
        </p:txBody>
      </p:sp>
      <p:pic>
        <p:nvPicPr>
          <p:cNvPr id="8" name="Imagen 7" descr="Mujer sonriente de pie y cruzando los brazos">
            <a:extLst>
              <a:ext uri="{FF2B5EF4-FFF2-40B4-BE49-F238E27FC236}">
                <a16:creationId xmlns:a16="http://schemas.microsoft.com/office/drawing/2014/main" id="{23569812-E334-9045-9576-9DFF9E446E35}"/>
              </a:ext>
            </a:extLst>
          </p:cNvPr>
          <p:cNvPicPr>
            <a:picLocks noChangeAspect="1"/>
          </p:cNvPicPr>
          <p:nvPr/>
        </p:nvPicPr>
        <p:blipFill>
          <a:blip r:embed="rId3"/>
          <a:stretch>
            <a:fillRect/>
          </a:stretch>
        </p:blipFill>
        <p:spPr>
          <a:xfrm>
            <a:off x="8435426" y="794379"/>
            <a:ext cx="2968883" cy="5514981"/>
          </a:xfrm>
          <a:prstGeom prst="rect">
            <a:avLst/>
          </a:prstGeom>
        </p:spPr>
      </p:pic>
      <p:sp>
        <p:nvSpPr>
          <p:cNvPr id="2" name="Título 1">
            <a:extLst>
              <a:ext uri="{FF2B5EF4-FFF2-40B4-BE49-F238E27FC236}">
                <a16:creationId xmlns:a16="http://schemas.microsoft.com/office/drawing/2014/main" id="{5F2381A9-62D0-BB4B-A2E4-90523F0EDFB6}"/>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Actividad de aprendizaje</a:t>
            </a:r>
            <a:endParaRPr lang="en-US" dirty="0"/>
          </a:p>
        </p:txBody>
      </p:sp>
      <p:sp>
        <p:nvSpPr>
          <p:cNvPr id="4" name="Marcador de posición de texto 3">
            <a:extLst>
              <a:ext uri="{FF2B5EF4-FFF2-40B4-BE49-F238E27FC236}">
                <a16:creationId xmlns:a16="http://schemas.microsoft.com/office/drawing/2014/main" id="{02414241-EA00-4F25-8239-7B8C0E2ACA9A}"/>
              </a:ext>
            </a:extLst>
          </p:cNvPr>
          <p:cNvSpPr>
            <a:spLocks noGrp="1"/>
          </p:cNvSpPr>
          <p:nvPr>
            <p:ph type="body" idx="1"/>
          </p:nvPr>
        </p:nvSpPr>
        <p:spPr>
          <a:xfrm>
            <a:off x="1161143" y="1004267"/>
            <a:ext cx="7063680" cy="4939333"/>
          </a:xfrm>
        </p:spPr>
        <p:txBody>
          <a:bodyPr rtlCol="0"/>
          <a:lstStyle/>
          <a:p>
            <a:pPr lvl="0" rtl="0">
              <a:lnSpc>
                <a:spcPct val="100000"/>
              </a:lnSpc>
              <a:spcBef>
                <a:spcPts val="0"/>
              </a:spcBef>
            </a:pPr>
            <a:r>
              <a:rPr lang="es" kern="0">
                <a:latin typeface="Arial" charset="0"/>
                <a:ea typeface="Arial" charset="0"/>
                <a:cs typeface="Arial" charset="0"/>
                <a:sym typeface="Arial"/>
              </a:rPr>
              <a:t>¿Cuáles son las tres opciones para elegir alimentos más saludables mientras compra comida?</a:t>
            </a:r>
          </a:p>
          <a:p>
            <a:pPr lvl="0" rtl="0">
              <a:lnSpc>
                <a:spcPct val="100000"/>
              </a:lnSpc>
              <a:spcBef>
                <a:spcPts val="0"/>
              </a:spcBef>
            </a:pPr>
            <a:endParaRPr lang="en-US" kern="0" dirty="0">
              <a:latin typeface="Arial" charset="0"/>
              <a:ea typeface="Arial" charset="0"/>
              <a:cs typeface="Arial" charset="0"/>
              <a:sym typeface="Arial"/>
            </a:endParaRPr>
          </a:p>
          <a:p>
            <a:pPr marL="457200" lvl="0" indent="-457200" rtl="0">
              <a:lnSpc>
                <a:spcPct val="100000"/>
              </a:lnSpc>
              <a:spcBef>
                <a:spcPts val="0"/>
              </a:spcBef>
              <a:buFont typeface="+mj-lt"/>
              <a:buAutoNum type="arabicPeriod"/>
            </a:pPr>
            <a:r>
              <a:rPr lang="es" kern="0">
                <a:latin typeface="Arial" charset="0"/>
                <a:ea typeface="Arial" charset="0"/>
                <a:cs typeface="Arial" charset="0"/>
                <a:sym typeface="Arial"/>
              </a:rPr>
              <a:t> </a:t>
            </a:r>
            <a:br>
              <a:rPr lang="en-US" kern="0" dirty="0">
                <a:latin typeface="Arial" charset="0"/>
                <a:ea typeface="Arial" charset="0"/>
                <a:cs typeface="Arial" charset="0"/>
                <a:sym typeface="Arial"/>
              </a:rPr>
            </a:br>
            <a:endParaRPr lang="en-US" kern="0" dirty="0">
              <a:latin typeface="Arial" charset="0"/>
              <a:ea typeface="Arial" charset="0"/>
              <a:cs typeface="Arial" charset="0"/>
              <a:sym typeface="Arial"/>
            </a:endParaRPr>
          </a:p>
          <a:p>
            <a:pPr marL="457200" lvl="0" indent="-457200" rtl="0">
              <a:lnSpc>
                <a:spcPct val="100000"/>
              </a:lnSpc>
              <a:spcBef>
                <a:spcPts val="0"/>
              </a:spcBef>
              <a:buFont typeface="+mj-lt"/>
              <a:buAutoNum type="arabicPeriod"/>
            </a:pPr>
            <a:br>
              <a:rPr lang="en-US" kern="0" dirty="0">
                <a:latin typeface="Arial" charset="0"/>
                <a:ea typeface="Arial" charset="0"/>
                <a:cs typeface="Arial" charset="0"/>
                <a:sym typeface="Arial"/>
              </a:rPr>
            </a:br>
            <a:r>
              <a:rPr lang="es" kern="0">
                <a:latin typeface="Arial" charset="0"/>
                <a:ea typeface="Arial" charset="0"/>
                <a:cs typeface="Arial" charset="0"/>
                <a:sym typeface="Arial"/>
              </a:rPr>
              <a:t> </a:t>
            </a:r>
          </a:p>
          <a:p>
            <a:pPr marL="457200" lvl="0" indent="-457200" rtl="0">
              <a:lnSpc>
                <a:spcPct val="100000"/>
              </a:lnSpc>
              <a:spcBef>
                <a:spcPts val="0"/>
              </a:spcBef>
              <a:buFont typeface="+mj-lt"/>
              <a:buAutoNum type="arabicPeriod"/>
            </a:pPr>
            <a:br>
              <a:rPr lang="en-US" kern="0" dirty="0">
                <a:latin typeface="Arial" charset="0"/>
                <a:ea typeface="Arial" charset="0"/>
                <a:cs typeface="Arial" charset="0"/>
                <a:sym typeface="Arial"/>
              </a:rPr>
            </a:br>
            <a:endParaRPr lang="en-US" kern="0" dirty="0">
              <a:latin typeface="Arial" charset="0"/>
              <a:ea typeface="Arial" charset="0"/>
              <a:cs typeface="Arial" charset="0"/>
              <a:sym typeface="Arial"/>
            </a:endParaRPr>
          </a:p>
          <a:p>
            <a:pPr rtl="0"/>
            <a:endParaRPr lang="en-US" dirty="0"/>
          </a:p>
        </p:txBody>
      </p:sp>
    </p:spTree>
    <p:extLst>
      <p:ext uri="{BB962C8B-B14F-4D97-AF65-F5344CB8AC3E}">
        <p14:creationId xmlns:p14="http://schemas.microsoft.com/office/powerpoint/2010/main" val="99467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Etiqueta de información nutricional"/>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59579" y="824459"/>
            <a:ext cx="3355333" cy="5366479"/>
          </a:xfrm>
          <a:prstGeom prst="rect">
            <a:avLst/>
          </a:prstGeom>
        </p:spPr>
      </p:pic>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3</a:t>
            </a:r>
          </a:p>
        </p:txBody>
      </p:sp>
      <p:sp>
        <p:nvSpPr>
          <p:cNvPr id="10" name="Título 9">
            <a:extLst>
              <a:ext uri="{FF2B5EF4-FFF2-40B4-BE49-F238E27FC236}">
                <a16:creationId xmlns:a16="http://schemas.microsoft.com/office/drawing/2014/main" id="{53C41EAC-570C-8245-9B5A-6E6A96BF61FE}"/>
              </a:ext>
            </a:extLst>
          </p:cNvPr>
          <p:cNvSpPr>
            <a:spLocks noGrp="1"/>
          </p:cNvSpPr>
          <p:nvPr>
            <p:ph type="title"/>
          </p:nvPr>
        </p:nvSpPr>
        <p:spPr>
          <a:xfrm>
            <a:off x="1099312" y="244915"/>
            <a:ext cx="10515600" cy="461122"/>
          </a:xfrm>
        </p:spPr>
        <p:txBody>
          <a:bodyPr rtlCol="0"/>
          <a:lstStyle/>
          <a:p>
            <a:pPr rtl="0"/>
            <a:r>
              <a:rPr lang="es" sz="2200" b="1" kern="0">
                <a:solidFill>
                  <a:srgbClr val="FFFFFF"/>
                </a:solidFill>
                <a:latin typeface="Arial" charset="0"/>
                <a:ea typeface="Arial" charset="0"/>
                <a:cs typeface="Arial" charset="0"/>
                <a:sym typeface="Arial"/>
              </a:rPr>
              <a:t>Objetivos</a:t>
            </a:r>
            <a:endParaRPr lang="en-US" sz="2200" dirty="0"/>
          </a:p>
        </p:txBody>
      </p:sp>
      <p:sp>
        <p:nvSpPr>
          <p:cNvPr id="11" name="Marcador de posición de texto 10">
            <a:extLst>
              <a:ext uri="{FF2B5EF4-FFF2-40B4-BE49-F238E27FC236}">
                <a16:creationId xmlns:a16="http://schemas.microsoft.com/office/drawing/2014/main" id="{F25BD668-B487-FC46-8D70-D06860010CEC}"/>
              </a:ext>
            </a:extLst>
          </p:cNvPr>
          <p:cNvSpPr>
            <a:spLocks noGrp="1"/>
          </p:cNvSpPr>
          <p:nvPr>
            <p:ph type="body" idx="1"/>
          </p:nvPr>
        </p:nvSpPr>
        <p:spPr>
          <a:xfrm>
            <a:off x="1099312" y="964317"/>
            <a:ext cx="5821179" cy="3061993"/>
          </a:xfrm>
        </p:spPr>
        <p:txBody>
          <a:bodyPr rtlCol="0"/>
          <a:lstStyle/>
          <a:p>
            <a:pPr marL="285750" lvl="0" indent="-285750" rtl="0">
              <a:buFont typeface="Arial" panose="020B0604020202020204" pitchFamily="34" charset="0"/>
              <a:buChar char="•"/>
            </a:pPr>
            <a:r>
              <a:rPr lang="es" sz="2200">
                <a:solidFill>
                  <a:srgbClr val="007CBA"/>
                </a:solidFill>
                <a:latin typeface="Arial" panose="020B0604020202020204" pitchFamily="34" charset="0"/>
                <a:cs typeface="Arial" panose="020B0604020202020204" pitchFamily="34" charset="0"/>
              </a:rPr>
              <a:t>Aprender cómo leer y usar la etiqueta de información nutricional de las bebidas y los alimentos envasados.</a:t>
            </a:r>
          </a:p>
          <a:p>
            <a:pPr marL="285750" lvl="0" indent="-285750" rtl="0">
              <a:buFont typeface="Arial" panose="020B0604020202020204" pitchFamily="34" charset="0"/>
              <a:buChar char="•"/>
            </a:pPr>
            <a:endParaRPr lang="en-US" sz="2200" dirty="0">
              <a:solidFill>
                <a:srgbClr val="007CBA"/>
              </a:solidFill>
              <a:latin typeface="Arial" panose="020B0604020202020204" pitchFamily="34" charset="0"/>
              <a:cs typeface="Arial" panose="020B0604020202020204" pitchFamily="34" charset="0"/>
            </a:endParaRPr>
          </a:p>
          <a:p>
            <a:pPr marL="285750" lvl="0" indent="-285750" rtl="0">
              <a:buFont typeface="Arial" panose="020B0604020202020204" pitchFamily="34" charset="0"/>
              <a:buChar char="•"/>
            </a:pPr>
            <a:r>
              <a:rPr lang="es" sz="2200">
                <a:solidFill>
                  <a:srgbClr val="007CBA"/>
                </a:solidFill>
                <a:latin typeface="Arial" panose="020B0604020202020204" pitchFamily="34" charset="0"/>
                <a:cs typeface="Arial" panose="020B0604020202020204" pitchFamily="34" charset="0"/>
              </a:rPr>
              <a:t>Explorar formas de elegir alimentos más saludables en casa y al comer afuera.</a:t>
            </a:r>
          </a:p>
          <a:p>
            <a:pPr rtl="0"/>
            <a:endParaRPr lang="en-US" sz="2200" dirty="0"/>
          </a:p>
        </p:txBody>
      </p:sp>
    </p:spTree>
    <p:extLst>
      <p:ext uri="{BB962C8B-B14F-4D97-AF65-F5344CB8AC3E}">
        <p14:creationId xmlns:p14="http://schemas.microsoft.com/office/powerpoint/2010/main" val="923046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Hombre cortando vegetales en una cocina"/>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66800" y="911811"/>
            <a:ext cx="10215715" cy="5208769"/>
          </a:xfrm>
          <a:prstGeom prst="rect">
            <a:avLst/>
          </a:prstGeom>
        </p:spPr>
      </p:pic>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30</a:t>
            </a:r>
          </a:p>
        </p:txBody>
      </p:sp>
      <p:sp>
        <p:nvSpPr>
          <p:cNvPr id="2" name="Título 1">
            <a:extLst>
              <a:ext uri="{FF2B5EF4-FFF2-40B4-BE49-F238E27FC236}">
                <a16:creationId xmlns:a16="http://schemas.microsoft.com/office/drawing/2014/main" id="{7771390A-302C-804F-8053-287DD203B791}"/>
              </a:ext>
            </a:extLst>
          </p:cNvPr>
          <p:cNvSpPr>
            <a:spLocks noGrp="1"/>
          </p:cNvSpPr>
          <p:nvPr>
            <p:ph type="title"/>
          </p:nvPr>
        </p:nvSpPr>
        <p:spPr>
          <a:xfrm>
            <a:off x="1111046" y="278296"/>
            <a:ext cx="9753600" cy="457200"/>
          </a:xfrm>
        </p:spPr>
        <p:txBody>
          <a:bodyPr rtlCol="0" anchor="ctr"/>
          <a:lstStyle/>
          <a:p>
            <a:pPr rtl="0"/>
            <a:r>
              <a:rPr lang="es" sz="1400" dirty="0">
                <a:latin typeface="Arial" panose="020B0604020202020204" pitchFamily="34" charset="0"/>
                <a:cs typeface="Arial" panose="020B0604020202020204" pitchFamily="34" charset="0"/>
              </a:rPr>
              <a:t>Tomar decisiones saludables en casa: recomendaciones de MiPlato del Departamento de Agricultura de EE. UU.</a:t>
            </a:r>
            <a:endParaRPr lang="en-US" sz="1400" dirty="0"/>
          </a:p>
        </p:txBody>
      </p:sp>
    </p:spTree>
    <p:extLst>
      <p:ext uri="{BB962C8B-B14F-4D97-AF65-F5344CB8AC3E}">
        <p14:creationId xmlns:p14="http://schemas.microsoft.com/office/powerpoint/2010/main" val="1527160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31</a:t>
            </a:r>
          </a:p>
        </p:txBody>
      </p:sp>
      <p:sp>
        <p:nvSpPr>
          <p:cNvPr id="2" name="Título 1">
            <a:extLst>
              <a:ext uri="{FF2B5EF4-FFF2-40B4-BE49-F238E27FC236}">
                <a16:creationId xmlns:a16="http://schemas.microsoft.com/office/drawing/2014/main" id="{56432A09-7EEE-324B-822A-45C0842B0AAF}"/>
              </a:ext>
            </a:extLst>
          </p:cNvPr>
          <p:cNvSpPr>
            <a:spLocks noGrp="1"/>
          </p:cNvSpPr>
          <p:nvPr>
            <p:ph type="title"/>
          </p:nvPr>
        </p:nvSpPr>
        <p:spPr>
          <a:xfrm>
            <a:off x="1161143" y="278296"/>
            <a:ext cx="9902092" cy="437321"/>
          </a:xfrm>
        </p:spPr>
        <p:txBody>
          <a:bodyPr rtlCol="0" anchor="ctr"/>
          <a:lstStyle/>
          <a:p>
            <a:pPr rtl="0"/>
            <a:r>
              <a:rPr lang="es" sz="1400" dirty="0">
                <a:latin typeface="Arial" panose="020B0604020202020204" pitchFamily="34" charset="0"/>
                <a:cs typeface="Arial" panose="020B0604020202020204" pitchFamily="34" charset="0"/>
              </a:rPr>
              <a:t>Tomar decisiones saludables en casa: recomendaciones de MiPlato del Departamento de Agricultura de EE. UU.</a:t>
            </a:r>
            <a:endParaRPr lang="en-US" sz="1400" dirty="0"/>
          </a:p>
        </p:txBody>
      </p:sp>
      <p:sp>
        <p:nvSpPr>
          <p:cNvPr id="4" name="Marcador de posición de texto 3">
            <a:extLst>
              <a:ext uri="{FF2B5EF4-FFF2-40B4-BE49-F238E27FC236}">
                <a16:creationId xmlns:a16="http://schemas.microsoft.com/office/drawing/2014/main" id="{66286279-3229-4930-A66F-68913D8215AB}"/>
              </a:ext>
            </a:extLst>
          </p:cNvPr>
          <p:cNvSpPr>
            <a:spLocks noGrp="1"/>
          </p:cNvSpPr>
          <p:nvPr>
            <p:ph type="body" idx="1"/>
          </p:nvPr>
        </p:nvSpPr>
        <p:spPr>
          <a:xfrm>
            <a:off x="1161143" y="1004267"/>
            <a:ext cx="7112000" cy="4939333"/>
          </a:xfrm>
        </p:spPr>
        <p:txBody>
          <a:bodyPr rtlCol="0"/>
          <a:lstStyle/>
          <a:p>
            <a:pPr marL="342900" lvl="0" indent="-342900">
              <a:buFont typeface="Arial" panose="020B0604020202020204" pitchFamily="34" charset="0"/>
              <a:buChar char="•"/>
            </a:pPr>
            <a:r>
              <a:rPr lang="es-ES" dirty="0"/>
              <a:t>Céntrese en elegir alimentos y bebidas saludables de los cinco grupos de alimentos.</a:t>
            </a:r>
            <a:endParaRPr lang="en-US" dirty="0"/>
          </a:p>
          <a:p>
            <a:pPr marL="342900" lvl="0" indent="-342900">
              <a:buFont typeface="Arial" panose="020B0604020202020204" pitchFamily="34" charset="0"/>
              <a:buChar char="•"/>
            </a:pPr>
            <a:r>
              <a:rPr lang="es-ES" dirty="0"/>
              <a:t>Céntrese en la variedad, la cantidad y la nutrición.</a:t>
            </a:r>
            <a:endParaRPr lang="en-US" dirty="0"/>
          </a:p>
          <a:p>
            <a:pPr marL="342900" lvl="0" indent="-342900">
              <a:buFont typeface="Arial" panose="020B0604020202020204" pitchFamily="34" charset="0"/>
              <a:buChar char="•"/>
            </a:pPr>
            <a:r>
              <a:rPr lang="es-ES" dirty="0"/>
              <a:t>Prepare la mitad de su plato con frutas y verduras. </a:t>
            </a:r>
            <a:endParaRPr lang="en-US" dirty="0"/>
          </a:p>
          <a:p>
            <a:pPr marL="342900" lvl="0" indent="-342900">
              <a:buFont typeface="Arial" panose="020B0604020202020204" pitchFamily="34" charset="0"/>
              <a:buChar char="•"/>
            </a:pPr>
            <a:r>
              <a:rPr lang="es-ES" dirty="0"/>
              <a:t>Seleccione alimentos proteicos más magros y variados.</a:t>
            </a:r>
            <a:endParaRPr lang="en-US" dirty="0"/>
          </a:p>
          <a:p>
            <a:pPr marL="342900" lvl="0" indent="-342900">
              <a:buFont typeface="Arial" panose="020B0604020202020204" pitchFamily="34" charset="0"/>
              <a:buChar char="•"/>
            </a:pPr>
            <a:r>
              <a:rPr lang="es-ES" dirty="0"/>
              <a:t>Asegúrese de que al menos la mitad de los granos que consume sean integrales.</a:t>
            </a:r>
            <a:endParaRPr lang="en-US" dirty="0"/>
          </a:p>
          <a:p>
            <a:pPr marL="342900" lvl="0" indent="-342900">
              <a:buFont typeface="Arial" panose="020B0604020202020204" pitchFamily="34" charset="0"/>
              <a:buChar char="•"/>
            </a:pPr>
            <a:r>
              <a:rPr lang="es-ES" dirty="0"/>
              <a:t>Empiece a consumir yogur o leche láctea sin grasas (descremados) o bajos en grasa (1%), o versiones sin lactosa o de soya fortificada.</a:t>
            </a:r>
            <a:endParaRPr lang="en-US" dirty="0"/>
          </a:p>
          <a:p>
            <a:pPr marL="342900" lvl="0" indent="-342900">
              <a:buFont typeface="Arial" panose="020B0604020202020204" pitchFamily="34" charset="0"/>
              <a:buChar char="•"/>
            </a:pPr>
            <a:r>
              <a:rPr lang="es-ES" dirty="0"/>
              <a:t>Elija alimentos y bebidas con menos azúcares añadidos, grasas saturadas y sodio.</a:t>
            </a:r>
            <a:endParaRPr lang="en-US" dirty="0"/>
          </a:p>
          <a:p>
            <a:pPr rtl="0"/>
            <a:endParaRPr lang="en-US" dirty="0"/>
          </a:p>
        </p:txBody>
      </p:sp>
      <p:pic>
        <p:nvPicPr>
          <p:cNvPr id="6" name="Picture 5">
            <a:extLst>
              <a:ext uri="{FF2B5EF4-FFF2-40B4-BE49-F238E27FC236}">
                <a16:creationId xmlns:a16="http://schemas.microsoft.com/office/drawing/2014/main" id="{32A294F3-482B-4FF9-B740-17D23AA2AD8A}"/>
              </a:ext>
            </a:extLst>
          </p:cNvPr>
          <p:cNvPicPr>
            <a:picLocks noChangeAspect="1"/>
          </p:cNvPicPr>
          <p:nvPr/>
        </p:nvPicPr>
        <p:blipFill>
          <a:blip r:embed="rId3"/>
          <a:stretch>
            <a:fillRect/>
          </a:stretch>
        </p:blipFill>
        <p:spPr>
          <a:xfrm>
            <a:off x="8707588" y="1242806"/>
            <a:ext cx="2580990" cy="3949698"/>
          </a:xfrm>
          <a:prstGeom prst="rect">
            <a:avLst/>
          </a:prstGeom>
        </p:spPr>
      </p:pic>
    </p:spTree>
    <p:extLst>
      <p:ext uri="{BB962C8B-B14F-4D97-AF65-F5344CB8AC3E}">
        <p14:creationId xmlns:p14="http://schemas.microsoft.com/office/powerpoint/2010/main" val="257302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32</a:t>
            </a:r>
          </a:p>
        </p:txBody>
      </p:sp>
      <p:sp>
        <p:nvSpPr>
          <p:cNvPr id="6" name="Título 5">
            <a:extLst>
              <a:ext uri="{FF2B5EF4-FFF2-40B4-BE49-F238E27FC236}">
                <a16:creationId xmlns:a16="http://schemas.microsoft.com/office/drawing/2014/main" id="{B509FEF3-DA87-8544-9D79-D7EBF9B4A4FC}"/>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Tomar decisiones saludables en casa</a:t>
            </a:r>
            <a:endParaRPr lang="en-US" dirty="0"/>
          </a:p>
        </p:txBody>
      </p:sp>
      <p:sp>
        <p:nvSpPr>
          <p:cNvPr id="4" name="Marcador de posición de texto 3">
            <a:extLst>
              <a:ext uri="{FF2B5EF4-FFF2-40B4-BE49-F238E27FC236}">
                <a16:creationId xmlns:a16="http://schemas.microsoft.com/office/drawing/2014/main" id="{55ED6FE7-2068-4849-A80B-35201D372793}"/>
              </a:ext>
            </a:extLst>
          </p:cNvPr>
          <p:cNvSpPr>
            <a:spLocks noGrp="1"/>
          </p:cNvSpPr>
          <p:nvPr>
            <p:ph type="body" idx="1"/>
          </p:nvPr>
        </p:nvSpPr>
        <p:spPr>
          <a:xfrm>
            <a:off x="1161143" y="1004267"/>
            <a:ext cx="5921828" cy="4939333"/>
          </a:xfrm>
        </p:spPr>
        <p:txBody>
          <a:bodyPr rtlCol="0"/>
          <a:lstStyle/>
          <a:p>
            <a:pPr marL="285750" lvl="0" indent="-285750" rtl="0">
              <a:lnSpc>
                <a:spcPct val="100000"/>
              </a:lnSpc>
              <a:spcBef>
                <a:spcPts val="0"/>
              </a:spcBef>
              <a:buFont typeface="Arial" panose="020B0604020202020204" pitchFamily="34" charset="0"/>
              <a:buChar char="•"/>
            </a:pPr>
            <a:r>
              <a:rPr lang="es" dirty="0">
                <a:latin typeface="Arial" panose="020B0604020202020204" pitchFamily="34" charset="0"/>
                <a:cs typeface="Arial" panose="020B0604020202020204" pitchFamily="34" charset="0"/>
              </a:rPr>
              <a:t>Utilice MiPlato como guía para planificar las comidas semanales.</a:t>
            </a:r>
          </a:p>
          <a:p>
            <a:pPr marL="285750" lvl="0" indent="-285750" rtl="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0" indent="-285750">
              <a:lnSpc>
                <a:spcPct val="100000"/>
              </a:lnSpc>
              <a:spcBef>
                <a:spcPts val="0"/>
              </a:spcBef>
              <a:buFont typeface="Arial" panose="020B0604020202020204" pitchFamily="34" charset="0"/>
              <a:buChar char="•"/>
            </a:pPr>
            <a:r>
              <a:rPr lang="es-ES" dirty="0">
                <a:latin typeface="Arial" panose="020B0604020202020204" pitchFamily="34" charset="0"/>
                <a:cs typeface="Arial" panose="020B0604020202020204" pitchFamily="34" charset="0"/>
              </a:rPr>
              <a:t>Ingrese en </a:t>
            </a:r>
            <a:r>
              <a:rPr lang="es-ES" dirty="0">
                <a:latin typeface="Arial" panose="020B0604020202020204" pitchFamily="34" charset="0"/>
                <a:cs typeface="Arial" panose="020B0604020202020204" pitchFamily="34" charset="0"/>
                <a:hlinkClick r:id="rId3"/>
              </a:rPr>
              <a:t>https://www.myplate.gov/eat-healthy/healthy-eating-budget/make-plan</a:t>
            </a:r>
            <a:r>
              <a:rPr lang="es-ES" dirty="0">
                <a:latin typeface="Arial" panose="020B0604020202020204" pitchFamily="34" charset="0"/>
                <a:cs typeface="Arial" panose="020B0604020202020204" pitchFamily="34" charset="0"/>
              </a:rPr>
              <a:t>   para obtener consejos para planificar comidas</a:t>
            </a:r>
            <a:r>
              <a:rPr lang="es" dirty="0">
                <a:latin typeface="Arial" panose="020B0604020202020204" pitchFamily="34" charset="0"/>
                <a:cs typeface="Arial" panose="020B0604020202020204" pitchFamily="34" charset="0"/>
              </a:rPr>
              <a:t>.</a:t>
            </a:r>
          </a:p>
          <a:p>
            <a:pPr marL="285750" lvl="0" indent="-285750" rtl="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0" indent="-285750" rtl="0">
              <a:lnSpc>
                <a:spcPct val="100000"/>
              </a:lnSpc>
              <a:spcBef>
                <a:spcPts val="0"/>
              </a:spcBef>
              <a:buFont typeface="Arial" panose="020B0604020202020204" pitchFamily="34" charset="0"/>
              <a:buChar char="•"/>
            </a:pPr>
            <a:r>
              <a:rPr lang="es" dirty="0">
                <a:latin typeface="Arial" panose="020B0604020202020204" pitchFamily="34" charset="0"/>
                <a:cs typeface="Arial" panose="020B0604020202020204" pitchFamily="34" charset="0"/>
              </a:rPr>
              <a:t>Cocine comidas saludables con un amigo o familiar.</a:t>
            </a:r>
          </a:p>
          <a:p>
            <a:pPr rtl="0"/>
            <a:endParaRPr lang="en-US" dirty="0"/>
          </a:p>
        </p:txBody>
      </p:sp>
      <p:pic>
        <p:nvPicPr>
          <p:cNvPr id="7" name="Picture 6" descr="Computer and the Choosemyplate.gov website on screen">
            <a:extLst>
              <a:ext uri="{FF2B5EF4-FFF2-40B4-BE49-F238E27FC236}">
                <a16:creationId xmlns:a16="http://schemas.microsoft.com/office/drawing/2014/main" id="{72A0C667-882D-410A-87BF-D1E3783E9A70}"/>
              </a:ext>
            </a:extLst>
          </p:cNvPr>
          <p:cNvPicPr>
            <a:picLocks noChangeAspect="1"/>
          </p:cNvPicPr>
          <p:nvPr/>
        </p:nvPicPr>
        <p:blipFill>
          <a:blip r:embed="rId4"/>
          <a:srcRect/>
          <a:stretch/>
        </p:blipFill>
        <p:spPr>
          <a:xfrm>
            <a:off x="7266030" y="969111"/>
            <a:ext cx="4539382" cy="4919777"/>
          </a:xfrm>
          <a:prstGeom prst="rect">
            <a:avLst/>
          </a:prstGeom>
        </p:spPr>
      </p:pic>
    </p:spTree>
    <p:extLst>
      <p:ext uri="{BB962C8B-B14F-4D97-AF65-F5344CB8AC3E}">
        <p14:creationId xmlns:p14="http://schemas.microsoft.com/office/powerpoint/2010/main" val="1593662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33</a:t>
            </a:r>
          </a:p>
        </p:txBody>
      </p:sp>
      <p:pic>
        <p:nvPicPr>
          <p:cNvPr id="6" name="Imagen 5" descr="Mujer y niña cocinando">
            <a:extLst>
              <a:ext uri="{FF2B5EF4-FFF2-40B4-BE49-F238E27FC236}">
                <a16:creationId xmlns:a16="http://schemas.microsoft.com/office/drawing/2014/main" id="{3CD29CF9-3535-914A-BE86-2B64C4710FD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19819" y="1278829"/>
            <a:ext cx="4574904" cy="4574904"/>
          </a:xfrm>
          <a:prstGeom prst="rect">
            <a:avLst/>
          </a:prstGeom>
        </p:spPr>
      </p:pic>
      <p:sp>
        <p:nvSpPr>
          <p:cNvPr id="2" name="Título 1">
            <a:extLst>
              <a:ext uri="{FF2B5EF4-FFF2-40B4-BE49-F238E27FC236}">
                <a16:creationId xmlns:a16="http://schemas.microsoft.com/office/drawing/2014/main" id="{3E5541C9-1CD9-4F48-8E88-8CB385F55DA0}"/>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Consejos para cocinar y comer de forma saludable en casa</a:t>
            </a:r>
            <a:endParaRPr lang="en-US" dirty="0"/>
          </a:p>
        </p:txBody>
      </p:sp>
      <p:sp>
        <p:nvSpPr>
          <p:cNvPr id="4" name="Marcador de posición de texto 3">
            <a:extLst>
              <a:ext uri="{FF2B5EF4-FFF2-40B4-BE49-F238E27FC236}">
                <a16:creationId xmlns:a16="http://schemas.microsoft.com/office/drawing/2014/main" id="{B8C55F77-013D-47D1-B3DC-CBF1123D2023}"/>
              </a:ext>
            </a:extLst>
          </p:cNvPr>
          <p:cNvSpPr>
            <a:spLocks noGrp="1"/>
          </p:cNvSpPr>
          <p:nvPr>
            <p:ph type="body" idx="1"/>
          </p:nvPr>
        </p:nvSpPr>
        <p:spPr>
          <a:xfrm>
            <a:off x="1059543" y="1004267"/>
            <a:ext cx="6834921" cy="4939333"/>
          </a:xfrm>
        </p:spPr>
        <p:txBody>
          <a:bodyPr rtlCol="0"/>
          <a:lstStyle/>
          <a:p>
            <a:pPr lvl="0" rtl="0">
              <a:lnSpc>
                <a:spcPct val="100000"/>
              </a:lnSpc>
              <a:spcBef>
                <a:spcPts val="0"/>
              </a:spcBef>
              <a:spcAft>
                <a:spcPts val="1200"/>
              </a:spcAft>
            </a:pPr>
            <a:r>
              <a:rPr lang="es" sz="2000" dirty="0">
                <a:latin typeface="Arial" panose="020B0604020202020204" pitchFamily="34" charset="0"/>
                <a:cs typeface="Arial" panose="020B0604020202020204" pitchFamily="34" charset="0"/>
              </a:rPr>
              <a:t>Cocinar en casa puede ayudarlo a comer más sano.</a:t>
            </a:r>
          </a:p>
          <a:p>
            <a:pPr marL="342900" lvl="0" indent="-342900" rtl="0">
              <a:lnSpc>
                <a:spcPct val="100000"/>
              </a:lnSpc>
              <a:spcBef>
                <a:spcPts val="0"/>
              </a:spcBef>
              <a:spcAft>
                <a:spcPts val="1200"/>
              </a:spcAft>
              <a:buFont typeface="Arial" panose="020B0604020202020204" pitchFamily="34" charset="0"/>
              <a:buChar char="•"/>
            </a:pPr>
            <a:r>
              <a:rPr lang="es" sz="2000" dirty="0">
                <a:latin typeface="Arial" panose="020B0604020202020204" pitchFamily="34" charset="0"/>
                <a:cs typeface="Arial" panose="020B0604020202020204" pitchFamily="34" charset="0"/>
              </a:rPr>
              <a:t>Prepare los ingredientes con anticipación.</a:t>
            </a:r>
          </a:p>
          <a:p>
            <a:pPr marL="342900" lvl="0" indent="-342900" rtl="0">
              <a:lnSpc>
                <a:spcPct val="100000"/>
              </a:lnSpc>
              <a:spcBef>
                <a:spcPts val="0"/>
              </a:spcBef>
              <a:spcAft>
                <a:spcPts val="1200"/>
              </a:spcAft>
              <a:buFont typeface="Arial" panose="020B0604020202020204" pitchFamily="34" charset="0"/>
              <a:buChar char="•"/>
            </a:pPr>
            <a:r>
              <a:rPr lang="es" sz="2000" dirty="0">
                <a:latin typeface="Arial" panose="020B0604020202020204" pitchFamily="34" charset="0"/>
                <a:cs typeface="Arial" panose="020B0604020202020204" pitchFamily="34" charset="0"/>
              </a:rPr>
              <a:t>Pruebe formas nuevas y saludables de preparar la comida.</a:t>
            </a:r>
          </a:p>
          <a:p>
            <a:pPr marL="342900" lvl="0" indent="-342900" rtl="0">
              <a:lnSpc>
                <a:spcPct val="100000"/>
              </a:lnSpc>
              <a:spcBef>
                <a:spcPts val="0"/>
              </a:spcBef>
              <a:spcAft>
                <a:spcPts val="1200"/>
              </a:spcAft>
              <a:buFont typeface="Arial" panose="020B0604020202020204" pitchFamily="34" charset="0"/>
              <a:buChar char="•"/>
            </a:pPr>
            <a:r>
              <a:rPr lang="es" sz="2000" dirty="0">
                <a:latin typeface="Arial" panose="020B0604020202020204" pitchFamily="34" charset="0"/>
                <a:cs typeface="Arial" panose="020B0604020202020204" pitchFamily="34" charset="0"/>
              </a:rPr>
              <a:t>Elija recetas sencillas y sanas que requieran ingredientes como verduras frescas y proteínas magras.</a:t>
            </a:r>
          </a:p>
          <a:p>
            <a:pPr marL="342900" lvl="0" indent="-342900">
              <a:lnSpc>
                <a:spcPct val="100000"/>
              </a:lnSpc>
              <a:spcBef>
                <a:spcPts val="0"/>
              </a:spcBef>
              <a:spcAft>
                <a:spcPts val="1200"/>
              </a:spcAft>
              <a:buFont typeface="Arial" panose="020B0604020202020204" pitchFamily="34" charset="0"/>
              <a:buChar char="•"/>
            </a:pPr>
            <a:r>
              <a:rPr lang="es" sz="2000" dirty="0">
                <a:latin typeface="Arial" panose="020B0604020202020204" pitchFamily="34" charset="0"/>
                <a:cs typeface="Arial" panose="020B0604020202020204" pitchFamily="34" charset="0"/>
              </a:rPr>
              <a:t>Visite el sitio web de MiPlato para obtener recetas y libros de cocina: </a:t>
            </a:r>
            <a:r>
              <a:rPr lang="en-US" sz="2000" u="sng" dirty="0">
                <a:latin typeface="Arial" panose="020B0604020202020204" pitchFamily="34" charset="0"/>
                <a:cs typeface="Arial" panose="020B0604020202020204" pitchFamily="34" charset="0"/>
                <a:hlinkClick r:id="rId4"/>
              </a:rPr>
              <a:t>https://www.myplate.gov/es/myplate-kitchen/recipes</a:t>
            </a:r>
            <a:endParaRPr lang="en-US" sz="2000" u="sng" dirty="0">
              <a:latin typeface="Arial" panose="020B0604020202020204" pitchFamily="34" charset="0"/>
              <a:cs typeface="Arial" panose="020B0604020202020204" pitchFamily="34" charset="0"/>
            </a:endParaRPr>
          </a:p>
          <a:p>
            <a:pPr marL="342900" lvl="0" indent="-342900">
              <a:lnSpc>
                <a:spcPct val="100000"/>
              </a:lnSpc>
              <a:spcBef>
                <a:spcPts val="0"/>
              </a:spcBef>
              <a:spcAft>
                <a:spcPts val="1200"/>
              </a:spcAft>
              <a:buFont typeface="Arial" panose="020B0604020202020204" pitchFamily="34" charset="0"/>
              <a:buChar char="•"/>
            </a:pPr>
            <a:r>
              <a:rPr lang="es" sz="2000" dirty="0">
                <a:latin typeface="Arial" panose="020B0604020202020204" pitchFamily="34" charset="0"/>
                <a:cs typeface="Arial" panose="020B0604020202020204" pitchFamily="34" charset="0"/>
              </a:rPr>
              <a:t>Cocine con hierbas, especias o aderezos sin sal, que dan sabor sin agregar sodio.</a:t>
            </a:r>
          </a:p>
          <a:p>
            <a:pPr marL="342900" lvl="0" indent="-342900" rtl="0">
              <a:lnSpc>
                <a:spcPct val="100000"/>
              </a:lnSpc>
              <a:spcBef>
                <a:spcPts val="0"/>
              </a:spcBef>
              <a:spcAft>
                <a:spcPts val="1200"/>
              </a:spcAft>
              <a:buFont typeface="Arial" panose="020B0604020202020204" pitchFamily="34" charset="0"/>
              <a:buChar char="•"/>
            </a:pPr>
            <a:r>
              <a:rPr lang="es" sz="2000" dirty="0">
                <a:latin typeface="Arial" panose="020B0604020202020204" pitchFamily="34" charset="0"/>
                <a:cs typeface="Arial" panose="020B0604020202020204" pitchFamily="34" charset="0"/>
              </a:rPr>
              <a:t>Refrigere y guarde las sobras para comerlas más tarde. </a:t>
            </a:r>
          </a:p>
          <a:p>
            <a:pPr rtl="0"/>
            <a:endParaRPr lang="en-US" dirty="0"/>
          </a:p>
        </p:txBody>
      </p:sp>
    </p:spTree>
    <p:extLst>
      <p:ext uri="{BB962C8B-B14F-4D97-AF65-F5344CB8AC3E}">
        <p14:creationId xmlns:p14="http://schemas.microsoft.com/office/powerpoint/2010/main" val="1262180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34</a:t>
            </a:r>
          </a:p>
        </p:txBody>
      </p:sp>
      <p:pic>
        <p:nvPicPr>
          <p:cNvPr id="5" name="Imagen 4" descr="Pareja de ancianos cenando fuera">
            <a:extLst>
              <a:ext uri="{FF2B5EF4-FFF2-40B4-BE49-F238E27FC236}">
                <a16:creationId xmlns:a16="http://schemas.microsoft.com/office/drawing/2014/main" id="{EBA2B31F-12DA-EA4D-9F11-7DC62A20F3D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53247" y="907411"/>
            <a:ext cx="7048065" cy="5250501"/>
          </a:xfrm>
          <a:prstGeom prst="rect">
            <a:avLst/>
          </a:prstGeom>
        </p:spPr>
      </p:pic>
      <p:sp>
        <p:nvSpPr>
          <p:cNvPr id="2" name="Título 1">
            <a:extLst>
              <a:ext uri="{FF2B5EF4-FFF2-40B4-BE49-F238E27FC236}">
                <a16:creationId xmlns:a16="http://schemas.microsoft.com/office/drawing/2014/main" id="{FEACFDD9-F7A7-D041-8A6C-C6E793D247F7}"/>
              </a:ext>
            </a:extLst>
          </p:cNvPr>
          <p:cNvSpPr>
            <a:spLocks noGrp="1"/>
          </p:cNvSpPr>
          <p:nvPr>
            <p:ph type="title"/>
          </p:nvPr>
        </p:nvSpPr>
        <p:spPr/>
        <p:txBody>
          <a:bodyPr rtlCol="0"/>
          <a:lstStyle/>
          <a:p>
            <a:pPr rtl="0"/>
            <a:r>
              <a:rPr lang="es">
                <a:latin typeface="Arial" panose="020B0604020202020204" pitchFamily="34" charset="0"/>
                <a:cs typeface="Arial" panose="020B0604020202020204" pitchFamily="34" charset="0"/>
              </a:rPr>
              <a:t>Conozca sus opciones cuando sale a comer</a:t>
            </a:r>
            <a:endParaRPr lang="en-US" dirty="0"/>
          </a:p>
        </p:txBody>
      </p:sp>
    </p:spTree>
    <p:extLst>
      <p:ext uri="{BB962C8B-B14F-4D97-AF65-F5344CB8AC3E}">
        <p14:creationId xmlns:p14="http://schemas.microsoft.com/office/powerpoint/2010/main" val="619643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35</a:t>
            </a:r>
          </a:p>
        </p:txBody>
      </p:sp>
      <p:pic>
        <p:nvPicPr>
          <p:cNvPr id="9" name="Imagen 8">
            <a:extLst>
              <a:ext uri="{FF2B5EF4-FFF2-40B4-BE49-F238E27FC236}">
                <a16:creationId xmlns:a16="http://schemas.microsoft.com/office/drawing/2014/main" id="{4CDAC1B8-9363-754C-B03F-CD8180229F81}"/>
              </a:ext>
            </a:extLst>
          </p:cNvPr>
          <p:cNvPicPr>
            <a:picLocks noChangeAspect="1"/>
          </p:cNvPicPr>
          <p:nvPr/>
        </p:nvPicPr>
        <p:blipFill>
          <a:blip r:embed="rId3"/>
          <a:stretch>
            <a:fillRect/>
          </a:stretch>
        </p:blipFill>
        <p:spPr>
          <a:xfrm>
            <a:off x="7629007" y="717926"/>
            <a:ext cx="3236470" cy="5593743"/>
          </a:xfrm>
          <a:prstGeom prst="rect">
            <a:avLst/>
          </a:prstGeom>
        </p:spPr>
      </p:pic>
      <p:sp>
        <p:nvSpPr>
          <p:cNvPr id="2" name="Título 1">
            <a:extLst>
              <a:ext uri="{FF2B5EF4-FFF2-40B4-BE49-F238E27FC236}">
                <a16:creationId xmlns:a16="http://schemas.microsoft.com/office/drawing/2014/main" id="{1D6C7307-F694-6E46-9C5A-6C1E9FFB4C05}"/>
              </a:ext>
            </a:extLst>
          </p:cNvPr>
          <p:cNvSpPr>
            <a:spLocks noGrp="1"/>
          </p:cNvSpPr>
          <p:nvPr>
            <p:ph type="title"/>
          </p:nvPr>
        </p:nvSpPr>
        <p:spPr/>
        <p:txBody>
          <a:bodyPr rtlCol="0"/>
          <a:lstStyle/>
          <a:p>
            <a:pPr rtl="0"/>
            <a:r>
              <a:rPr lang="es">
                <a:latin typeface="Arial" panose="020B0604020202020204" pitchFamily="34" charset="0"/>
                <a:cs typeface="Arial" panose="020B0604020202020204" pitchFamily="34" charset="0"/>
              </a:rPr>
              <a:t>Conozca sus opciones cuando sale a comer</a:t>
            </a:r>
            <a:endParaRPr lang="en-US" dirty="0"/>
          </a:p>
        </p:txBody>
      </p:sp>
      <p:sp>
        <p:nvSpPr>
          <p:cNvPr id="4" name="Marcador de posición de texto 3">
            <a:extLst>
              <a:ext uri="{FF2B5EF4-FFF2-40B4-BE49-F238E27FC236}">
                <a16:creationId xmlns:a16="http://schemas.microsoft.com/office/drawing/2014/main" id="{139AEF4C-5B9B-4C43-B922-8933BABDD560}"/>
              </a:ext>
            </a:extLst>
          </p:cNvPr>
          <p:cNvSpPr>
            <a:spLocks noGrp="1"/>
          </p:cNvSpPr>
          <p:nvPr>
            <p:ph type="body" idx="1"/>
          </p:nvPr>
        </p:nvSpPr>
        <p:spPr>
          <a:xfrm>
            <a:off x="1161143" y="1004267"/>
            <a:ext cx="5167086" cy="4939333"/>
          </a:xfrm>
        </p:spPr>
        <p:txBody>
          <a:bodyPr rtlCol="0"/>
          <a:lstStyle/>
          <a:p>
            <a:pPr lvl="0" rtl="0">
              <a:lnSpc>
                <a:spcPct val="100000"/>
              </a:lnSpc>
              <a:spcBef>
                <a:spcPts val="0"/>
              </a:spcBef>
            </a:pPr>
            <a:r>
              <a:rPr lang="es" dirty="0">
                <a:latin typeface="Arial" panose="020B0604020202020204" pitchFamily="34" charset="0"/>
                <a:cs typeface="Arial" panose="020B0604020202020204" pitchFamily="34" charset="0"/>
              </a:rPr>
              <a:t>Conozca sus necesidades calóricas diarias.</a:t>
            </a:r>
          </a:p>
          <a:p>
            <a:pPr marL="342900" lvl="0" indent="-342900">
              <a:lnSpc>
                <a:spcPct val="100000"/>
              </a:lnSpc>
              <a:spcBef>
                <a:spcPts val="0"/>
              </a:spcBef>
              <a:buFont typeface="Arial" panose="020B0604020202020204" pitchFamily="34" charset="0"/>
              <a:buChar char="•"/>
            </a:pPr>
            <a:r>
              <a:rPr lang="es" dirty="0">
                <a:latin typeface="Arial" panose="020B0604020202020204" pitchFamily="34" charset="0"/>
                <a:cs typeface="Arial" panose="020B0604020202020204" pitchFamily="34" charset="0"/>
              </a:rPr>
              <a:t>Visite </a:t>
            </a:r>
            <a:r>
              <a:rPr lang="en-US" u="sng" dirty="0">
                <a:latin typeface="Arial" panose="020B0604020202020204" pitchFamily="34" charset="0"/>
                <a:cs typeface="Arial" panose="020B0604020202020204" pitchFamily="34" charset="0"/>
              </a:rPr>
              <a:t>https://www.fda.gov/media/126019/download</a:t>
            </a:r>
            <a:r>
              <a:rPr lang="es" dirty="0">
                <a:latin typeface="Arial" panose="020B0604020202020204" pitchFamily="34" charset="0"/>
                <a:cs typeface="Arial" panose="020B0604020202020204" pitchFamily="34" charset="0"/>
              </a:rPr>
              <a:t>.</a:t>
            </a:r>
          </a:p>
          <a:p>
            <a:pPr lvl="0" rtl="0">
              <a:lnSpc>
                <a:spcPct val="100000"/>
              </a:lnSpc>
              <a:spcBef>
                <a:spcPts val="0"/>
              </a:spcBef>
            </a:pPr>
            <a:endParaRPr lang="en-US" dirty="0">
              <a:latin typeface="Arial" panose="020B0604020202020204" pitchFamily="34" charset="0"/>
              <a:cs typeface="Arial" panose="020B0604020202020204" pitchFamily="34" charset="0"/>
            </a:endParaRPr>
          </a:p>
          <a:p>
            <a:pPr lvl="0" rtl="0">
              <a:lnSpc>
                <a:spcPct val="100000"/>
              </a:lnSpc>
              <a:spcBef>
                <a:spcPts val="0"/>
              </a:spcBef>
            </a:pPr>
            <a:r>
              <a:rPr lang="es" dirty="0">
                <a:latin typeface="Arial" panose="020B0604020202020204" pitchFamily="34" charset="0"/>
                <a:cs typeface="Arial" panose="020B0604020202020204" pitchFamily="34" charset="0"/>
              </a:rPr>
              <a:t>Busque información sobre las calorías en las cadenas de restaurantes y otros establecimientos minoristas similares que venden alimentos. </a:t>
            </a:r>
          </a:p>
          <a:p>
            <a:pPr lvl="0" rtl="0">
              <a:lnSpc>
                <a:spcPct val="100000"/>
              </a:lnSpc>
              <a:spcBef>
                <a:spcPts val="0"/>
              </a:spcBef>
            </a:pPr>
            <a:endParaRPr lang="en-US" dirty="0">
              <a:latin typeface="Arial" panose="020B0604020202020204" pitchFamily="34" charset="0"/>
              <a:cs typeface="Arial" panose="020B0604020202020204" pitchFamily="34" charset="0"/>
            </a:endParaRPr>
          </a:p>
          <a:p>
            <a:pPr lvl="0" rtl="0">
              <a:lnSpc>
                <a:spcPct val="100000"/>
              </a:lnSpc>
              <a:spcBef>
                <a:spcPts val="0"/>
              </a:spcBef>
            </a:pPr>
            <a:r>
              <a:rPr lang="es" dirty="0">
                <a:latin typeface="Arial" panose="020B0604020202020204" pitchFamily="34" charset="0"/>
                <a:cs typeface="Arial" panose="020B0604020202020204" pitchFamily="34" charset="0"/>
              </a:rPr>
              <a:t>Compare la información calórica y nutricional para tomar una mejor decisión antes de ordenar.</a:t>
            </a:r>
          </a:p>
          <a:p>
            <a:pPr rtl="0"/>
            <a:endParaRPr lang="en-US" dirty="0"/>
          </a:p>
        </p:txBody>
      </p:sp>
    </p:spTree>
    <p:extLst>
      <p:ext uri="{BB962C8B-B14F-4D97-AF65-F5344CB8AC3E}">
        <p14:creationId xmlns:p14="http://schemas.microsoft.com/office/powerpoint/2010/main" val="1204083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3C51A0-062D-FB47-B02F-12C2C465EC26}"/>
              </a:ext>
            </a:extLst>
          </p:cNvPr>
          <p:cNvSpPr>
            <a:spLocks noGrp="1"/>
          </p:cNvSpPr>
          <p:nvPr>
            <p:ph type="title"/>
          </p:nvPr>
        </p:nvSpPr>
        <p:spPr/>
        <p:txBody>
          <a:bodyPr rtlCol="0"/>
          <a:lstStyle/>
          <a:p>
            <a:pPr rtl="0"/>
            <a:r>
              <a:rPr lang="es">
                <a:latin typeface="Arial" panose="020B0604020202020204" pitchFamily="34" charset="0"/>
                <a:cs typeface="Arial" panose="020B0604020202020204" pitchFamily="34" charset="0"/>
              </a:rPr>
              <a:t>Dónde hallar la información calórica y nutricional</a:t>
            </a:r>
            <a:endParaRPr lang="en-US" dirty="0"/>
          </a:p>
        </p:txBody>
      </p:sp>
      <p:sp>
        <p:nvSpPr>
          <p:cNvPr id="3" name="Marcador de posición de texto 2">
            <a:extLst>
              <a:ext uri="{FF2B5EF4-FFF2-40B4-BE49-F238E27FC236}">
                <a16:creationId xmlns:a16="http://schemas.microsoft.com/office/drawing/2014/main" id="{44C167F3-6663-514A-BB5C-4C4900C4CB90}"/>
              </a:ext>
            </a:extLst>
          </p:cNvPr>
          <p:cNvSpPr>
            <a:spLocks noGrp="1"/>
          </p:cNvSpPr>
          <p:nvPr>
            <p:ph type="body" idx="1"/>
          </p:nvPr>
        </p:nvSpPr>
        <p:spPr>
          <a:xfrm>
            <a:off x="1161142" y="1004267"/>
            <a:ext cx="10106625" cy="4939333"/>
          </a:xfrm>
        </p:spPr>
        <p:txBody>
          <a:bodyPr rtlCol="0"/>
          <a:lstStyle/>
          <a:p>
            <a:pPr rtl="0">
              <a:spcAft>
                <a:spcPts val="1000"/>
              </a:spcAft>
            </a:pPr>
            <a:r>
              <a:rPr lang="es">
                <a:latin typeface="Arial" panose="020B0604020202020204" pitchFamily="34" charset="0"/>
                <a:cs typeface="Arial" panose="020B0604020202020204" pitchFamily="34" charset="0"/>
              </a:rPr>
              <a:t>Busque las calorías en los menús, tableros de menús, alimentos de autoservicio y alimentos que se exhiben en ciertos establecimientos de comida que forman parte de una cadena con 20 o más ubicaciones, como por ejemplo:</a:t>
            </a:r>
          </a:p>
          <a:p>
            <a:pPr marL="285750" lvl="0" indent="-285750" rtl="0">
              <a:lnSpc>
                <a:spcPct val="65000"/>
              </a:lnSpc>
              <a:spcAft>
                <a:spcPts val="1000"/>
              </a:spcAft>
              <a:buFont typeface="Arial" panose="020B0604020202020204" pitchFamily="34" charset="0"/>
              <a:buChar char="•"/>
            </a:pPr>
            <a:r>
              <a:rPr lang="es">
                <a:latin typeface="Arial" panose="020B0604020202020204" pitchFamily="34" charset="0"/>
                <a:cs typeface="Arial" panose="020B0604020202020204" pitchFamily="34" charset="0"/>
              </a:rPr>
              <a:t>Cadenas de restaurantes</a:t>
            </a:r>
          </a:p>
          <a:p>
            <a:pPr marL="285750" lvl="0" indent="-285750" rtl="0">
              <a:lnSpc>
                <a:spcPct val="65000"/>
              </a:lnSpc>
              <a:spcAft>
                <a:spcPts val="1000"/>
              </a:spcAft>
              <a:buFont typeface="Arial" panose="020B0604020202020204" pitchFamily="34" charset="0"/>
              <a:buChar char="•"/>
            </a:pPr>
            <a:r>
              <a:rPr lang="es">
                <a:latin typeface="Arial" panose="020B0604020202020204" pitchFamily="34" charset="0"/>
                <a:cs typeface="Arial" panose="020B0604020202020204" pitchFamily="34" charset="0"/>
              </a:rPr>
              <a:t>Cadenas de cafeterías</a:t>
            </a:r>
          </a:p>
          <a:p>
            <a:pPr marL="285750" lvl="0" indent="-285750" rtl="0">
              <a:lnSpc>
                <a:spcPct val="65000"/>
              </a:lnSpc>
              <a:spcAft>
                <a:spcPts val="1000"/>
              </a:spcAft>
              <a:buFont typeface="Arial" panose="020B0604020202020204" pitchFamily="34" charset="0"/>
              <a:buChar char="•"/>
            </a:pPr>
            <a:r>
              <a:rPr lang="es">
                <a:latin typeface="Arial" panose="020B0604020202020204" pitchFamily="34" charset="0"/>
                <a:cs typeface="Arial" panose="020B0604020202020204" pitchFamily="34" charset="0"/>
              </a:rPr>
              <a:t>Pastelerías</a:t>
            </a:r>
          </a:p>
          <a:p>
            <a:pPr marL="285750" lvl="0" indent="-285750" rtl="0">
              <a:lnSpc>
                <a:spcPct val="65000"/>
              </a:lnSpc>
              <a:spcAft>
                <a:spcPts val="1000"/>
              </a:spcAft>
              <a:buFont typeface="Arial" panose="020B0604020202020204" pitchFamily="34" charset="0"/>
              <a:buChar char="•"/>
            </a:pPr>
            <a:r>
              <a:rPr lang="es">
                <a:latin typeface="Arial" panose="020B0604020202020204" pitchFamily="34" charset="0"/>
                <a:cs typeface="Arial" panose="020B0604020202020204" pitchFamily="34" charset="0"/>
              </a:rPr>
              <a:t>Heladerías</a:t>
            </a:r>
          </a:p>
          <a:p>
            <a:pPr marL="285750" lvl="0" indent="-285750" rtl="0">
              <a:lnSpc>
                <a:spcPct val="65000"/>
              </a:lnSpc>
              <a:spcAft>
                <a:spcPts val="1000"/>
              </a:spcAft>
              <a:buFont typeface="Arial" panose="020B0604020202020204" pitchFamily="34" charset="0"/>
              <a:buChar char="•"/>
            </a:pPr>
            <a:r>
              <a:rPr lang="es">
                <a:latin typeface="Arial" panose="020B0604020202020204" pitchFamily="34" charset="0"/>
                <a:cs typeface="Arial" panose="020B0604020202020204" pitchFamily="34" charset="0"/>
              </a:rPr>
              <a:t>Sitios de comida de autoservicio</a:t>
            </a:r>
          </a:p>
          <a:p>
            <a:pPr marL="285750" lvl="0" indent="-285750" rtl="0">
              <a:lnSpc>
                <a:spcPct val="65000"/>
              </a:lnSpc>
              <a:spcAft>
                <a:spcPts val="1000"/>
              </a:spcAft>
              <a:buFont typeface="Arial" panose="020B0604020202020204" pitchFamily="34" charset="0"/>
              <a:buChar char="•"/>
            </a:pPr>
            <a:r>
              <a:rPr lang="es">
                <a:latin typeface="Arial" panose="020B0604020202020204" pitchFamily="34" charset="0"/>
                <a:cs typeface="Arial" panose="020B0604020202020204" pitchFamily="34" charset="0"/>
              </a:rPr>
              <a:t>Cines</a:t>
            </a:r>
          </a:p>
          <a:p>
            <a:pPr marL="285750" indent="-285750" rtl="0">
              <a:lnSpc>
                <a:spcPct val="65000"/>
              </a:lnSpc>
              <a:spcAft>
                <a:spcPts val="1000"/>
              </a:spcAft>
              <a:buFont typeface="Arial" panose="020B0604020202020204" pitchFamily="34" charset="0"/>
              <a:buChar char="•"/>
            </a:pPr>
            <a:r>
              <a:rPr lang="es">
                <a:latin typeface="Arial" panose="020B0604020202020204" pitchFamily="34" charset="0"/>
                <a:cs typeface="Arial" panose="020B0604020202020204" pitchFamily="34" charset="0"/>
              </a:rPr>
              <a:t>Parques de diversiones/minimercados</a:t>
            </a:r>
          </a:p>
          <a:p>
            <a:pPr rtl="0">
              <a:spcAft>
                <a:spcPts val="1000"/>
              </a:spcAft>
            </a:pPr>
            <a:r>
              <a:rPr lang="es">
                <a:latin typeface="Arial" panose="020B0604020202020204" pitchFamily="34" charset="0"/>
                <a:cs typeface="Arial" panose="020B0604020202020204" pitchFamily="34" charset="0"/>
              </a:rPr>
              <a:t>Hay información nutricional adicional, como datos sobre grasas saturadas, sodio y fibra alimentaria, disponible a petición. ¡No dude en preguntar!</a:t>
            </a:r>
          </a:p>
          <a:p>
            <a:pPr marL="285750" indent="-285750" rtl="0">
              <a:spcAft>
                <a:spcPts val="1000"/>
              </a:spcAft>
              <a:buFont typeface="Arial" panose="020B0604020202020204" pitchFamily="34" charset="0"/>
              <a:buChar char="•"/>
            </a:pPr>
            <a:endParaRPr lang="en-US" kern="0" dirty="0">
              <a:latin typeface="Arial" panose="020B0604020202020204" pitchFamily="34" charset="0"/>
              <a:ea typeface="Arial" charset="0"/>
              <a:cs typeface="Arial" panose="020B0604020202020204" pitchFamily="34" charset="0"/>
              <a:sym typeface="Arial"/>
            </a:endParaRPr>
          </a:p>
          <a:p>
            <a:pPr rtl="0"/>
            <a:endParaRPr lang="en-US" dirty="0"/>
          </a:p>
        </p:txBody>
      </p:sp>
      <p:pic>
        <p:nvPicPr>
          <p:cNvPr id="4" name="Imagen 3">
            <a:extLst>
              <a:ext uri="{FF2B5EF4-FFF2-40B4-BE49-F238E27FC236}">
                <a16:creationId xmlns:a16="http://schemas.microsoft.com/office/drawing/2014/main" id="{CC9D79EB-1B82-6948-B3B9-045418D04143}"/>
              </a:ext>
            </a:extLst>
          </p:cNvPr>
          <p:cNvPicPr>
            <a:picLocks noChangeAspect="1"/>
          </p:cNvPicPr>
          <p:nvPr/>
        </p:nvPicPr>
        <p:blipFill>
          <a:blip r:embed="rId3"/>
          <a:stretch>
            <a:fillRect/>
          </a:stretch>
        </p:blipFill>
        <p:spPr>
          <a:xfrm>
            <a:off x="9131403" y="2106670"/>
            <a:ext cx="2483509" cy="2956558"/>
          </a:xfrm>
          <a:prstGeom prst="rect">
            <a:avLst/>
          </a:prstGeom>
        </p:spPr>
      </p:pic>
      <p:sp>
        <p:nvSpPr>
          <p:cNvPr id="5" name="Cuadro de texto 4">
            <a:extLst>
              <a:ext uri="{FF2B5EF4-FFF2-40B4-BE49-F238E27FC236}">
                <a16:creationId xmlns:a16="http://schemas.microsoft.com/office/drawing/2014/main" id="{E7C908E5-099F-F448-8EF7-013AB4835BBC}"/>
              </a:ext>
            </a:extLst>
          </p:cNvPr>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36</a:t>
            </a:r>
          </a:p>
        </p:txBody>
      </p:sp>
    </p:spTree>
    <p:extLst>
      <p:ext uri="{BB962C8B-B14F-4D97-AF65-F5344CB8AC3E}">
        <p14:creationId xmlns:p14="http://schemas.microsoft.com/office/powerpoint/2010/main" val="3836742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37</a:t>
            </a:r>
          </a:p>
        </p:txBody>
      </p:sp>
      <p:pic>
        <p:nvPicPr>
          <p:cNvPr id="2" name="Imagen 1" descr="Una taza de té y otra de café">
            <a:extLst>
              <a:ext uri="{FF2B5EF4-FFF2-40B4-BE49-F238E27FC236}">
                <a16:creationId xmlns:a16="http://schemas.microsoft.com/office/drawing/2014/main" id="{394F52FB-7D2B-7949-91DF-0581F41676D9}"/>
              </a:ext>
            </a:extLst>
          </p:cNvPr>
          <p:cNvPicPr>
            <a:picLocks noChangeAspect="1"/>
          </p:cNvPicPr>
          <p:nvPr/>
        </p:nvPicPr>
        <p:blipFill>
          <a:blip r:embed="rId3"/>
          <a:stretch>
            <a:fillRect/>
          </a:stretch>
        </p:blipFill>
        <p:spPr>
          <a:xfrm rot="1218932">
            <a:off x="7737587" y="1327035"/>
            <a:ext cx="4437056" cy="4344047"/>
          </a:xfrm>
          <a:prstGeom prst="rect">
            <a:avLst/>
          </a:prstGeom>
        </p:spPr>
      </p:pic>
      <p:sp>
        <p:nvSpPr>
          <p:cNvPr id="6" name="Título 5">
            <a:extLst>
              <a:ext uri="{FF2B5EF4-FFF2-40B4-BE49-F238E27FC236}">
                <a16:creationId xmlns:a16="http://schemas.microsoft.com/office/drawing/2014/main" id="{9DD797DB-CD77-4141-BD2B-904DC36B1105}"/>
              </a:ext>
            </a:extLst>
          </p:cNvPr>
          <p:cNvSpPr>
            <a:spLocks noGrp="1"/>
          </p:cNvSpPr>
          <p:nvPr>
            <p:ph type="title"/>
          </p:nvPr>
        </p:nvSpPr>
        <p:spPr/>
        <p:txBody>
          <a:bodyPr rtlCol="0"/>
          <a:lstStyle/>
          <a:p>
            <a:pPr rtl="0"/>
            <a:r>
              <a:rPr lang="es">
                <a:latin typeface="Arial" panose="020B0604020202020204" pitchFamily="34" charset="0"/>
                <a:cs typeface="Arial" panose="020B0604020202020204" pitchFamily="34" charset="0"/>
              </a:rPr>
              <a:t>Conozca sus opciones cuando sale a comer </a:t>
            </a:r>
            <a:endParaRPr lang="en-US" dirty="0"/>
          </a:p>
        </p:txBody>
      </p:sp>
      <p:sp>
        <p:nvSpPr>
          <p:cNvPr id="4" name="Marcador de posición de texto 3">
            <a:extLst>
              <a:ext uri="{FF2B5EF4-FFF2-40B4-BE49-F238E27FC236}">
                <a16:creationId xmlns:a16="http://schemas.microsoft.com/office/drawing/2014/main" id="{25FADC46-8410-4C86-8EB3-07619D19F18B}"/>
              </a:ext>
            </a:extLst>
          </p:cNvPr>
          <p:cNvSpPr>
            <a:spLocks noGrp="1"/>
          </p:cNvSpPr>
          <p:nvPr>
            <p:ph type="body" idx="1"/>
          </p:nvPr>
        </p:nvSpPr>
        <p:spPr>
          <a:xfrm>
            <a:off x="1161143" y="1004267"/>
            <a:ext cx="6720114" cy="4939333"/>
          </a:xfrm>
        </p:spPr>
        <p:txBody>
          <a:bodyPr rtlCol="0"/>
          <a:lstStyle/>
          <a:p>
            <a:pPr lvl="0" rtl="0">
              <a:lnSpc>
                <a:spcPct val="100000"/>
              </a:lnSpc>
              <a:spcBef>
                <a:spcPts val="0"/>
              </a:spcBef>
            </a:pPr>
            <a:r>
              <a:rPr lang="es">
                <a:latin typeface="Arial" panose="020B0604020202020204" pitchFamily="34" charset="0"/>
                <a:cs typeface="Arial" panose="020B0604020202020204" pitchFamily="34" charset="0"/>
              </a:rPr>
              <a:t>A continuación, se encuentran tres pasos para tomar decisiones saludables y deliciosas cuando coma fuera de casa:</a:t>
            </a:r>
          </a:p>
          <a:p>
            <a:pPr lvl="0" rtl="0">
              <a:lnSpc>
                <a:spcPct val="100000"/>
              </a:lnSpc>
              <a:spcBef>
                <a:spcPts val="0"/>
              </a:spcBef>
            </a:pPr>
            <a:endParaRPr lang="en-US" dirty="0">
              <a:latin typeface="Arial" panose="020B0604020202020204" pitchFamily="34" charset="0"/>
              <a:cs typeface="Arial" panose="020B0604020202020204" pitchFamily="34" charset="0"/>
            </a:endParaRPr>
          </a:p>
          <a:p>
            <a:pPr marL="285750" lvl="0" indent="-285750" rtl="0">
              <a:lnSpc>
                <a:spcPct val="100000"/>
              </a:lnSpc>
              <a:spcBef>
                <a:spcPts val="0"/>
              </a:spcBef>
              <a:buFont typeface="Arial" panose="020B0604020202020204" pitchFamily="34" charset="0"/>
              <a:buChar char="•"/>
            </a:pPr>
            <a:r>
              <a:rPr lang="es">
                <a:latin typeface="Arial" panose="020B0604020202020204" pitchFamily="34" charset="0"/>
                <a:cs typeface="Arial" panose="020B0604020202020204" pitchFamily="34" charset="0"/>
              </a:rPr>
              <a:t>Conozca sus necesidades calóricas.</a:t>
            </a:r>
          </a:p>
          <a:p>
            <a:pPr marL="285750" lvl="0" indent="-285750" rtl="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0" indent="-285750" rtl="0">
              <a:lnSpc>
                <a:spcPct val="100000"/>
              </a:lnSpc>
              <a:spcBef>
                <a:spcPts val="0"/>
              </a:spcBef>
              <a:buFont typeface="Arial" panose="020B0604020202020204" pitchFamily="34" charset="0"/>
              <a:buChar char="•"/>
            </a:pPr>
            <a:r>
              <a:rPr lang="es">
                <a:latin typeface="Arial" panose="020B0604020202020204" pitchFamily="34" charset="0"/>
                <a:cs typeface="Arial" panose="020B0604020202020204" pitchFamily="34" charset="0"/>
              </a:rPr>
              <a:t>Busque la información calórica y nutricional.</a:t>
            </a:r>
          </a:p>
          <a:p>
            <a:pPr marL="285750" lvl="0" indent="-285750" rtl="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0" indent="-285750" rtl="0">
              <a:lnSpc>
                <a:spcPct val="100000"/>
              </a:lnSpc>
              <a:spcBef>
                <a:spcPts val="0"/>
              </a:spcBef>
              <a:buFont typeface="Arial" panose="020B0604020202020204" pitchFamily="34" charset="0"/>
              <a:buChar char="•"/>
            </a:pPr>
            <a:r>
              <a:rPr lang="es">
                <a:latin typeface="Arial" panose="020B0604020202020204" pitchFamily="34" charset="0"/>
                <a:cs typeface="Arial" panose="020B0604020202020204" pitchFamily="34" charset="0"/>
              </a:rPr>
              <a:t>Elija la opción que más le convenga. </a:t>
            </a:r>
            <a:endParaRPr lang="en-US" kern="0" dirty="0">
              <a:latin typeface="Arial" panose="020B0604020202020204" pitchFamily="34" charset="0"/>
              <a:ea typeface="Arial" charset="0"/>
              <a:cs typeface="Arial" panose="020B0604020202020204" pitchFamily="34" charset="0"/>
              <a:sym typeface="Arial"/>
            </a:endParaRPr>
          </a:p>
          <a:p>
            <a:pPr rtl="0"/>
            <a:endParaRPr lang="en-US" dirty="0"/>
          </a:p>
        </p:txBody>
      </p:sp>
    </p:spTree>
    <p:extLst>
      <p:ext uri="{BB962C8B-B14F-4D97-AF65-F5344CB8AC3E}">
        <p14:creationId xmlns:p14="http://schemas.microsoft.com/office/powerpoint/2010/main" val="1163977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Figura 340"/>
        <p:cNvGrpSpPr/>
        <p:nvPr/>
      </p:nvGrpSpPr>
      <p:grpSpPr>
        <a:xfrm>
          <a:off x="0" y="0"/>
          <a:ext cx="0" cy="0"/>
          <a:chOff x="0" y="0"/>
          <a:chExt cx="0" cy="0"/>
        </a:xfrm>
      </p:grpSpPr>
      <p:sp>
        <p:nvSpPr>
          <p:cNvPr id="7" name="Cuadro de texto 6">
            <a:extLst>
              <a:ext uri="{FF2B5EF4-FFF2-40B4-BE49-F238E27FC236}">
                <a16:creationId xmlns:a16="http://schemas.microsoft.com/office/drawing/2014/main" id="{AC98486E-52AD-2148-8F88-A9B91BABEC13}"/>
              </a:ext>
            </a:extLst>
          </p:cNvPr>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38</a:t>
            </a:r>
          </a:p>
        </p:txBody>
      </p:sp>
      <p:sp>
        <p:nvSpPr>
          <p:cNvPr id="2" name="Título 1">
            <a:extLst>
              <a:ext uri="{FF2B5EF4-FFF2-40B4-BE49-F238E27FC236}">
                <a16:creationId xmlns:a16="http://schemas.microsoft.com/office/drawing/2014/main" id="{3A27CF1E-F4C5-4645-845F-11F4F2AF2D73}"/>
              </a:ext>
            </a:extLst>
          </p:cNvPr>
          <p:cNvSpPr>
            <a:spLocks noGrp="1"/>
          </p:cNvSpPr>
          <p:nvPr>
            <p:ph type="title"/>
          </p:nvPr>
        </p:nvSpPr>
        <p:spPr/>
        <p:txBody>
          <a:bodyPr rtlCol="0"/>
          <a:lstStyle/>
          <a:p>
            <a:pPr rtl="0"/>
            <a:r>
              <a:rPr lang="es">
                <a:latin typeface="Arial" panose="020B0604020202020204" pitchFamily="34" charset="0"/>
                <a:cs typeface="Arial" panose="020B0604020202020204" pitchFamily="34" charset="0"/>
              </a:rPr>
              <a:t>Conozca sus opciones cuando sale a comer </a:t>
            </a:r>
            <a:endParaRPr lang="en-US" dirty="0"/>
          </a:p>
        </p:txBody>
      </p:sp>
      <p:sp>
        <p:nvSpPr>
          <p:cNvPr id="3" name="Marcador de posición de texto 2">
            <a:extLst>
              <a:ext uri="{FF2B5EF4-FFF2-40B4-BE49-F238E27FC236}">
                <a16:creationId xmlns:a16="http://schemas.microsoft.com/office/drawing/2014/main" id="{DB4DEE6F-0969-4C0D-B47D-7100BF75E327}"/>
              </a:ext>
            </a:extLst>
          </p:cNvPr>
          <p:cNvSpPr>
            <a:spLocks noGrp="1"/>
          </p:cNvSpPr>
          <p:nvPr>
            <p:ph type="body" idx="1"/>
          </p:nvPr>
        </p:nvSpPr>
        <p:spPr/>
        <p:txBody>
          <a:bodyPr rtlCol="0"/>
          <a:lstStyle/>
          <a:p>
            <a:pPr lvl="0" rtl="0">
              <a:lnSpc>
                <a:spcPct val="100000"/>
              </a:lnSpc>
              <a:spcBef>
                <a:spcPts val="0"/>
              </a:spcBef>
              <a:spcAft>
                <a:spcPts val="1500"/>
              </a:spcAft>
            </a:pPr>
            <a:r>
              <a:rPr lang="es" sz="2000">
                <a:latin typeface="Arial" panose="020B0604020202020204" pitchFamily="34" charset="0"/>
                <a:cs typeface="Arial" panose="020B0604020202020204" pitchFamily="34" charset="0"/>
              </a:rPr>
              <a:t>Elija la opción que más le convenga:</a:t>
            </a:r>
          </a:p>
          <a:p>
            <a:pPr marL="342900" lvl="0" indent="-342900" rtl="0">
              <a:lnSpc>
                <a:spcPct val="100000"/>
              </a:lnSpc>
              <a:spcBef>
                <a:spcPts val="0"/>
              </a:spcBef>
              <a:spcAft>
                <a:spcPts val="1500"/>
              </a:spcAft>
              <a:buFont typeface="Arial" panose="020B0604020202020204" pitchFamily="34" charset="0"/>
              <a:buChar char="•"/>
            </a:pPr>
            <a:r>
              <a:rPr lang="es" sz="2000">
                <a:latin typeface="Arial" panose="020B0604020202020204" pitchFamily="34" charset="0"/>
                <a:cs typeface="Arial" panose="020B0604020202020204" pitchFamily="34" charset="0"/>
              </a:rPr>
              <a:t>Comparar la información calórica y nutricional puede ayudarlo a tomar una mejor decisión antes de ordenar.</a:t>
            </a:r>
          </a:p>
          <a:p>
            <a:pPr marL="342900" lvl="0" indent="-342900" rtl="0">
              <a:lnSpc>
                <a:spcPct val="100000"/>
              </a:lnSpc>
              <a:spcBef>
                <a:spcPts val="0"/>
              </a:spcBef>
              <a:spcAft>
                <a:spcPts val="1500"/>
              </a:spcAft>
              <a:buFont typeface="Arial" panose="020B0604020202020204" pitchFamily="34" charset="0"/>
              <a:buChar char="•"/>
            </a:pPr>
            <a:r>
              <a:rPr lang="es" sz="2000">
                <a:latin typeface="Arial" panose="020B0604020202020204" pitchFamily="34" charset="0"/>
                <a:cs typeface="Arial" panose="020B0604020202020204" pitchFamily="34" charset="0"/>
              </a:rPr>
              <a:t>Los acompañamientos pueden agregar muchas calorías a una comida. </a:t>
            </a:r>
          </a:p>
          <a:p>
            <a:pPr marL="342900" lvl="0" indent="-342900" rtl="0">
              <a:lnSpc>
                <a:spcPct val="100000"/>
              </a:lnSpc>
              <a:spcBef>
                <a:spcPts val="0"/>
              </a:spcBef>
              <a:spcAft>
                <a:spcPts val="1500"/>
              </a:spcAft>
              <a:buFont typeface="Arial" panose="020B0604020202020204" pitchFamily="34" charset="0"/>
              <a:buChar char="•"/>
            </a:pPr>
            <a:r>
              <a:rPr lang="es" sz="2000">
                <a:latin typeface="Arial" panose="020B0604020202020204" pitchFamily="34" charset="0"/>
                <a:cs typeface="Arial" panose="020B0604020202020204" pitchFamily="34" charset="0"/>
              </a:rPr>
              <a:t>La información calórica puede ayudarlo a decidir cuánto disfrutar ahora y cuánto guardar para más tarde.</a:t>
            </a:r>
          </a:p>
          <a:p>
            <a:pPr marL="342900" lvl="0" indent="-342900" rtl="0">
              <a:lnSpc>
                <a:spcPct val="100000"/>
              </a:lnSpc>
              <a:spcBef>
                <a:spcPts val="0"/>
              </a:spcBef>
              <a:spcAft>
                <a:spcPts val="1500"/>
              </a:spcAft>
              <a:buFont typeface="Arial" panose="020B0604020202020204" pitchFamily="34" charset="0"/>
              <a:buChar char="•"/>
            </a:pPr>
            <a:r>
              <a:rPr lang="es" sz="2000">
                <a:latin typeface="Arial" panose="020B0604020202020204" pitchFamily="34" charset="0"/>
                <a:cs typeface="Arial" panose="020B0604020202020204" pitchFamily="34" charset="0"/>
              </a:rPr>
              <a:t>Ordenar salsas y aderezos para ensaladas aparte le permite escoger cuánto usar. </a:t>
            </a:r>
          </a:p>
          <a:p>
            <a:pPr marL="342900" lvl="0" indent="-342900" rtl="0">
              <a:lnSpc>
                <a:spcPct val="100000"/>
              </a:lnSpc>
              <a:spcBef>
                <a:spcPts val="0"/>
              </a:spcBef>
              <a:spcAft>
                <a:spcPts val="1500"/>
              </a:spcAft>
              <a:buFont typeface="Arial" panose="020B0604020202020204" pitchFamily="34" charset="0"/>
              <a:buChar char="•"/>
            </a:pPr>
            <a:r>
              <a:rPr lang="es" sz="2000">
                <a:latin typeface="Arial" panose="020B0604020202020204" pitchFamily="34" charset="0"/>
                <a:cs typeface="Arial" panose="020B0604020202020204" pitchFamily="34" charset="0"/>
              </a:rPr>
              <a:t>Los alimentos con descripciones como cremoso, frito, empanado, rebozado o con mantequilla generalmente son más altos en calorías que aquellos descritos como horneado, rostizado, al vapor, grillado o asado.</a:t>
            </a:r>
          </a:p>
          <a:p>
            <a:pPr marL="342900" lvl="0" indent="-342900" rtl="0">
              <a:lnSpc>
                <a:spcPct val="100000"/>
              </a:lnSpc>
              <a:spcBef>
                <a:spcPts val="0"/>
              </a:spcBef>
              <a:spcAft>
                <a:spcPts val="1500"/>
              </a:spcAft>
              <a:buFont typeface="Arial" panose="020B0604020202020204" pitchFamily="34" charset="0"/>
              <a:buChar char="•"/>
            </a:pPr>
            <a:r>
              <a:rPr lang="es" sz="2000">
                <a:latin typeface="Arial" panose="020B0604020202020204" pitchFamily="34" charset="0"/>
                <a:cs typeface="Arial" panose="020B0604020202020204" pitchFamily="34" charset="0"/>
              </a:rPr>
              <a:t>Las calorías de las bebidas se acumulan rápidamente.</a:t>
            </a:r>
          </a:p>
          <a:p>
            <a:pPr rtl="0"/>
            <a:endParaRPr lang="en-US" dirty="0"/>
          </a:p>
        </p:txBody>
      </p:sp>
    </p:spTree>
    <p:extLst>
      <p:ext uri="{BB962C8B-B14F-4D97-AF65-F5344CB8AC3E}">
        <p14:creationId xmlns:p14="http://schemas.microsoft.com/office/powerpoint/2010/main" val="798301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 de texto 3">
            <a:extLst>
              <a:ext uri="{FF2B5EF4-FFF2-40B4-BE49-F238E27FC236}">
                <a16:creationId xmlns:a16="http://schemas.microsoft.com/office/drawing/2014/main" id="{DAC288B3-D568-1E46-AF4B-D3CC8FA63A81}"/>
              </a:ext>
            </a:extLst>
          </p:cNvPr>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39</a:t>
            </a:r>
          </a:p>
        </p:txBody>
      </p:sp>
      <p:pic>
        <p:nvPicPr>
          <p:cNvPr id="5" name="Imagen 4" descr="Mujer sonriente de pie con los brazos cruzados">
            <a:extLst>
              <a:ext uri="{FF2B5EF4-FFF2-40B4-BE49-F238E27FC236}">
                <a16:creationId xmlns:a16="http://schemas.microsoft.com/office/drawing/2014/main" id="{B3BEFACC-A4CE-5446-8B98-3779C9B78453}"/>
              </a:ext>
            </a:extLst>
          </p:cNvPr>
          <p:cNvPicPr>
            <a:picLocks noChangeAspect="1"/>
          </p:cNvPicPr>
          <p:nvPr/>
        </p:nvPicPr>
        <p:blipFill>
          <a:blip r:embed="rId3"/>
          <a:stretch>
            <a:fillRect/>
          </a:stretch>
        </p:blipFill>
        <p:spPr>
          <a:xfrm>
            <a:off x="8646029" y="794379"/>
            <a:ext cx="2968883" cy="5514981"/>
          </a:xfrm>
          <a:prstGeom prst="rect">
            <a:avLst/>
          </a:prstGeom>
        </p:spPr>
      </p:pic>
      <p:sp>
        <p:nvSpPr>
          <p:cNvPr id="6" name="Título 5">
            <a:extLst>
              <a:ext uri="{FF2B5EF4-FFF2-40B4-BE49-F238E27FC236}">
                <a16:creationId xmlns:a16="http://schemas.microsoft.com/office/drawing/2014/main" id="{B4166F16-E2E9-0646-B606-11A8DA17FFB2}"/>
              </a:ext>
            </a:extLst>
          </p:cNvPr>
          <p:cNvSpPr>
            <a:spLocks noGrp="1"/>
          </p:cNvSpPr>
          <p:nvPr>
            <p:ph type="title"/>
          </p:nvPr>
        </p:nvSpPr>
        <p:spPr/>
        <p:txBody>
          <a:bodyPr rtlCol="0"/>
          <a:lstStyle/>
          <a:p>
            <a:pPr rtl="0"/>
            <a:r>
              <a:rPr lang="es">
                <a:latin typeface="Arial" panose="020B0604020202020204" pitchFamily="34" charset="0"/>
                <a:cs typeface="Arial" panose="020B0604020202020204" pitchFamily="34" charset="0"/>
              </a:rPr>
              <a:t>Actividad de aprendizaje</a:t>
            </a:r>
            <a:endParaRPr lang="en-US" dirty="0"/>
          </a:p>
        </p:txBody>
      </p:sp>
      <p:sp>
        <p:nvSpPr>
          <p:cNvPr id="2" name="Marcador de posición de texto 1">
            <a:extLst>
              <a:ext uri="{FF2B5EF4-FFF2-40B4-BE49-F238E27FC236}">
                <a16:creationId xmlns:a16="http://schemas.microsoft.com/office/drawing/2014/main" id="{84B381AC-DF40-46EF-B68A-5551F55674E7}"/>
              </a:ext>
            </a:extLst>
          </p:cNvPr>
          <p:cNvSpPr>
            <a:spLocks noGrp="1"/>
          </p:cNvSpPr>
          <p:nvPr>
            <p:ph type="body" idx="1"/>
          </p:nvPr>
        </p:nvSpPr>
        <p:spPr>
          <a:xfrm>
            <a:off x="1161143" y="1004267"/>
            <a:ext cx="7370014" cy="4939333"/>
          </a:xfrm>
        </p:spPr>
        <p:txBody>
          <a:bodyPr rtlCol="0"/>
          <a:lstStyle/>
          <a:p>
            <a:pPr lvl="0" rtl="0">
              <a:lnSpc>
                <a:spcPct val="100000"/>
              </a:lnSpc>
              <a:spcBef>
                <a:spcPts val="0"/>
              </a:spcBef>
            </a:pPr>
            <a:r>
              <a:rPr lang="es">
                <a:latin typeface="Arial" panose="020B0604020202020204" pitchFamily="34" charset="0"/>
                <a:cs typeface="Arial" panose="020B0604020202020204" pitchFamily="34" charset="0"/>
              </a:rPr>
              <a:t>¿Qué medidas puede empezar a tomar hoy para elegir opciones más saludables cuando coma fuera de casa?</a:t>
            </a:r>
          </a:p>
          <a:p>
            <a:pPr lvl="0" rtl="0">
              <a:lnSpc>
                <a:spcPct val="100000"/>
              </a:lnSpc>
              <a:spcBef>
                <a:spcPts val="0"/>
              </a:spcBef>
            </a:pPr>
            <a:endParaRPr lang="en-US" dirty="0">
              <a:latin typeface="Arial" panose="020B0604020202020204" pitchFamily="34" charset="0"/>
              <a:cs typeface="Arial" panose="020B0604020202020204" pitchFamily="34" charset="0"/>
            </a:endParaRPr>
          </a:p>
          <a:p>
            <a:pPr lvl="0" rtl="0">
              <a:lnSpc>
                <a:spcPct val="100000"/>
              </a:lnSpc>
              <a:spcBef>
                <a:spcPts val="0"/>
              </a:spcBef>
            </a:pPr>
            <a:r>
              <a:rPr lang="es">
                <a:latin typeface="Arial" panose="020B0604020202020204" pitchFamily="34" charset="0"/>
                <a:cs typeface="Arial" panose="020B0604020202020204" pitchFamily="34" charset="0"/>
              </a:rPr>
              <a:t>1.</a:t>
            </a:r>
          </a:p>
          <a:p>
            <a:pPr lvl="0" rtl="0">
              <a:lnSpc>
                <a:spcPct val="100000"/>
              </a:lnSpc>
              <a:spcBef>
                <a:spcPts val="0"/>
              </a:spcBef>
            </a:pPr>
            <a:endParaRPr lang="en-US" dirty="0">
              <a:latin typeface="Arial" panose="020B0604020202020204" pitchFamily="34" charset="0"/>
              <a:cs typeface="Arial" panose="020B0604020202020204" pitchFamily="34" charset="0"/>
            </a:endParaRPr>
          </a:p>
          <a:p>
            <a:pPr lvl="0" rtl="0">
              <a:lnSpc>
                <a:spcPct val="100000"/>
              </a:lnSpc>
              <a:spcBef>
                <a:spcPts val="0"/>
              </a:spcBef>
            </a:pPr>
            <a:r>
              <a:rPr lang="es">
                <a:latin typeface="Arial" panose="020B0604020202020204" pitchFamily="34" charset="0"/>
                <a:cs typeface="Arial" panose="020B0604020202020204" pitchFamily="34" charset="0"/>
              </a:rPr>
              <a:t>2.</a:t>
            </a:r>
          </a:p>
          <a:p>
            <a:pPr lvl="0" rtl="0">
              <a:lnSpc>
                <a:spcPct val="100000"/>
              </a:lnSpc>
              <a:spcBef>
                <a:spcPts val="0"/>
              </a:spcBef>
            </a:pPr>
            <a:endParaRPr lang="en-US" dirty="0">
              <a:latin typeface="Arial" panose="020B0604020202020204" pitchFamily="34" charset="0"/>
              <a:cs typeface="Arial" panose="020B0604020202020204" pitchFamily="34" charset="0"/>
            </a:endParaRPr>
          </a:p>
          <a:p>
            <a:pPr lvl="0" rtl="0">
              <a:lnSpc>
                <a:spcPct val="100000"/>
              </a:lnSpc>
              <a:spcBef>
                <a:spcPts val="0"/>
              </a:spcBef>
            </a:pPr>
            <a:r>
              <a:rPr lang="es">
                <a:latin typeface="Arial" panose="020B0604020202020204" pitchFamily="34" charset="0"/>
                <a:cs typeface="Arial" panose="020B0604020202020204" pitchFamily="34" charset="0"/>
              </a:rPr>
              <a:t>3.</a:t>
            </a:r>
          </a:p>
          <a:p>
            <a:pPr rtl="0"/>
            <a:endParaRPr lang="en-US" dirty="0"/>
          </a:p>
        </p:txBody>
      </p:sp>
    </p:spTree>
    <p:extLst>
      <p:ext uri="{BB962C8B-B14F-4D97-AF65-F5344CB8AC3E}">
        <p14:creationId xmlns:p14="http://schemas.microsoft.com/office/powerpoint/2010/main" val="1831258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A38285-7B44-6848-8933-3F9DFE202BF1}"/>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Mensajes clave</a:t>
            </a:r>
            <a:endParaRPr lang="en-US" dirty="0"/>
          </a:p>
        </p:txBody>
      </p:sp>
      <p:sp>
        <p:nvSpPr>
          <p:cNvPr id="3" name="Marcador de posición de texto 2">
            <a:extLst>
              <a:ext uri="{FF2B5EF4-FFF2-40B4-BE49-F238E27FC236}">
                <a16:creationId xmlns:a16="http://schemas.microsoft.com/office/drawing/2014/main" id="{5F441093-A940-AC43-B640-7B552CA2FB6B}"/>
              </a:ext>
            </a:extLst>
          </p:cNvPr>
          <p:cNvSpPr>
            <a:spLocks noGrp="1"/>
          </p:cNvSpPr>
          <p:nvPr>
            <p:ph type="body" idx="1"/>
          </p:nvPr>
        </p:nvSpPr>
        <p:spPr>
          <a:xfrm>
            <a:off x="1161143" y="1004267"/>
            <a:ext cx="5460883" cy="4939333"/>
          </a:xfrm>
        </p:spPr>
        <p:txBody>
          <a:bodyPr rtlCol="0"/>
          <a:lstStyle/>
          <a:p>
            <a:pPr marL="342900" lvl="0" indent="-342900" rtl="0">
              <a:lnSpc>
                <a:spcPct val="100000"/>
              </a:lnSpc>
              <a:buFont typeface="Arial" panose="020B0604020202020204" pitchFamily="34" charset="0"/>
              <a:buChar char="•"/>
            </a:pPr>
            <a:r>
              <a:rPr lang="es">
                <a:latin typeface="Arial" panose="020B0604020202020204" pitchFamily="34" charset="0"/>
                <a:cs typeface="Arial" panose="020B0604020202020204" pitchFamily="34" charset="0"/>
              </a:rPr>
              <a:t>Los pequeños cambios suman. </a:t>
            </a:r>
          </a:p>
          <a:p>
            <a:pPr marL="342900" lvl="0" indent="-342900" rtl="0">
              <a:lnSpc>
                <a:spcPct val="100000"/>
              </a:lnSpc>
              <a:buFont typeface="Arial" panose="020B0604020202020204" pitchFamily="34" charset="0"/>
              <a:buChar char="•"/>
            </a:pPr>
            <a:r>
              <a:rPr lang="es">
                <a:latin typeface="Arial" panose="020B0604020202020204" pitchFamily="34" charset="0"/>
                <a:cs typeface="Arial" panose="020B0604020202020204" pitchFamily="34" charset="0"/>
              </a:rPr>
              <a:t>La cocina y la alimentación saludables comienzan cuando se compran alimentos de manera inteligente.</a:t>
            </a:r>
          </a:p>
          <a:p>
            <a:pPr marL="342900" lvl="0" indent="-342900" rtl="0">
              <a:lnSpc>
                <a:spcPct val="100000"/>
              </a:lnSpc>
              <a:buFont typeface="Arial" panose="020B0604020202020204" pitchFamily="34" charset="0"/>
              <a:buChar char="•"/>
            </a:pPr>
            <a:r>
              <a:rPr lang="es">
                <a:latin typeface="Arial" panose="020B0604020202020204" pitchFamily="34" charset="0"/>
                <a:cs typeface="Arial" panose="020B0604020202020204" pitchFamily="34" charset="0"/>
              </a:rPr>
              <a:t>Conozca sus opciones cuando sale a comer.</a:t>
            </a:r>
          </a:p>
          <a:p>
            <a:pPr rtl="0">
              <a:lnSpc>
                <a:spcPct val="100000"/>
              </a:lnSpc>
            </a:pPr>
            <a:endParaRPr lang="en-US" dirty="0"/>
          </a:p>
          <a:p>
            <a:pPr rtl="0"/>
            <a:endParaRPr lang="en-US" dirty="0"/>
          </a:p>
        </p:txBody>
      </p:sp>
      <p:sp>
        <p:nvSpPr>
          <p:cNvPr id="4" name="Cuadro de texto 3">
            <a:extLst>
              <a:ext uri="{FF2B5EF4-FFF2-40B4-BE49-F238E27FC236}">
                <a16:creationId xmlns:a16="http://schemas.microsoft.com/office/drawing/2014/main" id="{A003E74B-1B8A-7643-95FF-ED4C633DC10B}"/>
              </a:ext>
            </a:extLst>
          </p:cNvPr>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4</a:t>
            </a:r>
          </a:p>
        </p:txBody>
      </p:sp>
      <p:pic>
        <p:nvPicPr>
          <p:cNvPr id="5" name="Imagen 4" descr="Etiqueta de información nutricional">
            <a:extLst>
              <a:ext uri="{FF2B5EF4-FFF2-40B4-BE49-F238E27FC236}">
                <a16:creationId xmlns:a16="http://schemas.microsoft.com/office/drawing/2014/main" id="{2331C2FE-AC90-F942-A563-B47C5306B3C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758034" y="3917570"/>
            <a:ext cx="2890650" cy="2391790"/>
          </a:xfrm>
          <a:prstGeom prst="rect">
            <a:avLst/>
          </a:prstGeom>
        </p:spPr>
      </p:pic>
      <p:pic>
        <p:nvPicPr>
          <p:cNvPr id="6" name="Imagen 5" descr="Dos personas mayores tomando café en una mesa. La mujer está mirando el menú.">
            <a:extLst>
              <a:ext uri="{FF2B5EF4-FFF2-40B4-BE49-F238E27FC236}">
                <a16:creationId xmlns:a16="http://schemas.microsoft.com/office/drawing/2014/main" id="{C4EA8738-C555-8945-A6B0-6216D0584CF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153335" y="3170866"/>
            <a:ext cx="4028871" cy="3001333"/>
          </a:xfrm>
          <a:prstGeom prst="rect">
            <a:avLst/>
          </a:prstGeom>
        </p:spPr>
      </p:pic>
      <p:pic>
        <p:nvPicPr>
          <p:cNvPr id="7" name="Imagen 6" descr="Al costado, ensalada y aderezos">
            <a:extLst>
              <a:ext uri="{FF2B5EF4-FFF2-40B4-BE49-F238E27FC236}">
                <a16:creationId xmlns:a16="http://schemas.microsoft.com/office/drawing/2014/main" id="{400BFF1F-7B25-E84C-8335-9DF29A765A2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717844" y="964317"/>
            <a:ext cx="2897068" cy="2314575"/>
          </a:xfrm>
          <a:prstGeom prst="rect">
            <a:avLst/>
          </a:prstGeom>
        </p:spPr>
      </p:pic>
    </p:spTree>
    <p:extLst>
      <p:ext uri="{BB962C8B-B14F-4D97-AF65-F5344CB8AC3E}">
        <p14:creationId xmlns:p14="http://schemas.microsoft.com/office/powerpoint/2010/main" val="2647370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40</a:t>
            </a:r>
          </a:p>
        </p:txBody>
      </p:sp>
      <p:pic>
        <p:nvPicPr>
          <p:cNvPr id="2" name="Imagen 1" descr="Ensalada con dos aderezos al costado">
            <a:extLst>
              <a:ext uri="{FF2B5EF4-FFF2-40B4-BE49-F238E27FC236}">
                <a16:creationId xmlns:a16="http://schemas.microsoft.com/office/drawing/2014/main" id="{4595C010-34C7-E047-ACFA-7888D7A237A5}"/>
              </a:ext>
            </a:extLst>
          </p:cNvPr>
          <p:cNvPicPr>
            <a:picLocks noChangeAspect="1"/>
          </p:cNvPicPr>
          <p:nvPr/>
        </p:nvPicPr>
        <p:blipFill>
          <a:blip r:embed="rId3"/>
          <a:stretch>
            <a:fillRect/>
          </a:stretch>
        </p:blipFill>
        <p:spPr>
          <a:xfrm>
            <a:off x="7638224" y="2486025"/>
            <a:ext cx="3976688" cy="3181350"/>
          </a:xfrm>
          <a:prstGeom prst="rect">
            <a:avLst/>
          </a:prstGeom>
        </p:spPr>
      </p:pic>
      <p:sp>
        <p:nvSpPr>
          <p:cNvPr id="6" name="Título 5">
            <a:extLst>
              <a:ext uri="{FF2B5EF4-FFF2-40B4-BE49-F238E27FC236}">
                <a16:creationId xmlns:a16="http://schemas.microsoft.com/office/drawing/2014/main" id="{7CB5464A-4C3A-9948-BD9F-749C0E428236}"/>
              </a:ext>
            </a:extLst>
          </p:cNvPr>
          <p:cNvSpPr>
            <a:spLocks noGrp="1"/>
          </p:cNvSpPr>
          <p:nvPr>
            <p:ph type="title"/>
          </p:nvPr>
        </p:nvSpPr>
        <p:spPr/>
        <p:txBody>
          <a:bodyPr rtlCol="0"/>
          <a:lstStyle/>
          <a:p>
            <a:pPr rtl="0"/>
            <a:r>
              <a:rPr lang="es">
                <a:latin typeface="Arial" panose="020B0604020202020204" pitchFamily="34" charset="0"/>
                <a:cs typeface="Arial" panose="020B0604020202020204" pitchFamily="34" charset="0"/>
              </a:rPr>
              <a:t>¡Los pequeños cambios suman!</a:t>
            </a:r>
            <a:endParaRPr lang="en-US" dirty="0"/>
          </a:p>
        </p:txBody>
      </p:sp>
      <p:sp>
        <p:nvSpPr>
          <p:cNvPr id="4" name="Marcador de posición de texto 3">
            <a:extLst>
              <a:ext uri="{FF2B5EF4-FFF2-40B4-BE49-F238E27FC236}">
                <a16:creationId xmlns:a16="http://schemas.microsoft.com/office/drawing/2014/main" id="{06770672-D9F9-4FA0-8078-450D4A689DF2}"/>
              </a:ext>
            </a:extLst>
          </p:cNvPr>
          <p:cNvSpPr>
            <a:spLocks noGrp="1"/>
          </p:cNvSpPr>
          <p:nvPr>
            <p:ph type="body" idx="1"/>
          </p:nvPr>
        </p:nvSpPr>
        <p:spPr/>
        <p:txBody>
          <a:bodyPr rtlCol="0"/>
          <a:lstStyle/>
          <a:p>
            <a:pPr lvl="0" rtl="0">
              <a:lnSpc>
                <a:spcPct val="100000"/>
              </a:lnSpc>
              <a:spcBef>
                <a:spcPts val="0"/>
              </a:spcBef>
            </a:pPr>
            <a:r>
              <a:rPr lang="es" b="1" kern="0">
                <a:latin typeface="Arial" charset="0"/>
                <a:ea typeface="Arial" charset="0"/>
                <a:cs typeface="Arial" charset="0"/>
                <a:sym typeface="Arial"/>
              </a:rPr>
              <a:t>Siempre...</a:t>
            </a:r>
          </a:p>
          <a:p>
            <a:pPr marL="285750" lvl="0" indent="-285750" rtl="0">
              <a:lnSpc>
                <a:spcPct val="100000"/>
              </a:lnSpc>
              <a:spcBef>
                <a:spcPts val="0"/>
              </a:spcBef>
              <a:buFont typeface="Arial" panose="020B0604020202020204" pitchFamily="34" charset="0"/>
              <a:buChar char="•"/>
            </a:pPr>
            <a:r>
              <a:rPr lang="es">
                <a:latin typeface="Arial" panose="020B0604020202020204" pitchFamily="34" charset="0"/>
                <a:cs typeface="Arial" panose="020B0604020202020204" pitchFamily="34" charset="0"/>
              </a:rPr>
              <a:t>trate de elegir entre los cinco grupos de alimentos: verduras, frutas, granos (especialmente granos integrales), alimentos con proteínas y lácteos.</a:t>
            </a:r>
          </a:p>
          <a:p>
            <a:pPr marL="742950" lvl="1" indent="-285750" rtl="0">
              <a:lnSpc>
                <a:spcPct val="100000"/>
              </a:lnSpc>
              <a:spcBef>
                <a:spcPts val="0"/>
              </a:spcBef>
              <a:buFont typeface="Arial" panose="020B0604020202020204" pitchFamily="34" charset="0"/>
              <a:buChar char="•"/>
            </a:pPr>
            <a:endParaRPr lang="en-US" sz="2200" dirty="0">
              <a:solidFill>
                <a:srgbClr val="007CBA"/>
              </a:solidFill>
              <a:latin typeface="Arial" panose="020B0604020202020204" pitchFamily="34" charset="0"/>
              <a:cs typeface="Arial" panose="020B0604020202020204" pitchFamily="34" charset="0"/>
            </a:endParaRPr>
          </a:p>
          <a:p>
            <a:pPr lvl="0" rtl="0">
              <a:lnSpc>
                <a:spcPct val="100000"/>
              </a:lnSpc>
              <a:spcBef>
                <a:spcPts val="0"/>
              </a:spcBef>
            </a:pPr>
            <a:r>
              <a:rPr lang="es" b="1" kern="0">
                <a:latin typeface="Arial" charset="0"/>
                <a:ea typeface="Arial" charset="0"/>
                <a:cs typeface="Arial" charset="0"/>
                <a:sym typeface="Arial"/>
              </a:rPr>
              <a:t>Cuando coma fuera de casa...</a:t>
            </a:r>
          </a:p>
          <a:p>
            <a:pPr marL="285750" lvl="0" indent="-285750" rtl="0">
              <a:lnSpc>
                <a:spcPct val="100000"/>
              </a:lnSpc>
              <a:spcBef>
                <a:spcPts val="0"/>
              </a:spcBef>
              <a:buFont typeface="Arial" panose="020B0604020202020204" pitchFamily="34" charset="0"/>
              <a:buChar char="•"/>
            </a:pPr>
            <a:r>
              <a:rPr lang="es">
                <a:latin typeface="Arial" panose="020B0604020202020204" pitchFamily="34" charset="0"/>
                <a:cs typeface="Arial" panose="020B0604020202020204" pitchFamily="34" charset="0"/>
              </a:rPr>
              <a:t>compare la información calórica y</a:t>
            </a:r>
            <a:br>
              <a:rPr lang="en-US" dirty="0">
                <a:latin typeface="Arial" panose="020B0604020202020204" pitchFamily="34" charset="0"/>
                <a:cs typeface="Arial" panose="020B0604020202020204" pitchFamily="34" charset="0"/>
              </a:rPr>
            </a:br>
            <a:r>
              <a:rPr lang="es">
                <a:latin typeface="Arial" panose="020B0604020202020204" pitchFamily="34" charset="0"/>
                <a:cs typeface="Arial" panose="020B0604020202020204" pitchFamily="34" charset="0"/>
              </a:rPr>
              <a:t>nutricional para elegir lo que </a:t>
            </a:r>
            <a:br>
              <a:rPr lang="en-US" dirty="0">
                <a:latin typeface="Arial" panose="020B0604020202020204" pitchFamily="34" charset="0"/>
                <a:cs typeface="Arial" panose="020B0604020202020204" pitchFamily="34" charset="0"/>
              </a:rPr>
            </a:br>
            <a:r>
              <a:rPr lang="es">
                <a:latin typeface="Arial" panose="020B0604020202020204" pitchFamily="34" charset="0"/>
                <a:cs typeface="Arial" panose="020B0604020202020204" pitchFamily="34" charset="0"/>
              </a:rPr>
              <a:t>más le convenga.</a:t>
            </a:r>
          </a:p>
          <a:p>
            <a:pPr marL="742950" lvl="1" indent="-285750" rtl="0">
              <a:lnSpc>
                <a:spcPct val="100000"/>
              </a:lnSpc>
              <a:spcBef>
                <a:spcPts val="0"/>
              </a:spcBef>
              <a:buFont typeface="Arial" panose="020B0604020202020204" pitchFamily="34" charset="0"/>
              <a:buChar char="•"/>
            </a:pPr>
            <a:endParaRPr lang="en-US" sz="2200" dirty="0">
              <a:solidFill>
                <a:srgbClr val="007CBA"/>
              </a:solidFill>
              <a:latin typeface="Arial" panose="020B0604020202020204" pitchFamily="34" charset="0"/>
              <a:cs typeface="Arial" panose="020B0604020202020204" pitchFamily="34" charset="0"/>
            </a:endParaRPr>
          </a:p>
          <a:p>
            <a:pPr lvl="0" rtl="0">
              <a:lnSpc>
                <a:spcPct val="100000"/>
              </a:lnSpc>
              <a:spcBef>
                <a:spcPts val="0"/>
              </a:spcBef>
            </a:pPr>
            <a:r>
              <a:rPr lang="es" b="1" kern="0">
                <a:latin typeface="Arial" charset="0"/>
                <a:ea typeface="Arial" charset="0"/>
                <a:cs typeface="Arial" charset="0"/>
                <a:sym typeface="Arial"/>
              </a:rPr>
              <a:t>En casa...</a:t>
            </a:r>
          </a:p>
          <a:p>
            <a:pPr marL="285750" lvl="0" indent="-285750" rtl="0">
              <a:lnSpc>
                <a:spcPct val="100000"/>
              </a:lnSpc>
              <a:spcBef>
                <a:spcPts val="0"/>
              </a:spcBef>
              <a:buFont typeface="Arial" panose="020B0604020202020204" pitchFamily="34" charset="0"/>
              <a:buChar char="•"/>
            </a:pPr>
            <a:r>
              <a:rPr lang="es">
                <a:latin typeface="Arial" panose="020B0604020202020204" pitchFamily="34" charset="0"/>
                <a:cs typeface="Arial" panose="020B0604020202020204" pitchFamily="34" charset="0"/>
              </a:rPr>
              <a:t>pruebe hornear, asar, cocer al vapor </a:t>
            </a:r>
            <a:br>
              <a:rPr lang="en-US" dirty="0">
                <a:latin typeface="Arial" panose="020B0604020202020204" pitchFamily="34" charset="0"/>
                <a:cs typeface="Arial" panose="020B0604020202020204" pitchFamily="34" charset="0"/>
              </a:rPr>
            </a:br>
            <a:r>
              <a:rPr lang="es">
                <a:latin typeface="Arial" panose="020B0604020202020204" pitchFamily="34" charset="0"/>
                <a:cs typeface="Arial" panose="020B0604020202020204" pitchFamily="34" charset="0"/>
              </a:rPr>
              <a:t>o grillar en lugar de freír.</a:t>
            </a:r>
          </a:p>
          <a:p>
            <a:pPr marL="285750" lvl="0" indent="-285750" rtl="0">
              <a:lnSpc>
                <a:spcPct val="100000"/>
              </a:lnSpc>
              <a:spcBef>
                <a:spcPts val="0"/>
              </a:spcBef>
              <a:buFont typeface="Arial" panose="020B0604020202020204" pitchFamily="34" charset="0"/>
              <a:buChar char="•"/>
            </a:pPr>
            <a:r>
              <a:rPr lang="es">
                <a:latin typeface="Arial" panose="020B0604020202020204" pitchFamily="34" charset="0"/>
                <a:cs typeface="Arial" panose="020B0604020202020204" pitchFamily="34" charset="0"/>
              </a:rPr>
              <a:t>sea creativo con las hierbas y las especias.</a:t>
            </a:r>
          </a:p>
          <a:p>
            <a:pPr rtl="0"/>
            <a:endParaRPr lang="en-US" dirty="0"/>
          </a:p>
        </p:txBody>
      </p:sp>
    </p:spTree>
    <p:extLst>
      <p:ext uri="{BB962C8B-B14F-4D97-AF65-F5344CB8AC3E}">
        <p14:creationId xmlns:p14="http://schemas.microsoft.com/office/powerpoint/2010/main" val="1547453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41</a:t>
            </a:r>
          </a:p>
        </p:txBody>
      </p:sp>
      <p:pic>
        <p:nvPicPr>
          <p:cNvPr id="5" name="Imagen 4" descr="Etiqueta de información nutricional">
            <a:extLst>
              <a:ext uri="{FF2B5EF4-FFF2-40B4-BE49-F238E27FC236}">
                <a16:creationId xmlns:a16="http://schemas.microsoft.com/office/drawing/2014/main" id="{1A7EB9E3-E6C0-224F-AAC0-8B865140E27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10200" y="824459"/>
            <a:ext cx="3355333" cy="5366479"/>
          </a:xfrm>
          <a:prstGeom prst="rect">
            <a:avLst/>
          </a:prstGeom>
        </p:spPr>
      </p:pic>
      <p:sp>
        <p:nvSpPr>
          <p:cNvPr id="7" name="Título 6">
            <a:extLst>
              <a:ext uri="{FF2B5EF4-FFF2-40B4-BE49-F238E27FC236}">
                <a16:creationId xmlns:a16="http://schemas.microsoft.com/office/drawing/2014/main" id="{BF3B9DCE-2363-4D4C-9103-C246672C0675}"/>
              </a:ext>
            </a:extLst>
          </p:cNvPr>
          <p:cNvSpPr>
            <a:spLocks noGrp="1"/>
          </p:cNvSpPr>
          <p:nvPr>
            <p:ph type="title"/>
          </p:nvPr>
        </p:nvSpPr>
        <p:spPr/>
        <p:txBody>
          <a:bodyPr rtlCol="0"/>
          <a:lstStyle/>
          <a:p>
            <a:pPr rtl="0"/>
            <a:r>
              <a:rPr lang="es">
                <a:latin typeface="Arial" panose="020B0604020202020204" pitchFamily="34" charset="0"/>
                <a:cs typeface="Arial" panose="020B0604020202020204" pitchFamily="34" charset="0"/>
              </a:rPr>
              <a:t>Repaso: la etiqueta nueva: ¿qué tiene de nuevo? </a:t>
            </a:r>
            <a:endParaRPr lang="en-US" dirty="0"/>
          </a:p>
        </p:txBody>
      </p:sp>
    </p:spTree>
    <p:extLst>
      <p:ext uri="{BB962C8B-B14F-4D97-AF65-F5344CB8AC3E}">
        <p14:creationId xmlns:p14="http://schemas.microsoft.com/office/powerpoint/2010/main" val="2021303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42</a:t>
            </a:r>
          </a:p>
        </p:txBody>
      </p:sp>
      <p:pic>
        <p:nvPicPr>
          <p:cNvPr id="7" name="Imagen 6">
            <a:extLst>
              <a:ext uri="{FF2B5EF4-FFF2-40B4-BE49-F238E27FC236}">
                <a16:creationId xmlns:a16="http://schemas.microsoft.com/office/drawing/2014/main" id="{D57AFA81-E1E2-6848-A704-72BEB12AA6A4}"/>
              </a:ext>
            </a:extLst>
          </p:cNvPr>
          <p:cNvPicPr>
            <a:picLocks noChangeAspect="1"/>
          </p:cNvPicPr>
          <p:nvPr/>
        </p:nvPicPr>
        <p:blipFill>
          <a:blip r:embed="rId3"/>
          <a:srcRect/>
          <a:stretch/>
        </p:blipFill>
        <p:spPr>
          <a:xfrm>
            <a:off x="6723769" y="914400"/>
            <a:ext cx="3707270" cy="5111979"/>
          </a:xfrm>
          <a:prstGeom prst="rect">
            <a:avLst/>
          </a:prstGeom>
        </p:spPr>
      </p:pic>
      <p:sp>
        <p:nvSpPr>
          <p:cNvPr id="2" name="Título 1">
            <a:extLst>
              <a:ext uri="{FF2B5EF4-FFF2-40B4-BE49-F238E27FC236}">
                <a16:creationId xmlns:a16="http://schemas.microsoft.com/office/drawing/2014/main" id="{30E1C137-42B7-BB46-9A43-D1061D5511E5}"/>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Repaso: tomar decisiones saludables</a:t>
            </a:r>
            <a:endParaRPr lang="en-US" dirty="0"/>
          </a:p>
        </p:txBody>
      </p:sp>
      <p:sp>
        <p:nvSpPr>
          <p:cNvPr id="4" name="Marcador de posición de texto 3">
            <a:extLst>
              <a:ext uri="{FF2B5EF4-FFF2-40B4-BE49-F238E27FC236}">
                <a16:creationId xmlns:a16="http://schemas.microsoft.com/office/drawing/2014/main" id="{14F70136-37F2-451D-8281-A50B7CC0A211}"/>
              </a:ext>
            </a:extLst>
          </p:cNvPr>
          <p:cNvSpPr>
            <a:spLocks noGrp="1"/>
          </p:cNvSpPr>
          <p:nvPr>
            <p:ph type="body" idx="1"/>
          </p:nvPr>
        </p:nvSpPr>
        <p:spPr/>
        <p:txBody>
          <a:bodyPr rtlCol="0"/>
          <a:lstStyle/>
          <a:p>
            <a:pPr lvl="0" rtl="0">
              <a:lnSpc>
                <a:spcPct val="100000"/>
              </a:lnSpc>
              <a:spcBef>
                <a:spcPts val="0"/>
              </a:spcBef>
            </a:pPr>
            <a:r>
              <a:rPr lang="es" b="1" kern="0" dirty="0">
                <a:latin typeface="Arial" charset="0"/>
                <a:ea typeface="Arial" charset="0"/>
                <a:cs typeface="Arial" charset="0"/>
                <a:sym typeface="Arial"/>
              </a:rPr>
              <a:t>En la tienda:</a:t>
            </a:r>
          </a:p>
          <a:p>
            <a:pPr marL="342900" lvl="0" indent="-342900" rtl="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rtl="0">
              <a:lnSpc>
                <a:spcPct val="100000"/>
              </a:lnSpc>
              <a:spcBef>
                <a:spcPts val="0"/>
              </a:spcBef>
              <a:buFont typeface="Arial" charset="0"/>
              <a:buChar char="•"/>
            </a:pPr>
            <a:r>
              <a:rPr lang="es" kern="0" dirty="0">
                <a:latin typeface="Arial" charset="0"/>
                <a:ea typeface="Arial" charset="0"/>
                <a:cs typeface="Arial" charset="0"/>
                <a:sym typeface="Arial"/>
              </a:rPr>
              <a:t>Compre de manera inteligente.</a:t>
            </a:r>
          </a:p>
          <a:p>
            <a:pPr marL="342900" lvl="0" indent="-342900" rtl="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rtl="0">
              <a:lnSpc>
                <a:spcPct val="100000"/>
              </a:lnSpc>
              <a:spcBef>
                <a:spcPts val="0"/>
              </a:spcBef>
              <a:buFont typeface="Arial" charset="0"/>
              <a:buChar char="•"/>
            </a:pPr>
            <a:r>
              <a:rPr lang="es" kern="0" dirty="0">
                <a:latin typeface="Arial" charset="0"/>
                <a:ea typeface="Arial" charset="0"/>
                <a:cs typeface="Arial" charset="0"/>
                <a:sym typeface="Arial"/>
              </a:rPr>
              <a:t>Busque la etiqueta de información</a:t>
            </a:r>
            <a:br>
              <a:rPr lang="es" kern="0" dirty="0">
                <a:latin typeface="Arial" charset="0"/>
                <a:ea typeface="Arial" charset="0"/>
                <a:cs typeface="Arial" charset="0"/>
                <a:sym typeface="Arial"/>
              </a:rPr>
            </a:br>
            <a:r>
              <a:rPr lang="es" kern="0" dirty="0">
                <a:latin typeface="Arial" charset="0"/>
                <a:ea typeface="Arial" charset="0"/>
                <a:cs typeface="Arial" charset="0"/>
                <a:sym typeface="Arial"/>
              </a:rPr>
              <a:t>nutricional</a:t>
            </a:r>
            <a:r>
              <a:rPr lang="en-US" kern="0" dirty="0">
                <a:latin typeface="Arial" charset="0"/>
                <a:ea typeface="Arial" charset="0"/>
                <a:cs typeface="Arial" charset="0"/>
                <a:sym typeface="Arial"/>
              </a:rPr>
              <a:t> </a:t>
            </a:r>
            <a:r>
              <a:rPr lang="es" kern="0" dirty="0">
                <a:latin typeface="Arial" charset="0"/>
                <a:ea typeface="Arial" charset="0"/>
                <a:cs typeface="Arial" charset="0"/>
                <a:sym typeface="Arial"/>
              </a:rPr>
              <a:t>en los envases de los </a:t>
            </a:r>
            <a:br>
              <a:rPr lang="es" kern="0" dirty="0">
                <a:latin typeface="Arial" charset="0"/>
                <a:ea typeface="Arial" charset="0"/>
                <a:cs typeface="Arial" charset="0"/>
                <a:sym typeface="Arial"/>
              </a:rPr>
            </a:br>
            <a:r>
              <a:rPr lang="es" kern="0" dirty="0">
                <a:latin typeface="Arial" charset="0"/>
                <a:ea typeface="Arial" charset="0"/>
                <a:cs typeface="Arial" charset="0"/>
                <a:sym typeface="Arial"/>
              </a:rPr>
              <a:t>alimentos y las bebidas.</a:t>
            </a:r>
          </a:p>
          <a:p>
            <a:pPr marL="342900" lvl="0" indent="-342900" rtl="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rtl="0">
              <a:lnSpc>
                <a:spcPct val="100000"/>
              </a:lnSpc>
              <a:spcBef>
                <a:spcPts val="0"/>
              </a:spcBef>
              <a:buFont typeface="Arial" charset="0"/>
              <a:buChar char="•"/>
            </a:pPr>
            <a:r>
              <a:rPr lang="es" kern="0" dirty="0">
                <a:latin typeface="Arial" charset="0"/>
                <a:ea typeface="Arial" charset="0"/>
                <a:cs typeface="Arial" charset="0"/>
                <a:sym typeface="Arial"/>
              </a:rPr>
              <a:t>Utilice su tarjeta de consejos rápidos.</a:t>
            </a:r>
          </a:p>
          <a:p>
            <a:pPr rtl="0"/>
            <a:endParaRPr lang="en-US" dirty="0"/>
          </a:p>
        </p:txBody>
      </p:sp>
    </p:spTree>
    <p:extLst>
      <p:ext uri="{BB962C8B-B14F-4D97-AF65-F5344CB8AC3E}">
        <p14:creationId xmlns:p14="http://schemas.microsoft.com/office/powerpoint/2010/main" val="1711275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43</a:t>
            </a:r>
          </a:p>
        </p:txBody>
      </p:sp>
      <p:pic>
        <p:nvPicPr>
          <p:cNvPr id="7" name="Imagen 6" descr="Mujer y niña cocinando">
            <a:extLst>
              <a:ext uri="{FF2B5EF4-FFF2-40B4-BE49-F238E27FC236}">
                <a16:creationId xmlns:a16="http://schemas.microsoft.com/office/drawing/2014/main" id="{6DF15342-A007-E145-95A7-A1FBDD30CE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02747" y="1294492"/>
            <a:ext cx="4898136" cy="4898136"/>
          </a:xfrm>
          <a:prstGeom prst="rect">
            <a:avLst/>
          </a:prstGeom>
        </p:spPr>
      </p:pic>
      <p:sp>
        <p:nvSpPr>
          <p:cNvPr id="2" name="Título 1">
            <a:extLst>
              <a:ext uri="{FF2B5EF4-FFF2-40B4-BE49-F238E27FC236}">
                <a16:creationId xmlns:a16="http://schemas.microsoft.com/office/drawing/2014/main" id="{487E3207-25F9-3849-BD63-727878473940}"/>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Repaso: tomar decisiones saludables</a:t>
            </a:r>
            <a:endParaRPr lang="en-US" dirty="0"/>
          </a:p>
        </p:txBody>
      </p:sp>
      <p:sp>
        <p:nvSpPr>
          <p:cNvPr id="4" name="Marcador de posición de texto 3">
            <a:extLst>
              <a:ext uri="{FF2B5EF4-FFF2-40B4-BE49-F238E27FC236}">
                <a16:creationId xmlns:a16="http://schemas.microsoft.com/office/drawing/2014/main" id="{4B78D3BB-AA3C-48BD-BACF-E3F5F233A6A9}"/>
              </a:ext>
            </a:extLst>
          </p:cNvPr>
          <p:cNvSpPr>
            <a:spLocks noGrp="1"/>
          </p:cNvSpPr>
          <p:nvPr>
            <p:ph type="body" idx="1"/>
          </p:nvPr>
        </p:nvSpPr>
        <p:spPr>
          <a:xfrm>
            <a:off x="1161143" y="1004267"/>
            <a:ext cx="5492576" cy="4939333"/>
          </a:xfrm>
        </p:spPr>
        <p:txBody>
          <a:bodyPr rtlCol="0"/>
          <a:lstStyle/>
          <a:p>
            <a:pPr lvl="0" rtl="0">
              <a:lnSpc>
                <a:spcPct val="100000"/>
              </a:lnSpc>
              <a:spcBef>
                <a:spcPts val="0"/>
              </a:spcBef>
            </a:pPr>
            <a:r>
              <a:rPr lang="es" b="1" kern="0" dirty="0">
                <a:latin typeface="Arial" charset="0"/>
                <a:ea typeface="Arial" charset="0"/>
                <a:cs typeface="Arial" charset="0"/>
                <a:sym typeface="Arial"/>
              </a:rPr>
              <a:t>En casa:</a:t>
            </a:r>
          </a:p>
          <a:p>
            <a:pPr marL="342900" lvl="0" indent="-342900" rtl="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rtl="0">
              <a:lnSpc>
                <a:spcPct val="100000"/>
              </a:lnSpc>
              <a:spcBef>
                <a:spcPts val="0"/>
              </a:spcBef>
              <a:buFont typeface="Arial" charset="0"/>
              <a:buChar char="•"/>
            </a:pPr>
            <a:r>
              <a:rPr lang="es" kern="0" dirty="0">
                <a:latin typeface="Arial" charset="0"/>
                <a:ea typeface="Arial" charset="0"/>
                <a:cs typeface="Arial" charset="0"/>
                <a:sym typeface="Arial"/>
              </a:rPr>
              <a:t>Elija alimentos dentro de los cinco grupos de alimentos.</a:t>
            </a:r>
          </a:p>
          <a:p>
            <a:pPr marL="342900" lvl="0" indent="-342900" rtl="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rtl="0">
              <a:lnSpc>
                <a:spcPct val="100000"/>
              </a:lnSpc>
              <a:spcBef>
                <a:spcPts val="0"/>
              </a:spcBef>
              <a:buFont typeface="Arial" charset="0"/>
              <a:buChar char="•"/>
            </a:pPr>
            <a:r>
              <a:rPr lang="es" kern="0" dirty="0">
                <a:latin typeface="Arial" charset="0"/>
                <a:ea typeface="Arial" charset="0"/>
                <a:cs typeface="Arial" charset="0"/>
                <a:sym typeface="Arial"/>
              </a:rPr>
              <a:t>Planifique las comidas semanales.</a:t>
            </a:r>
          </a:p>
          <a:p>
            <a:pPr marL="342900" lvl="0" indent="-342900" rtl="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rtl="0">
              <a:lnSpc>
                <a:spcPct val="100000"/>
              </a:lnSpc>
              <a:spcBef>
                <a:spcPts val="0"/>
              </a:spcBef>
              <a:buFont typeface="Arial" charset="0"/>
              <a:buChar char="•"/>
            </a:pPr>
            <a:r>
              <a:rPr lang="es" kern="0" dirty="0">
                <a:latin typeface="Arial" charset="0"/>
                <a:ea typeface="Arial" charset="0"/>
                <a:cs typeface="Arial" charset="0"/>
                <a:sym typeface="Arial"/>
              </a:rPr>
              <a:t>Pruebe recetas y formas de preparar comidas nuevas y saludables.</a:t>
            </a:r>
          </a:p>
          <a:p>
            <a:pPr marL="342900" lvl="0" indent="-342900" rtl="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rtl="0">
              <a:lnSpc>
                <a:spcPct val="100000"/>
              </a:lnSpc>
              <a:spcBef>
                <a:spcPts val="0"/>
              </a:spcBef>
              <a:buFont typeface="Arial" charset="0"/>
              <a:buChar char="•"/>
            </a:pPr>
            <a:r>
              <a:rPr lang="es" kern="0" dirty="0">
                <a:latin typeface="Arial" charset="0"/>
                <a:ea typeface="Arial" charset="0"/>
                <a:cs typeface="Arial" charset="0"/>
                <a:sym typeface="Arial"/>
              </a:rPr>
              <a:t>Tómense el tiempo para cocinar y comer juntos.</a:t>
            </a:r>
          </a:p>
          <a:p>
            <a:pPr rtl="0"/>
            <a:endParaRPr lang="en-US" dirty="0"/>
          </a:p>
        </p:txBody>
      </p:sp>
    </p:spTree>
    <p:extLst>
      <p:ext uri="{BB962C8B-B14F-4D97-AF65-F5344CB8AC3E}">
        <p14:creationId xmlns:p14="http://schemas.microsoft.com/office/powerpoint/2010/main" val="166928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44</a:t>
            </a:r>
          </a:p>
        </p:txBody>
      </p:sp>
      <p:pic>
        <p:nvPicPr>
          <p:cNvPr id="6" name="Imagen 5" descr="Una mujer mayor cenando fuera y mirando el menú">
            <a:extLst>
              <a:ext uri="{FF2B5EF4-FFF2-40B4-BE49-F238E27FC236}">
                <a16:creationId xmlns:a16="http://schemas.microsoft.com/office/drawing/2014/main" id="{581BFE9A-7F53-A847-89BE-BB7FC3B0390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491211" y="1109175"/>
            <a:ext cx="4000398" cy="5076789"/>
          </a:xfrm>
          <a:prstGeom prst="rect">
            <a:avLst/>
          </a:prstGeom>
        </p:spPr>
      </p:pic>
      <p:sp>
        <p:nvSpPr>
          <p:cNvPr id="2" name="Título 1">
            <a:extLst>
              <a:ext uri="{FF2B5EF4-FFF2-40B4-BE49-F238E27FC236}">
                <a16:creationId xmlns:a16="http://schemas.microsoft.com/office/drawing/2014/main" id="{AFB93127-8C44-6742-9D08-5BE22C1B6F67}"/>
              </a:ext>
            </a:extLst>
          </p:cNvPr>
          <p:cNvSpPr>
            <a:spLocks noGrp="1"/>
          </p:cNvSpPr>
          <p:nvPr>
            <p:ph type="title"/>
          </p:nvPr>
        </p:nvSpPr>
        <p:spPr/>
        <p:txBody>
          <a:bodyPr rtlCol="0"/>
          <a:lstStyle/>
          <a:p>
            <a:pPr rtl="0"/>
            <a:r>
              <a:rPr lang="es">
                <a:latin typeface="Arial" panose="020B0604020202020204" pitchFamily="34" charset="0"/>
                <a:cs typeface="Arial" panose="020B0604020202020204" pitchFamily="34" charset="0"/>
              </a:rPr>
              <a:t>Repaso: Conozca sus opciones cuando sale a comer </a:t>
            </a:r>
            <a:endParaRPr lang="en-US" dirty="0"/>
          </a:p>
        </p:txBody>
      </p:sp>
      <p:sp>
        <p:nvSpPr>
          <p:cNvPr id="4" name="Marcador de posición de texto 3">
            <a:extLst>
              <a:ext uri="{FF2B5EF4-FFF2-40B4-BE49-F238E27FC236}">
                <a16:creationId xmlns:a16="http://schemas.microsoft.com/office/drawing/2014/main" id="{63E16C06-40CE-4401-B9A9-3E4C96ECA19D}"/>
              </a:ext>
            </a:extLst>
          </p:cNvPr>
          <p:cNvSpPr>
            <a:spLocks noGrp="1"/>
          </p:cNvSpPr>
          <p:nvPr>
            <p:ph type="body" idx="1"/>
          </p:nvPr>
        </p:nvSpPr>
        <p:spPr>
          <a:xfrm>
            <a:off x="1161144" y="1004267"/>
            <a:ext cx="4811640" cy="4939333"/>
          </a:xfrm>
        </p:spPr>
        <p:txBody>
          <a:bodyPr rtlCol="0"/>
          <a:lstStyle/>
          <a:p>
            <a:pPr lvl="0" rtl="0">
              <a:lnSpc>
                <a:spcPct val="100000"/>
              </a:lnSpc>
              <a:spcBef>
                <a:spcPts val="0"/>
              </a:spcBef>
            </a:pPr>
            <a:r>
              <a:rPr lang="es" b="1" kern="0" dirty="0">
                <a:latin typeface="Arial" charset="0"/>
                <a:ea typeface="Arial" charset="0"/>
                <a:cs typeface="Arial" charset="0"/>
                <a:sym typeface="Arial"/>
              </a:rPr>
              <a:t>Cuando coma fuera de casa:</a:t>
            </a:r>
          </a:p>
          <a:p>
            <a:pPr marL="342900" lvl="0" indent="-342900" rtl="0">
              <a:lnSpc>
                <a:spcPct val="100000"/>
              </a:lnSpc>
              <a:spcBef>
                <a:spcPts val="0"/>
              </a:spcBef>
              <a:buFont typeface="Arial" charset="0"/>
              <a:buChar char="•"/>
            </a:pPr>
            <a:endParaRPr lang="en-US" kern="0" dirty="0">
              <a:latin typeface="Arial" panose="020B0604020202020204" pitchFamily="34" charset="0"/>
              <a:ea typeface="Arial" charset="0"/>
              <a:cs typeface="Arial" panose="020B0604020202020204" pitchFamily="34" charset="0"/>
              <a:sym typeface="Arial"/>
            </a:endParaRPr>
          </a:p>
          <a:p>
            <a:pPr marL="285750" lvl="0" indent="-285750">
              <a:lnSpc>
                <a:spcPct val="100000"/>
              </a:lnSpc>
              <a:spcBef>
                <a:spcPts val="0"/>
              </a:spcBef>
              <a:buFont typeface="Arial" panose="020B0604020202020204" pitchFamily="34" charset="0"/>
              <a:buChar char="•"/>
            </a:pPr>
            <a:r>
              <a:rPr lang="es" dirty="0">
                <a:latin typeface="Arial" panose="020B0604020202020204" pitchFamily="34" charset="0"/>
                <a:cs typeface="Arial" panose="020B0604020202020204" pitchFamily="34" charset="0"/>
              </a:rPr>
              <a:t>Conozca sus necesidades calóricas diarias. Utilice </a:t>
            </a:r>
            <a:r>
              <a:rPr lang="en-US" u="sng" dirty="0">
                <a:latin typeface="Arial" panose="020B0604020202020204" pitchFamily="34" charset="0"/>
                <a:cs typeface="Arial" panose="020B0604020202020204" pitchFamily="34" charset="0"/>
              </a:rPr>
              <a:t>https://www.fda.gov/media/126019/download</a:t>
            </a:r>
            <a:r>
              <a:rPr lang="es" dirty="0">
                <a:latin typeface="Arial" panose="020B0604020202020204" pitchFamily="34" charset="0"/>
                <a:cs typeface="Arial" panose="020B0604020202020204" pitchFamily="34" charset="0"/>
              </a:rPr>
              <a:t>.</a:t>
            </a:r>
          </a:p>
          <a:p>
            <a:pPr marL="285750" lvl="0" indent="-285750" rtl="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0" indent="-285750" rtl="0">
              <a:lnSpc>
                <a:spcPct val="100000"/>
              </a:lnSpc>
              <a:spcBef>
                <a:spcPts val="0"/>
              </a:spcBef>
              <a:buFont typeface="Arial" panose="020B0604020202020204" pitchFamily="34" charset="0"/>
              <a:buChar char="•"/>
            </a:pPr>
            <a:r>
              <a:rPr lang="es" dirty="0">
                <a:latin typeface="Arial" panose="020B0604020202020204" pitchFamily="34" charset="0"/>
                <a:cs typeface="Arial" panose="020B0604020202020204" pitchFamily="34" charset="0"/>
              </a:rPr>
              <a:t>Verifique la información calórica y nutricional.</a:t>
            </a:r>
          </a:p>
          <a:p>
            <a:pPr marL="285750" lvl="0" indent="-285750" rtl="0">
              <a:lnSpc>
                <a:spcPct val="100000"/>
              </a:lnSpc>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0" indent="-285750" rtl="0">
              <a:lnSpc>
                <a:spcPct val="100000"/>
              </a:lnSpc>
              <a:spcBef>
                <a:spcPts val="0"/>
              </a:spcBef>
              <a:buFont typeface="Arial" panose="020B0604020202020204" pitchFamily="34" charset="0"/>
              <a:buChar char="•"/>
            </a:pPr>
            <a:r>
              <a:rPr lang="es" dirty="0">
                <a:latin typeface="Arial" panose="020B0604020202020204" pitchFamily="34" charset="0"/>
                <a:cs typeface="Arial" panose="020B0604020202020204" pitchFamily="34" charset="0"/>
              </a:rPr>
              <a:t>Elija la opción que más le convenga.</a:t>
            </a:r>
          </a:p>
          <a:p>
            <a:pPr rtl="0"/>
            <a:endParaRPr lang="en-US" dirty="0"/>
          </a:p>
        </p:txBody>
      </p:sp>
    </p:spTree>
    <p:extLst>
      <p:ext uri="{BB962C8B-B14F-4D97-AF65-F5344CB8AC3E}">
        <p14:creationId xmlns:p14="http://schemas.microsoft.com/office/powerpoint/2010/main" val="2121985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45</a:t>
            </a:r>
          </a:p>
        </p:txBody>
      </p:sp>
      <p:pic>
        <p:nvPicPr>
          <p:cNvPr id="8" name="Imagen 7" descr="Mujer sonriente de pie con un signo de interrogación dentro de una burbuja de pensamiento sobre su cabeza">
            <a:extLst>
              <a:ext uri="{FF2B5EF4-FFF2-40B4-BE49-F238E27FC236}">
                <a16:creationId xmlns:a16="http://schemas.microsoft.com/office/drawing/2014/main" id="{F1589093-3F59-E047-AF93-5586643E6ED5}"/>
              </a:ext>
            </a:extLst>
          </p:cNvPr>
          <p:cNvPicPr>
            <a:picLocks noChangeAspect="1"/>
          </p:cNvPicPr>
          <p:nvPr/>
        </p:nvPicPr>
        <p:blipFill>
          <a:blip r:embed="rId3"/>
          <a:stretch>
            <a:fillRect/>
          </a:stretch>
        </p:blipFill>
        <p:spPr>
          <a:xfrm>
            <a:off x="5410200" y="815211"/>
            <a:ext cx="3464130" cy="5494149"/>
          </a:xfrm>
          <a:prstGeom prst="rect">
            <a:avLst/>
          </a:prstGeom>
        </p:spPr>
      </p:pic>
      <p:sp>
        <p:nvSpPr>
          <p:cNvPr id="2" name="Título 1">
            <a:extLst>
              <a:ext uri="{FF2B5EF4-FFF2-40B4-BE49-F238E27FC236}">
                <a16:creationId xmlns:a16="http://schemas.microsoft.com/office/drawing/2014/main" id="{21A17668-6230-7F4F-9802-4EE8BA97551C}"/>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¿Hay alguna pregunta o comentarios finales?</a:t>
            </a:r>
            <a:endParaRPr lang="en-US" dirty="0"/>
          </a:p>
        </p:txBody>
      </p:sp>
    </p:spTree>
    <p:extLst>
      <p:ext uri="{BB962C8B-B14F-4D97-AF65-F5344CB8AC3E}">
        <p14:creationId xmlns:p14="http://schemas.microsoft.com/office/powerpoint/2010/main" val="9515072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46</a:t>
            </a:r>
          </a:p>
        </p:txBody>
      </p:sp>
      <p:sp>
        <p:nvSpPr>
          <p:cNvPr id="2" name="Título 1">
            <a:extLst>
              <a:ext uri="{FF2B5EF4-FFF2-40B4-BE49-F238E27FC236}">
                <a16:creationId xmlns:a16="http://schemas.microsoft.com/office/drawing/2014/main" id="{80D6A879-C99B-2A40-B8E3-DC77FA4833C2}"/>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Para obtener más información:</a:t>
            </a:r>
            <a:endParaRPr lang="en-US" dirty="0"/>
          </a:p>
        </p:txBody>
      </p:sp>
      <p:sp>
        <p:nvSpPr>
          <p:cNvPr id="4" name="Marcador de posición de texto 3">
            <a:extLst>
              <a:ext uri="{FF2B5EF4-FFF2-40B4-BE49-F238E27FC236}">
                <a16:creationId xmlns:a16="http://schemas.microsoft.com/office/drawing/2014/main" id="{3D72385B-CD84-41F0-86FF-31E891F2F7A9}"/>
              </a:ext>
            </a:extLst>
          </p:cNvPr>
          <p:cNvSpPr>
            <a:spLocks noGrp="1"/>
          </p:cNvSpPr>
          <p:nvPr>
            <p:ph type="body" idx="1"/>
          </p:nvPr>
        </p:nvSpPr>
        <p:spPr/>
        <p:txBody>
          <a:bodyPr rtlCol="0"/>
          <a:lstStyle/>
          <a:p>
            <a:pPr marL="342900" lvl="0" indent="-342900" rtl="0">
              <a:lnSpc>
                <a:spcPct val="100000"/>
              </a:lnSpc>
              <a:spcBef>
                <a:spcPts val="0"/>
              </a:spcBef>
              <a:buFont typeface="Arial" charset="0"/>
              <a:buChar char="•"/>
            </a:pPr>
            <a:r>
              <a:rPr lang="es" kern="0">
                <a:latin typeface="Arial" charset="0"/>
                <a:ea typeface="Arial" charset="0"/>
                <a:cs typeface="Arial" charset="0"/>
                <a:sym typeface="Arial"/>
              </a:rPr>
              <a:t>Contacto:</a:t>
            </a:r>
            <a:br>
              <a:rPr lang="en-US" kern="0" dirty="0">
                <a:latin typeface="Arial" charset="0"/>
                <a:ea typeface="Arial" charset="0"/>
                <a:cs typeface="Arial" charset="0"/>
                <a:sym typeface="Arial"/>
              </a:rPr>
            </a:br>
            <a:r>
              <a:rPr lang="es" kern="0">
                <a:latin typeface="Arial" charset="0"/>
                <a:ea typeface="Arial" charset="0"/>
                <a:cs typeface="Arial" charset="0"/>
                <a:sym typeface="Arial"/>
              </a:rPr>
              <a:t>Nombre y apellido</a:t>
            </a:r>
            <a:br>
              <a:rPr lang="en-US" kern="0" dirty="0">
                <a:latin typeface="Arial" charset="0"/>
                <a:ea typeface="Arial" charset="0"/>
                <a:cs typeface="Arial" charset="0"/>
                <a:sym typeface="Arial"/>
              </a:rPr>
            </a:br>
            <a:r>
              <a:rPr lang="es" kern="0">
                <a:latin typeface="Arial" charset="0"/>
                <a:ea typeface="Arial" charset="0"/>
                <a:cs typeface="Arial" charset="0"/>
                <a:sym typeface="Arial"/>
              </a:rPr>
              <a:t>(XXX) XXX-XXXX</a:t>
            </a:r>
            <a:br>
              <a:rPr lang="en-US" kern="0" dirty="0">
                <a:latin typeface="Arial" charset="0"/>
                <a:ea typeface="Arial" charset="0"/>
                <a:cs typeface="Arial" charset="0"/>
                <a:sym typeface="Arial"/>
              </a:rPr>
            </a:br>
            <a:r>
              <a:rPr lang="es" kern="0">
                <a:latin typeface="Arial" charset="0"/>
                <a:ea typeface="Arial" charset="0"/>
                <a:cs typeface="Arial" charset="0"/>
                <a:sym typeface="Arial"/>
                <a:hlinkClick r:id="rId3"/>
              </a:rPr>
              <a:t>xxxxx@xxxxx.xxx</a:t>
            </a:r>
            <a:endParaRPr lang="en-US" kern="0" dirty="0">
              <a:latin typeface="Arial" charset="0"/>
              <a:ea typeface="Arial" charset="0"/>
              <a:cs typeface="Arial" charset="0"/>
              <a:sym typeface="Arial"/>
            </a:endParaRPr>
          </a:p>
          <a:p>
            <a:pPr marL="342900" lvl="0" indent="-342900" rtl="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rtl="0">
              <a:lnSpc>
                <a:spcPct val="100000"/>
              </a:lnSpc>
              <a:spcBef>
                <a:spcPts val="0"/>
              </a:spcBef>
              <a:buFont typeface="Arial" charset="0"/>
              <a:buChar char="•"/>
            </a:pPr>
            <a:r>
              <a:rPr lang="es" kern="0">
                <a:latin typeface="Arial" charset="0"/>
                <a:ea typeface="Arial" charset="0"/>
                <a:cs typeface="Arial" charset="0"/>
                <a:sym typeface="Arial"/>
              </a:rPr>
              <a:t>Visite el sitio web de la FDA.</a:t>
            </a:r>
          </a:p>
          <a:p>
            <a:pPr marL="342900" lvl="0" indent="-342900" rtl="0">
              <a:lnSpc>
                <a:spcPct val="100000"/>
              </a:lnSpc>
              <a:spcBef>
                <a:spcPts val="0"/>
              </a:spcBef>
              <a:buFont typeface="Arial" charset="0"/>
              <a:buChar char="•"/>
            </a:pPr>
            <a:endParaRPr lang="en-US" kern="0" dirty="0">
              <a:latin typeface="Arial" charset="0"/>
              <a:ea typeface="Arial" charset="0"/>
              <a:cs typeface="Arial" charset="0"/>
              <a:sym typeface="Arial"/>
            </a:endParaRPr>
          </a:p>
          <a:p>
            <a:pPr marL="342900" lvl="0" indent="-342900" rtl="0">
              <a:lnSpc>
                <a:spcPct val="100000"/>
              </a:lnSpc>
              <a:spcBef>
                <a:spcPts val="0"/>
              </a:spcBef>
              <a:buFont typeface="Arial" charset="0"/>
              <a:buChar char="•"/>
            </a:pPr>
            <a:r>
              <a:rPr lang="es" kern="0">
                <a:latin typeface="Arial" charset="0"/>
                <a:ea typeface="Arial" charset="0"/>
                <a:cs typeface="Arial" charset="0"/>
                <a:sym typeface="Arial"/>
              </a:rPr>
              <a:t>Repase sus folletos.</a:t>
            </a:r>
            <a:endParaRPr lang="en-US" dirty="0"/>
          </a:p>
        </p:txBody>
      </p:sp>
      <p:pic>
        <p:nvPicPr>
          <p:cNvPr id="7" name="Imagen 6">
            <a:extLst>
              <a:ext uri="{FF2B5EF4-FFF2-40B4-BE49-F238E27FC236}">
                <a16:creationId xmlns:a16="http://schemas.microsoft.com/office/drawing/2014/main" id="{EA1D418D-CD25-7B49-923F-F307ECC1E06C}"/>
              </a:ext>
            </a:extLst>
          </p:cNvPr>
          <p:cNvPicPr>
            <a:picLocks noChangeAspect="1"/>
          </p:cNvPicPr>
          <p:nvPr/>
        </p:nvPicPr>
        <p:blipFill>
          <a:blip r:embed="rId4"/>
          <a:srcRect/>
          <a:stretch/>
        </p:blipFill>
        <p:spPr>
          <a:xfrm>
            <a:off x="6770481" y="1465246"/>
            <a:ext cx="5015133" cy="4844113"/>
          </a:xfrm>
          <a:prstGeom prst="rect">
            <a:avLst/>
          </a:prstGeom>
        </p:spPr>
      </p:pic>
    </p:spTree>
    <p:extLst>
      <p:ext uri="{BB962C8B-B14F-4D97-AF65-F5344CB8AC3E}">
        <p14:creationId xmlns:p14="http://schemas.microsoft.com/office/powerpoint/2010/main" val="1819283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47</a:t>
            </a:r>
          </a:p>
        </p:txBody>
      </p:sp>
      <p:sp>
        <p:nvSpPr>
          <p:cNvPr id="2" name="Título 1">
            <a:extLst>
              <a:ext uri="{FF2B5EF4-FFF2-40B4-BE49-F238E27FC236}">
                <a16:creationId xmlns:a16="http://schemas.microsoft.com/office/drawing/2014/main" id="{ED83CDEB-E698-8046-99CB-75F79C431B95}"/>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Recursos</a:t>
            </a:r>
            <a:endParaRPr lang="en-US" dirty="0"/>
          </a:p>
        </p:txBody>
      </p:sp>
      <p:sp>
        <p:nvSpPr>
          <p:cNvPr id="4" name="Marcador de posición de texto 3">
            <a:extLst>
              <a:ext uri="{FF2B5EF4-FFF2-40B4-BE49-F238E27FC236}">
                <a16:creationId xmlns:a16="http://schemas.microsoft.com/office/drawing/2014/main" id="{96B65B23-F102-4899-BC52-6ABA744FBC15}"/>
              </a:ext>
            </a:extLst>
          </p:cNvPr>
          <p:cNvSpPr>
            <a:spLocks noGrp="1"/>
          </p:cNvSpPr>
          <p:nvPr>
            <p:ph type="body" idx="1"/>
          </p:nvPr>
        </p:nvSpPr>
        <p:spPr>
          <a:xfrm>
            <a:off x="1161142" y="1004267"/>
            <a:ext cx="10218057" cy="5582092"/>
          </a:xfrm>
        </p:spPr>
        <p:txBody>
          <a:bodyPr rtlCol="0"/>
          <a:lstStyle/>
          <a:p>
            <a:pPr marL="285750" lvl="0" indent="-285750" rtl="0">
              <a:lnSpc>
                <a:spcPct val="100000"/>
              </a:lnSpc>
              <a:spcBef>
                <a:spcPts val="0"/>
              </a:spcBef>
              <a:spcAft>
                <a:spcPts val="1800"/>
              </a:spcAft>
              <a:buFont typeface="Arial" panose="020B0604020202020204" pitchFamily="34" charset="0"/>
              <a:buChar char="•"/>
            </a:pPr>
            <a:r>
              <a:rPr lang="es" sz="1800" dirty="0">
                <a:latin typeface="Arial" panose="020B0604020202020204" pitchFamily="34" charset="0"/>
                <a:cs typeface="Arial" panose="020B0604020202020204" pitchFamily="34" charset="0"/>
              </a:rPr>
              <a:t>Sitio web del kit de herramientas</a:t>
            </a:r>
            <a:br>
              <a:rPr lang="en-US" sz="1800" dirty="0">
                <a:latin typeface="Arial" panose="020B0604020202020204" pitchFamily="34" charset="0"/>
                <a:cs typeface="Arial" panose="020B0604020202020204" pitchFamily="34" charset="0"/>
              </a:rPr>
            </a:br>
            <a:r>
              <a:rPr lang="es" sz="1800" b="1" dirty="0">
                <a:latin typeface="Arial" panose="020B0604020202020204" pitchFamily="34" charset="0"/>
                <a:cs typeface="Arial" panose="020B0604020202020204" pitchFamily="34" charset="0"/>
                <a:hlinkClick r:id="rId3"/>
              </a:rPr>
              <a:t>www.fda.gov/food/nutrition-education-resources-materials/health-educators-nutrition-toolkit-setting-table-healthy-eating</a:t>
            </a:r>
            <a:endParaRPr lang="en-US" sz="1800" b="1" dirty="0">
              <a:latin typeface="Arial" panose="020B0604020202020204" pitchFamily="34" charset="0"/>
              <a:cs typeface="Arial" panose="020B0604020202020204" pitchFamily="34" charset="0"/>
            </a:endParaRPr>
          </a:p>
          <a:p>
            <a:pPr marL="285750" lvl="0" indent="-285750">
              <a:lnSpc>
                <a:spcPct val="100000"/>
              </a:lnSpc>
              <a:spcBef>
                <a:spcPts val="0"/>
              </a:spcBef>
              <a:spcAft>
                <a:spcPts val="1800"/>
              </a:spcAft>
              <a:buFont typeface="Arial" panose="020B0604020202020204" pitchFamily="34" charset="0"/>
              <a:buChar char="•"/>
            </a:pPr>
            <a:r>
              <a:rPr lang="es" sz="1800" dirty="0">
                <a:latin typeface="Arial" panose="020B0604020202020204" pitchFamily="34" charset="0"/>
                <a:cs typeface="Arial" panose="020B0604020202020204" pitchFamily="34" charset="0"/>
              </a:rPr>
              <a:t>Gráfico calórico de la FDA</a:t>
            </a:r>
            <a:br>
              <a:rPr lang="en-US" sz="1800" dirty="0">
                <a:latin typeface="Arial" panose="020B0604020202020204" pitchFamily="34" charset="0"/>
                <a:cs typeface="Arial" panose="020B0604020202020204" pitchFamily="34" charset="0"/>
              </a:rPr>
            </a:br>
            <a:r>
              <a:rPr lang="en-US" sz="1800" b="1" u="sng" dirty="0">
                <a:latin typeface="Arial" panose="020B0604020202020204" pitchFamily="34" charset="0"/>
                <a:cs typeface="Arial" panose="020B0604020202020204" pitchFamily="34" charset="0"/>
                <a:hlinkClick r:id="rId4"/>
              </a:rPr>
              <a:t>https://www.fda.gov/media/126019/download</a:t>
            </a:r>
            <a:endParaRPr lang="en-US" sz="1800" b="1" u="sng" dirty="0">
              <a:latin typeface="Arial" panose="020B0604020202020204" pitchFamily="34" charset="0"/>
              <a:cs typeface="Arial" panose="020B0604020202020204" pitchFamily="34" charset="0"/>
            </a:endParaRPr>
          </a:p>
          <a:p>
            <a:pPr marL="285750" lvl="0" indent="-285750">
              <a:lnSpc>
                <a:spcPct val="100000"/>
              </a:lnSpc>
              <a:spcBef>
                <a:spcPts val="0"/>
              </a:spcBef>
              <a:spcAft>
                <a:spcPts val="1800"/>
              </a:spcAft>
              <a:buFont typeface="Arial" panose="020B0604020202020204" pitchFamily="34" charset="0"/>
              <a:buChar char="•"/>
            </a:pPr>
            <a:r>
              <a:rPr lang="en-US" sz="1800" dirty="0" err="1">
                <a:latin typeface="Arial" panose="020B0604020202020204" pitchFamily="34" charset="0"/>
                <a:cs typeface="Arial" panose="020B0604020202020204" pitchFamily="34" charset="0"/>
              </a:rPr>
              <a:t>Consejos</a:t>
            </a:r>
            <a:r>
              <a:rPr lang="en-US" sz="1800" dirty="0">
                <a:latin typeface="Arial" panose="020B0604020202020204" pitchFamily="34" charset="0"/>
                <a:cs typeface="Arial" panose="020B0604020202020204" pitchFamily="34" charset="0"/>
              </a:rPr>
              <a:t> para </a:t>
            </a:r>
            <a:r>
              <a:rPr lang="en-US" sz="1800" dirty="0" err="1">
                <a:latin typeface="Arial" panose="020B0604020202020204" pitchFamily="34" charset="0"/>
                <a:cs typeface="Arial" panose="020B0604020202020204" pitchFamily="34" charset="0"/>
              </a:rPr>
              <a:t>planificar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comidas</a:t>
            </a:r>
            <a:r>
              <a:rPr lang="en-US" sz="1800" dirty="0">
                <a:latin typeface="Arial" panose="020B0604020202020204" pitchFamily="34" charset="0"/>
                <a:cs typeface="Arial" panose="020B0604020202020204" pitchFamily="34" charset="0"/>
              </a:rPr>
              <a:t> de </a:t>
            </a:r>
            <a:r>
              <a:rPr lang="en-US" sz="1800" dirty="0" err="1">
                <a:latin typeface="Arial" panose="020B0604020202020204" pitchFamily="34" charset="0"/>
                <a:cs typeface="Arial" panose="020B0604020202020204" pitchFamily="34" charset="0"/>
              </a:rPr>
              <a:t>MiPlato</a:t>
            </a:r>
            <a:br>
              <a:rPr lang="en-US" sz="1800" dirty="0">
                <a:latin typeface="Arial" panose="020B0604020202020204" pitchFamily="34" charset="0"/>
                <a:cs typeface="Arial" panose="020B0604020202020204" pitchFamily="34" charset="0"/>
              </a:rPr>
            </a:br>
            <a:r>
              <a:rPr lang="es-ES" sz="1800" b="1" dirty="0">
                <a:latin typeface="Arial" panose="020B0604020202020204" pitchFamily="34" charset="0"/>
                <a:cs typeface="Arial" panose="020B0604020202020204" pitchFamily="34" charset="0"/>
                <a:hlinkClick r:id="rId5"/>
              </a:rPr>
              <a:t>https://www.myplate.gov/eat-healthy/healthy-eating-budget/make-plan</a:t>
            </a:r>
            <a:r>
              <a:rPr lang="es-ES" sz="1800" b="1" dirty="0">
                <a:latin typeface="Arial" panose="020B0604020202020204" pitchFamily="34" charset="0"/>
                <a:cs typeface="Arial" panose="020B0604020202020204" pitchFamily="34" charset="0"/>
              </a:rPr>
              <a:t> </a:t>
            </a:r>
            <a:endParaRPr lang="es" sz="1800" b="1" u="sng" dirty="0">
              <a:latin typeface="Arial" panose="020B0604020202020204" pitchFamily="34" charset="0"/>
              <a:cs typeface="Arial" panose="020B0604020202020204" pitchFamily="34" charset="0"/>
            </a:endParaRPr>
          </a:p>
          <a:p>
            <a:pPr marL="285750" lvl="0" indent="-285750">
              <a:lnSpc>
                <a:spcPct val="100000"/>
              </a:lnSpc>
              <a:spcBef>
                <a:spcPts val="0"/>
              </a:spcBef>
              <a:spcAft>
                <a:spcPts val="1800"/>
              </a:spcAft>
              <a:buFont typeface="Arial" panose="020B0604020202020204" pitchFamily="34" charset="0"/>
              <a:buChar char="•"/>
            </a:pPr>
            <a:r>
              <a:rPr lang="es" sz="1800" dirty="0">
                <a:latin typeface="Arial" panose="020B0604020202020204" pitchFamily="34" charset="0"/>
                <a:cs typeface="Arial" panose="020B0604020202020204" pitchFamily="34" charset="0"/>
              </a:rPr>
              <a:t>Recetas y menús de MiPlato</a:t>
            </a:r>
            <a:br>
              <a:rPr lang="en-US" sz="1800" dirty="0">
                <a:latin typeface="Arial" panose="020B0604020202020204" pitchFamily="34" charset="0"/>
                <a:cs typeface="Arial" panose="020B0604020202020204" pitchFamily="34" charset="0"/>
              </a:rPr>
            </a:br>
            <a:r>
              <a:rPr lang="en-US" sz="1800" b="1" u="sng" dirty="0">
                <a:latin typeface="Arial" panose="020B0604020202020204" pitchFamily="34" charset="0"/>
                <a:cs typeface="Arial" panose="020B0604020202020204" pitchFamily="34" charset="0"/>
                <a:hlinkClick r:id="rId6"/>
              </a:rPr>
              <a:t>https://www.myplate.gov/es/myplate-kitchen/recipes</a:t>
            </a:r>
            <a:endParaRPr lang="en-US" sz="1800" b="1" u="sng" dirty="0">
              <a:latin typeface="Arial" panose="020B0604020202020204" pitchFamily="34" charset="0"/>
              <a:cs typeface="Arial" panose="020B0604020202020204" pitchFamily="34" charset="0"/>
            </a:endParaRPr>
          </a:p>
          <a:p>
            <a:pPr marL="285750" lvl="0" indent="-285750">
              <a:lnSpc>
                <a:spcPct val="100000"/>
              </a:lnSpc>
              <a:spcBef>
                <a:spcPts val="0"/>
              </a:spcBef>
              <a:spcAft>
                <a:spcPts val="1800"/>
              </a:spcAft>
              <a:buFont typeface="Arial" panose="020B0604020202020204" pitchFamily="34" charset="0"/>
              <a:buChar char="•"/>
            </a:pPr>
            <a:r>
              <a:rPr lang="es" sz="1800" dirty="0">
                <a:latin typeface="Arial" panose="020B0604020202020204" pitchFamily="34" charset="0"/>
                <a:cs typeface="Arial" panose="020B0604020202020204" pitchFamily="34" charset="0"/>
              </a:rPr>
              <a:t>Recursos de educación nutricional de la FDA</a:t>
            </a:r>
            <a:br>
              <a:rPr lang="en-US" sz="1800" dirty="0">
                <a:latin typeface="Arial" panose="020B0604020202020204" pitchFamily="34" charset="0"/>
                <a:cs typeface="Arial" panose="020B0604020202020204" pitchFamily="34" charset="0"/>
              </a:rPr>
            </a:br>
            <a:r>
              <a:rPr lang="es" sz="1800" b="1" u="sng"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www.fda.gov/nutritioneducation</a:t>
            </a:r>
            <a:r>
              <a:rPr lang="es" sz="1800" b="1"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pPr lvl="0" rtl="0">
              <a:lnSpc>
                <a:spcPct val="100000"/>
              </a:lnSpc>
              <a:spcBef>
                <a:spcPts val="0"/>
              </a:spcBef>
              <a:spcAft>
                <a:spcPts val="1800"/>
              </a:spcAft>
            </a:pPr>
            <a:endParaRPr lang="es" sz="1800" b="1" u="sng" dirty="0">
              <a:latin typeface="Arial" panose="020B0604020202020204" pitchFamily="34" charset="0"/>
              <a:cs typeface="Arial" panose="020B0604020202020204" pitchFamily="34" charset="0"/>
            </a:endParaRPr>
          </a:p>
          <a:p>
            <a:pPr rtl="0"/>
            <a:endParaRPr lang="en-US" dirty="0"/>
          </a:p>
        </p:txBody>
      </p:sp>
    </p:spTree>
    <p:extLst>
      <p:ext uri="{BB962C8B-B14F-4D97-AF65-F5344CB8AC3E}">
        <p14:creationId xmlns:p14="http://schemas.microsoft.com/office/powerpoint/2010/main" val="821551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Tres instructores saludando con la mano"/>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07014" y="860220"/>
            <a:ext cx="9999166" cy="5275109"/>
          </a:xfrm>
          <a:prstGeom prst="rect">
            <a:avLst/>
          </a:prstGeom>
        </p:spPr>
      </p:pic>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48</a:t>
            </a:r>
          </a:p>
        </p:txBody>
      </p:sp>
      <p:sp>
        <p:nvSpPr>
          <p:cNvPr id="2" name="Título 1">
            <a:extLst>
              <a:ext uri="{FF2B5EF4-FFF2-40B4-BE49-F238E27FC236}">
                <a16:creationId xmlns:a16="http://schemas.microsoft.com/office/drawing/2014/main" id="{C67B4FED-86E2-434B-98F4-222FC177BE18}"/>
              </a:ext>
            </a:extLst>
          </p:cNvPr>
          <p:cNvSpPr>
            <a:spLocks noGrp="1"/>
          </p:cNvSpPr>
          <p:nvPr>
            <p:ph type="title"/>
          </p:nvPr>
        </p:nvSpPr>
        <p:spPr/>
        <p:txBody>
          <a:bodyPr rtlCol="0"/>
          <a:lstStyle/>
          <a:p>
            <a:pPr rtl="0"/>
            <a:r>
              <a:rPr lang="es" kern="0">
                <a:solidFill>
                  <a:srgbClr val="FFFFFF"/>
                </a:solidFill>
                <a:latin typeface="Arial" charset="0"/>
                <a:ea typeface="Arial" charset="0"/>
                <a:cs typeface="Arial" charset="0"/>
                <a:sym typeface="Arial"/>
              </a:rPr>
              <a:t>¡Gracias!</a:t>
            </a:r>
            <a:endParaRPr lang="en-US" dirty="0"/>
          </a:p>
        </p:txBody>
      </p:sp>
    </p:spTree>
    <p:extLst>
      <p:ext uri="{BB962C8B-B14F-4D97-AF65-F5344CB8AC3E}">
        <p14:creationId xmlns:p14="http://schemas.microsoft.com/office/powerpoint/2010/main" val="951908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5</a:t>
            </a:r>
          </a:p>
        </p:txBody>
      </p:sp>
      <p:sp>
        <p:nvSpPr>
          <p:cNvPr id="2" name="Título 1">
            <a:extLst>
              <a:ext uri="{FF2B5EF4-FFF2-40B4-BE49-F238E27FC236}">
                <a16:creationId xmlns:a16="http://schemas.microsoft.com/office/drawing/2014/main" id="{1E63C745-8B85-2F48-9E4D-0039B82DD8CE}"/>
              </a:ext>
            </a:extLst>
          </p:cNvPr>
          <p:cNvSpPr>
            <a:spLocks noGrp="1"/>
          </p:cNvSpPr>
          <p:nvPr>
            <p:ph type="title"/>
          </p:nvPr>
        </p:nvSpPr>
        <p:spPr>
          <a:xfrm>
            <a:off x="1099312" y="248390"/>
            <a:ext cx="10515600" cy="467553"/>
          </a:xfrm>
        </p:spPr>
        <p:txBody>
          <a:bodyPr rtlCol="0"/>
          <a:lstStyle/>
          <a:p>
            <a:pPr rtl="0"/>
            <a:r>
              <a:rPr lang="es" sz="2200" b="1" kern="0">
                <a:solidFill>
                  <a:srgbClr val="FFFFFF"/>
                </a:solidFill>
                <a:latin typeface="Arial" charset="0"/>
                <a:ea typeface="Arial" charset="0"/>
                <a:cs typeface="Arial" charset="0"/>
                <a:sym typeface="Arial"/>
              </a:rPr>
              <a:t>Definiciones</a:t>
            </a:r>
          </a:p>
        </p:txBody>
      </p:sp>
      <p:sp>
        <p:nvSpPr>
          <p:cNvPr id="6" name="Marcador de posición de texto 5">
            <a:extLst>
              <a:ext uri="{FF2B5EF4-FFF2-40B4-BE49-F238E27FC236}">
                <a16:creationId xmlns:a16="http://schemas.microsoft.com/office/drawing/2014/main" id="{DF7CD58B-0C5B-BB42-97C5-973EBFD8B050}"/>
              </a:ext>
            </a:extLst>
          </p:cNvPr>
          <p:cNvSpPr>
            <a:spLocks noGrp="1"/>
          </p:cNvSpPr>
          <p:nvPr>
            <p:ph type="body" idx="1"/>
          </p:nvPr>
        </p:nvSpPr>
        <p:spPr>
          <a:xfrm>
            <a:off x="1099312" y="1110767"/>
            <a:ext cx="9176512" cy="4773198"/>
          </a:xfrm>
        </p:spPr>
        <p:txBody>
          <a:bodyPr rtlCol="0"/>
          <a:lstStyle/>
          <a:p>
            <a:pPr marL="285750" lvl="0" indent="-285750" rtl="0">
              <a:buFont typeface="Arial" panose="020B0604020202020204" pitchFamily="34" charset="0"/>
              <a:buChar char="•"/>
            </a:pPr>
            <a:r>
              <a:rPr lang="es" b="1">
                <a:solidFill>
                  <a:srgbClr val="007CBA"/>
                </a:solidFill>
                <a:latin typeface="Arial" panose="020B0604020202020204" pitchFamily="34" charset="0"/>
                <a:cs typeface="Arial" panose="020B0604020202020204" pitchFamily="34" charset="0"/>
              </a:rPr>
              <a:t>Calorías:</a:t>
            </a:r>
            <a:r>
              <a:rPr lang="es">
                <a:solidFill>
                  <a:srgbClr val="007CBA"/>
                </a:solidFill>
                <a:latin typeface="Arial" panose="020B0604020202020204" pitchFamily="34" charset="0"/>
                <a:cs typeface="Arial" panose="020B0604020202020204" pitchFamily="34" charset="0"/>
              </a:rPr>
              <a:t> cantidad total de calorías o "energía" que se obtiene de todas las fuentes (carbohidratos, grasas, proteínas y alcohol) en una porción de alimento.</a:t>
            </a:r>
          </a:p>
          <a:p>
            <a:pPr marL="285750" lvl="0" indent="-285750" rtl="0">
              <a:buFont typeface="Arial" panose="020B0604020202020204" pitchFamily="34" charset="0"/>
              <a:buChar char="•"/>
            </a:pPr>
            <a:endParaRPr lang="en-US" dirty="0">
              <a:solidFill>
                <a:srgbClr val="007CBA"/>
              </a:solidFill>
              <a:latin typeface="Arial" panose="020B0604020202020204" pitchFamily="34" charset="0"/>
              <a:cs typeface="Arial" panose="020B0604020202020204" pitchFamily="34" charset="0"/>
            </a:endParaRPr>
          </a:p>
          <a:p>
            <a:pPr marL="285750" lvl="0" indent="-285750" rtl="0">
              <a:buFont typeface="Arial" panose="020B0604020202020204" pitchFamily="34" charset="0"/>
              <a:buChar char="•"/>
            </a:pPr>
            <a:r>
              <a:rPr lang="es" b="1">
                <a:solidFill>
                  <a:srgbClr val="007CBA"/>
                </a:solidFill>
                <a:latin typeface="Arial" panose="020B0604020202020204" pitchFamily="34" charset="0"/>
                <a:cs typeface="Arial" panose="020B0604020202020204" pitchFamily="34" charset="0"/>
              </a:rPr>
              <a:t>Nutriente: </a:t>
            </a:r>
            <a:r>
              <a:rPr lang="es">
                <a:solidFill>
                  <a:srgbClr val="007CBA"/>
                </a:solidFill>
                <a:latin typeface="Arial" panose="020B0604020202020204" pitchFamily="34" charset="0"/>
                <a:cs typeface="Arial" panose="020B0604020202020204" pitchFamily="34" charset="0"/>
              </a:rPr>
              <a:t>sustancia en los alimentos que el cuerpo utiliza para funcionar y crecer. Ejemplos: grasas, carbohidratos, proteínas, vitaminas, minerales y agua.</a:t>
            </a:r>
          </a:p>
          <a:p>
            <a:pPr marL="285750" lvl="0" indent="-285750" rtl="0">
              <a:buFont typeface="Arial" panose="020B0604020202020204" pitchFamily="34" charset="0"/>
              <a:buChar char="•"/>
            </a:pPr>
            <a:endParaRPr lang="en-US" dirty="0">
              <a:solidFill>
                <a:srgbClr val="007CBA"/>
              </a:solidFill>
              <a:latin typeface="Arial" panose="020B0604020202020204" pitchFamily="34" charset="0"/>
              <a:cs typeface="Arial" panose="020B0604020202020204" pitchFamily="34" charset="0"/>
            </a:endParaRPr>
          </a:p>
          <a:p>
            <a:pPr marL="285750" lvl="0" indent="-285750" rtl="0">
              <a:buFont typeface="Arial" panose="020B0604020202020204" pitchFamily="34" charset="0"/>
              <a:buChar char="•"/>
            </a:pPr>
            <a:r>
              <a:rPr lang="es" b="1">
                <a:solidFill>
                  <a:srgbClr val="007CBA"/>
                </a:solidFill>
                <a:latin typeface="Arial" panose="020B0604020202020204" pitchFamily="34" charset="0"/>
                <a:cs typeface="Arial" panose="020B0604020202020204" pitchFamily="34" charset="0"/>
              </a:rPr>
              <a:t>% del valor diario (% VD): </a:t>
            </a:r>
            <a:r>
              <a:rPr lang="es">
                <a:solidFill>
                  <a:srgbClr val="007CBA"/>
                </a:solidFill>
                <a:latin typeface="Arial" panose="020B0604020202020204" pitchFamily="34" charset="0"/>
                <a:cs typeface="Arial" panose="020B0604020202020204" pitchFamily="34" charset="0"/>
              </a:rPr>
              <a:t>muestra cuánto contribuye un nutriente en una porción de alimento a una dieta diaria total. Puede ayudarlo a determinar si una porción de alimento es alta o baja en un nutriente individual y a comparar productos alimenticios. </a:t>
            </a:r>
          </a:p>
          <a:p>
            <a:pPr rtl="0"/>
            <a:endParaRPr lang="en-US" dirty="0"/>
          </a:p>
        </p:txBody>
      </p:sp>
    </p:spTree>
    <p:extLst>
      <p:ext uri="{BB962C8B-B14F-4D97-AF65-F5344CB8AC3E}">
        <p14:creationId xmlns:p14="http://schemas.microsoft.com/office/powerpoint/2010/main" val="1088015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6</a:t>
            </a:r>
          </a:p>
        </p:txBody>
      </p:sp>
      <p:pic>
        <p:nvPicPr>
          <p:cNvPr id="6" name="Imagen 5" descr="Sección superior de una etiqueta de información nutricional">
            <a:extLst>
              <a:ext uri="{FF2B5EF4-FFF2-40B4-BE49-F238E27FC236}">
                <a16:creationId xmlns:a16="http://schemas.microsoft.com/office/drawing/2014/main" id="{5002932D-E574-4B47-951A-E5ED7E7E037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886636" y="1428297"/>
            <a:ext cx="7942729" cy="4881063"/>
          </a:xfrm>
          <a:prstGeom prst="rect">
            <a:avLst/>
          </a:prstGeom>
        </p:spPr>
      </p:pic>
      <p:sp>
        <p:nvSpPr>
          <p:cNvPr id="2" name="Título 1">
            <a:extLst>
              <a:ext uri="{FF2B5EF4-FFF2-40B4-BE49-F238E27FC236}">
                <a16:creationId xmlns:a16="http://schemas.microsoft.com/office/drawing/2014/main" id="{8BBBECB5-3499-E747-AE6E-304A167E3AD2}"/>
              </a:ext>
            </a:extLst>
          </p:cNvPr>
          <p:cNvSpPr>
            <a:spLocks noGrp="1"/>
          </p:cNvSpPr>
          <p:nvPr>
            <p:ph type="title"/>
          </p:nvPr>
        </p:nvSpPr>
        <p:spPr>
          <a:xfrm>
            <a:off x="1081549" y="278296"/>
            <a:ext cx="9269896" cy="437321"/>
          </a:xfrm>
        </p:spPr>
        <p:txBody>
          <a:bodyPr rtlCol="0"/>
          <a:lstStyle/>
          <a:p>
            <a:pPr rtl="0"/>
            <a:r>
              <a:rPr lang="es" sz="2200" b="1" kern="0">
                <a:solidFill>
                  <a:srgbClr val="FFFFFF"/>
                </a:solidFill>
                <a:latin typeface="Arial" charset="0"/>
                <a:ea typeface="Arial" charset="0"/>
                <a:cs typeface="Arial" charset="0"/>
                <a:sym typeface="Arial"/>
              </a:rPr>
              <a:t>Etiqueta de información nutricional</a:t>
            </a:r>
            <a:endParaRPr lang="en-US" sz="2200" dirty="0"/>
          </a:p>
        </p:txBody>
      </p:sp>
    </p:spTree>
    <p:extLst>
      <p:ext uri="{BB962C8B-B14F-4D97-AF65-F5344CB8AC3E}">
        <p14:creationId xmlns:p14="http://schemas.microsoft.com/office/powerpoint/2010/main" val="457187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7</a:t>
            </a:r>
          </a:p>
        </p:txBody>
      </p:sp>
      <p:pic>
        <p:nvPicPr>
          <p:cNvPr id="6" name="Imagen 5" descr="Etiqueta de información nutricional">
            <a:extLst>
              <a:ext uri="{FF2B5EF4-FFF2-40B4-BE49-F238E27FC236}">
                <a16:creationId xmlns:a16="http://schemas.microsoft.com/office/drawing/2014/main" id="{CFB5AFAE-34E9-4A42-B3EE-0DE90263D11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10200" y="824459"/>
            <a:ext cx="3355333" cy="5366479"/>
          </a:xfrm>
          <a:prstGeom prst="rect">
            <a:avLst/>
          </a:prstGeom>
        </p:spPr>
      </p:pic>
      <p:sp>
        <p:nvSpPr>
          <p:cNvPr id="2" name="Título 1">
            <a:extLst>
              <a:ext uri="{FF2B5EF4-FFF2-40B4-BE49-F238E27FC236}">
                <a16:creationId xmlns:a16="http://schemas.microsoft.com/office/drawing/2014/main" id="{ADDA596A-FED2-2746-BCE8-3801A3FC096B}"/>
              </a:ext>
            </a:extLst>
          </p:cNvPr>
          <p:cNvSpPr>
            <a:spLocks noGrp="1"/>
          </p:cNvSpPr>
          <p:nvPr>
            <p:ph type="title"/>
          </p:nvPr>
        </p:nvSpPr>
        <p:spPr>
          <a:xfrm>
            <a:off x="1099312" y="307948"/>
            <a:ext cx="10515600" cy="347569"/>
          </a:xfrm>
        </p:spPr>
        <p:txBody>
          <a:bodyPr rtlCol="0"/>
          <a:lstStyle/>
          <a:p>
            <a:pPr rtl="0"/>
            <a:r>
              <a:rPr lang="es" b="1" kern="0">
                <a:solidFill>
                  <a:srgbClr val="FFFFFF"/>
                </a:solidFill>
                <a:latin typeface="Arial" charset="0"/>
                <a:ea typeface="Arial" charset="0"/>
                <a:cs typeface="Arial" charset="0"/>
                <a:sym typeface="Arial"/>
              </a:rPr>
              <a:t>Etiqueta de información nutricional</a:t>
            </a:r>
            <a:br>
              <a:rPr lang="en-US" b="1" kern="0" dirty="0">
                <a:solidFill>
                  <a:srgbClr val="FFFFFF"/>
                </a:solidFill>
                <a:latin typeface="Arial" charset="0"/>
                <a:ea typeface="Arial" charset="0"/>
                <a:cs typeface="Arial" charset="0"/>
                <a:sym typeface="Arial"/>
              </a:rPr>
            </a:br>
            <a:endParaRPr lang="en-US" dirty="0"/>
          </a:p>
        </p:txBody>
      </p:sp>
    </p:spTree>
    <p:extLst>
      <p:ext uri="{BB962C8B-B14F-4D97-AF65-F5344CB8AC3E}">
        <p14:creationId xmlns:p14="http://schemas.microsoft.com/office/powerpoint/2010/main" val="247655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Etiqueta de información nutricional original (actual)"/>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37200" y="889000"/>
            <a:ext cx="3124200" cy="5420360"/>
          </a:xfrm>
          <a:prstGeom prst="rect">
            <a:avLst/>
          </a:prstGeom>
        </p:spPr>
      </p:pic>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8</a:t>
            </a:r>
          </a:p>
        </p:txBody>
      </p:sp>
      <p:sp>
        <p:nvSpPr>
          <p:cNvPr id="6" name="Título 5">
            <a:extLst>
              <a:ext uri="{FF2B5EF4-FFF2-40B4-BE49-F238E27FC236}">
                <a16:creationId xmlns:a16="http://schemas.microsoft.com/office/drawing/2014/main" id="{741C59C0-390D-3647-BA26-3A4DEB56464D}"/>
              </a:ext>
            </a:extLst>
          </p:cNvPr>
          <p:cNvSpPr>
            <a:spLocks noGrp="1"/>
          </p:cNvSpPr>
          <p:nvPr>
            <p:ph type="title"/>
          </p:nvPr>
        </p:nvSpPr>
        <p:spPr>
          <a:xfrm>
            <a:off x="1161143" y="278296"/>
            <a:ext cx="9269896" cy="437321"/>
          </a:xfrm>
        </p:spPr>
        <p:txBody>
          <a:bodyPr rtlCol="0"/>
          <a:lstStyle/>
          <a:p>
            <a:pPr rtl="0"/>
            <a:r>
              <a:rPr lang="es" kern="0">
                <a:solidFill>
                  <a:srgbClr val="FFFFFF"/>
                </a:solidFill>
                <a:latin typeface="Arial" charset="0"/>
                <a:ea typeface="Arial" charset="0"/>
                <a:cs typeface="Arial" charset="0"/>
                <a:sym typeface="Arial"/>
              </a:rPr>
              <a:t>Etiqueta de información nutricional original (actual)</a:t>
            </a:r>
          </a:p>
        </p:txBody>
      </p:sp>
    </p:spTree>
    <p:extLst>
      <p:ext uri="{BB962C8B-B14F-4D97-AF65-F5344CB8AC3E}">
        <p14:creationId xmlns:p14="http://schemas.microsoft.com/office/powerpoint/2010/main" val="520411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p:cNvSpPr txBox="1"/>
          <p:nvPr/>
        </p:nvSpPr>
        <p:spPr>
          <a:xfrm>
            <a:off x="11614912" y="6309360"/>
            <a:ext cx="381000" cy="276999"/>
          </a:xfrm>
          <a:prstGeom prst="rect">
            <a:avLst/>
          </a:prstGeom>
          <a:noFill/>
        </p:spPr>
        <p:txBody>
          <a:bodyPr wrap="square" rtlCol="0" anchor="ctr" anchorCtr="0">
            <a:spAutoFit/>
          </a:bodyPr>
          <a:lstStyle/>
          <a:p>
            <a:pPr algn="ctr" rtl="0"/>
            <a:r>
              <a:rPr lang="es" sz="1200" kern="0">
                <a:solidFill>
                  <a:srgbClr val="007CBA"/>
                </a:solidFill>
                <a:latin typeface="Arial" charset="0"/>
                <a:ea typeface="Arial" charset="0"/>
                <a:cs typeface="Arial" charset="0"/>
                <a:sym typeface="Arial"/>
              </a:rPr>
              <a:t>9</a:t>
            </a:r>
          </a:p>
        </p:txBody>
      </p:sp>
      <p:pic>
        <p:nvPicPr>
          <p:cNvPr id="6" name="Imagen 5" descr="Nueva etiqueta de información nutricional mejorada">
            <a:extLst>
              <a:ext uri="{FF2B5EF4-FFF2-40B4-BE49-F238E27FC236}">
                <a16:creationId xmlns:a16="http://schemas.microsoft.com/office/drawing/2014/main" id="{0A2B0156-D17E-BC49-AC12-20AF53CE6AE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10200" y="824459"/>
            <a:ext cx="3355333" cy="5366479"/>
          </a:xfrm>
          <a:prstGeom prst="rect">
            <a:avLst/>
          </a:prstGeom>
        </p:spPr>
      </p:pic>
      <p:sp>
        <p:nvSpPr>
          <p:cNvPr id="2" name="Título 1">
            <a:extLst>
              <a:ext uri="{FF2B5EF4-FFF2-40B4-BE49-F238E27FC236}">
                <a16:creationId xmlns:a16="http://schemas.microsoft.com/office/drawing/2014/main" id="{30FB8D0E-C65D-AC4A-9FBE-8A8F15F7E327}"/>
              </a:ext>
            </a:extLst>
          </p:cNvPr>
          <p:cNvSpPr>
            <a:spLocks noGrp="1"/>
          </p:cNvSpPr>
          <p:nvPr>
            <p:ph type="title"/>
          </p:nvPr>
        </p:nvSpPr>
        <p:spPr/>
        <p:txBody>
          <a:bodyPr rtlCol="0"/>
          <a:lstStyle/>
          <a:p>
            <a:pPr rtl="0"/>
            <a:r>
              <a:rPr lang="es">
                <a:sym typeface="Arial"/>
              </a:rPr>
              <a:t>Nueva etiqueta de información nutricional mejorada</a:t>
            </a:r>
          </a:p>
        </p:txBody>
      </p:sp>
    </p:spTree>
    <p:extLst>
      <p:ext uri="{BB962C8B-B14F-4D97-AF65-F5344CB8AC3E}">
        <p14:creationId xmlns:p14="http://schemas.microsoft.com/office/powerpoint/2010/main" val="1855755628"/>
      </p:ext>
    </p:extLst>
  </p:cSld>
  <p:clrMapOvr>
    <a:masterClrMapping/>
  </p:clrMapOvr>
</p:sld>
</file>

<file path=ppt/theme/theme1.xml><?xml version="1.0" encoding="utf-8"?>
<a:theme xmlns:a="http://schemas.openxmlformats.org/drawingml/2006/main" name="Tema de oficin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icin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icin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C9092FF95D264EA46CF74BCAC60477" ma:contentTypeVersion="5" ma:contentTypeDescription="Create a new document." ma:contentTypeScope="" ma:versionID="3dc4bf99f3b375018289746a604c38e3">
  <xsd:schema xmlns:xsd="http://www.w3.org/2001/XMLSchema" xmlns:xs="http://www.w3.org/2001/XMLSchema" xmlns:p="http://schemas.microsoft.com/office/2006/metadata/properties" xmlns:ns2="d8dde7ef-6034-494e-a675-80dc08b775bd" xmlns:ns3="14c8ce7b-d2df-469d-b2c3-96f4c56193cb" targetNamespace="http://schemas.microsoft.com/office/2006/metadata/properties" ma:root="true" ma:fieldsID="81c8f0a6580efe7fab54333da91a8a18" ns2:_="" ns3:_="">
    <xsd:import namespace="d8dde7ef-6034-494e-a675-80dc08b775bd"/>
    <xsd:import namespace="14c8ce7b-d2df-469d-b2c3-96f4c56193cb"/>
    <xsd:element name="properties">
      <xsd:complexType>
        <xsd:sequence>
          <xsd:element name="documentManagement">
            <xsd:complexType>
              <xsd:all>
                <xsd:element ref="ns2:MediaServiceMetadata" minOccurs="0"/>
                <xsd:element ref="ns2:MediaServiceFastMetadata" minOccurs="0"/>
                <xsd:element ref="ns2:Imag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de7ef-6034-494e-a675-80dc08b775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Image" ma:index="10"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4c8ce7b-d2df-469d-b2c3-96f4c56193c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mage xmlns="d8dde7ef-6034-494e-a675-80dc08b775bd">
      <Url xsi:nil="true"/>
      <Description xsi:nil="true"/>
    </Image>
  </documentManagement>
</p:properties>
</file>

<file path=customXml/itemProps1.xml><?xml version="1.0" encoding="utf-8"?>
<ds:datastoreItem xmlns:ds="http://schemas.openxmlformats.org/officeDocument/2006/customXml" ds:itemID="{57D39392-A3F0-4DBC-87F5-4521CF119EAD}">
  <ds:schemaRefs>
    <ds:schemaRef ds:uri="http://schemas.microsoft.com/sharepoint/v3/contenttype/forms"/>
  </ds:schemaRefs>
</ds:datastoreItem>
</file>

<file path=customXml/itemProps2.xml><?xml version="1.0" encoding="utf-8"?>
<ds:datastoreItem xmlns:ds="http://schemas.openxmlformats.org/officeDocument/2006/customXml" ds:itemID="{29C69C27-01B8-4885-9371-7992BF4B8B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dde7ef-6034-494e-a675-80dc08b775bd"/>
    <ds:schemaRef ds:uri="14c8ce7b-d2df-469d-b2c3-96f4c56193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CDEEA6-C19B-4846-8FDF-55D6BE3E568A}">
  <ds:schemaRefs>
    <ds:schemaRef ds:uri="http://schemas.microsoft.com/office/2006/documentManagement/types"/>
    <ds:schemaRef ds:uri="http://purl.org/dc/dcmitype/"/>
    <ds:schemaRef ds:uri="http://purl.org/dc/elements/1.1/"/>
    <ds:schemaRef ds:uri="d8dde7ef-6034-494e-a675-80dc08b775bd"/>
    <ds:schemaRef ds:uri="http://www.w3.org/XML/1998/namespace"/>
    <ds:schemaRef ds:uri="http://schemas.microsoft.com/office/infopath/2007/PartnerControls"/>
    <ds:schemaRef ds:uri="14c8ce7b-d2df-469d-b2c3-96f4c56193cb"/>
    <ds:schemaRef ds:uri="http://purl.org/dc/terms/"/>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2561</TotalTime>
  <Words>7276</Words>
  <Application>Microsoft Office PowerPoint</Application>
  <PresentationFormat>Widescreen</PresentationFormat>
  <Paragraphs>627</Paragraphs>
  <Slides>48</Slides>
  <Notes>48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Courier New</vt:lpstr>
      <vt:lpstr>Tema de oficina</vt:lpstr>
      <vt:lpstr>Poner la mesa para comer saludablemente</vt:lpstr>
      <vt:lpstr>Introducción</vt:lpstr>
      <vt:lpstr>Objetivos</vt:lpstr>
      <vt:lpstr>Mensajes clave</vt:lpstr>
      <vt:lpstr>Definiciones</vt:lpstr>
      <vt:lpstr>Etiqueta de información nutricional</vt:lpstr>
      <vt:lpstr>Etiqueta de información nutricional </vt:lpstr>
      <vt:lpstr>Etiqueta de información nutricional original (actual)</vt:lpstr>
      <vt:lpstr>Nueva etiqueta de información nutricional mejorada</vt:lpstr>
      <vt:lpstr>Actividad de aprendizaje</vt:lpstr>
      <vt:lpstr>Qué nos dice la nueva etiqueta de información nutricional</vt:lpstr>
      <vt:lpstr>Qué nos dice la nueva etiqueta de información nutricional</vt:lpstr>
      <vt:lpstr>Qué nos dice la nueva etiqueta de información nutricional</vt:lpstr>
      <vt:lpstr>Qué nos dice la nueva etiqueta de información nutricional</vt:lpstr>
      <vt:lpstr>Actividad de aprendizaje</vt:lpstr>
      <vt:lpstr>Información sobre las grasas</vt:lpstr>
      <vt:lpstr>¿Qué son los azúcares añadidos?</vt:lpstr>
      <vt:lpstr>¿Dónde se pueden encontrar los azúcares añadidos?</vt:lpstr>
      <vt:lpstr>¿Cuánto azúcar añadido está de más?</vt:lpstr>
      <vt:lpstr>Actividad de aprendizaje </vt:lpstr>
      <vt:lpstr>Incorporar la nutrición en la vida diaria</vt:lpstr>
      <vt:lpstr>La cocina y la alimentación saludables comienzan cuando se compran alimentos de manera inteligente</vt:lpstr>
      <vt:lpstr>¡Compre de manera inteligente!</vt:lpstr>
      <vt:lpstr>¡Compre de manera inteligente!</vt:lpstr>
      <vt:lpstr>Nutrientes que se deben consumir MENOS:</vt:lpstr>
      <vt:lpstr>Nutrientes que se deben consumir MÁS:</vt:lpstr>
      <vt:lpstr>Consejos para comprar alimentos</vt:lpstr>
      <vt:lpstr>Verifique la lista de ingredientes</vt:lpstr>
      <vt:lpstr>Actividad de aprendizaje</vt:lpstr>
      <vt:lpstr>Tomar decisiones saludables en casa: recomendaciones de MiPlato del Departamento de Agricultura de EE. UU.</vt:lpstr>
      <vt:lpstr>Tomar decisiones saludables en casa: recomendaciones de MiPlato del Departamento de Agricultura de EE. UU.</vt:lpstr>
      <vt:lpstr>Tomar decisiones saludables en casa</vt:lpstr>
      <vt:lpstr>Consejos para cocinar y comer de forma saludable en casa</vt:lpstr>
      <vt:lpstr>Conozca sus opciones cuando sale a comer</vt:lpstr>
      <vt:lpstr>Conozca sus opciones cuando sale a comer</vt:lpstr>
      <vt:lpstr>Dónde hallar la información calórica y nutricional</vt:lpstr>
      <vt:lpstr>Conozca sus opciones cuando sale a comer </vt:lpstr>
      <vt:lpstr>Conozca sus opciones cuando sale a comer </vt:lpstr>
      <vt:lpstr>Actividad de aprendizaje</vt:lpstr>
      <vt:lpstr>¡Los pequeños cambios suman!</vt:lpstr>
      <vt:lpstr>Repaso: la etiqueta nueva: ¿qué tiene de nuevo? </vt:lpstr>
      <vt:lpstr>Repaso: tomar decisiones saludables</vt:lpstr>
      <vt:lpstr>Repaso: tomar decisiones saludables</vt:lpstr>
      <vt:lpstr>Repaso: Conozca sus opciones cuando sale a comer </vt:lpstr>
      <vt:lpstr>¿Hay alguna pregunta o comentarios finales?</vt:lpstr>
      <vt:lpstr>Para obtener más información:</vt:lpstr>
      <vt:lpstr>Recursos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Setting the Table for Healthy Eating</dc:title>
  <dc:creator>Microsoft Office User</dc:creator>
  <cp:lastModifiedBy>Rouhani, Ayma</cp:lastModifiedBy>
  <cp:revision>270</cp:revision>
  <cp:lastPrinted>2019-09-05T13:41:45Z</cp:lastPrinted>
  <dcterms:created xsi:type="dcterms:W3CDTF">2017-11-02T13:59:48Z</dcterms:created>
  <dcterms:modified xsi:type="dcterms:W3CDTF">2021-03-11T14:29:12Z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0x01010054C9092FF95D264EA46CF74BCAC60477</vt:lpwstr>
  </property>
</Properties>
</file>