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9311" r:id="rId1"/>
  </p:sldMasterIdLst>
  <p:notesMasterIdLst>
    <p:notesMasterId r:id="rId8"/>
  </p:notesMasterIdLst>
  <p:handoutMasterIdLst>
    <p:handoutMasterId r:id="rId9"/>
  </p:handoutMasterIdLst>
  <p:sldIdLst>
    <p:sldId id="441" r:id="rId2"/>
    <p:sldId id="717" r:id="rId3"/>
    <p:sldId id="580" r:id="rId4"/>
    <p:sldId id="718" r:id="rId5"/>
    <p:sldId id="581" r:id="rId6"/>
    <p:sldId id="452" r:id="rId7"/>
  </p:sldIdLst>
  <p:sldSz cx="9144000" cy="5143500" type="screen16x9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1225" indent="31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66838" indent="47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2450" indent="63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6" userDrawn="1">
          <p15:clr>
            <a:srgbClr val="A4A3A4"/>
          </p15:clr>
        </p15:guide>
        <p15:guide id="2" pos="5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FF"/>
    <a:srgbClr val="CCFFFF"/>
    <a:srgbClr val="0000FF"/>
    <a:srgbClr val="CC0000"/>
    <a:srgbClr val="FFFF00"/>
    <a:srgbClr val="CCFFCC"/>
    <a:srgbClr val="E5FEFF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60"/>
  </p:normalViewPr>
  <p:slideViewPr>
    <p:cSldViewPr>
      <p:cViewPr varScale="1">
        <p:scale>
          <a:sx n="142" d="100"/>
          <a:sy n="142" d="100"/>
        </p:scale>
        <p:origin x="696" y="126"/>
      </p:cViewPr>
      <p:guideLst>
        <p:guide orient="horz" pos="756"/>
        <p:guide pos="5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0" d="100"/>
          <a:sy n="50" d="100"/>
        </p:scale>
        <p:origin x="2672" y="52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BA1EA-C40B-4055-AA00-22C0C169A04A}" type="datetimeFigureOut">
              <a:rPr lang="en-US" smtClean="0"/>
              <a:t>3/13/2021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C3037-3EB9-4770-8DD1-C9D1AECCC5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343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775" cy="469745"/>
          </a:xfrm>
          <a:prstGeom prst="rect">
            <a:avLst/>
          </a:prstGeom>
        </p:spPr>
        <p:txBody>
          <a:bodyPr vert="horz" lIns="93131" tIns="46565" rIns="93131" bIns="46565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4092" y="0"/>
            <a:ext cx="3076775" cy="469745"/>
          </a:xfrm>
          <a:prstGeom prst="rect">
            <a:avLst/>
          </a:prstGeom>
        </p:spPr>
        <p:txBody>
          <a:bodyPr vert="horz" wrap="square" lIns="93131" tIns="46565" rIns="93131" bIns="4656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934ACF68-271C-4564-A744-D5DBE95EBD25}" type="datetimeFigureOut">
              <a:rPr lang="en-US"/>
              <a:pPr>
                <a:defRPr/>
              </a:pPr>
              <a:t>3/13/2021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6110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1" tIns="46565" rIns="93131" bIns="4656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891" y="4460167"/>
            <a:ext cx="5680693" cy="4224494"/>
          </a:xfrm>
          <a:prstGeom prst="rect">
            <a:avLst/>
          </a:prstGeom>
        </p:spPr>
        <p:txBody>
          <a:bodyPr vert="horz" lIns="93131" tIns="46565" rIns="93131" bIns="4656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127"/>
            <a:ext cx="3076775" cy="469745"/>
          </a:xfrm>
          <a:prstGeom prst="rect">
            <a:avLst/>
          </a:prstGeom>
        </p:spPr>
        <p:txBody>
          <a:bodyPr vert="horz" lIns="93131" tIns="46565" rIns="93131" bIns="46565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092" y="8917127"/>
            <a:ext cx="3076775" cy="469745"/>
          </a:xfrm>
          <a:prstGeom prst="rect">
            <a:avLst/>
          </a:prstGeom>
        </p:spPr>
        <p:txBody>
          <a:bodyPr vert="horz" wrap="square" lIns="93131" tIns="46565" rIns="93131" bIns="4656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5C95F579-8D91-4C38-A0F6-655015F0B1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827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12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6683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24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78126" algn="l" defTabSz="911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3752" algn="l" defTabSz="911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9380" algn="l" defTabSz="911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5004" algn="l" defTabSz="911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5F579-8D91-4C38-A0F6-655015F0B13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560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5F579-8D91-4C38-A0F6-655015F0B13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552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5F579-8D91-4C38-A0F6-655015F0B13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95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3606" y="4766445"/>
            <a:ext cx="2133600" cy="27384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4788694"/>
            <a:ext cx="2895600" cy="273844"/>
          </a:xfrm>
        </p:spPr>
        <p:txBody>
          <a:bodyPr/>
          <a:lstStyle/>
          <a:p>
            <a:pPr algn="l"/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285750"/>
            <a:ext cx="3078487" cy="64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698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14307" y="4785252"/>
            <a:ext cx="2133600" cy="273844"/>
          </a:xfrm>
        </p:spPr>
        <p:txBody>
          <a:bodyPr/>
          <a:lstStyle/>
          <a:p>
            <a:fld id="{A349544A-F1CD-3844-BFB3-6D230A0137DD}" type="datetimeFigureOut">
              <a:rPr lang="en-US" smtClean="0"/>
              <a:t>3/13/2021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4788694"/>
            <a:ext cx="2895600" cy="273844"/>
          </a:xfrm>
        </p:spPr>
        <p:txBody>
          <a:bodyPr/>
          <a:lstStyle/>
          <a:p>
            <a:pPr algn="l"/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8547980" y="4807330"/>
            <a:ext cx="372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2D067E6-6582-4AD4-8521-F7089C370E58}" type="slidenum"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‹#›</a:t>
            </a:fld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Helvetica"/>
              <a:cs typeface="Helvetica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048" y="133351"/>
            <a:ext cx="636341" cy="76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172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886200" y="4788694"/>
            <a:ext cx="2133600" cy="273844"/>
          </a:xfrm>
        </p:spPr>
        <p:txBody>
          <a:bodyPr/>
          <a:lstStyle/>
          <a:p>
            <a:fld id="{A349544A-F1CD-3844-BFB3-6D230A0137DD}" type="datetimeFigureOut">
              <a:rPr lang="en-US" smtClean="0"/>
              <a:t>3/13/2021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4788694"/>
            <a:ext cx="2895600" cy="273844"/>
          </a:xfrm>
        </p:spPr>
        <p:txBody>
          <a:bodyPr/>
          <a:lstStyle/>
          <a:p>
            <a:pPr algn="l"/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547980" y="4807330"/>
            <a:ext cx="372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2D067E6-6582-4AD4-8521-F7089C370E58}" type="slidenum"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‹#›</a:t>
            </a:fld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Helvetica"/>
              <a:cs typeface="Helvetica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048" y="133351"/>
            <a:ext cx="636341" cy="76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50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65513" y="4762003"/>
            <a:ext cx="2133600" cy="273844"/>
          </a:xfrm>
        </p:spPr>
        <p:txBody>
          <a:bodyPr/>
          <a:lstStyle/>
          <a:p>
            <a:fld id="{A349544A-F1CD-3844-BFB3-6D230A0137DD}" type="datetimeFigureOut">
              <a:rPr lang="en-US" smtClean="0"/>
              <a:t>3/13/2021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4788694"/>
            <a:ext cx="2895600" cy="273844"/>
          </a:xfrm>
        </p:spPr>
        <p:txBody>
          <a:bodyPr/>
          <a:lstStyle/>
          <a:p>
            <a:pPr algn="l"/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8547980" y="4807330"/>
            <a:ext cx="372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2D067E6-6582-4AD4-8521-F7089C370E58}" type="slidenum"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‹#›</a:t>
            </a:fld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Helvetica"/>
              <a:cs typeface="Helvetica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048" y="133351"/>
            <a:ext cx="636341" cy="76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138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19014" y="4788694"/>
            <a:ext cx="2133600" cy="273844"/>
          </a:xfrm>
        </p:spPr>
        <p:txBody>
          <a:bodyPr/>
          <a:lstStyle/>
          <a:p>
            <a:fld id="{A349544A-F1CD-3844-BFB3-6D230A0137DD}" type="datetimeFigureOut">
              <a:rPr lang="en-US" smtClean="0"/>
              <a:t>3/13/2021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4788694"/>
            <a:ext cx="2895600" cy="273844"/>
          </a:xfrm>
        </p:spPr>
        <p:txBody>
          <a:bodyPr/>
          <a:lstStyle/>
          <a:p>
            <a:pPr algn="l"/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8547980" y="4807330"/>
            <a:ext cx="372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2D067E6-6582-4AD4-8521-F7089C370E58}" type="slidenum"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‹#›</a:t>
            </a:fld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Helvetica"/>
              <a:cs typeface="Helvetica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048" y="133351"/>
            <a:ext cx="636341" cy="76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04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55241" y="4767263"/>
            <a:ext cx="2133600" cy="273844"/>
          </a:xfrm>
        </p:spPr>
        <p:txBody>
          <a:bodyPr/>
          <a:lstStyle/>
          <a:p>
            <a:fld id="{A349544A-F1CD-3844-BFB3-6D230A0137DD}" type="datetimeFigureOut">
              <a:rPr lang="en-US" smtClean="0"/>
              <a:t>3/13/2021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-800022" y="1042755"/>
            <a:ext cx="2171700" cy="365125"/>
          </a:xfrm>
        </p:spPr>
        <p:txBody>
          <a:bodyPr/>
          <a:lstStyle/>
          <a:p>
            <a:pPr algn="l"/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sp>
        <p:nvSpPr>
          <p:cNvPr id="8" name="TextBox 7"/>
          <p:cNvSpPr txBox="1"/>
          <p:nvPr userDrawn="1"/>
        </p:nvSpPr>
        <p:spPr>
          <a:xfrm rot="5400000">
            <a:off x="117044" y="4747538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2D067E6-6582-4AD4-8521-F7089C370E58}" type="slidenum"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‹#›</a:t>
            </a:fld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Helvetica"/>
              <a:cs typeface="Helvetica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16229" y="4186867"/>
            <a:ext cx="636341" cy="76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449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0650" y="4765593"/>
            <a:ext cx="2133600" cy="273844"/>
          </a:xfrm>
        </p:spPr>
        <p:txBody>
          <a:bodyPr/>
          <a:lstStyle/>
          <a:p>
            <a:fld id="{A349544A-F1CD-3844-BFB3-6D230A0137DD}" type="datetimeFigureOut">
              <a:rPr lang="en-US" smtClean="0"/>
              <a:t>3/13/2021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4788694"/>
            <a:ext cx="2895600" cy="273844"/>
          </a:xfrm>
        </p:spPr>
        <p:txBody>
          <a:bodyPr/>
          <a:lstStyle/>
          <a:p>
            <a:pPr algn="l"/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162800" y="4807330"/>
            <a:ext cx="372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2D067E6-6582-4AD4-8521-F7089C370E58}" type="slidenum"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‹#›</a:t>
            </a:fld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Helvetica"/>
              <a:cs typeface="Helvetica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16229" y="4186867"/>
            <a:ext cx="636341" cy="76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32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273" y="1834838"/>
            <a:ext cx="4207727" cy="876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147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767759"/>
            <a:ext cx="8509103" cy="69451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1" y="1507332"/>
            <a:ext cx="8509103" cy="32145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76650" y="4781550"/>
            <a:ext cx="2133600" cy="273844"/>
          </a:xfrm>
        </p:spPr>
        <p:txBody>
          <a:bodyPr/>
          <a:lstStyle>
            <a:lvl1pPr algn="ctr">
              <a:defRPr/>
            </a:lvl1pPr>
          </a:lstStyle>
          <a:p>
            <a:fld id="{A349544A-F1CD-3844-BFB3-6D230A0137DD}" type="datetimeFigureOut">
              <a:rPr lang="en-US" smtClean="0"/>
              <a:pPr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7650" y="4788694"/>
            <a:ext cx="2895600" cy="273844"/>
          </a:xfrm>
        </p:spPr>
        <p:txBody>
          <a:bodyPr/>
          <a:lstStyle/>
          <a:p>
            <a:pPr algn="l"/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www.fda.gov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547980" y="4807330"/>
            <a:ext cx="372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42D067E6-6582-4AD4-8521-F7089C370E58}" type="slidenum">
              <a:rPr lang="en-US" sz="1200" smtClean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cs typeface="Helvetica"/>
              </a:rPr>
              <a:t>‹#›</a:t>
            </a:fld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Helvetica"/>
              <a:cs typeface="Helvetica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048" y="133351"/>
            <a:ext cx="636341" cy="76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22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C2247A0-0566-4976-A476-FFE498ECC3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81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312" r:id="rId1"/>
    <p:sldLayoutId id="2147489315" r:id="rId2"/>
    <p:sldLayoutId id="2147489316" r:id="rId3"/>
    <p:sldLayoutId id="2147489318" r:id="rId4"/>
    <p:sldLayoutId id="2147489319" r:id="rId5"/>
    <p:sldLayoutId id="2147489320" r:id="rId6"/>
    <p:sldLayoutId id="2147489321" r:id="rId7"/>
    <p:sldLayoutId id="2147489322" r:id="rId8"/>
    <p:sldLayoutId id="2147489323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na.Mendrick@fda.hhs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lternatives@fda.hhs.gov" TargetMode="External"/><Relationship Id="rId4" Type="http://schemas.openxmlformats.org/officeDocument/2006/relationships/hyperlink" Target="https://www.fda.gov/science-research/about-science-research-fda/advancing-alternative-methods-fd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49513"/>
            <a:ext cx="7772400" cy="1102519"/>
          </a:xfrm>
        </p:spPr>
        <p:txBody>
          <a:bodyPr>
            <a:noAutofit/>
          </a:bodyPr>
          <a:lstStyle/>
          <a:p>
            <a:r>
              <a:rPr lang="en-US" sz="3600" b="1" dirty="0"/>
              <a:t>Advancing Alternatives at FDA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4244"/>
            <a:ext cx="6400800" cy="1314450"/>
          </a:xfrm>
        </p:spPr>
        <p:txBody>
          <a:bodyPr>
            <a:noAutofit/>
          </a:bodyPr>
          <a:lstStyle/>
          <a:p>
            <a:r>
              <a:rPr lang="en-US" sz="1800" dirty="0"/>
              <a:t>Donna L. Mendrick, Ph.D.</a:t>
            </a:r>
          </a:p>
          <a:p>
            <a:r>
              <a:rPr lang="en-US" sz="1800" dirty="0"/>
              <a:t>Co-Chair FDA’s Alternative Methods Working Group</a:t>
            </a:r>
          </a:p>
          <a:p>
            <a:r>
              <a:rPr lang="en-US" sz="1800" dirty="0"/>
              <a:t>Associate Director of Regulatory Activities</a:t>
            </a:r>
          </a:p>
          <a:p>
            <a:r>
              <a:rPr lang="en-US" sz="1800" dirty="0"/>
              <a:t>NCTR/FDA</a:t>
            </a:r>
          </a:p>
          <a:p>
            <a:r>
              <a:rPr lang="en-US" sz="1800" dirty="0">
                <a:hlinkClick r:id="rId3"/>
              </a:rPr>
              <a:t>Donna.Mendrick@fda.hhs.gov</a:t>
            </a:r>
            <a:endParaRPr lang="en-US" sz="1800" dirty="0"/>
          </a:p>
          <a:p>
            <a:r>
              <a:rPr lang="en-US" sz="1800" dirty="0"/>
              <a:t>IUTOX Global Collaboration March 16, 2021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762000" y="4110268"/>
            <a:ext cx="7772400" cy="1021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1600" b="1" i="1" dirty="0">
                <a:solidFill>
                  <a:srgbClr val="000000"/>
                </a:solidFill>
              </a:rPr>
              <a:t>Disclaimer:</a:t>
            </a:r>
            <a:r>
              <a:rPr lang="en-US" altLang="en-US" sz="1600" i="1" dirty="0">
                <a:solidFill>
                  <a:srgbClr val="000000"/>
                </a:solidFill>
              </a:rPr>
              <a:t> The information in these materials is not a formal dissemination of information by FDA and does not represent agency position or policy.</a:t>
            </a:r>
          </a:p>
        </p:txBody>
      </p:sp>
    </p:spTree>
    <p:extLst>
      <p:ext uri="{BB962C8B-B14F-4D97-AF65-F5344CB8AC3E}">
        <p14:creationId xmlns:p14="http://schemas.microsoft.com/office/powerpoint/2010/main" val="3146773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99573E9-4CBC-4557-A4DD-6B3F9F4BA87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68" b="30616"/>
          <a:stretch/>
        </p:blipFill>
        <p:spPr>
          <a:xfrm>
            <a:off x="3429001" y="57151"/>
            <a:ext cx="2437681" cy="890853"/>
          </a:xfrm>
          <a:prstGeom prst="rect">
            <a:avLst/>
          </a:prstGeom>
        </p:spPr>
      </p:pic>
      <p:sp>
        <p:nvSpPr>
          <p:cNvPr id="3074" name="Title 1">
            <a:extLst>
              <a:ext uri="{FF2B5EF4-FFF2-40B4-BE49-F238E27FC236}">
                <a16:creationId xmlns:a16="http://schemas.microsoft.com/office/drawing/2014/main" id="{C5281F6B-F537-45B6-B320-91037DDA4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1227296"/>
          </a:xfrm>
        </p:spPr>
        <p:txBody>
          <a:bodyPr>
            <a:normAutofit/>
          </a:bodyPr>
          <a:lstStyle/>
          <a:p>
            <a:pPr algn="ctr"/>
            <a:br>
              <a:rPr lang="en-US" altLang="en-US" sz="3000" b="1" i="1" dirty="0">
                <a:cs typeface="Arial" panose="020B0604020202020204" pitchFamily="34" charset="0"/>
              </a:rPr>
            </a:br>
            <a:r>
              <a:rPr lang="en-US" altLang="en-US" sz="3000" b="1" dirty="0">
                <a:cs typeface="Arial" panose="020B0604020202020204" pitchFamily="34" charset="0"/>
              </a:rPr>
              <a:t>Alternative Methods Working Group (AMWG)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BBAF8CE0-8239-4AAE-AE76-D7D9BEB08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2800" dirty="0"/>
              <a:t>Under Office of Chief Scientist, Office of Commissioner</a:t>
            </a:r>
          </a:p>
          <a:p>
            <a:pPr lvl="1"/>
            <a:r>
              <a:rPr lang="en-US" sz="2400" dirty="0"/>
              <a:t>Chaired by Drs. Fitzpatrick (CFSAN) and Mendrick (NCTR), includes members from each Center and OCS</a:t>
            </a:r>
          </a:p>
          <a:p>
            <a:r>
              <a:rPr lang="en-US" altLang="en-US" sz="2800" dirty="0"/>
              <a:t>Leadership Group consisting of researchers and regulators</a:t>
            </a:r>
          </a:p>
          <a:p>
            <a:r>
              <a:rPr lang="en-US" altLang="en-US" sz="2800" dirty="0"/>
              <a:t>Starting with MPS</a:t>
            </a:r>
          </a:p>
          <a:p>
            <a:r>
              <a:rPr lang="en-US" altLang="en-US" sz="2800" dirty="0"/>
              <a:t>User group comprised of individuals working with MPS</a:t>
            </a:r>
          </a:p>
          <a:p>
            <a:r>
              <a:rPr lang="en-US" sz="2800" dirty="0"/>
              <a:t>Provides external representation of FDA alternative activities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6572"/>
            <a:ext cx="8229600" cy="857250"/>
          </a:xfrm>
        </p:spPr>
        <p:txBody>
          <a:bodyPr>
            <a:normAutofit/>
          </a:bodyPr>
          <a:lstStyle/>
          <a:p>
            <a:r>
              <a:rPr lang="en-US" sz="3600" dirty="0"/>
              <a:t>Advancing Alternative Methods at FDA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2EDBD996-F4B1-4E1D-85B0-6C3372AE414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81150"/>
            <a:ext cx="4038600" cy="2116226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E764016-0B15-4ACB-A48E-17418820C439}"/>
              </a:ext>
            </a:extLst>
          </p:cNvPr>
          <p:cNvSpPr txBox="1"/>
          <p:nvPr/>
        </p:nvSpPr>
        <p:spPr>
          <a:xfrm>
            <a:off x="4419600" y="883822"/>
            <a:ext cx="472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Website for alternatives at FDA (</a:t>
            </a:r>
            <a:r>
              <a:rPr lang="en-US" dirty="0">
                <a:hlinkClick r:id="rId4"/>
              </a:rPr>
              <a:t>https://www.fda.gov/science-research/about-science-research-fda/advancing-alternative-methods-fda</a:t>
            </a:r>
            <a:r>
              <a:rPr lang="en-US" dirty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January 2021 published work being done within FDA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Inviting developers to showcase their technologies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Posting FDA-authored peer-reviewed publications and presentations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795C7B-1CE2-4542-8030-62DFD23C0B60}"/>
              </a:ext>
            </a:extLst>
          </p:cNvPr>
          <p:cNvSpPr txBox="1"/>
          <p:nvPr/>
        </p:nvSpPr>
        <p:spPr>
          <a:xfrm>
            <a:off x="304800" y="4324350"/>
            <a:ext cx="4919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Transparency</a:t>
            </a:r>
          </a:p>
          <a:p>
            <a:pPr algn="ctr"/>
            <a:r>
              <a:rPr lang="en-US" dirty="0"/>
              <a:t>Contact information: </a:t>
            </a:r>
            <a:r>
              <a:rPr lang="en-US" dirty="0">
                <a:hlinkClick r:id="rId5"/>
              </a:rPr>
              <a:t>alternatives@fda.hhs.gov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51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10183F3-2D38-440B-B1E9-E1354F8A9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Draft Definitions at FDA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EDC303-44A3-4042-8A22-A7766684DE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33" t="35961" r="9482" b="23584"/>
          <a:stretch/>
        </p:blipFill>
        <p:spPr>
          <a:xfrm>
            <a:off x="511744" y="1657350"/>
            <a:ext cx="8406234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418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C873C-B2EC-4208-A730-6464CFA3E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the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7CB29-65BE-490D-80A7-89B3AA0A44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971550"/>
            <a:ext cx="8534400" cy="4038600"/>
          </a:xfrm>
        </p:spPr>
        <p:txBody>
          <a:bodyPr>
            <a:normAutofit lnSpcReduction="10000"/>
          </a:bodyPr>
          <a:lstStyle/>
          <a:p>
            <a:r>
              <a:rPr lang="en-US" sz="1800" dirty="0"/>
              <a:t>As has been shown with MPS and Operation Warp Speed, if you want it for regulatory use, it is critical to involve regulators up front</a:t>
            </a:r>
          </a:p>
          <a:p>
            <a:endParaRPr lang="en-US" sz="1800" dirty="0"/>
          </a:p>
          <a:p>
            <a:r>
              <a:rPr lang="en-US" sz="1800" dirty="0"/>
              <a:t>Working with global partners on alternative approaches</a:t>
            </a:r>
          </a:p>
          <a:p>
            <a:endParaRPr lang="en-US" sz="1800" dirty="0"/>
          </a:p>
          <a:p>
            <a:r>
              <a:rPr lang="en-US" sz="1800" dirty="0"/>
              <a:t>FDA has and continues to consider all data from alternative assays.  Validated by regulatory agency is best </a:t>
            </a:r>
          </a:p>
          <a:p>
            <a:pPr lvl="1"/>
            <a:r>
              <a:rPr lang="en-US" sz="1600" dirty="0"/>
              <a:t>CDER’s ISTAND (Innovative Science and Technology Approaches for New Drugs) Program</a:t>
            </a:r>
          </a:p>
          <a:p>
            <a:pPr lvl="1"/>
            <a:endParaRPr lang="en-US" sz="1600" dirty="0"/>
          </a:p>
          <a:p>
            <a:r>
              <a:rPr lang="en-US" sz="1800" dirty="0"/>
              <a:t>FDA needs to be familiar with new approaches. FDA has a CRADA with one MPS platform provider and also brings in other platforms</a:t>
            </a:r>
          </a:p>
          <a:p>
            <a:endParaRPr lang="en-US" sz="1800" dirty="0"/>
          </a:p>
          <a:p>
            <a:r>
              <a:rPr lang="en-US" sz="1800" dirty="0"/>
              <a:t>AMWG has formed a user group across </a:t>
            </a:r>
            <a:r>
              <a:rPr lang="en-US" sz="1800"/>
              <a:t>Centers to </a:t>
            </a:r>
            <a:r>
              <a:rPr lang="en-US" sz="1800" dirty="0"/>
              <a:t>share information</a:t>
            </a:r>
          </a:p>
        </p:txBody>
      </p:sp>
    </p:spTree>
    <p:extLst>
      <p:ext uri="{BB962C8B-B14F-4D97-AF65-F5344CB8AC3E}">
        <p14:creationId xmlns:p14="http://schemas.microsoft.com/office/powerpoint/2010/main" val="3088776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978595"/>
      </p:ext>
    </p:extLst>
  </p:cSld>
  <p:clrMapOvr>
    <a:masterClrMapping/>
  </p:clrMapOvr>
</p:sld>
</file>

<file path=ppt/theme/theme1.xml><?xml version="1.0" encoding="utf-8"?>
<a:theme xmlns:a="http://schemas.openxmlformats.org/drawingml/2006/main" name="ppt1DB1.tm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TC102455519[[fn=Winter]]</Template>
  <TotalTime>9232</TotalTime>
  <Words>289</Words>
  <Application>Microsoft Office PowerPoint</Application>
  <PresentationFormat>On-screen Show (16:9)</PresentationFormat>
  <Paragraphs>41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</vt:lpstr>
      <vt:lpstr>ppt1DB1.tmp</vt:lpstr>
      <vt:lpstr>Advancing Alternatives at FDA </vt:lpstr>
      <vt:lpstr> Alternative Methods Working Group (AMWG)</vt:lpstr>
      <vt:lpstr>Advancing Alternative Methods at FDA</vt:lpstr>
      <vt:lpstr>Draft Definitions at FDA</vt:lpstr>
      <vt:lpstr>Meeting the Challenges</vt:lpstr>
      <vt:lpstr>PowerPoint Presentation</vt:lpstr>
    </vt:vector>
  </TitlesOfParts>
  <Company>US FDA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NCTR</dc:creator>
  <cp:lastModifiedBy>Mendrick, Donna</cp:lastModifiedBy>
  <cp:revision>615</cp:revision>
  <cp:lastPrinted>2018-03-09T11:10:47Z</cp:lastPrinted>
  <dcterms:created xsi:type="dcterms:W3CDTF">2012-09-06T19:53:40Z</dcterms:created>
  <dcterms:modified xsi:type="dcterms:W3CDTF">2021-03-13T10:35:09Z</dcterms:modified>
</cp:coreProperties>
</file>