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7" r:id="rId5"/>
    <p:sldId id="260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22" autoAdjust="0"/>
  </p:normalViewPr>
  <p:slideViewPr>
    <p:cSldViewPr>
      <p:cViewPr varScale="1">
        <p:scale>
          <a:sx n="72" d="100"/>
          <a:sy n="72" d="100"/>
        </p:scale>
        <p:origin x="10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olfe, Gail Y" userId="93c40162-55d7-4154-b3d7-96aad7b1e580" providerId="ADAL" clId="{9A8FB55B-0A03-4F53-BB1A-87C9B9B02445}"/>
    <pc:docChg chg="modSld">
      <pc:chgData name="Wolfe, Gail Y" userId="93c40162-55d7-4154-b3d7-96aad7b1e580" providerId="ADAL" clId="{9A8FB55B-0A03-4F53-BB1A-87C9B9B02445}" dt="2021-07-19T15:15:56.090" v="0" actId="1076"/>
      <pc:docMkLst>
        <pc:docMk/>
      </pc:docMkLst>
      <pc:sldChg chg="modSp mod">
        <pc:chgData name="Wolfe, Gail Y" userId="93c40162-55d7-4154-b3d7-96aad7b1e580" providerId="ADAL" clId="{9A8FB55B-0A03-4F53-BB1A-87C9B9B02445}" dt="2021-07-19T15:15:56.090" v="0" actId="1076"/>
        <pc:sldMkLst>
          <pc:docMk/>
          <pc:sldMk cId="2003830756" sldId="257"/>
        </pc:sldMkLst>
        <pc:spChg chg="mod">
          <ac:chgData name="Wolfe, Gail Y" userId="93c40162-55d7-4154-b3d7-96aad7b1e580" providerId="ADAL" clId="{9A8FB55B-0A03-4F53-BB1A-87C9B9B02445}" dt="2021-07-19T15:15:56.090" v="0" actId="1076"/>
          <ac:spMkLst>
            <pc:docMk/>
            <pc:sldMk cId="2003830756" sldId="257"/>
            <ac:spMk id="2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4124D4-9F26-485B-90B5-ACEE9FF44FAC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FDE04-C413-4ED4-9630-167ABF5F4C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90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E867-D496-4273-B0CD-B992E18362E8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BD177-D818-4B17-ACFB-0F3589B57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38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E867-D496-4273-B0CD-B992E18362E8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BD177-D818-4B17-ACFB-0F3589B57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106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E867-D496-4273-B0CD-B992E18362E8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BD177-D818-4B17-ACFB-0F3589B57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79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E867-D496-4273-B0CD-B992E18362E8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BD177-D818-4B17-ACFB-0F3589B57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254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E867-D496-4273-B0CD-B992E18362E8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BD177-D818-4B17-ACFB-0F3589B57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10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E867-D496-4273-B0CD-B992E18362E8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BD177-D818-4B17-ACFB-0F3589B57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95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E867-D496-4273-B0CD-B992E18362E8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BD177-D818-4B17-ACFB-0F3589B57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25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E867-D496-4273-B0CD-B992E18362E8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BD177-D818-4B17-ACFB-0F3589B57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434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E867-D496-4273-B0CD-B992E18362E8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BD177-D818-4B17-ACFB-0F3589B57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487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E867-D496-4273-B0CD-B992E18362E8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BD177-D818-4B17-ACFB-0F3589B57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95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1E867-D496-4273-B0CD-B992E18362E8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BD177-D818-4B17-ACFB-0F3589B57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964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1E867-D496-4273-B0CD-B992E18362E8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BD177-D818-4B17-ACFB-0F3589B57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78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7152" y="465053"/>
            <a:ext cx="3569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Methylated DNA adducts in humans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6489" y="834385"/>
            <a:ext cx="86560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Data on environmentally exposed humans are limited</a:t>
            </a:r>
          </a:p>
          <a:p>
            <a:r>
              <a:rPr lang="en-GB" dirty="0"/>
              <a:t>Only 3 relatively large population studies, all conducted in the context of mother-child cohorts in Greek women (</a:t>
            </a:r>
            <a:r>
              <a:rPr lang="en-GB" i="1" dirty="0" err="1"/>
              <a:t>Georgiadis</a:t>
            </a:r>
            <a:r>
              <a:rPr lang="en-GB" i="1" dirty="0"/>
              <a:t> et al., CEBP 2000 &amp; 2011; Merlo et al., EHP 2014</a:t>
            </a:r>
            <a:r>
              <a:rPr lang="en-GB" dirty="0"/>
              <a:t>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27118" y="1988840"/>
            <a:ext cx="65997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Based on a total of 685 (out of 1021) samples with detectable levels, </a:t>
            </a:r>
          </a:p>
          <a:p>
            <a:r>
              <a:rPr lang="en-US" dirty="0"/>
              <a:t>O</a:t>
            </a:r>
            <a:r>
              <a:rPr lang="en-US" baseline="30000" dirty="0"/>
              <a:t>6</a:t>
            </a:r>
            <a:r>
              <a:rPr lang="en-US" dirty="0"/>
              <a:t>-meG mean = 16 </a:t>
            </a:r>
            <a:r>
              <a:rPr lang="en-US" dirty="0" err="1"/>
              <a:t>attomol</a:t>
            </a:r>
            <a:r>
              <a:rPr lang="en-US" dirty="0"/>
              <a:t>/</a:t>
            </a:r>
            <a:r>
              <a:rPr lang="el-GR" dirty="0"/>
              <a:t>μ</a:t>
            </a:r>
            <a:r>
              <a:rPr lang="en-GB" dirty="0"/>
              <a:t>g DNA</a:t>
            </a:r>
            <a:r>
              <a:rPr lang="en-US" dirty="0"/>
              <a:t>*</a:t>
            </a:r>
            <a:r>
              <a:rPr lang="en-GB" dirty="0"/>
              <a:t> (range 4.5 – 109) </a:t>
            </a:r>
          </a:p>
          <a:p>
            <a:endParaRPr lang="en-GB" dirty="0"/>
          </a:p>
          <a:p>
            <a:r>
              <a:rPr lang="en-GB" dirty="0"/>
              <a:t>* 27 </a:t>
            </a:r>
            <a:r>
              <a:rPr lang="en-GB" dirty="0" err="1"/>
              <a:t>mol</a:t>
            </a:r>
            <a:r>
              <a:rPr lang="en-GB" dirty="0"/>
              <a:t>/10</a:t>
            </a:r>
            <a:r>
              <a:rPr lang="en-GB" baseline="30000" dirty="0"/>
              <a:t>8</a:t>
            </a:r>
            <a:r>
              <a:rPr lang="en-GB" dirty="0"/>
              <a:t> </a:t>
            </a:r>
            <a:r>
              <a:rPr lang="en-GB" dirty="0" err="1"/>
              <a:t>molG</a:t>
            </a:r>
            <a:r>
              <a:rPr lang="en-GB" dirty="0"/>
              <a:t>; ~59 molecules per diploid cell</a:t>
            </a:r>
          </a:p>
        </p:txBody>
      </p:sp>
    </p:spTree>
    <p:extLst>
      <p:ext uri="{BB962C8B-B14F-4D97-AF65-F5344CB8AC3E}">
        <p14:creationId xmlns:p14="http://schemas.microsoft.com/office/powerpoint/2010/main" val="2003830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85057" y="116632"/>
            <a:ext cx="8352928" cy="5251941"/>
            <a:chOff x="285057" y="188640"/>
            <a:chExt cx="8352928" cy="5251941"/>
          </a:xfrm>
        </p:grpSpPr>
        <p:grpSp>
          <p:nvGrpSpPr>
            <p:cNvPr id="23" name="Group 22"/>
            <p:cNvGrpSpPr/>
            <p:nvPr/>
          </p:nvGrpSpPr>
          <p:grpSpPr>
            <a:xfrm>
              <a:off x="285057" y="188640"/>
              <a:ext cx="8352928" cy="5251941"/>
              <a:chOff x="254680" y="2668850"/>
              <a:chExt cx="8352928" cy="5251941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941223" y="3380119"/>
                <a:ext cx="7560840" cy="2217482"/>
                <a:chOff x="941223" y="4379870"/>
                <a:chExt cx="7560840" cy="2217482"/>
              </a:xfrm>
            </p:grpSpPr>
            <p:pic>
              <p:nvPicPr>
                <p:cNvPr id="13" name="Picture 5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41223" y="4379870"/>
                  <a:ext cx="3280406" cy="221748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</p:pic>
            <p:pic>
              <p:nvPicPr>
                <p:cNvPr id="14" name="Picture 6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53295" y="4386940"/>
                  <a:ext cx="3048768" cy="218716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</p:pic>
            <p:sp>
              <p:nvSpPr>
                <p:cNvPr id="15" name="TextBox 14"/>
                <p:cNvSpPr txBox="1"/>
                <p:nvPr/>
              </p:nvSpPr>
              <p:spPr>
                <a:xfrm>
                  <a:off x="1622434" y="4773402"/>
                  <a:ext cx="2487141" cy="26161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100" dirty="0"/>
                    <a:t>0.52-2.64 ppm NDMA, 28 days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5868144" y="4740549"/>
                <a:ext cx="432048" cy="0"/>
              </a:xfrm>
              <a:prstGeom prst="line">
                <a:avLst/>
              </a:prstGeom>
              <a:ln w="12700">
                <a:noFill/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>
                <a:off x="6125799" y="4971365"/>
                <a:ext cx="432048" cy="0"/>
              </a:xfrm>
              <a:prstGeom prst="line">
                <a:avLst/>
              </a:prstGeom>
              <a:ln w="12700">
                <a:noFill/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1521740" y="2668850"/>
                <a:ext cx="5972211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u="sng" dirty="0"/>
                  <a:t>O</a:t>
                </a:r>
                <a:r>
                  <a:rPr lang="en-GB" u="sng" baseline="30000" dirty="0"/>
                  <a:t>6</a:t>
                </a:r>
                <a:r>
                  <a:rPr lang="en-GB" u="sng" dirty="0"/>
                  <a:t>-meG in blood DNA after NDMA (rats, drinking water)</a:t>
                </a:r>
              </a:p>
              <a:p>
                <a:pPr algn="ctr"/>
                <a:r>
                  <a:rPr lang="fr-FR" i="1" u="sng" dirty="0" err="1"/>
                  <a:t>Souliotis</a:t>
                </a:r>
                <a:r>
                  <a:rPr lang="fr-FR" i="1" u="sng" dirty="0"/>
                  <a:t> et al, </a:t>
                </a:r>
                <a:r>
                  <a:rPr lang="fr-FR" i="1" u="sng" dirty="0" err="1"/>
                  <a:t>Carcinogenesis</a:t>
                </a:r>
                <a:r>
                  <a:rPr lang="fr-FR" i="1" u="sng" dirty="0"/>
                  <a:t> 1995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653191" y="5907469"/>
                <a:ext cx="7704855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u="sng" dirty="0"/>
                  <a:t>NDMA exposure corresponding to O</a:t>
                </a:r>
                <a:r>
                  <a:rPr lang="en-GB" sz="1600" u="sng" baseline="30000" dirty="0"/>
                  <a:t>6</a:t>
                </a:r>
                <a:r>
                  <a:rPr lang="en-GB" sz="1600" u="sng" dirty="0"/>
                  <a:t>-meG levels observed in humans:</a:t>
                </a:r>
              </a:p>
              <a:p>
                <a:r>
                  <a:rPr lang="en-GB" sz="1600" dirty="0"/>
                  <a:t>			</a:t>
                </a:r>
                <a:r>
                  <a:rPr lang="en-GB" sz="1600" b="1" dirty="0"/>
                  <a:t>mean: 144 </a:t>
                </a:r>
                <a:r>
                  <a:rPr lang="el-GR" sz="1600" b="1" dirty="0"/>
                  <a:t>μ</a:t>
                </a:r>
                <a:r>
                  <a:rPr lang="en-GB" sz="1600" b="1" dirty="0"/>
                  <a:t>g/day</a:t>
                </a:r>
              </a:p>
              <a:p>
                <a:r>
                  <a:rPr lang="en-GB" sz="1600" b="1" dirty="0"/>
                  <a:t>			max.:   982 </a:t>
                </a:r>
                <a:r>
                  <a:rPr lang="el-GR" sz="1600" b="1" dirty="0"/>
                  <a:t>μ</a:t>
                </a:r>
                <a:r>
                  <a:rPr lang="en-GB" sz="1600" b="1" dirty="0"/>
                  <a:t>g/day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940152" y="3937298"/>
                <a:ext cx="134684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dirty="0"/>
                  <a:t>upper limit</a:t>
                </a:r>
              </a:p>
              <a:p>
                <a:r>
                  <a:rPr lang="en-GB" sz="1200" dirty="0"/>
                  <a:t>of human O</a:t>
                </a:r>
                <a:r>
                  <a:rPr lang="en-GB" sz="1200" baseline="30000" dirty="0"/>
                  <a:t>6</a:t>
                </a:r>
                <a:r>
                  <a:rPr lang="en-GB" sz="1200" dirty="0"/>
                  <a:t>-meG</a:t>
                </a:r>
              </a:p>
            </p:txBody>
          </p:sp>
          <p:cxnSp>
            <p:nvCxnSpPr>
              <p:cNvPr id="29" name="Straight Arrow Connector 28"/>
              <p:cNvCxnSpPr/>
              <p:nvPr/>
            </p:nvCxnSpPr>
            <p:spPr>
              <a:xfrm flipH="1">
                <a:off x="5922022" y="4218861"/>
                <a:ext cx="410617" cy="487184"/>
              </a:xfrm>
              <a:prstGeom prst="straightConnector1">
                <a:avLst/>
              </a:prstGeom>
              <a:ln w="19050">
                <a:noFill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32"/>
              <p:cNvSpPr txBox="1"/>
              <p:nvPr/>
            </p:nvSpPr>
            <p:spPr>
              <a:xfrm>
                <a:off x="5799107" y="5273251"/>
                <a:ext cx="2621230" cy="24622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000" dirty="0"/>
                  <a:t>0              500         1000        1500         2000        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909775" y="5526575"/>
                <a:ext cx="2478435" cy="18466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none" tIns="0" bIns="0" rtlCol="0">
                <a:spAutoFit/>
              </a:bodyPr>
              <a:lstStyle/>
              <a:p>
                <a:r>
                  <a:rPr lang="en-GB" sz="1200" dirty="0"/>
                  <a:t>  NDMA dose rate (</a:t>
                </a:r>
                <a:r>
                  <a:rPr lang="el-GR" sz="1200" dirty="0"/>
                  <a:t>μ</a:t>
                </a:r>
                <a:r>
                  <a:rPr lang="en-GB" sz="1200" dirty="0"/>
                  <a:t>g/</a:t>
                </a:r>
                <a:r>
                  <a:rPr lang="en-GB" sz="1200" dirty="0" err="1"/>
                  <a:t>sq.m</a:t>
                </a:r>
                <a:r>
                  <a:rPr lang="en-GB" sz="1200" dirty="0"/>
                  <a:t>. per day)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085239" y="5259397"/>
                <a:ext cx="3024336" cy="4616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    0      4       8      12    16     20    24     28        </a:t>
                </a:r>
              </a:p>
              <a:p>
                <a:pPr algn="ctr"/>
                <a:r>
                  <a:rPr lang="en-GB" sz="1200" dirty="0"/>
                  <a:t>exposure period (days)  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54680" y="6843573"/>
                <a:ext cx="8352928" cy="10772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i="1" dirty="0"/>
                  <a:t>Estimates by </a:t>
                </a:r>
                <a:r>
                  <a:rPr lang="en-GB" sz="1600" i="1" dirty="0" err="1"/>
                  <a:t>Hrudey</a:t>
                </a:r>
                <a:r>
                  <a:rPr lang="en-GB" sz="1600" i="1" dirty="0"/>
                  <a:t> et al., Risk Anal. 33 (2013) 2179</a:t>
                </a:r>
              </a:p>
              <a:p>
                <a:r>
                  <a:rPr lang="en-GB" sz="1600" dirty="0"/>
                  <a:t>			</a:t>
                </a:r>
                <a:r>
                  <a:rPr lang="en-GB" sz="1600" i="1" u="sng" dirty="0"/>
                  <a:t>based on</a:t>
                </a:r>
                <a:r>
                  <a:rPr lang="en-GB" sz="1600" i="1" dirty="0"/>
                  <a:t>	</a:t>
                </a:r>
                <a:r>
                  <a:rPr lang="el-GR" sz="1600" i="1" dirty="0"/>
                  <a:t>	</a:t>
                </a:r>
                <a:r>
                  <a:rPr lang="en-GB" sz="1600" i="1" dirty="0"/>
                  <a:t>  </a:t>
                </a:r>
                <a:r>
                  <a:rPr lang="el-GR" sz="1600" i="1" u="sng" dirty="0"/>
                  <a:t>μ</a:t>
                </a:r>
                <a:r>
                  <a:rPr lang="en-GB" sz="1600" i="1" u="sng" dirty="0"/>
                  <a:t>g/day</a:t>
                </a:r>
              </a:p>
              <a:p>
                <a:r>
                  <a:rPr lang="en-GB" sz="1600" i="1" dirty="0"/>
                  <a:t>			NDMA in blood	mean: 900 </a:t>
                </a:r>
              </a:p>
              <a:p>
                <a:r>
                  <a:rPr lang="en-GB" sz="1600" i="1" dirty="0"/>
                  <a:t>			urinary excretion    	&lt;250-6,400</a:t>
                </a:r>
              </a:p>
            </p:txBody>
          </p:sp>
        </p:grpSp>
        <p:cxnSp>
          <p:nvCxnSpPr>
            <p:cNvPr id="3" name="Straight Connector 2"/>
            <p:cNvCxnSpPr/>
            <p:nvPr/>
          </p:nvCxnSpPr>
          <p:spPr>
            <a:xfrm>
              <a:off x="5940152" y="2262080"/>
              <a:ext cx="422864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6138200" y="2520056"/>
              <a:ext cx="468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/>
            <p:cNvCxnSpPr/>
            <p:nvPr/>
          </p:nvCxnSpPr>
          <p:spPr>
            <a:xfrm flipH="1">
              <a:off x="6114545" y="1844824"/>
              <a:ext cx="113639" cy="38275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51275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96752"/>
            <a:ext cx="3600400" cy="2277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35696" y="17934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NDMA-induced </a:t>
            </a:r>
            <a:r>
              <a:rPr lang="el-GR" u="sng" dirty="0"/>
              <a:t>Ο</a:t>
            </a:r>
            <a:r>
              <a:rPr lang="el-GR" u="sng" baseline="30000" dirty="0"/>
              <a:t>6</a:t>
            </a:r>
            <a:r>
              <a:rPr lang="el-GR" u="sng" dirty="0"/>
              <a:t>-</a:t>
            </a:r>
            <a:r>
              <a:rPr lang="en-GB" u="sng" dirty="0" err="1"/>
              <a:t>meG</a:t>
            </a:r>
            <a:r>
              <a:rPr lang="en-GB" u="sng" dirty="0"/>
              <a:t> and carcinogenesis in rat liver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35696" y="764704"/>
            <a:ext cx="5109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O</a:t>
            </a:r>
            <a:r>
              <a:rPr lang="en-GB" baseline="30000" dirty="0"/>
              <a:t>6</a:t>
            </a:r>
            <a:r>
              <a:rPr lang="en-GB" dirty="0"/>
              <a:t>-meG in liver DNA; NDMA in dr. water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7074" y="3300028"/>
            <a:ext cx="593239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/>
              <a:t> days </a:t>
            </a:r>
            <a:endParaRPr lang="en-GB" sz="1400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210641"/>
            <a:ext cx="3096344" cy="2252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976994" y="1772816"/>
            <a:ext cx="764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O</a:t>
            </a:r>
            <a:r>
              <a:rPr lang="en-GB" sz="1400" baseline="30000" dirty="0"/>
              <a:t>6</a:t>
            </a:r>
            <a:r>
              <a:rPr lang="en-GB" sz="1400" dirty="0"/>
              <a:t>-meG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42286" y="2170229"/>
            <a:ext cx="62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err="1"/>
              <a:t>Weibul</a:t>
            </a:r>
            <a:endParaRPr lang="en-GB" sz="1200" dirty="0"/>
          </a:p>
          <a:p>
            <a:r>
              <a:rPr lang="en-GB" sz="1200" dirty="0"/>
              <a:t>index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20062" y="2949914"/>
            <a:ext cx="12007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rgbClr val="C00000"/>
                </a:solidFill>
              </a:rPr>
              <a:t>cell proliferation</a:t>
            </a:r>
            <a:endParaRPr lang="en-GB" sz="1200" i="1" dirty="0">
              <a:solidFill>
                <a:srgbClr val="C0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620062" y="2961318"/>
            <a:ext cx="936104" cy="0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852142" y="3308503"/>
            <a:ext cx="2282613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>
            <a:spAutoFit/>
          </a:bodyPr>
          <a:lstStyle/>
          <a:p>
            <a:r>
              <a:rPr lang="en-GB" sz="1200" dirty="0"/>
              <a:t>  NDMA dose rate (</a:t>
            </a:r>
            <a:r>
              <a:rPr lang="el-GR" sz="1200" dirty="0"/>
              <a:t>μ</a:t>
            </a:r>
            <a:r>
              <a:rPr lang="en-GB" sz="1200" dirty="0"/>
              <a:t>g/kg per day)</a:t>
            </a:r>
          </a:p>
        </p:txBody>
      </p:sp>
    </p:spTree>
    <p:extLst>
      <p:ext uri="{BB962C8B-B14F-4D97-AF65-F5344CB8AC3E}">
        <p14:creationId xmlns:p14="http://schemas.microsoft.com/office/powerpoint/2010/main" val="3565451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17958" y="764704"/>
            <a:ext cx="7560840" cy="3493552"/>
            <a:chOff x="971600" y="908720"/>
            <a:chExt cx="7560840" cy="3493552"/>
          </a:xfrm>
        </p:grpSpPr>
        <p:grpSp>
          <p:nvGrpSpPr>
            <p:cNvPr id="3" name="Group 2"/>
            <p:cNvGrpSpPr/>
            <p:nvPr/>
          </p:nvGrpSpPr>
          <p:grpSpPr>
            <a:xfrm>
              <a:off x="971600" y="908720"/>
              <a:ext cx="7560840" cy="3493552"/>
              <a:chOff x="971600" y="655528"/>
              <a:chExt cx="7560840" cy="3493552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971600" y="655528"/>
                <a:ext cx="7560840" cy="349355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115616" y="655528"/>
                <a:ext cx="6730625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u="sng" dirty="0"/>
                  <a:t>NDMA-induced O</a:t>
                </a:r>
                <a:r>
                  <a:rPr lang="en-GB" u="sng" baseline="30000" dirty="0"/>
                  <a:t>6</a:t>
                </a:r>
                <a:r>
                  <a:rPr lang="en-GB" u="sng" dirty="0"/>
                  <a:t>-meG in different tissues in rats and </a:t>
                </a:r>
                <a:r>
                  <a:rPr lang="en-GB" u="sng" dirty="0" err="1"/>
                  <a:t>patas</a:t>
                </a:r>
                <a:r>
                  <a:rPr lang="en-GB" u="sng" dirty="0"/>
                  <a:t> monkeys</a:t>
                </a:r>
              </a:p>
              <a:p>
                <a:pPr algn="ctr"/>
                <a:r>
                  <a:rPr lang="el-GR" altLang="en-US" i="1" dirty="0"/>
                  <a:t>Anderson et al., </a:t>
                </a:r>
                <a:r>
                  <a:rPr lang="en-GB" i="1" dirty="0" err="1"/>
                  <a:t>Int.J.Canc</a:t>
                </a:r>
                <a:r>
                  <a:rPr lang="en-GB" i="1" dirty="0"/>
                  <a:t>. </a:t>
                </a:r>
                <a:r>
                  <a:rPr lang="el-GR" altLang="en-US" i="1" dirty="0"/>
                  <a:t>1996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203848" y="1159584"/>
                <a:ext cx="2631105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100 </a:t>
                </a:r>
                <a:r>
                  <a:rPr lang="el-GR" dirty="0"/>
                  <a:t>μ</a:t>
                </a:r>
                <a:r>
                  <a:rPr lang="en-GB" dirty="0"/>
                  <a:t>g/kg NDMA, </a:t>
                </a:r>
                <a:r>
                  <a:rPr lang="en-GB" dirty="0" err="1"/>
                  <a:t>p.o.</a:t>
                </a:r>
                <a:r>
                  <a:rPr lang="en-GB" dirty="0"/>
                  <a:t>, 4h</a:t>
                </a:r>
              </a:p>
            </p:txBody>
          </p:sp>
          <p:grpSp>
            <p:nvGrpSpPr>
              <p:cNvPr id="13" name="Group 12"/>
              <p:cNvGrpSpPr/>
              <p:nvPr/>
            </p:nvGrpSpPr>
            <p:grpSpPr>
              <a:xfrm>
                <a:off x="1094835" y="1196752"/>
                <a:ext cx="7293589" cy="2845657"/>
                <a:chOff x="1094835" y="1196752"/>
                <a:chExt cx="7293589" cy="2845657"/>
              </a:xfrm>
            </p:grpSpPr>
            <p:graphicFrame>
              <p:nvGraphicFramePr>
                <p:cNvPr id="14" name="Object 13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751356239"/>
                    </p:ext>
                  </p:extLst>
                </p:nvPr>
              </p:nvGraphicFramePr>
              <p:xfrm>
                <a:off x="4279978" y="1231592"/>
                <a:ext cx="4108446" cy="281081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26" name="SPW 13.0 Graph" r:id="rId3" imgW="6105682" imgH="4181468" progId="SigmaPlotGraphicObject.12">
                        <p:embed/>
                      </p:oleObj>
                    </mc:Choice>
                    <mc:Fallback>
                      <p:oleObj name="SPW 13.0 Graph" r:id="rId3" imgW="6105682" imgH="4181468" progId="SigmaPlotGraphicObject.12">
                        <p:embed/>
                        <p:pic>
                          <p:nvPicPr>
                            <p:cNvPr id="14" name="Object 13"/>
                            <p:cNvPicPr/>
                            <p:nvPr/>
                          </p:nvPicPr>
                          <p:blipFill>
                            <a:blip r:embed="rId4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4279978" y="1231592"/>
                              <a:ext cx="4108446" cy="2810817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5" name="Object 14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051056803"/>
                    </p:ext>
                  </p:extLst>
                </p:nvPr>
              </p:nvGraphicFramePr>
              <p:xfrm>
                <a:off x="1094835" y="1196752"/>
                <a:ext cx="4141505" cy="28080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27" name="SPW 13.0 Graph" r:id="rId5" imgW="6105682" imgH="4143475" progId="SigmaPlotGraphicObject.12">
                        <p:embed/>
                      </p:oleObj>
                    </mc:Choice>
                    <mc:Fallback>
                      <p:oleObj name="SPW 13.0 Graph" r:id="rId5" imgW="6105682" imgH="4143475" progId="SigmaPlotGraphicObject.12">
                        <p:embed/>
                        <p:pic>
                          <p:nvPicPr>
                            <p:cNvPr id="15" name="Object 14"/>
                            <p:cNvPicPr/>
                            <p:nvPr/>
                          </p:nvPicPr>
                          <p:blipFill>
                            <a:blip r:embed="rId6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094835" y="1196752"/>
                              <a:ext cx="4141505" cy="28080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6" name="TextBox 15"/>
                <p:cNvSpPr txBox="1"/>
                <p:nvPr/>
              </p:nvSpPr>
              <p:spPr>
                <a:xfrm>
                  <a:off x="3131840" y="2082533"/>
                  <a:ext cx="535275" cy="36933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rats</a:t>
                  </a:r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5878582" y="2101910"/>
                  <a:ext cx="1572931" cy="36933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 err="1"/>
                    <a:t>patas</a:t>
                  </a:r>
                  <a:r>
                    <a:rPr lang="en-GB" dirty="0"/>
                    <a:t> monkeys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300192" y="3225650"/>
                  <a:ext cx="851515" cy="27976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200" dirty="0" err="1"/>
                    <a:t>esophagus</a:t>
                  </a:r>
                  <a:endParaRPr lang="en-GB" sz="1200" dirty="0"/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6084168" y="2860068"/>
                  <a:ext cx="663964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200" dirty="0"/>
                    <a:t>bladder</a:t>
                  </a:r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6218469" y="2513882"/>
                  <a:ext cx="746871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200" dirty="0"/>
                    <a:t>pancreas</a:t>
                  </a: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6149249" y="1821510"/>
                  <a:ext cx="585353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200" dirty="0"/>
                    <a:t>uterus</a:t>
                  </a: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7092280" y="3042825"/>
                  <a:ext cx="718466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200" dirty="0"/>
                    <a:t>stomach</a:t>
                  </a: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5960933" y="3042825"/>
                  <a:ext cx="910314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200" dirty="0"/>
                    <a:t>large bowel</a:t>
                  </a:r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6405554" y="1484784"/>
                  <a:ext cx="1241365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200" dirty="0"/>
                    <a:t>blood leukocytes</a:t>
                  </a:r>
                </a:p>
              </p:txBody>
            </p:sp>
          </p:grpSp>
        </p:grpSp>
        <p:sp>
          <p:nvSpPr>
            <p:cNvPr id="4" name="TextBox 3"/>
            <p:cNvSpPr txBox="1"/>
            <p:nvPr/>
          </p:nvSpPr>
          <p:spPr>
            <a:xfrm>
              <a:off x="7250150" y="3737813"/>
              <a:ext cx="452496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liver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354868" y="3717049"/>
              <a:ext cx="452496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liver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93566" y="3109983"/>
              <a:ext cx="66396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bladder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945674" y="3451117"/>
              <a:ext cx="851515" cy="27976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200" dirty="0" err="1"/>
                <a:t>esophagus</a:t>
              </a:r>
              <a:endParaRPr lang="en-GB" sz="12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993566" y="3617371"/>
              <a:ext cx="452368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lung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131840" y="1712260"/>
              <a:ext cx="124136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blood leukocytes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05536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2828BF-9B9E-437A-9E5D-F040DC8AA2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14EF7BC-63DE-4549-8DFA-37ED991473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68046D6-6A1A-45E8-8DEB-3FAD1949AA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8375</TotalTime>
  <Words>318</Words>
  <Application>Microsoft Office PowerPoint</Application>
  <PresentationFormat>On-screen Show (4:3)</PresentationFormat>
  <Paragraphs>50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Office Theme</vt:lpstr>
      <vt:lpstr>SPW 13.0 Graph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SK_laptop</dc:creator>
  <cp:lastModifiedBy>Wolfe, Gail Y</cp:lastModifiedBy>
  <cp:revision>83</cp:revision>
  <dcterms:created xsi:type="dcterms:W3CDTF">2021-03-11T10:16:42Z</dcterms:created>
  <dcterms:modified xsi:type="dcterms:W3CDTF">2021-07-19T15:16:06Z</dcterms:modified>
</cp:coreProperties>
</file>