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handoutMasterIdLst>
    <p:handoutMasterId r:id="rId55"/>
  </p:handoutMasterIdLst>
  <p:sldIdLst>
    <p:sldId id="257" r:id="rId5"/>
    <p:sldId id="1346" r:id="rId6"/>
    <p:sldId id="1270" r:id="rId7"/>
    <p:sldId id="1347" r:id="rId8"/>
    <p:sldId id="1348" r:id="rId9"/>
    <p:sldId id="266" r:id="rId10"/>
    <p:sldId id="269" r:id="rId11"/>
    <p:sldId id="2145706967" r:id="rId12"/>
    <p:sldId id="2145706968" r:id="rId13"/>
    <p:sldId id="1351" r:id="rId14"/>
    <p:sldId id="2145706969" r:id="rId15"/>
    <p:sldId id="2145706970" r:id="rId16"/>
    <p:sldId id="1370" r:id="rId17"/>
    <p:sldId id="1371" r:id="rId18"/>
    <p:sldId id="1379" r:id="rId19"/>
    <p:sldId id="1380" r:id="rId20"/>
    <p:sldId id="1375" r:id="rId21"/>
    <p:sldId id="1381" r:id="rId22"/>
    <p:sldId id="2145706957" r:id="rId23"/>
    <p:sldId id="2145706963" r:id="rId24"/>
    <p:sldId id="2145706955" r:id="rId25"/>
    <p:sldId id="2145706965" r:id="rId26"/>
    <p:sldId id="2145706960" r:id="rId27"/>
    <p:sldId id="2145706961" r:id="rId28"/>
    <p:sldId id="1378" r:id="rId29"/>
    <p:sldId id="2145706966" r:id="rId30"/>
    <p:sldId id="1410" r:id="rId31"/>
    <p:sldId id="264" r:id="rId32"/>
    <p:sldId id="1345" r:id="rId33"/>
    <p:sldId id="261" r:id="rId34"/>
    <p:sldId id="1354" r:id="rId35"/>
    <p:sldId id="1355" r:id="rId36"/>
    <p:sldId id="1356" r:id="rId37"/>
    <p:sldId id="1357" r:id="rId38"/>
    <p:sldId id="1358" r:id="rId39"/>
    <p:sldId id="1310" r:id="rId40"/>
    <p:sldId id="1359" r:id="rId41"/>
    <p:sldId id="1360" r:id="rId42"/>
    <p:sldId id="1361" r:id="rId43"/>
    <p:sldId id="1362" r:id="rId44"/>
    <p:sldId id="1263" r:id="rId45"/>
    <p:sldId id="1363" r:id="rId46"/>
    <p:sldId id="1364" r:id="rId47"/>
    <p:sldId id="1365" r:id="rId48"/>
    <p:sldId id="1366" r:id="rId49"/>
    <p:sldId id="1367" r:id="rId50"/>
    <p:sldId id="1368" r:id="rId51"/>
    <p:sldId id="1369" r:id="rId52"/>
    <p:sldId id="132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5B911E-D25B-6DB3-4A18-7E321665CD69}" name="Welch, Ayse *" initials="W*" userId="S::ayse.welch@fda.gov::b7974ddb-a3f3-4b35-97de-b9517e5b7e91" providerId="AD"/>
  <p188:author id="{7A7CC046-E8F2-6E78-3566-F5AA10AF1EB7}" name="Welch, Ayse *" initials="WA*" userId="S::Ayse.Welch@fda.gov::b7974ddb-a3f3-4b35-97de-b9517e5b7e91" providerId="AD"/>
  <p188:author id="{40EB5C78-CBA0-CEE0-2F2F-7FFC1677A49A}" name="Sharma, Annu *" initials="S*" userId="S::annu.sharma@fda.gov::3e800d7e-d861-4b46-a28d-8dfb89c72fd7" providerId="AD"/>
  <p188:author id="{B7174EA7-5988-C1E6-BB25-84F9ABDE431E}" name="Emery, David *" initials="ED*" userId="S::David.Emery@fda.gov::fef51d47-b34d-4001-8680-a6e91cb286c5" providerId="AD"/>
  <p188:author id="{9B010EB6-8CA8-92CA-F17F-3247EE1EC5F2}" name="Sharma, Annu *" initials="SA*" userId="S::Annu.Sharma@fda.gov::3e800d7e-d861-4b46-a28d-8dfb89c72fd7" providerId="AD"/>
  <p188:author id="{E9FAE0F1-9D01-6BBB-6B44-C1EB06D70306}" name="Smith, Emma *" initials="S*" userId="S::emma.smith@fda.gov::71eaa855-b536-48eb-93cb-bd6d94d03aa0" providerId="AD"/>
  <p188:author id="{21AFF0F2-F5F7-BF62-B512-A30BECDA9807}" name="Borrell, Lauren *" initials="BL*" userId="S::Lauren.Borrell@fda.gov::8b4d077a-b302-4127-aa62-f18560550c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kenberry, Sarah" initials="IS" lastIdx="259" clrIdx="0">
    <p:extLst>
      <p:ext uri="{19B8F6BF-5375-455C-9EA6-DF929625EA0E}">
        <p15:presenceInfo xmlns:p15="http://schemas.microsoft.com/office/powerpoint/2012/main" userId="S::Sarah.Ikenberry@fda.gov::f53de275-2d02-4854-b7d2-b30fbbc2ee37" providerId="AD"/>
      </p:ext>
    </p:extLst>
  </p:cmAuthor>
  <p:cmAuthor id="2" name="Chandran, Suchismita *" initials="CS*" lastIdx="184" clrIdx="1">
    <p:extLst>
      <p:ext uri="{19B8F6BF-5375-455C-9EA6-DF929625EA0E}">
        <p15:presenceInfo xmlns:p15="http://schemas.microsoft.com/office/powerpoint/2012/main" userId="S::Suchismita.Chandran@fda.gov::7628c57c-62cf-47e6-818d-6ebc82fa6db2" providerId="AD"/>
      </p:ext>
    </p:extLst>
  </p:cmAuthor>
  <p:cmAuthor id="3" name="Emery, David *" initials="ED*" lastIdx="38" clrIdx="2">
    <p:extLst>
      <p:ext uri="{19B8F6BF-5375-455C-9EA6-DF929625EA0E}">
        <p15:presenceInfo xmlns:p15="http://schemas.microsoft.com/office/powerpoint/2012/main" userId="S::David.Emery@fda.gov::fef51d47-b34d-4001-8680-a6e91cb286c5" providerId="AD"/>
      </p:ext>
    </p:extLst>
  </p:cmAuthor>
  <p:cmAuthor id="4" name="Emily Gebbia" initials="ESG" lastIdx="18" clrIdx="3">
    <p:extLst>
      <p:ext uri="{19B8F6BF-5375-455C-9EA6-DF929625EA0E}">
        <p15:presenceInfo xmlns:p15="http://schemas.microsoft.com/office/powerpoint/2012/main" userId="Emily Gebbia" providerId="None"/>
      </p:ext>
    </p:extLst>
  </p:cmAuthor>
  <p:cmAuthor id="5" name="White, Richard *" initials="WR*" lastIdx="20" clrIdx="4">
    <p:extLst>
      <p:ext uri="{19B8F6BF-5375-455C-9EA6-DF929625EA0E}">
        <p15:presenceInfo xmlns:p15="http://schemas.microsoft.com/office/powerpoint/2012/main" userId="S::Richard.White@fda.gov::21d2ecb9-1d64-4af6-86cc-26bfd9ebf276" providerId="AD"/>
      </p:ext>
    </p:extLst>
  </p:cmAuthor>
  <p:cmAuthor id="6" name="Weiner, Janice" initials="WJ" lastIdx="74" clrIdx="5">
    <p:extLst>
      <p:ext uri="{19B8F6BF-5375-455C-9EA6-DF929625EA0E}">
        <p15:presenceInfo xmlns:p15="http://schemas.microsoft.com/office/powerpoint/2012/main" userId="S::WEINERJ@fda.gov::6c11ddaa-c0a7-4c0d-af6a-9cbeaa6336bc" providerId="AD"/>
      </p:ext>
    </p:extLst>
  </p:cmAuthor>
  <p:cmAuthor id="7" name="Marzelli, Alexandra" initials="MA" lastIdx="58" clrIdx="6">
    <p:extLst>
      <p:ext uri="{19B8F6BF-5375-455C-9EA6-DF929625EA0E}">
        <p15:presenceInfo xmlns:p15="http://schemas.microsoft.com/office/powerpoint/2012/main" userId="S::Alexandra.Marzelli@fda.gov::519e6b9a-651b-4cc9-9605-7b44aa79647a" providerId="AD"/>
      </p:ext>
    </p:extLst>
  </p:cmAuthor>
  <p:cmAuthor id="8" name="OCC-JSG" initials="GJ" lastIdx="56" clrIdx="7">
    <p:extLst>
      <p:ext uri="{19B8F6BF-5375-455C-9EA6-DF929625EA0E}">
        <p15:presenceInfo xmlns:p15="http://schemas.microsoft.com/office/powerpoint/2012/main" userId="OCC-JSG" providerId="None"/>
      </p:ext>
    </p:extLst>
  </p:cmAuthor>
  <p:cmAuthor id="9" name="Lacana, Emanuela" initials="LE" lastIdx="4" clrIdx="8">
    <p:extLst>
      <p:ext uri="{19B8F6BF-5375-455C-9EA6-DF929625EA0E}">
        <p15:presenceInfo xmlns:p15="http://schemas.microsoft.com/office/powerpoint/2012/main" userId="S::lacana@fda.gov::e662ea73-6d2f-48dd-bc93-28a4d7c1ec20" providerId="AD"/>
      </p:ext>
    </p:extLst>
  </p:cmAuthor>
  <p:cmAuthor id="10" name="Yim, Sarah" initials="YS" lastIdx="16" clrIdx="9">
    <p:extLst>
      <p:ext uri="{19B8F6BF-5375-455C-9EA6-DF929625EA0E}">
        <p15:presenceInfo xmlns:p15="http://schemas.microsoft.com/office/powerpoint/2012/main" userId="S::yims@fda.gov::00ebb7b7-035f-4975-80ff-cfcc31e0506e" providerId="AD"/>
      </p:ext>
    </p:extLst>
  </p:cmAuthor>
  <p:cmAuthor id="11" name="Emery, David [USA]" initials="ED[" lastIdx="9" clrIdx="10">
    <p:extLst>
      <p:ext uri="{19B8F6BF-5375-455C-9EA6-DF929625EA0E}">
        <p15:presenceInfo xmlns:p15="http://schemas.microsoft.com/office/powerpoint/2012/main" userId="S::605868@bah.com::cf99e01c-7a40-457a-9737-eec81b71668c" providerId="AD"/>
      </p:ext>
    </p:extLst>
  </p:cmAuthor>
  <p:cmAuthor id="12" name="White, Chris [USA]" initials="WC[" lastIdx="96" clrIdx="11">
    <p:extLst>
      <p:ext uri="{19B8F6BF-5375-455C-9EA6-DF929625EA0E}">
        <p15:presenceInfo xmlns:p15="http://schemas.microsoft.com/office/powerpoint/2012/main" userId="S::605439@bah.com::6d6088e7-e71b-4048-8c61-23490f6065f2" providerId="AD"/>
      </p:ext>
    </p:extLst>
  </p:cmAuthor>
  <p:cmAuthor id="13" name="Chandran, Suchismita [USA]" initials="CS[" lastIdx="30" clrIdx="12">
    <p:extLst>
      <p:ext uri="{19B8F6BF-5375-455C-9EA6-DF929625EA0E}">
        <p15:presenceInfo xmlns:p15="http://schemas.microsoft.com/office/powerpoint/2012/main" userId="S::610471@bah.com::15239bf8-f14a-40d1-b826-d2b0e92455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0"/>
    <a:srgbClr val="007CBA"/>
    <a:srgbClr val="EBECEE"/>
    <a:srgbClr val="222C67"/>
    <a:srgbClr val="007DBC"/>
    <a:srgbClr val="0071BC"/>
    <a:srgbClr val="EBEBF0"/>
    <a:srgbClr val="FF0000"/>
    <a:srgbClr val="E9E9E9"/>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894E8-638E-42A4-991C-03600630D193}" v="4" dt="2024-09-04T16:08:21.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83666" autoAdjust="0"/>
  </p:normalViewPr>
  <p:slideViewPr>
    <p:cSldViewPr snapToGrid="0">
      <p:cViewPr varScale="1">
        <p:scale>
          <a:sx n="60" d="100"/>
          <a:sy n="60" d="100"/>
        </p:scale>
        <p:origin x="48" y="112"/>
      </p:cViewPr>
      <p:guideLst/>
    </p:cSldViewPr>
  </p:slideViewPr>
  <p:outlineViewPr>
    <p:cViewPr>
      <p:scale>
        <a:sx n="33" d="100"/>
        <a:sy n="33" d="100"/>
      </p:scale>
      <p:origin x="0" y="-236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E159CA-E8A9-5A3B-B5D1-5C7D66A747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D12EE4-8745-E916-F914-933B7BC0F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5C9A39-17EA-4F5E-82D5-C2B3A657F7A6}" type="datetimeFigureOut">
              <a:rPr lang="en-US" smtClean="0"/>
              <a:t>9/24/2024</a:t>
            </a:fld>
            <a:endParaRPr lang="en-US"/>
          </a:p>
        </p:txBody>
      </p:sp>
      <p:sp>
        <p:nvSpPr>
          <p:cNvPr id="4" name="Footer Placeholder 3">
            <a:extLst>
              <a:ext uri="{FF2B5EF4-FFF2-40B4-BE49-F238E27FC236}">
                <a16:creationId xmlns:a16="http://schemas.microsoft.com/office/drawing/2014/main" id="{EA066063-9F8D-E5FC-3066-7A747D0D8AD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Level 2: Regulatory and Scientific Concepts</a:t>
            </a:r>
          </a:p>
        </p:txBody>
      </p:sp>
      <p:sp>
        <p:nvSpPr>
          <p:cNvPr id="5" name="Slide Number Placeholder 4">
            <a:extLst>
              <a:ext uri="{FF2B5EF4-FFF2-40B4-BE49-F238E27FC236}">
                <a16:creationId xmlns:a16="http://schemas.microsoft.com/office/drawing/2014/main" id="{2459AF98-0516-B9DF-7629-C07DF6AA81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40892-9745-404C-A421-923F28B5909D}" type="slidenum">
              <a:rPr lang="en-US" smtClean="0"/>
              <a:t>‹#›</a:t>
            </a:fld>
            <a:endParaRPr lang="en-US"/>
          </a:p>
        </p:txBody>
      </p:sp>
    </p:spTree>
    <p:extLst>
      <p:ext uri="{BB962C8B-B14F-4D97-AF65-F5344CB8AC3E}">
        <p14:creationId xmlns:p14="http://schemas.microsoft.com/office/powerpoint/2010/main" val="41936033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5FB0C-F21E-4B3F-8EA7-4CBB892EC5D7}"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Level 2: Regulatory and Scientific Concepts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5B689-BC28-4194-A094-23E38E2A8645}" type="slidenum">
              <a:rPr lang="en-US" smtClean="0"/>
              <a:t>‹#›</a:t>
            </a:fld>
            <a:endParaRPr lang="en-US"/>
          </a:p>
        </p:txBody>
      </p:sp>
    </p:spTree>
    <p:extLst>
      <p:ext uri="{BB962C8B-B14F-4D97-AF65-F5344CB8AC3E}">
        <p14:creationId xmlns:p14="http://schemas.microsoft.com/office/powerpoint/2010/main" val="109789144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4DA9FB-753E-40F4-8774-14D1CC987A30}" type="slidenum">
              <a:rPr lang="en-US" smtClean="0"/>
              <a:t>1</a:t>
            </a:fld>
            <a:endParaRPr lang="en-US"/>
          </a:p>
        </p:txBody>
      </p:sp>
      <p:sp>
        <p:nvSpPr>
          <p:cNvPr id="5" name="Footer Placeholder 4">
            <a:extLst>
              <a:ext uri="{FF2B5EF4-FFF2-40B4-BE49-F238E27FC236}">
                <a16:creationId xmlns:a16="http://schemas.microsoft.com/office/drawing/2014/main" id="{1A0CA645-948B-2249-BA3A-C036842727D1}"/>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341341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17</a:t>
            </a:fld>
            <a:endParaRPr lang="en-US"/>
          </a:p>
        </p:txBody>
      </p:sp>
    </p:spTree>
    <p:extLst>
      <p:ext uri="{BB962C8B-B14F-4D97-AF65-F5344CB8AC3E}">
        <p14:creationId xmlns:p14="http://schemas.microsoft.com/office/powerpoint/2010/main" val="8188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18</a:t>
            </a:fld>
            <a:endParaRPr lang="en-US"/>
          </a:p>
        </p:txBody>
      </p:sp>
    </p:spTree>
    <p:extLst>
      <p:ext uri="{BB962C8B-B14F-4D97-AF65-F5344CB8AC3E}">
        <p14:creationId xmlns:p14="http://schemas.microsoft.com/office/powerpoint/2010/main" val="641355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19</a:t>
            </a:fld>
            <a:endParaRPr lang="en-US"/>
          </a:p>
        </p:txBody>
      </p:sp>
    </p:spTree>
    <p:extLst>
      <p:ext uri="{BB962C8B-B14F-4D97-AF65-F5344CB8AC3E}">
        <p14:creationId xmlns:p14="http://schemas.microsoft.com/office/powerpoint/2010/main" val="260998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20</a:t>
            </a:fld>
            <a:endParaRPr lang="en-US"/>
          </a:p>
        </p:txBody>
      </p:sp>
    </p:spTree>
    <p:extLst>
      <p:ext uri="{BB962C8B-B14F-4D97-AF65-F5344CB8AC3E}">
        <p14:creationId xmlns:p14="http://schemas.microsoft.com/office/powerpoint/2010/main" val="44898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488F4B-C8AB-4DED-82A3-6F6C06D43A36}" type="slidenum">
              <a:rPr lang="en-US" smtClean="0"/>
              <a:t>21</a:t>
            </a:fld>
            <a:endParaRPr lang="en-US"/>
          </a:p>
        </p:txBody>
      </p:sp>
    </p:spTree>
    <p:extLst>
      <p:ext uri="{BB962C8B-B14F-4D97-AF65-F5344CB8AC3E}">
        <p14:creationId xmlns:p14="http://schemas.microsoft.com/office/powerpoint/2010/main" val="214982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22</a:t>
            </a:fld>
            <a:endParaRPr lang="en-US"/>
          </a:p>
        </p:txBody>
      </p:sp>
    </p:spTree>
    <p:extLst>
      <p:ext uri="{BB962C8B-B14F-4D97-AF65-F5344CB8AC3E}">
        <p14:creationId xmlns:p14="http://schemas.microsoft.com/office/powerpoint/2010/main" val="5547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23</a:t>
            </a:fld>
            <a:endParaRPr lang="en-US"/>
          </a:p>
        </p:txBody>
      </p:sp>
    </p:spTree>
    <p:extLst>
      <p:ext uri="{BB962C8B-B14F-4D97-AF65-F5344CB8AC3E}">
        <p14:creationId xmlns:p14="http://schemas.microsoft.com/office/powerpoint/2010/main" val="1691548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24</a:t>
            </a:fld>
            <a:endParaRPr lang="en-US"/>
          </a:p>
        </p:txBody>
      </p:sp>
    </p:spTree>
    <p:extLst>
      <p:ext uri="{BB962C8B-B14F-4D97-AF65-F5344CB8AC3E}">
        <p14:creationId xmlns:p14="http://schemas.microsoft.com/office/powerpoint/2010/main" val="97118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25</a:t>
            </a:fld>
            <a:endParaRPr lang="en-US"/>
          </a:p>
        </p:txBody>
      </p:sp>
    </p:spTree>
    <p:extLst>
      <p:ext uri="{BB962C8B-B14F-4D97-AF65-F5344CB8AC3E}">
        <p14:creationId xmlns:p14="http://schemas.microsoft.com/office/powerpoint/2010/main" val="414137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27</a:t>
            </a:fld>
            <a:endParaRPr lang="en-US"/>
          </a:p>
        </p:txBody>
      </p:sp>
    </p:spTree>
    <p:extLst>
      <p:ext uri="{BB962C8B-B14F-4D97-AF65-F5344CB8AC3E}">
        <p14:creationId xmlns:p14="http://schemas.microsoft.com/office/powerpoint/2010/main" val="1487672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a:t>
            </a:fld>
            <a:endParaRPr lang="en-US"/>
          </a:p>
        </p:txBody>
      </p:sp>
      <p:sp>
        <p:nvSpPr>
          <p:cNvPr id="5" name="Footer Placeholder 4">
            <a:extLst>
              <a:ext uri="{FF2B5EF4-FFF2-40B4-BE49-F238E27FC236}">
                <a16:creationId xmlns:a16="http://schemas.microsoft.com/office/drawing/2014/main" id="{20784E12-D231-78B2-BBD3-1B4B7A161CEF}"/>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400227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4DA9FB-753E-40F4-8774-14D1CC987A30}" type="slidenum">
              <a:rPr lang="en-US" smtClean="0"/>
              <a:t>28</a:t>
            </a:fld>
            <a:endParaRPr lang="en-US"/>
          </a:p>
        </p:txBody>
      </p:sp>
    </p:spTree>
    <p:extLst>
      <p:ext uri="{BB962C8B-B14F-4D97-AF65-F5344CB8AC3E}">
        <p14:creationId xmlns:p14="http://schemas.microsoft.com/office/powerpoint/2010/main" val="238178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32</a:t>
            </a:fld>
            <a:endParaRPr lang="en-US"/>
          </a:p>
        </p:txBody>
      </p:sp>
      <p:sp>
        <p:nvSpPr>
          <p:cNvPr id="5" name="Footer Placeholder 4">
            <a:extLst>
              <a:ext uri="{FF2B5EF4-FFF2-40B4-BE49-F238E27FC236}">
                <a16:creationId xmlns:a16="http://schemas.microsoft.com/office/drawing/2014/main" id="{A49D7BEA-BAC4-D4C6-3A73-F4B1E2F825F8}"/>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204002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4DA9FB-753E-40F4-8774-14D1CC987A30}" type="slidenum">
              <a:rPr lang="en-US" smtClean="0"/>
              <a:t>36</a:t>
            </a:fld>
            <a:endParaRPr lang="en-US"/>
          </a:p>
        </p:txBody>
      </p:sp>
    </p:spTree>
    <p:extLst>
      <p:ext uri="{BB962C8B-B14F-4D97-AF65-F5344CB8AC3E}">
        <p14:creationId xmlns:p14="http://schemas.microsoft.com/office/powerpoint/2010/main" val="137811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44</a:t>
            </a:fld>
            <a:endParaRPr lang="en-US"/>
          </a:p>
        </p:txBody>
      </p:sp>
      <p:sp>
        <p:nvSpPr>
          <p:cNvPr id="5" name="Footer Placeholder 4">
            <a:extLst>
              <a:ext uri="{FF2B5EF4-FFF2-40B4-BE49-F238E27FC236}">
                <a16:creationId xmlns:a16="http://schemas.microsoft.com/office/drawing/2014/main" id="{CEB3B6D7-FC96-E846-CA17-AFB57321489C}"/>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250529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45</a:t>
            </a:fld>
            <a:endParaRPr lang="en-US"/>
          </a:p>
        </p:txBody>
      </p:sp>
      <p:sp>
        <p:nvSpPr>
          <p:cNvPr id="5" name="Footer Placeholder 4">
            <a:extLst>
              <a:ext uri="{FF2B5EF4-FFF2-40B4-BE49-F238E27FC236}">
                <a16:creationId xmlns:a16="http://schemas.microsoft.com/office/drawing/2014/main" id="{EF687F19-D547-85EB-2DAF-9AF56A7C4ABE}"/>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2187221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46</a:t>
            </a:fld>
            <a:endParaRPr lang="en-US"/>
          </a:p>
        </p:txBody>
      </p:sp>
      <p:sp>
        <p:nvSpPr>
          <p:cNvPr id="5" name="Footer Placeholder 4">
            <a:extLst>
              <a:ext uri="{FF2B5EF4-FFF2-40B4-BE49-F238E27FC236}">
                <a16:creationId xmlns:a16="http://schemas.microsoft.com/office/drawing/2014/main" id="{58F8EE25-EDD1-6BEF-2F8A-C55955E6A2AA}"/>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363684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47</a:t>
            </a:fld>
            <a:endParaRPr lang="en-US"/>
          </a:p>
        </p:txBody>
      </p:sp>
      <p:sp>
        <p:nvSpPr>
          <p:cNvPr id="5" name="Footer Placeholder 4">
            <a:extLst>
              <a:ext uri="{FF2B5EF4-FFF2-40B4-BE49-F238E27FC236}">
                <a16:creationId xmlns:a16="http://schemas.microsoft.com/office/drawing/2014/main" id="{87514B7F-4B40-8B86-DE3C-F57A0DFA4162}"/>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2963113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48</a:t>
            </a:fld>
            <a:endParaRPr lang="en-US"/>
          </a:p>
        </p:txBody>
      </p:sp>
      <p:sp>
        <p:nvSpPr>
          <p:cNvPr id="5" name="Footer Placeholder 4">
            <a:extLst>
              <a:ext uri="{FF2B5EF4-FFF2-40B4-BE49-F238E27FC236}">
                <a16:creationId xmlns:a16="http://schemas.microsoft.com/office/drawing/2014/main" id="{319EC17A-10CB-1953-B478-F3FE65D80999}"/>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2115620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49</a:t>
            </a:fld>
            <a:endParaRPr lang="en-US"/>
          </a:p>
        </p:txBody>
      </p:sp>
      <p:sp>
        <p:nvSpPr>
          <p:cNvPr id="5" name="Footer Placeholder 4">
            <a:extLst>
              <a:ext uri="{FF2B5EF4-FFF2-40B4-BE49-F238E27FC236}">
                <a16:creationId xmlns:a16="http://schemas.microsoft.com/office/drawing/2014/main" id="{C1E5AEF7-4E7B-A623-A2C0-80ECE877E1AB}"/>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278305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descriptive text for graph:</a:t>
            </a:r>
          </a:p>
          <a:p>
            <a:endParaRPr lang="en-US" dirty="0"/>
          </a:p>
          <a:p>
            <a:r>
              <a:rPr lang="pt-BR" dirty="0"/>
              <a:t>Graph data:</a:t>
            </a:r>
          </a:p>
          <a:p>
            <a:r>
              <a:rPr lang="pt-BR" dirty="0"/>
              <a:t>H3N4F1 (43.98), H4N4F1 (32.58), H5N4F1 (5.10), H3N4 (4.79), H3N3F1 (3.81), H5N2 (2.49), H4N4 (1.86), H3N3 (1.39), H4N3F1 (1.36), H5N4 (1.18), H4N4F1SiA1 (0.55), H4N3F1SiA1 (0.46), H4N5F1 (0.25), H4N3SiA1 (0.10), and H6N4SiA1 (0.10). </a:t>
            </a:r>
          </a:p>
          <a:p>
            <a:endParaRPr lang="pt-BR" dirty="0"/>
          </a:p>
          <a:p>
            <a:r>
              <a:rPr lang="pt-BR" dirty="0"/>
              <a:t>Glycoforms consist of combinations of fucose, n-acetylglucosamine, mannose, galactose, and/or sialic acid.</a:t>
            </a:r>
            <a:endParaRPr lang="en-US" dirty="0"/>
          </a:p>
          <a:p>
            <a:endParaRPr lang="en-US" dirty="0"/>
          </a:p>
          <a:p>
            <a:r>
              <a:rPr lang="en-US" dirty="0"/>
              <a:t>Source: </a:t>
            </a:r>
            <a:r>
              <a:rPr lang="en-US" dirty="0" err="1"/>
              <a:t>Gahoual</a:t>
            </a:r>
            <a:r>
              <a:rPr lang="en-US" dirty="0"/>
              <a:t> R et al, Full Antibody Primary Structure and Microvariant Characterization in a Single Injection Using Transient </a:t>
            </a:r>
            <a:r>
              <a:rPr lang="en-US" dirty="0" err="1"/>
              <a:t>Isotachophoresis</a:t>
            </a:r>
            <a:r>
              <a:rPr lang="en-US" dirty="0"/>
              <a:t> and </a:t>
            </a:r>
            <a:r>
              <a:rPr lang="en-US" dirty="0" err="1"/>
              <a:t>Sheathless</a:t>
            </a:r>
            <a:r>
              <a:rPr lang="en-US" dirty="0"/>
              <a:t> Capillary Electrophoresis-Tandem Mass Spectrometry, Anal. Chem. (ACS Publications), 2014, 86, 18, 9074-9081, PMID: 25141158</a:t>
            </a:r>
          </a:p>
          <a:p>
            <a:r>
              <a:rPr lang="en-US" dirty="0"/>
              <a:t>https://doi.org/10.1021/ac502378e, Creative Commons CC BY-NC-ND	</a:t>
            </a:r>
          </a:p>
        </p:txBody>
      </p:sp>
      <p:sp>
        <p:nvSpPr>
          <p:cNvPr id="4" name="Slide Number Placeholder 3"/>
          <p:cNvSpPr>
            <a:spLocks noGrp="1"/>
          </p:cNvSpPr>
          <p:nvPr>
            <p:ph type="sldNum" sz="quarter" idx="5"/>
          </p:nvPr>
        </p:nvSpPr>
        <p:spPr/>
        <p:txBody>
          <a:bodyPr/>
          <a:lstStyle/>
          <a:p>
            <a:fld id="{A665B689-BC28-4194-A094-23E38E2A8645}" type="slidenum">
              <a:rPr lang="en-US" smtClean="0"/>
              <a:t>5</a:t>
            </a:fld>
            <a:endParaRPr lang="en-US"/>
          </a:p>
        </p:txBody>
      </p:sp>
      <p:sp>
        <p:nvSpPr>
          <p:cNvPr id="5" name="Footer Placeholder 4">
            <a:extLst>
              <a:ext uri="{FF2B5EF4-FFF2-40B4-BE49-F238E27FC236}">
                <a16:creationId xmlns:a16="http://schemas.microsoft.com/office/drawing/2014/main" id="{3D12E5BD-AC87-D9C4-E950-BD83EF1F0052}"/>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199349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7</a:t>
            </a:fld>
            <a:endParaRPr lang="en-US"/>
          </a:p>
        </p:txBody>
      </p:sp>
      <p:sp>
        <p:nvSpPr>
          <p:cNvPr id="5" name="Footer Placeholder 4">
            <a:extLst>
              <a:ext uri="{FF2B5EF4-FFF2-40B4-BE49-F238E27FC236}">
                <a16:creationId xmlns:a16="http://schemas.microsoft.com/office/drawing/2014/main" id="{83376DA4-2044-68E2-09E1-04985953690A}"/>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144748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8F822-1604-46A1-B774-98785DAB6E05}" type="slidenum">
              <a:rPr lang="en-US" smtClean="0"/>
              <a:t>9</a:t>
            </a:fld>
            <a:endParaRPr lang="en-US"/>
          </a:p>
        </p:txBody>
      </p:sp>
      <p:sp>
        <p:nvSpPr>
          <p:cNvPr id="5" name="Footer Placeholder 4">
            <a:extLst>
              <a:ext uri="{FF2B5EF4-FFF2-40B4-BE49-F238E27FC236}">
                <a16:creationId xmlns:a16="http://schemas.microsoft.com/office/drawing/2014/main" id="{422E4B4E-9912-98B7-A72A-B720C190814E}"/>
              </a:ext>
            </a:extLst>
          </p:cNvPr>
          <p:cNvSpPr>
            <a:spLocks noGrp="1"/>
          </p:cNvSpPr>
          <p:nvPr>
            <p:ph type="ftr" sz="quarter" idx="4"/>
          </p:nvPr>
        </p:nvSpPr>
        <p:spPr/>
        <p:txBody>
          <a:bodyPr/>
          <a:lstStyle/>
          <a:p>
            <a:r>
              <a:rPr lang="en-US"/>
              <a:t>Level 2: Regulatory and Scientific Concepts</a:t>
            </a:r>
          </a:p>
        </p:txBody>
      </p:sp>
    </p:spTree>
    <p:extLst>
      <p:ext uri="{BB962C8B-B14F-4D97-AF65-F5344CB8AC3E}">
        <p14:creationId xmlns:p14="http://schemas.microsoft.com/office/powerpoint/2010/main" val="3376084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Level 2: Regulatory and Scientific Concepts</a:t>
            </a:r>
          </a:p>
        </p:txBody>
      </p:sp>
      <p:sp>
        <p:nvSpPr>
          <p:cNvPr id="5" name="Slide Number Placeholder 4"/>
          <p:cNvSpPr>
            <a:spLocks noGrp="1"/>
          </p:cNvSpPr>
          <p:nvPr>
            <p:ph type="sldNum" sz="quarter" idx="5"/>
          </p:nvPr>
        </p:nvSpPr>
        <p:spPr/>
        <p:txBody>
          <a:bodyPr/>
          <a:lstStyle/>
          <a:p>
            <a:fld id="{A665B689-BC28-4194-A094-23E38E2A8645}" type="slidenum">
              <a:rPr lang="en-US" smtClean="0"/>
              <a:t>11</a:t>
            </a:fld>
            <a:endParaRPr lang="en-US"/>
          </a:p>
        </p:txBody>
      </p:sp>
    </p:spTree>
    <p:extLst>
      <p:ext uri="{BB962C8B-B14F-4D97-AF65-F5344CB8AC3E}">
        <p14:creationId xmlns:p14="http://schemas.microsoft.com/office/powerpoint/2010/main" val="150362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13</a:t>
            </a:fld>
            <a:endParaRPr lang="en-US"/>
          </a:p>
        </p:txBody>
      </p:sp>
    </p:spTree>
    <p:extLst>
      <p:ext uri="{BB962C8B-B14F-4D97-AF65-F5344CB8AC3E}">
        <p14:creationId xmlns:p14="http://schemas.microsoft.com/office/powerpoint/2010/main" val="641355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65B689-BC28-4194-A094-23E38E2A8645}" type="slidenum">
              <a:rPr lang="en-US" smtClean="0"/>
              <a:t>15</a:t>
            </a:fld>
            <a:endParaRPr lang="en-US"/>
          </a:p>
        </p:txBody>
      </p:sp>
    </p:spTree>
    <p:extLst>
      <p:ext uri="{BB962C8B-B14F-4D97-AF65-F5344CB8AC3E}">
        <p14:creationId xmlns:p14="http://schemas.microsoft.com/office/powerpoint/2010/main" val="710093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A665B689-BC28-4194-A094-23E38E2A8645}" type="slidenum">
              <a:rPr lang="en-US" smtClean="0"/>
              <a:t>16</a:t>
            </a:fld>
            <a:endParaRPr lang="en-US"/>
          </a:p>
        </p:txBody>
      </p:sp>
    </p:spTree>
    <p:extLst>
      <p:ext uri="{BB962C8B-B14F-4D97-AF65-F5344CB8AC3E}">
        <p14:creationId xmlns:p14="http://schemas.microsoft.com/office/powerpoint/2010/main" val="1001621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37EC87-BEAC-E041-978E-E59F53D17C3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5109" b="28792"/>
          <a:stretch/>
        </p:blipFill>
        <p:spPr>
          <a:xfrm>
            <a:off x="0" y="10789"/>
            <a:ext cx="12192000" cy="685800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AE047388-19BE-224F-9E9C-7C8FBFEAD7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160" y="551519"/>
            <a:ext cx="3276600" cy="698500"/>
          </a:xfrm>
          <a:prstGeom prst="rect">
            <a:avLst/>
          </a:prstGeom>
        </p:spPr>
      </p:pic>
      <p:sp>
        <p:nvSpPr>
          <p:cNvPr id="2" name="Title 1">
            <a:extLst>
              <a:ext uri="{FF2B5EF4-FFF2-40B4-BE49-F238E27FC236}">
                <a16:creationId xmlns:a16="http://schemas.microsoft.com/office/drawing/2014/main" id="{606B57A1-4B9C-4A4F-9D44-E0C0352164C3}"/>
              </a:ext>
            </a:extLst>
          </p:cNvPr>
          <p:cNvSpPr>
            <a:spLocks noGrp="1"/>
          </p:cNvSpPr>
          <p:nvPr>
            <p:ph type="ctrTitle"/>
          </p:nvPr>
        </p:nvSpPr>
        <p:spPr>
          <a:xfrm>
            <a:off x="392783" y="2847468"/>
            <a:ext cx="9144000" cy="2387600"/>
          </a:xfrm>
        </p:spPr>
        <p:txBody>
          <a:bodyPr anchor="b"/>
          <a:lstStyle>
            <a:lvl1pPr algn="l">
              <a:defRPr sz="6000" b="1">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2345513-731E-476E-9275-BECB0E4ADEFB}"/>
              </a:ext>
            </a:extLst>
          </p:cNvPr>
          <p:cNvSpPr>
            <a:spLocks noGrp="1"/>
          </p:cNvSpPr>
          <p:nvPr>
            <p:ph type="subTitle" idx="1"/>
          </p:nvPr>
        </p:nvSpPr>
        <p:spPr>
          <a:xfrm>
            <a:off x="392783" y="5327143"/>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016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8886-A0C1-4E04-AB64-4FF8660682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C6C19-BD49-4B3D-9F2A-993AD22AF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316E1-9CF2-4FBC-A907-AEB8CC4C395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7A2FCF9-60DB-4DE0-8D57-FB61DB7BD37A}"/>
              </a:ext>
            </a:extLst>
          </p:cNvPr>
          <p:cNvSpPr>
            <a:spLocks noGrp="1"/>
          </p:cNvSpPr>
          <p:nvPr>
            <p:ph type="ftr" sz="quarter" idx="11"/>
          </p:nvPr>
        </p:nvSpPr>
        <p:spPr>
          <a:xfrm>
            <a:off x="4038600" y="6356350"/>
            <a:ext cx="4114800" cy="365125"/>
          </a:xfrm>
          <a:prstGeom prst="rect">
            <a:avLst/>
          </a:prstGeom>
        </p:spPr>
        <p:txBody>
          <a:bodyPr/>
          <a:lstStyle/>
          <a:p>
            <a:r>
              <a:rPr lang="en-US"/>
              <a:t>Level 2: Regulatory and Scientific Concepts</a:t>
            </a:r>
          </a:p>
        </p:txBody>
      </p:sp>
      <p:sp>
        <p:nvSpPr>
          <p:cNvPr id="6" name="Slide Number Placeholder 5">
            <a:extLst>
              <a:ext uri="{FF2B5EF4-FFF2-40B4-BE49-F238E27FC236}">
                <a16:creationId xmlns:a16="http://schemas.microsoft.com/office/drawing/2014/main" id="{C021DABF-A0D8-455B-80CF-3788D98A2C04}"/>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spTree>
    <p:extLst>
      <p:ext uri="{BB962C8B-B14F-4D97-AF65-F5344CB8AC3E}">
        <p14:creationId xmlns:p14="http://schemas.microsoft.com/office/powerpoint/2010/main" val="312843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55C90-A26D-4947-920C-11E8A534E3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C7B36A-B31D-4443-ABED-94FB178AAE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19659-36E8-4CE0-BF34-16369116E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FD888F6-83D0-4E6F-8A25-0CEB9F5D4918}"/>
              </a:ext>
            </a:extLst>
          </p:cNvPr>
          <p:cNvSpPr>
            <a:spLocks noGrp="1"/>
          </p:cNvSpPr>
          <p:nvPr>
            <p:ph type="ftr" sz="quarter" idx="11"/>
          </p:nvPr>
        </p:nvSpPr>
        <p:spPr>
          <a:xfrm>
            <a:off x="4038600" y="6356350"/>
            <a:ext cx="4114800" cy="365125"/>
          </a:xfrm>
          <a:prstGeom prst="rect">
            <a:avLst/>
          </a:prstGeom>
        </p:spPr>
        <p:txBody>
          <a:bodyPr/>
          <a:lstStyle/>
          <a:p>
            <a:r>
              <a:rPr lang="en-US"/>
              <a:t>Level 2: Regulatory and Scientific Concepts</a:t>
            </a:r>
          </a:p>
        </p:txBody>
      </p:sp>
      <p:sp>
        <p:nvSpPr>
          <p:cNvPr id="6" name="Slide Number Placeholder 5">
            <a:extLst>
              <a:ext uri="{FF2B5EF4-FFF2-40B4-BE49-F238E27FC236}">
                <a16:creationId xmlns:a16="http://schemas.microsoft.com/office/drawing/2014/main" id="{4D54DCE7-3E12-435E-9D35-B6AAAA0CF76C}"/>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spTree>
    <p:extLst>
      <p:ext uri="{BB962C8B-B14F-4D97-AF65-F5344CB8AC3E}">
        <p14:creationId xmlns:p14="http://schemas.microsoft.com/office/powerpoint/2010/main" val="311536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C6637A-2D71-7F4C-BED4-4FA4CF4C70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2" name="Title 1">
            <a:extLst>
              <a:ext uri="{FF2B5EF4-FFF2-40B4-BE49-F238E27FC236}">
                <a16:creationId xmlns:a16="http://schemas.microsoft.com/office/drawing/2014/main" id="{C3472817-D8DB-4574-BF47-A7320FAB948E}"/>
              </a:ext>
            </a:extLst>
          </p:cNvPr>
          <p:cNvSpPr>
            <a:spLocks noGrp="1"/>
          </p:cNvSpPr>
          <p:nvPr>
            <p:ph type="title"/>
          </p:nvPr>
        </p:nvSpPr>
        <p:spPr>
          <a:xfrm>
            <a:off x="170366" y="1"/>
            <a:ext cx="10515600" cy="1130358"/>
          </a:xfrm>
        </p:spPr>
        <p:txBody>
          <a:bodyPr>
            <a:normAutofit/>
          </a:bodyPr>
          <a:lstStyle>
            <a:lvl1pPr>
              <a:defRPr sz="4000">
                <a:solidFill>
                  <a:schemeClr val="bg1"/>
                </a:solidFill>
                <a:latin typeface="Merriweather" pitchFamily="50"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05ADC44-0B4D-40EA-8F41-A46122334921}"/>
              </a:ext>
            </a:extLst>
          </p:cNvPr>
          <p:cNvSpPr>
            <a:spLocks noGrp="1"/>
          </p:cNvSpPr>
          <p:nvPr>
            <p:ph idx="1"/>
          </p:nvPr>
        </p:nvSpPr>
        <p:spPr>
          <a:xfrm>
            <a:off x="170366" y="1825625"/>
            <a:ext cx="10515600" cy="4351338"/>
          </a:xfrm>
        </p:spPr>
        <p:txBody>
          <a:bodyPr/>
          <a:lstStyle>
            <a:lvl2pPr marL="685800" indent="-228600">
              <a:buFont typeface="Wingdings" panose="05000000000000000000" pitchFamily="2" charset="2"/>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q"/>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DEECF41C-7439-DC40-ADD5-EFBBD4B08004}"/>
              </a:ext>
            </a:extLst>
          </p:cNvPr>
          <p:cNvSpPr txBox="1"/>
          <p:nvPr userDrawn="1"/>
        </p:nvSpPr>
        <p:spPr>
          <a:xfrm>
            <a:off x="170366" y="6559491"/>
            <a:ext cx="4952999" cy="246221"/>
          </a:xfrm>
          <a:prstGeom prst="rect">
            <a:avLst/>
          </a:prstGeom>
          <a:noFill/>
        </p:spPr>
        <p:txBody>
          <a:bodyPr wrap="square" rtlCol="0">
            <a:spAutoFit/>
          </a:bodyPr>
          <a:lstStyle/>
          <a:p>
            <a:r>
              <a:rPr lang="en-US" sz="1000">
                <a:solidFill>
                  <a:schemeClr val="bg1"/>
                </a:solidFill>
                <a:latin typeface="Merriweather" pitchFamily="50" charset="0"/>
                <a:ea typeface="Meiryo UI" panose="020B0400000000000000" pitchFamily="34" charset="-128"/>
                <a:cs typeface="Helvetica" panose="020B0604020202020204" pitchFamily="34" charset="0"/>
              </a:rPr>
              <a:t>Level 2: Regulatory and Scientific Concepts    |    www.fda.gov/biosimilars</a:t>
            </a:r>
          </a:p>
        </p:txBody>
      </p:sp>
      <p:sp>
        <p:nvSpPr>
          <p:cNvPr id="14" name="TextBox 13">
            <a:extLst>
              <a:ext uri="{FF2B5EF4-FFF2-40B4-BE49-F238E27FC236}">
                <a16:creationId xmlns:a16="http://schemas.microsoft.com/office/drawing/2014/main" id="{099BCE1C-1422-7F44-AEE2-9A72C2B3DAC2}"/>
              </a:ext>
            </a:extLst>
          </p:cNvPr>
          <p:cNvSpPr txBox="1"/>
          <p:nvPr userDrawn="1"/>
        </p:nvSpPr>
        <p:spPr>
          <a:xfrm>
            <a:off x="6727371" y="6559491"/>
            <a:ext cx="4952999" cy="246221"/>
          </a:xfrm>
          <a:prstGeom prst="rect">
            <a:avLst/>
          </a:prstGeom>
          <a:noFill/>
        </p:spPr>
        <p:txBody>
          <a:bodyPr wrap="square" rtlCol="0">
            <a:spAutoFit/>
          </a:bodyPr>
          <a:lstStyle/>
          <a:p>
            <a:pPr algn="r"/>
            <a:fld id="{A01B2B01-070B-5046-B78F-2F68037B4B16}" type="slidenum">
              <a:rPr lang="en-US" sz="1000" b="1" smtClean="0">
                <a:solidFill>
                  <a:srgbClr val="004A90"/>
                </a:solidFill>
              </a:rPr>
              <a:t>‹#›</a:t>
            </a:fld>
            <a:endParaRPr lang="en-US" sz="1000" b="1">
              <a:solidFill>
                <a:srgbClr val="004A90"/>
              </a:solidFill>
            </a:endParaRPr>
          </a:p>
        </p:txBody>
      </p:sp>
      <p:pic>
        <p:nvPicPr>
          <p:cNvPr id="4" name="Picture 3">
            <a:extLst>
              <a:ext uri="{FF2B5EF4-FFF2-40B4-BE49-F238E27FC236}">
                <a16:creationId xmlns:a16="http://schemas.microsoft.com/office/drawing/2014/main" id="{737FCBD2-370D-376E-8F35-FE2F38CB85E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64428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CD9-B575-4EA3-A607-94022BE5B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7A4B7D-0997-4AA9-AC33-8D4CA25EF6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08ADC-22A3-4C3D-A27F-C402959A710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C726ED5-96CE-4C1F-B62A-ED4CE173F0E8}"/>
              </a:ext>
            </a:extLst>
          </p:cNvPr>
          <p:cNvSpPr>
            <a:spLocks noGrp="1"/>
          </p:cNvSpPr>
          <p:nvPr>
            <p:ph type="ftr" sz="quarter" idx="11"/>
          </p:nvPr>
        </p:nvSpPr>
        <p:spPr>
          <a:xfrm>
            <a:off x="4038600" y="6356350"/>
            <a:ext cx="4114800" cy="365125"/>
          </a:xfrm>
          <a:prstGeom prst="rect">
            <a:avLst/>
          </a:prstGeom>
        </p:spPr>
        <p:txBody>
          <a:bodyPr/>
          <a:lstStyle>
            <a:lvl1pPr>
              <a:defRPr>
                <a:latin typeface="Merriweather" pitchFamily="50" charset="0"/>
              </a:defRPr>
            </a:lvl1pPr>
          </a:lstStyle>
          <a:p>
            <a:r>
              <a:rPr lang="en-US"/>
              <a:t>Level 2: Regulatory and Scientific Concepts</a:t>
            </a:r>
          </a:p>
        </p:txBody>
      </p:sp>
      <p:sp>
        <p:nvSpPr>
          <p:cNvPr id="6" name="Slide Number Placeholder 5">
            <a:extLst>
              <a:ext uri="{FF2B5EF4-FFF2-40B4-BE49-F238E27FC236}">
                <a16:creationId xmlns:a16="http://schemas.microsoft.com/office/drawing/2014/main" id="{D820A28F-740F-45E2-9BA2-0FC9A41ED57C}"/>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7" name="Picture 6">
            <a:extLst>
              <a:ext uri="{FF2B5EF4-FFF2-40B4-BE49-F238E27FC236}">
                <a16:creationId xmlns:a16="http://schemas.microsoft.com/office/drawing/2014/main" id="{D9BFD9F6-355E-CA66-E398-3492308E502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398679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52CA-274C-42E3-AD0C-E69B97E26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5D744-6B3E-425D-9AE0-EB6681C57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AB1ADE-4BA7-4920-95DA-F34337415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86E2E-F983-4136-A2E6-9C6F61DD458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3D9F59D-2220-4009-9B15-D794E18D7EC6}"/>
              </a:ext>
            </a:extLst>
          </p:cNvPr>
          <p:cNvSpPr>
            <a:spLocks noGrp="1"/>
          </p:cNvSpPr>
          <p:nvPr>
            <p:ph type="ftr" sz="quarter" idx="11"/>
          </p:nvPr>
        </p:nvSpPr>
        <p:spPr>
          <a:xfrm>
            <a:off x="4038600" y="6356350"/>
            <a:ext cx="4114800" cy="365125"/>
          </a:xfrm>
          <a:prstGeom prst="rect">
            <a:avLst/>
          </a:prstGeom>
        </p:spPr>
        <p:txBody>
          <a:bodyPr/>
          <a:lstStyle>
            <a:lvl1pPr>
              <a:defRPr>
                <a:latin typeface="Merriweather" pitchFamily="50" charset="0"/>
              </a:defRPr>
            </a:lvl1pPr>
          </a:lstStyle>
          <a:p>
            <a:r>
              <a:rPr lang="en-US"/>
              <a:t>Level 2: Regulatory and Scientific Concepts</a:t>
            </a:r>
          </a:p>
        </p:txBody>
      </p:sp>
      <p:sp>
        <p:nvSpPr>
          <p:cNvPr id="7" name="Slide Number Placeholder 6">
            <a:extLst>
              <a:ext uri="{FF2B5EF4-FFF2-40B4-BE49-F238E27FC236}">
                <a16:creationId xmlns:a16="http://schemas.microsoft.com/office/drawing/2014/main" id="{FDBFD0DE-9470-44D6-A59E-98AD50EC429B}"/>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spTree>
    <p:extLst>
      <p:ext uri="{BB962C8B-B14F-4D97-AF65-F5344CB8AC3E}">
        <p14:creationId xmlns:p14="http://schemas.microsoft.com/office/powerpoint/2010/main" val="135058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09A7-F684-4356-96EA-9699B0723C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C2B43-7C2F-4E01-85F1-966FA63B0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B9B770-1DED-439F-A10F-1CD896B99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48914-EE61-4B15-A044-B2EF41935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FD6C5-181C-4795-9618-408BAFE60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89053E-97D5-48ED-AD38-DED33AF2F43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AA79E9D-9A31-4ADC-BF48-891034C37BD2}"/>
              </a:ext>
            </a:extLst>
          </p:cNvPr>
          <p:cNvSpPr>
            <a:spLocks noGrp="1"/>
          </p:cNvSpPr>
          <p:nvPr>
            <p:ph type="ftr" sz="quarter" idx="11"/>
          </p:nvPr>
        </p:nvSpPr>
        <p:spPr>
          <a:xfrm>
            <a:off x="4038600" y="6356350"/>
            <a:ext cx="4114800" cy="365125"/>
          </a:xfrm>
          <a:prstGeom prst="rect">
            <a:avLst/>
          </a:prstGeom>
        </p:spPr>
        <p:txBody>
          <a:bodyPr/>
          <a:lstStyle>
            <a:lvl1pPr>
              <a:defRPr>
                <a:latin typeface="Merriweather" pitchFamily="50" charset="0"/>
              </a:defRPr>
            </a:lvl1pPr>
          </a:lstStyle>
          <a:p>
            <a:r>
              <a:rPr lang="en-US"/>
              <a:t>Level 2: Regulatory and Scientific Concepts</a:t>
            </a:r>
          </a:p>
        </p:txBody>
      </p:sp>
      <p:sp>
        <p:nvSpPr>
          <p:cNvPr id="9" name="Slide Number Placeholder 8">
            <a:extLst>
              <a:ext uri="{FF2B5EF4-FFF2-40B4-BE49-F238E27FC236}">
                <a16:creationId xmlns:a16="http://schemas.microsoft.com/office/drawing/2014/main" id="{231669C0-CE65-4BDF-A84F-CD4B8EE03A41}"/>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spTree>
    <p:extLst>
      <p:ext uri="{BB962C8B-B14F-4D97-AF65-F5344CB8AC3E}">
        <p14:creationId xmlns:p14="http://schemas.microsoft.com/office/powerpoint/2010/main" val="230443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B1F349-E2F6-E242-8C82-D1AEF6BA48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96400"/>
          <a:stretch/>
        </p:blipFill>
        <p:spPr>
          <a:xfrm>
            <a:off x="0" y="6529137"/>
            <a:ext cx="12192000" cy="328863"/>
          </a:xfrm>
          <a:prstGeom prst="rect">
            <a:avLst/>
          </a:prstGeom>
        </p:spPr>
      </p:pic>
      <p:sp>
        <p:nvSpPr>
          <p:cNvPr id="2" name="Title 1">
            <a:extLst>
              <a:ext uri="{FF2B5EF4-FFF2-40B4-BE49-F238E27FC236}">
                <a16:creationId xmlns:a16="http://schemas.microsoft.com/office/drawing/2014/main" id="{DD448713-F0EB-458E-96A6-F3D43526F630}"/>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7E2CFB6C-7FCB-0D42-B39E-3AEF09B80472}"/>
              </a:ext>
            </a:extLst>
          </p:cNvPr>
          <p:cNvSpPr txBox="1"/>
          <p:nvPr userDrawn="1"/>
        </p:nvSpPr>
        <p:spPr>
          <a:xfrm>
            <a:off x="6727371" y="6559491"/>
            <a:ext cx="4952999" cy="246221"/>
          </a:xfrm>
          <a:prstGeom prst="rect">
            <a:avLst/>
          </a:prstGeom>
          <a:noFill/>
        </p:spPr>
        <p:txBody>
          <a:bodyPr wrap="square" rtlCol="0">
            <a:spAutoFit/>
          </a:bodyPr>
          <a:lstStyle/>
          <a:p>
            <a:pPr algn="r"/>
            <a:fld id="{A01B2B01-070B-5046-B78F-2F68037B4B16}" type="slidenum">
              <a:rPr lang="en-US" sz="1000" b="1" smtClean="0">
                <a:solidFill>
                  <a:srgbClr val="004A90"/>
                </a:solidFill>
              </a:rPr>
              <a:t>‹#›</a:t>
            </a:fld>
            <a:endParaRPr lang="en-US" sz="1000" b="1">
              <a:solidFill>
                <a:srgbClr val="004A90"/>
              </a:solidFill>
            </a:endParaRPr>
          </a:p>
        </p:txBody>
      </p:sp>
      <p:sp>
        <p:nvSpPr>
          <p:cNvPr id="9" name="TextBox 8">
            <a:extLst>
              <a:ext uri="{FF2B5EF4-FFF2-40B4-BE49-F238E27FC236}">
                <a16:creationId xmlns:a16="http://schemas.microsoft.com/office/drawing/2014/main" id="{8AF35E2A-3604-5843-BC2F-F8F3F28B6B32}"/>
              </a:ext>
            </a:extLst>
          </p:cNvPr>
          <p:cNvSpPr txBox="1"/>
          <p:nvPr userDrawn="1"/>
        </p:nvSpPr>
        <p:spPr>
          <a:xfrm>
            <a:off x="170366" y="6559491"/>
            <a:ext cx="4952999" cy="246221"/>
          </a:xfrm>
          <a:prstGeom prst="rect">
            <a:avLst/>
          </a:prstGeom>
          <a:noFill/>
        </p:spPr>
        <p:txBody>
          <a:bodyPr wrap="square" rtlCol="0">
            <a:spAutoFit/>
          </a:bodyPr>
          <a:lstStyle/>
          <a:p>
            <a:r>
              <a:rPr lang="en-US" sz="1000">
                <a:solidFill>
                  <a:schemeClr val="bg1"/>
                </a:solidFill>
                <a:latin typeface="Merriweather" pitchFamily="50" charset="0"/>
              </a:rPr>
              <a:t>Level 1: Regulatory and Scientific Concepts    |    www.fda.gov/biosimilars</a:t>
            </a:r>
          </a:p>
        </p:txBody>
      </p:sp>
      <p:pic>
        <p:nvPicPr>
          <p:cNvPr id="3" name="Picture 2">
            <a:extLst>
              <a:ext uri="{FF2B5EF4-FFF2-40B4-BE49-F238E27FC236}">
                <a16:creationId xmlns:a16="http://schemas.microsoft.com/office/drawing/2014/main" id="{51D8B19C-CB31-D0E8-0521-24A75D8DE672}"/>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280143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07EE1-32B6-D04A-AD12-4BC7AC712A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96400"/>
          <a:stretch/>
        </p:blipFill>
        <p:spPr>
          <a:xfrm>
            <a:off x="0" y="6529137"/>
            <a:ext cx="12192000" cy="328863"/>
          </a:xfrm>
          <a:prstGeom prst="rect">
            <a:avLst/>
          </a:prstGeom>
        </p:spPr>
      </p:pic>
      <p:sp>
        <p:nvSpPr>
          <p:cNvPr id="9" name="TextBox 8">
            <a:extLst>
              <a:ext uri="{FF2B5EF4-FFF2-40B4-BE49-F238E27FC236}">
                <a16:creationId xmlns:a16="http://schemas.microsoft.com/office/drawing/2014/main" id="{AFFF86A6-676B-2C45-9705-AD8D736E6BD0}"/>
              </a:ext>
            </a:extLst>
          </p:cNvPr>
          <p:cNvSpPr txBox="1"/>
          <p:nvPr userDrawn="1"/>
        </p:nvSpPr>
        <p:spPr>
          <a:xfrm>
            <a:off x="6727371" y="6559491"/>
            <a:ext cx="4952999" cy="246221"/>
          </a:xfrm>
          <a:prstGeom prst="rect">
            <a:avLst/>
          </a:prstGeom>
          <a:noFill/>
        </p:spPr>
        <p:txBody>
          <a:bodyPr wrap="square" rtlCol="0">
            <a:spAutoFit/>
          </a:bodyPr>
          <a:lstStyle/>
          <a:p>
            <a:pPr algn="r"/>
            <a:fld id="{A01B2B01-070B-5046-B78F-2F68037B4B16}" type="slidenum">
              <a:rPr lang="en-US" sz="1000" b="1" smtClean="0">
                <a:solidFill>
                  <a:srgbClr val="004A90"/>
                </a:solidFill>
              </a:rPr>
              <a:t>‹#›</a:t>
            </a:fld>
            <a:endParaRPr lang="en-US" sz="1000" b="1">
              <a:solidFill>
                <a:srgbClr val="004A90"/>
              </a:solidFill>
            </a:endParaRPr>
          </a:p>
        </p:txBody>
      </p:sp>
      <p:sp>
        <p:nvSpPr>
          <p:cNvPr id="6" name="TextBox 5">
            <a:extLst>
              <a:ext uri="{FF2B5EF4-FFF2-40B4-BE49-F238E27FC236}">
                <a16:creationId xmlns:a16="http://schemas.microsoft.com/office/drawing/2014/main" id="{02020E2A-0FCC-BB4D-A5C5-0956B8D66DCA}"/>
              </a:ext>
            </a:extLst>
          </p:cNvPr>
          <p:cNvSpPr txBox="1"/>
          <p:nvPr userDrawn="1"/>
        </p:nvSpPr>
        <p:spPr>
          <a:xfrm>
            <a:off x="170366" y="6559491"/>
            <a:ext cx="4952999" cy="246221"/>
          </a:xfrm>
          <a:prstGeom prst="rect">
            <a:avLst/>
          </a:prstGeom>
          <a:noFill/>
        </p:spPr>
        <p:txBody>
          <a:bodyPr wrap="square" rtlCol="0">
            <a:spAutoFit/>
          </a:bodyPr>
          <a:lstStyle/>
          <a:p>
            <a:r>
              <a:rPr lang="en-US" sz="1000">
                <a:solidFill>
                  <a:schemeClr val="bg1"/>
                </a:solidFill>
                <a:latin typeface="Merriweather" pitchFamily="50" charset="0"/>
              </a:rPr>
              <a:t>Level 2: Regulatory and Scientific Concepts    |    www.fda.gov/biosimilars</a:t>
            </a:r>
          </a:p>
        </p:txBody>
      </p:sp>
      <p:pic>
        <p:nvPicPr>
          <p:cNvPr id="2" name="Picture 1">
            <a:extLst>
              <a:ext uri="{FF2B5EF4-FFF2-40B4-BE49-F238E27FC236}">
                <a16:creationId xmlns:a16="http://schemas.microsoft.com/office/drawing/2014/main" id="{6FA78D5C-92AA-6F52-885F-0146BD30989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400265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F3BB-5A36-48C3-A344-A6764FC78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B30A4-0748-4225-A264-3249034D3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CC583-1466-4C48-A951-A1589D252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22BBC-0CF1-4311-ABB3-8B0653BE05C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81DC2AE-FCC0-4316-813D-8C48E3865119}"/>
              </a:ext>
            </a:extLst>
          </p:cNvPr>
          <p:cNvSpPr>
            <a:spLocks noGrp="1"/>
          </p:cNvSpPr>
          <p:nvPr>
            <p:ph type="ftr" sz="quarter" idx="11"/>
          </p:nvPr>
        </p:nvSpPr>
        <p:spPr>
          <a:xfrm>
            <a:off x="4038600" y="6356350"/>
            <a:ext cx="4114800" cy="365125"/>
          </a:xfrm>
          <a:prstGeom prst="rect">
            <a:avLst/>
          </a:prstGeom>
        </p:spPr>
        <p:txBody>
          <a:bodyPr/>
          <a:lstStyle/>
          <a:p>
            <a:r>
              <a:rPr lang="en-US"/>
              <a:t>Level 2: Regulatory and Scientific Concepts</a:t>
            </a:r>
          </a:p>
        </p:txBody>
      </p:sp>
      <p:sp>
        <p:nvSpPr>
          <p:cNvPr id="7" name="Slide Number Placeholder 6">
            <a:extLst>
              <a:ext uri="{FF2B5EF4-FFF2-40B4-BE49-F238E27FC236}">
                <a16:creationId xmlns:a16="http://schemas.microsoft.com/office/drawing/2014/main" id="{AA99FEAD-7742-47E9-9FED-6777A2A56F88}"/>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spTree>
    <p:extLst>
      <p:ext uri="{BB962C8B-B14F-4D97-AF65-F5344CB8AC3E}">
        <p14:creationId xmlns:p14="http://schemas.microsoft.com/office/powerpoint/2010/main" val="307237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5E56-F42D-47A1-8B85-B37BA8719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12487-06BC-40C4-9380-797AB0AB1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0172A-D408-4AD4-AF53-9A7F83318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79BC5-24C0-406D-9F36-1B976A9006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A87E4D9-24EE-47ED-A001-277422947375}"/>
              </a:ext>
            </a:extLst>
          </p:cNvPr>
          <p:cNvSpPr>
            <a:spLocks noGrp="1"/>
          </p:cNvSpPr>
          <p:nvPr>
            <p:ph type="ftr" sz="quarter" idx="11"/>
          </p:nvPr>
        </p:nvSpPr>
        <p:spPr>
          <a:xfrm>
            <a:off x="4038600" y="6356350"/>
            <a:ext cx="4114800" cy="365125"/>
          </a:xfrm>
          <a:prstGeom prst="rect">
            <a:avLst/>
          </a:prstGeom>
        </p:spPr>
        <p:txBody>
          <a:bodyPr/>
          <a:lstStyle/>
          <a:p>
            <a:r>
              <a:rPr lang="en-US"/>
              <a:t>Level 2: Regulatory and Scientific Concepts</a:t>
            </a:r>
          </a:p>
        </p:txBody>
      </p:sp>
      <p:sp>
        <p:nvSpPr>
          <p:cNvPr id="7" name="Slide Number Placeholder 6">
            <a:extLst>
              <a:ext uri="{FF2B5EF4-FFF2-40B4-BE49-F238E27FC236}">
                <a16:creationId xmlns:a16="http://schemas.microsoft.com/office/drawing/2014/main" id="{34610C8C-0272-4A19-9708-85B34E4A3F15}"/>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spTree>
    <p:extLst>
      <p:ext uri="{BB962C8B-B14F-4D97-AF65-F5344CB8AC3E}">
        <p14:creationId xmlns:p14="http://schemas.microsoft.com/office/powerpoint/2010/main" val="223755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280E4-DFAA-4985-8D28-B70D50B9D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99BE1-5A5C-426B-8158-B8C96976A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EF40727A-93B9-D246-BF7A-D0945728DEF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 b="96400"/>
          <a:stretch/>
        </p:blipFill>
        <p:spPr>
          <a:xfrm>
            <a:off x="0" y="6529137"/>
            <a:ext cx="12192000" cy="328863"/>
          </a:xfrm>
          <a:prstGeom prst="rect">
            <a:avLst/>
          </a:prstGeom>
        </p:spPr>
      </p:pic>
      <p:sp>
        <p:nvSpPr>
          <p:cNvPr id="8" name="Date Placeholder 2">
            <a:extLst>
              <a:ext uri="{FF2B5EF4-FFF2-40B4-BE49-F238E27FC236}">
                <a16:creationId xmlns:a16="http://schemas.microsoft.com/office/drawing/2014/main" id="{231CE9B2-3F5A-DE47-A3E0-816AD7315D23}"/>
              </a:ext>
            </a:extLst>
          </p:cNvPr>
          <p:cNvSpPr>
            <a:spLocks noGrp="1"/>
          </p:cNvSpPr>
          <p:nvPr>
            <p:ph type="dt" sz="half" idx="2"/>
          </p:nvPr>
        </p:nvSpPr>
        <p:spPr>
          <a:xfrm>
            <a:off x="174170" y="6533514"/>
            <a:ext cx="7053943" cy="365125"/>
          </a:xfrm>
          <a:prstGeom prst="rect">
            <a:avLst/>
          </a:prstGeom>
        </p:spPr>
        <p:txBody>
          <a:bodyPr/>
          <a:lstStyle>
            <a:lvl1pPr>
              <a:defRPr sz="1400"/>
            </a:lvl1pPr>
          </a:lstStyle>
          <a:p>
            <a:endParaRPr lang="en-US">
              <a:solidFill>
                <a:schemeClr val="bg1"/>
              </a:solidFill>
            </a:endParaRPr>
          </a:p>
        </p:txBody>
      </p:sp>
      <p:sp>
        <p:nvSpPr>
          <p:cNvPr id="9" name="Slide Number Placeholder 4">
            <a:extLst>
              <a:ext uri="{FF2B5EF4-FFF2-40B4-BE49-F238E27FC236}">
                <a16:creationId xmlns:a16="http://schemas.microsoft.com/office/drawing/2014/main" id="{0DED2A34-9B7E-DF49-BAE4-1428496392D4}"/>
              </a:ext>
            </a:extLst>
          </p:cNvPr>
          <p:cNvSpPr>
            <a:spLocks noGrp="1"/>
          </p:cNvSpPr>
          <p:nvPr>
            <p:ph type="sldNum" sz="quarter" idx="4"/>
          </p:nvPr>
        </p:nvSpPr>
        <p:spPr>
          <a:xfrm>
            <a:off x="8902831" y="6533514"/>
            <a:ext cx="2743200" cy="365125"/>
          </a:xfrm>
          <a:prstGeom prst="rect">
            <a:avLst/>
          </a:prstGeom>
        </p:spPr>
        <p:txBody>
          <a:bodyPr/>
          <a:lstStyle>
            <a:lvl1pPr algn="r">
              <a:defRPr sz="1400">
                <a:solidFill>
                  <a:srgbClr val="004A90"/>
                </a:solidFill>
              </a:defRPr>
            </a:lvl1pPr>
          </a:lstStyle>
          <a:p>
            <a:fld id="{90FC658B-B73C-44BF-9024-55C4E7FB3333}" type="slidenum">
              <a:rPr lang="en-US" smtClean="0"/>
              <a:pPr/>
              <a:t>‹#›</a:t>
            </a:fld>
            <a:endParaRPr lang="en-US"/>
          </a:p>
        </p:txBody>
      </p:sp>
    </p:spTree>
    <p:extLst>
      <p:ext uri="{BB962C8B-B14F-4D97-AF65-F5344CB8AC3E}">
        <p14:creationId xmlns:p14="http://schemas.microsoft.com/office/powerpoint/2010/main" val="114783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accessdata.fda.gov/scripts/cder/daf/index.cf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da.gov/regulatory-information/search-fda-guidance-documents/development-therapeutic-protein-biosimilars-comparative-analytical-assessment-and-other-qual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purplebooksearch.fda.gov/" TargetMode="External"/><Relationship Id="rId7" Type="http://schemas.openxmlformats.org/officeDocument/2006/relationships/image" Target="../media/image23.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fda.gov/drugs/biosimilars/biosimilar-basics-patients" TargetMode="External"/><Relationship Id="rId4" Type="http://schemas.openxmlformats.org/officeDocument/2006/relationships/hyperlink" Target="https://www.fda.gov/drugs/therapeutic-biologics-applications-bla/biosimilar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fda.gov/safety/medwatch-fda-safety-information-and-adverse-event-reporting-progra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ccessdata.fda.gov/scripts/cder/daf/index.cfm" TargetMode="External"/><Relationship Id="rId2" Type="http://schemas.openxmlformats.org/officeDocument/2006/relationships/hyperlink" Target="purplebooksearch.fda.gov"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purplebooksearch.fd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accessdata.fda.gov/scripts/cder/daf/index.cfm" TargetMode="Externa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tiff"/><Relationship Id="rId2" Type="http://schemas.openxmlformats.org/officeDocument/2006/relationships/hyperlink" Target="https://www.fda.gov/drugs/biosimilars/patient-materials"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5.jpe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ww.fda.gov/drugs/biosimilars/conceptos-basicos-de-los-biosimilares-para-los-pacien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fda.gov/advisory-committees/committees-and-meeting-materials/human-drug-advisory-committees" TargetMode="External"/><Relationship Id="rId13" Type="http://schemas.openxmlformats.org/officeDocument/2006/relationships/hyperlink" Target="https://www.fda.gov/media/154919/download" TargetMode="External"/><Relationship Id="rId18" Type="http://schemas.openxmlformats.org/officeDocument/2006/relationships/hyperlink" Target="https://www.fda.gov/media/154914/download" TargetMode="External"/><Relationship Id="rId26" Type="http://schemas.openxmlformats.org/officeDocument/2006/relationships/hyperlink" Target="https://www.fda.gov/media/154937/download" TargetMode="External"/><Relationship Id="rId3" Type="http://schemas.openxmlformats.org/officeDocument/2006/relationships/hyperlink" Target="https://www.fda.gov/drugs/biosimilars/health-care-provider-materials" TargetMode="External"/><Relationship Id="rId21" Type="http://schemas.openxmlformats.org/officeDocument/2006/relationships/hyperlink" Target="https://www.fda.gov/media/154917/download" TargetMode="External"/><Relationship Id="rId7" Type="http://schemas.openxmlformats.org/officeDocument/2006/relationships/hyperlink" Target="https://www.fda.gov/regulatory-information/search-fda-guidance-documents" TargetMode="External"/><Relationship Id="rId12" Type="http://schemas.openxmlformats.org/officeDocument/2006/relationships/hyperlink" Target="https://www.fda.gov/media/154918/download" TargetMode="External"/><Relationship Id="rId17" Type="http://schemas.openxmlformats.org/officeDocument/2006/relationships/hyperlink" Target="https://www.fda.gov/media/154913/download" TargetMode="External"/><Relationship Id="rId25" Type="http://schemas.openxmlformats.org/officeDocument/2006/relationships/hyperlink" Target="https://youtu.be/U7TQrz7hQt8" TargetMode="External"/><Relationship Id="rId2" Type="http://schemas.openxmlformats.org/officeDocument/2006/relationships/hyperlink" Target="http://www.fda.gov/biosimilars" TargetMode="External"/><Relationship Id="rId16" Type="http://schemas.openxmlformats.org/officeDocument/2006/relationships/hyperlink" Target="https://www.fda.gov/media/154912/download" TargetMode="External"/><Relationship Id="rId20" Type="http://schemas.openxmlformats.org/officeDocument/2006/relationships/hyperlink" Target="https://www.fda.gov/media/154916/download" TargetMode="External"/><Relationship Id="rId1" Type="http://schemas.openxmlformats.org/officeDocument/2006/relationships/slideLayout" Target="../slideLayouts/slideLayout2.xml"/><Relationship Id="rId6" Type="http://schemas.openxmlformats.org/officeDocument/2006/relationships/hyperlink" Target="http://www.fda.gov/drugsatfda" TargetMode="External"/><Relationship Id="rId11" Type="http://schemas.openxmlformats.org/officeDocument/2006/relationships/hyperlink" Target="https://www.fda.gov/media/154884/download" TargetMode="External"/><Relationship Id="rId24" Type="http://schemas.openxmlformats.org/officeDocument/2006/relationships/hyperlink" Target="https://youtu.be/OYVm8lDiSk4" TargetMode="External"/><Relationship Id="rId5" Type="http://schemas.openxmlformats.org/officeDocument/2006/relationships/hyperlink" Target="https://purplebooksearch.fda.gov/" TargetMode="External"/><Relationship Id="rId15" Type="http://schemas.openxmlformats.org/officeDocument/2006/relationships/hyperlink" Target="https://www.fda.gov/media/154911/download" TargetMode="External"/><Relationship Id="rId23" Type="http://schemas.openxmlformats.org/officeDocument/2006/relationships/hyperlink" Target="https://youtu.be/zGAwIsT-Omw" TargetMode="External"/><Relationship Id="rId10" Type="http://schemas.openxmlformats.org/officeDocument/2006/relationships/hyperlink" Target="https://www.fda.gov/media/154995/download" TargetMode="External"/><Relationship Id="rId19" Type="http://schemas.openxmlformats.org/officeDocument/2006/relationships/hyperlink" Target="https://www.fda.gov/media/154915/download" TargetMode="External"/><Relationship Id="rId4" Type="http://schemas.openxmlformats.org/officeDocument/2006/relationships/hyperlink" Target="https://www.fda.gov/drugs/biosimilars/patient-materials" TargetMode="External"/><Relationship Id="rId9" Type="http://schemas.openxmlformats.org/officeDocument/2006/relationships/hyperlink" Target="https://www.fda.gov/drugs/biosimilars/biosimilar-development-review-and-approval" TargetMode="External"/><Relationship Id="rId14" Type="http://schemas.openxmlformats.org/officeDocument/2006/relationships/hyperlink" Target="https://www.fda.gov/media/154920/download" TargetMode="External"/><Relationship Id="rId22" Type="http://schemas.openxmlformats.org/officeDocument/2006/relationships/hyperlink" Target="https://youtu.be/rPuwPh63z2Y" TargetMode="External"/><Relationship Id="rId27" Type="http://schemas.openxmlformats.org/officeDocument/2006/relationships/hyperlink" Target="https://www.fda.gov/media/154938/downloa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fda.gov/drugs/biosimilars/patient-materials" TargetMode="External"/><Relationship Id="rId2" Type="http://schemas.openxmlformats.org/officeDocument/2006/relationships/hyperlink" Target="https://www.fda.gov/drugs/therapeutic-biologics-applications-bla/biosimilars" TargetMode="External"/><Relationship Id="rId1" Type="http://schemas.openxmlformats.org/officeDocument/2006/relationships/slideLayout" Target="../slideLayouts/slideLayout2.xml"/><Relationship Id="rId4" Type="http://schemas.openxmlformats.org/officeDocument/2006/relationships/hyperlink" Target="https://www.fda.gov/drugs/biosimilars/conceptos-basicos-de-los-biosimilares-para-los-paciente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urplebooksearch.fd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E0C3-CA73-4812-8C29-16B25B54A2C2}"/>
              </a:ext>
            </a:extLst>
          </p:cNvPr>
          <p:cNvSpPr>
            <a:spLocks noGrp="1"/>
          </p:cNvSpPr>
          <p:nvPr>
            <p:ph type="ctrTitle"/>
          </p:nvPr>
        </p:nvSpPr>
        <p:spPr>
          <a:xfrm>
            <a:off x="377687" y="3187748"/>
            <a:ext cx="9144000" cy="2387600"/>
          </a:xfrm>
        </p:spPr>
        <p:txBody>
          <a:bodyPr>
            <a:normAutofit fontScale="90000"/>
          </a:bodyPr>
          <a:lstStyle/>
          <a:p>
            <a:r>
              <a:rPr lang="en-US" dirty="0">
                <a:latin typeface="Merriweather" pitchFamily="50" charset="0"/>
              </a:rPr>
              <a:t>Biosimilars and Interchangeable Biosimilars</a:t>
            </a:r>
            <a:endParaRPr lang="en-US" b="1" dirty="0">
              <a:solidFill>
                <a:schemeClr val="bg1"/>
              </a:solidFill>
              <a:latin typeface="Merriweather" pitchFamily="50" charset="0"/>
            </a:endParaRPr>
          </a:p>
        </p:txBody>
      </p:sp>
      <p:sp>
        <p:nvSpPr>
          <p:cNvPr id="3" name="Subtitle 2">
            <a:extLst>
              <a:ext uri="{FF2B5EF4-FFF2-40B4-BE49-F238E27FC236}">
                <a16:creationId xmlns:a16="http://schemas.microsoft.com/office/drawing/2014/main" id="{AFD057B5-897E-4F2A-ACC4-995229CC5B54}"/>
              </a:ext>
            </a:extLst>
          </p:cNvPr>
          <p:cNvSpPr>
            <a:spLocks noGrp="1"/>
          </p:cNvSpPr>
          <p:nvPr>
            <p:ph type="subTitle" idx="1"/>
          </p:nvPr>
        </p:nvSpPr>
        <p:spPr>
          <a:xfrm>
            <a:off x="427382" y="5689455"/>
            <a:ext cx="9144000" cy="866445"/>
          </a:xfrm>
        </p:spPr>
        <p:txBody>
          <a:bodyPr>
            <a:normAutofit lnSpcReduction="10000"/>
          </a:bodyPr>
          <a:lstStyle/>
          <a:p>
            <a:r>
              <a:rPr lang="en-US" b="1">
                <a:latin typeface="Merriweather" pitchFamily="50" charset="0"/>
              </a:rPr>
              <a:t>Regulatory and Scientific Concepts</a:t>
            </a:r>
          </a:p>
          <a:p>
            <a:r>
              <a:rPr lang="en-US" b="1">
                <a:latin typeface="Merriweather" pitchFamily="50" charset="0"/>
              </a:rPr>
              <a:t>Level 2 </a:t>
            </a:r>
            <a:endParaRPr lang="en-US" b="1" strike="sngStrike">
              <a:solidFill>
                <a:srgbClr val="FF0000"/>
              </a:solidFill>
              <a:latin typeface="Merriweather" pitchFamily="50" charset="0"/>
            </a:endParaRPr>
          </a:p>
        </p:txBody>
      </p:sp>
    </p:spTree>
    <p:extLst>
      <p:ext uri="{BB962C8B-B14F-4D97-AF65-F5344CB8AC3E}">
        <p14:creationId xmlns:p14="http://schemas.microsoft.com/office/powerpoint/2010/main" val="344988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43EB-8551-944D-9278-8C604483DCB3}"/>
              </a:ext>
            </a:extLst>
          </p:cNvPr>
          <p:cNvSpPr>
            <a:spLocks noGrp="1"/>
          </p:cNvSpPr>
          <p:nvPr>
            <p:ph type="title"/>
          </p:nvPr>
        </p:nvSpPr>
        <p:spPr/>
        <p:txBody>
          <a:bodyPr>
            <a:normAutofit/>
          </a:bodyPr>
          <a:lstStyle/>
          <a:p>
            <a:r>
              <a:rPr lang="en-US" sz="3000" b="1">
                <a:latin typeface="Merriweather" pitchFamily="50" charset="0"/>
              </a:rPr>
              <a:t>Clinical Studies to Address </a:t>
            </a:r>
            <a:br>
              <a:rPr lang="en-US" sz="3000" b="1">
                <a:latin typeface="Merriweather" pitchFamily="50" charset="0"/>
              </a:rPr>
            </a:br>
            <a:r>
              <a:rPr lang="en-US" sz="3000" b="1">
                <a:latin typeface="Merriweather" pitchFamily="50" charset="0"/>
              </a:rPr>
              <a:t>Residual Uncertainty</a:t>
            </a:r>
          </a:p>
        </p:txBody>
      </p:sp>
      <p:pic>
        <p:nvPicPr>
          <p:cNvPr id="3" name="Picture 2" descr="PK Demonstrate similar exposure. Is a suitable PD biomarker available? If Yes, PK+ PD+ Immunogenicity Approach: PD Demonstrate similar efficacy. Immunogenicity/Safety: Demonstrate similar efficacy and safety. If No, PK + CCS Approach: CCS demonstrate similar efficacy and safety.&#10;">
            <a:extLst>
              <a:ext uri="{FF2B5EF4-FFF2-40B4-BE49-F238E27FC236}">
                <a16:creationId xmlns:a16="http://schemas.microsoft.com/office/drawing/2014/main" id="{1CD46D2B-4A46-41ED-902D-F7AE62156CA6}"/>
              </a:ext>
            </a:extLst>
          </p:cNvPr>
          <p:cNvPicPr>
            <a:picLocks noChangeAspect="1"/>
          </p:cNvPicPr>
          <p:nvPr/>
        </p:nvPicPr>
        <p:blipFill>
          <a:blip r:embed="rId2"/>
          <a:stretch>
            <a:fillRect/>
          </a:stretch>
        </p:blipFill>
        <p:spPr>
          <a:xfrm>
            <a:off x="488356" y="1331932"/>
            <a:ext cx="11138357" cy="3603048"/>
          </a:xfrm>
          <a:prstGeom prst="rect">
            <a:avLst/>
          </a:prstGeom>
        </p:spPr>
      </p:pic>
      <p:sp>
        <p:nvSpPr>
          <p:cNvPr id="4" name="TextBox 3">
            <a:extLst>
              <a:ext uri="{FF2B5EF4-FFF2-40B4-BE49-F238E27FC236}">
                <a16:creationId xmlns:a16="http://schemas.microsoft.com/office/drawing/2014/main" id="{92B6EB5B-59EE-E148-83CB-CAE9C8DAB87E}"/>
              </a:ext>
            </a:extLst>
          </p:cNvPr>
          <p:cNvSpPr txBox="1"/>
          <p:nvPr/>
        </p:nvSpPr>
        <p:spPr>
          <a:xfrm>
            <a:off x="488356" y="4584394"/>
            <a:ext cx="6850162" cy="338554"/>
          </a:xfrm>
          <a:prstGeom prst="rect">
            <a:avLst/>
          </a:prstGeom>
          <a:noFill/>
        </p:spPr>
        <p:txBody>
          <a:bodyPr wrap="square" lIns="91440" tIns="45720" rIns="91440" bIns="45720" rtlCol="0" anchor="t">
            <a:spAutoFit/>
          </a:bodyPr>
          <a:lstStyle/>
          <a:p>
            <a:r>
              <a:rPr lang="en-US" sz="1600" b="1"/>
              <a:t>CCS: Comparative clinical study</a:t>
            </a:r>
          </a:p>
        </p:txBody>
      </p:sp>
      <p:sp>
        <p:nvSpPr>
          <p:cNvPr id="23" name="TextBox 22">
            <a:extLst>
              <a:ext uri="{FF2B5EF4-FFF2-40B4-BE49-F238E27FC236}">
                <a16:creationId xmlns:a16="http://schemas.microsoft.com/office/drawing/2014/main" id="{38DFBE08-6CBF-0446-9309-70600CA0A028}"/>
              </a:ext>
            </a:extLst>
          </p:cNvPr>
          <p:cNvSpPr txBox="1"/>
          <p:nvPr/>
        </p:nvSpPr>
        <p:spPr>
          <a:xfrm>
            <a:off x="397436" y="4990254"/>
            <a:ext cx="11397126" cy="1477328"/>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en-US" sz="1700">
                <a:latin typeface="Helvetica" panose="020B0604020202020204" pitchFamily="34" charset="0"/>
                <a:cs typeface="Helvetica" panose="020B0604020202020204" pitchFamily="34" charset="0"/>
              </a:rPr>
              <a:t>The above comparative assessments can be conducted in one study or multiple studies.</a:t>
            </a:r>
          </a:p>
          <a:p>
            <a:pPr marL="285750" indent="-285750">
              <a:buFont typeface="Arial" panose="020B0604020202020204" pitchFamily="34" charset="0"/>
              <a:buChar char="•"/>
            </a:pPr>
            <a:r>
              <a:rPr lang="en-US" sz="1700">
                <a:latin typeface="Helvetica" panose="020B0604020202020204" pitchFamily="34" charset="0"/>
                <a:ea typeface="+mn-lt"/>
                <a:cs typeface="Helvetica" panose="020B0604020202020204" pitchFamily="34" charset="0"/>
              </a:rPr>
              <a:t>The type and amount of study data needed will depend on the nature of the proposed product. For example, an assessment of PK similarity may not be relevant for products with minimal or no systemic exposure, or comparative immunogenicity study for products known to have minimal risk of immunogenicity clinically (e.g., insulins).</a:t>
            </a:r>
            <a:endParaRPr lang="en-US" sz="17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3260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43EB-8551-944D-9278-8C604483DCB3}"/>
              </a:ext>
            </a:extLst>
          </p:cNvPr>
          <p:cNvSpPr>
            <a:spLocks noGrp="1"/>
          </p:cNvSpPr>
          <p:nvPr>
            <p:ph type="title"/>
          </p:nvPr>
        </p:nvSpPr>
        <p:spPr/>
        <p:txBody>
          <a:bodyPr>
            <a:normAutofit/>
          </a:bodyPr>
          <a:lstStyle/>
          <a:p>
            <a:pPr lvl="0">
              <a:defRPr/>
            </a:pPr>
            <a:r>
              <a:rPr lang="en-US" sz="3000" b="1">
                <a:solidFill>
                  <a:prstClr val="white"/>
                </a:solidFill>
                <a:latin typeface="Merriweather" pitchFamily="50" charset="0"/>
              </a:rPr>
              <a:t>Clinical Studies to Demonstrate </a:t>
            </a:r>
            <a:br>
              <a:rPr lang="en-US" sz="3000" b="1">
                <a:solidFill>
                  <a:prstClr val="white"/>
                </a:solidFill>
                <a:latin typeface="Merriweather" pitchFamily="50" charset="0"/>
              </a:rPr>
            </a:br>
            <a:r>
              <a:rPr lang="en-US" sz="3000" b="1">
                <a:solidFill>
                  <a:prstClr val="white"/>
                </a:solidFill>
                <a:latin typeface="Merriweather" pitchFamily="50" charset="0"/>
              </a:rPr>
              <a:t>Similar Exposure, Efficacy, and Safety</a:t>
            </a:r>
            <a:endParaRPr lang="en-US" sz="3000" b="1">
              <a:latin typeface="Merriweather" pitchFamily="50" charset="0"/>
            </a:endParaRPr>
          </a:p>
        </p:txBody>
      </p:sp>
      <p:sp>
        <p:nvSpPr>
          <p:cNvPr id="5" name="Rectangle 4">
            <a:extLst>
              <a:ext uri="{FF2B5EF4-FFF2-40B4-BE49-F238E27FC236}">
                <a16:creationId xmlns:a16="http://schemas.microsoft.com/office/drawing/2014/main" id="{B6DA8FBB-DF08-D442-BE4C-9A42A6B4EF4A}"/>
              </a:ext>
            </a:extLst>
          </p:cNvPr>
          <p:cNvSpPr/>
          <p:nvPr/>
        </p:nvSpPr>
        <p:spPr>
          <a:xfrm>
            <a:off x="584790" y="1369189"/>
            <a:ext cx="10866475" cy="46166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a:ln>
                  <a:noFill/>
                </a:ln>
                <a:solidFill>
                  <a:prstClr val="black"/>
                </a:solidFill>
                <a:effectLst/>
                <a:uLnTx/>
                <a:uFillTx/>
                <a:latin typeface="Merriweather" pitchFamily="50" charset="0"/>
              </a:rPr>
              <a:t>Example for PK +</a:t>
            </a:r>
            <a:r>
              <a:rPr kumimoji="0" lang="en-US" sz="2400" b="1" i="0" u="none" strike="noStrike" kern="1200" cap="none" spc="0" normalizeH="0" baseline="0" noProof="0">
                <a:ln>
                  <a:noFill/>
                </a:ln>
                <a:solidFill>
                  <a:srgbClr val="FF0000"/>
                </a:solidFill>
                <a:effectLst/>
                <a:uLnTx/>
                <a:uFillTx/>
                <a:latin typeface="Merriweather" pitchFamily="50" charset="0"/>
              </a:rPr>
              <a:t> </a:t>
            </a:r>
            <a:r>
              <a:rPr kumimoji="0" lang="en-US" sz="2400" b="1" i="0" u="none" strike="noStrike" kern="1200" cap="none" spc="0" normalizeH="0" baseline="0" noProof="0">
                <a:ln>
                  <a:noFill/>
                </a:ln>
                <a:solidFill>
                  <a:prstClr val="black"/>
                </a:solidFill>
                <a:effectLst/>
                <a:uLnTx/>
                <a:uFillTx/>
                <a:latin typeface="Merriweather" pitchFamily="50" charset="0"/>
              </a:rPr>
              <a:t>PD +</a:t>
            </a:r>
            <a:r>
              <a:rPr kumimoji="0" lang="en-US" sz="2400" b="1" i="0" u="none" strike="noStrike" kern="1200" cap="none" spc="0" normalizeH="0" baseline="0" noProof="0">
                <a:ln>
                  <a:noFill/>
                </a:ln>
                <a:solidFill>
                  <a:srgbClr val="FF0000"/>
                </a:solidFill>
                <a:effectLst/>
                <a:uLnTx/>
                <a:uFillTx/>
                <a:latin typeface="Merriweather" pitchFamily="50" charset="0"/>
              </a:rPr>
              <a:t> </a:t>
            </a:r>
            <a:r>
              <a:rPr kumimoji="0" lang="en-US" sz="2400" b="1" i="0" u="none" strike="noStrike" kern="1200" cap="none" spc="0" normalizeH="0" baseline="0" noProof="0">
                <a:ln>
                  <a:noFill/>
                </a:ln>
                <a:solidFill>
                  <a:prstClr val="black"/>
                </a:solidFill>
                <a:effectLst/>
                <a:uLnTx/>
                <a:uFillTx/>
                <a:latin typeface="Merriweather" pitchFamily="50" charset="0"/>
              </a:rPr>
              <a:t>immunogenicity approach:</a:t>
            </a:r>
          </a:p>
        </p:txBody>
      </p:sp>
      <p:pic>
        <p:nvPicPr>
          <p:cNvPr id="8" name="Picture 7" descr="A figure made up of two graphs with example data the represent pharmacokinetic, pharmacokinetic, and immunogenicity. Graph one shows the Biosimilar Product and Reference Product serum concentration over Time (hours). The serum concentration for both the Biosimilar and Reference Product follow similar concentrations over Time (hours), showing similar exposure for PK Similarity.&#10;Graph two shows the Biosimilar Product and Reference Product Biomarker count over Time (hours). The Biomarker count for both the Biosimilar and Reference Product follow similar counts over Time (hours), showing similar efficacy for PD Similarity.&#10;Similar safety shown because both the biosimilar product and the reference product have similar immunogenicity and adverse outcomes.">
            <a:extLst>
              <a:ext uri="{FF2B5EF4-FFF2-40B4-BE49-F238E27FC236}">
                <a16:creationId xmlns:a16="http://schemas.microsoft.com/office/drawing/2014/main" id="{8D1FCCE8-746D-A80C-BE05-47C82E5F2332}"/>
              </a:ext>
            </a:extLst>
          </p:cNvPr>
          <p:cNvPicPr>
            <a:picLocks noChangeAspect="1"/>
          </p:cNvPicPr>
          <p:nvPr/>
        </p:nvPicPr>
        <p:blipFill>
          <a:blip r:embed="rId3"/>
          <a:stretch>
            <a:fillRect/>
          </a:stretch>
        </p:blipFill>
        <p:spPr>
          <a:xfrm>
            <a:off x="366545" y="2245652"/>
            <a:ext cx="11302964" cy="3621338"/>
          </a:xfrm>
          <a:prstGeom prst="rect">
            <a:avLst/>
          </a:prstGeom>
        </p:spPr>
      </p:pic>
    </p:spTree>
    <p:extLst>
      <p:ext uri="{BB962C8B-B14F-4D97-AF65-F5344CB8AC3E}">
        <p14:creationId xmlns:p14="http://schemas.microsoft.com/office/powerpoint/2010/main" val="2889868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43EB-8551-944D-9278-8C604483DCB3}"/>
              </a:ext>
            </a:extLst>
          </p:cNvPr>
          <p:cNvSpPr>
            <a:spLocks noGrp="1"/>
          </p:cNvSpPr>
          <p:nvPr>
            <p:ph type="title"/>
          </p:nvPr>
        </p:nvSpPr>
        <p:spPr/>
        <p:txBody>
          <a:bodyPr>
            <a:normAutofit/>
          </a:bodyPr>
          <a:lstStyle/>
          <a:p>
            <a:pPr lvl="0">
              <a:defRPr/>
            </a:pPr>
            <a:r>
              <a:rPr lang="en-US" sz="3000" b="1">
                <a:solidFill>
                  <a:prstClr val="white"/>
                </a:solidFill>
                <a:latin typeface="Merriweather" pitchFamily="50" charset="0"/>
              </a:rPr>
              <a:t>Clinical Studies to Demonstrate </a:t>
            </a:r>
            <a:br>
              <a:rPr lang="en-US" sz="3000" b="1">
                <a:solidFill>
                  <a:prstClr val="white"/>
                </a:solidFill>
                <a:latin typeface="Merriweather" pitchFamily="50" charset="0"/>
              </a:rPr>
            </a:br>
            <a:r>
              <a:rPr lang="en-US" sz="3000" b="1">
                <a:solidFill>
                  <a:prstClr val="white"/>
                </a:solidFill>
                <a:latin typeface="Merriweather" pitchFamily="50" charset="0"/>
              </a:rPr>
              <a:t>Similar Exposure, Efficacy, and Safety</a:t>
            </a:r>
            <a:endParaRPr lang="en-US" sz="3000" b="1">
              <a:latin typeface="Merriweather" pitchFamily="50" charset="0"/>
            </a:endParaRPr>
          </a:p>
        </p:txBody>
      </p:sp>
      <p:sp>
        <p:nvSpPr>
          <p:cNvPr id="18" name="Rectangle 17">
            <a:extLst>
              <a:ext uri="{FF2B5EF4-FFF2-40B4-BE49-F238E27FC236}">
                <a16:creationId xmlns:a16="http://schemas.microsoft.com/office/drawing/2014/main" id="{1D25C12C-4F9F-4932-8129-3EB40C063B8A}"/>
              </a:ext>
            </a:extLst>
          </p:cNvPr>
          <p:cNvSpPr/>
          <p:nvPr/>
        </p:nvSpPr>
        <p:spPr>
          <a:xfrm>
            <a:off x="584790" y="1350335"/>
            <a:ext cx="10866475" cy="461665"/>
          </a:xfrm>
          <a:prstGeom prst="rect">
            <a:avLst/>
          </a:prstGeom>
        </p:spPr>
        <p:txBody>
          <a:bodyPr wrap="square">
            <a:spAutoFit/>
          </a:bodyPr>
          <a:lstStyle/>
          <a:p>
            <a:r>
              <a:rPr lang="en-US" sz="2400" b="1">
                <a:latin typeface="Merriweather" pitchFamily="50" charset="0"/>
              </a:rPr>
              <a:t>Example for PK +</a:t>
            </a:r>
            <a:r>
              <a:rPr lang="en-US" sz="2400" b="1">
                <a:solidFill>
                  <a:srgbClr val="FF0000"/>
                </a:solidFill>
                <a:latin typeface="Merriweather" pitchFamily="50" charset="0"/>
              </a:rPr>
              <a:t> </a:t>
            </a:r>
            <a:r>
              <a:rPr lang="en-US" sz="2400" b="1">
                <a:latin typeface="Merriweather" pitchFamily="50" charset="0"/>
              </a:rPr>
              <a:t>CCS approach:</a:t>
            </a:r>
          </a:p>
        </p:txBody>
      </p:sp>
      <p:pic>
        <p:nvPicPr>
          <p:cNvPr id="6" name="Picture 5" descr="A figure in two parts. On the left side is a graph showing an example Biosimilar Product and Reference Product serum concentration over Time (hours). The Product serum concentration for both the Biosimilar and Reference Product follow similar concentrations over Time (hours), showing similar exposure for PK Similarity. On the right side, it shows similar efficacy and safety between a biosimilar product and reference product based on response rate, n (%) 116/248 (46.8%) for the biosimilar product and 126/256 (50.4%) for the reference product; 90% CI for risk ration estimate in the range of 0.7981-1.0796; equivalence margin of 0.740-1.350; immunogenicity similar; adverse events similar.">
            <a:extLst>
              <a:ext uri="{FF2B5EF4-FFF2-40B4-BE49-F238E27FC236}">
                <a16:creationId xmlns:a16="http://schemas.microsoft.com/office/drawing/2014/main" id="{E9A8DA62-41B2-272E-5DA5-258B9B14FEF9}"/>
              </a:ext>
            </a:extLst>
          </p:cNvPr>
          <p:cNvPicPr>
            <a:picLocks noChangeAspect="1"/>
          </p:cNvPicPr>
          <p:nvPr/>
        </p:nvPicPr>
        <p:blipFill>
          <a:blip r:embed="rId2"/>
          <a:stretch>
            <a:fillRect/>
          </a:stretch>
        </p:blipFill>
        <p:spPr>
          <a:xfrm>
            <a:off x="663993" y="2150574"/>
            <a:ext cx="10864014" cy="4151736"/>
          </a:xfrm>
          <a:prstGeom prst="rect">
            <a:avLst/>
          </a:prstGeom>
        </p:spPr>
      </p:pic>
    </p:spTree>
    <p:extLst>
      <p:ext uri="{BB962C8B-B14F-4D97-AF65-F5344CB8AC3E}">
        <p14:creationId xmlns:p14="http://schemas.microsoft.com/office/powerpoint/2010/main" val="252974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966E-A257-4008-8147-10FEA1782994}"/>
              </a:ext>
            </a:extLst>
          </p:cNvPr>
          <p:cNvSpPr>
            <a:spLocks noGrp="1"/>
          </p:cNvSpPr>
          <p:nvPr>
            <p:ph type="title" idx="4294967295"/>
          </p:nvPr>
        </p:nvSpPr>
        <p:spPr>
          <a:xfrm>
            <a:off x="838200" y="2034268"/>
            <a:ext cx="10515600" cy="1986657"/>
          </a:xfrm>
        </p:spPr>
        <p:txBody>
          <a:bodyPr>
            <a:normAutofit/>
          </a:bodyPr>
          <a:lstStyle/>
          <a:p>
            <a:pPr algn="ctr"/>
            <a:r>
              <a:rPr lang="en-US" sz="5800" b="1">
                <a:solidFill>
                  <a:srgbClr val="007DBC"/>
                </a:solidFill>
                <a:latin typeface="Merriweather" pitchFamily="50" charset="0"/>
              </a:rPr>
              <a:t>Comparative Analytical Assessment</a:t>
            </a:r>
          </a:p>
        </p:txBody>
      </p:sp>
    </p:spTree>
    <p:extLst>
      <p:ext uri="{BB962C8B-B14F-4D97-AF65-F5344CB8AC3E}">
        <p14:creationId xmlns:p14="http://schemas.microsoft.com/office/powerpoint/2010/main" val="235086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FD78-E145-F36B-D0ED-54E6F4A7C0E5}"/>
              </a:ext>
            </a:extLst>
          </p:cNvPr>
          <p:cNvSpPr>
            <a:spLocks noGrp="1"/>
          </p:cNvSpPr>
          <p:nvPr>
            <p:ph type="title"/>
          </p:nvPr>
        </p:nvSpPr>
        <p:spPr>
          <a:xfrm>
            <a:off x="158592" y="0"/>
            <a:ext cx="7968265" cy="1130358"/>
          </a:xfrm>
        </p:spPr>
        <p:txBody>
          <a:bodyPr>
            <a:normAutofit/>
          </a:bodyPr>
          <a:lstStyle/>
          <a:p>
            <a:r>
              <a:rPr lang="en-US" sz="3200" b="1">
                <a:latin typeface="Merriweather" pitchFamily="50" charset="0"/>
              </a:rPr>
              <a:t>Comparative Analytical Assessment: The Foundation of the 351(k) Pathway</a:t>
            </a:r>
          </a:p>
        </p:txBody>
      </p:sp>
      <p:sp>
        <p:nvSpPr>
          <p:cNvPr id="4" name="TextBox 3">
            <a:extLst>
              <a:ext uri="{FF2B5EF4-FFF2-40B4-BE49-F238E27FC236}">
                <a16:creationId xmlns:a16="http://schemas.microsoft.com/office/drawing/2014/main" id="{EFC3A422-0141-40B1-AE0B-45A688E7050E}"/>
              </a:ext>
            </a:extLst>
          </p:cNvPr>
          <p:cNvSpPr txBox="1"/>
          <p:nvPr/>
        </p:nvSpPr>
        <p:spPr>
          <a:xfrm>
            <a:off x="241722" y="1176358"/>
            <a:ext cx="11626624" cy="1015663"/>
          </a:xfrm>
          <a:prstGeom prst="rect">
            <a:avLst/>
          </a:prstGeom>
          <a:noFill/>
        </p:spPr>
        <p:txBody>
          <a:bodyPr wrap="square" lIns="91440" tIns="45720" rIns="91440" bIns="45720" anchor="t">
            <a:spAutoFit/>
          </a:bodyPr>
          <a:lstStyle/>
          <a:p>
            <a:r>
              <a:rPr lang="en-US" sz="2000" b="1" i="0" u="none" strike="noStrike" baseline="0" dirty="0">
                <a:solidFill>
                  <a:srgbClr val="004A90"/>
                </a:solidFill>
                <a:latin typeface="Helvetica"/>
                <a:cs typeface="Helvetica"/>
              </a:rPr>
              <a:t>The comparative analytical assessment </a:t>
            </a:r>
            <a:r>
              <a:rPr lang="en-US" sz="2000" b="1" i="0" u="none" strike="noStrike" baseline="0" dirty="0">
                <a:solidFill>
                  <a:schemeClr val="accent1">
                    <a:lumMod val="75000"/>
                  </a:schemeClr>
                </a:solidFill>
                <a:latin typeface="Helvetica"/>
                <a:cs typeface="Helvetica"/>
              </a:rPr>
              <a:t>includes a rigorous and comprehensive comparison of quality attributes from multiple lots </a:t>
            </a:r>
            <a:r>
              <a:rPr lang="en-US" sz="2000" b="1" i="0" u="none" strike="noStrike" baseline="0" dirty="0">
                <a:solidFill>
                  <a:srgbClr val="004A90"/>
                </a:solidFill>
                <a:latin typeface="Helvetica"/>
                <a:cs typeface="Helvetica"/>
              </a:rPr>
              <a:t>of the reference product and the proposed biosimilar product.</a:t>
            </a:r>
            <a:r>
              <a:rPr lang="en-US" sz="2000" b="1" dirty="0">
                <a:solidFill>
                  <a:srgbClr val="004A90"/>
                </a:solidFill>
                <a:latin typeface="Helvetica"/>
                <a:cs typeface="Helvetica"/>
              </a:rPr>
              <a:t> </a:t>
            </a:r>
            <a:endParaRPr lang="en-US" sz="2000" dirty="0">
              <a:latin typeface="Helvetica" panose="020B0604020202020204" pitchFamily="34" charset="0"/>
              <a:cs typeface="Helvetica" panose="020B0604020202020204" pitchFamily="34" charset="0"/>
            </a:endParaRPr>
          </a:p>
        </p:txBody>
      </p:sp>
      <p:sp>
        <p:nvSpPr>
          <p:cNvPr id="15" name="TextBox 14">
            <a:extLst>
              <a:ext uri="{FF2B5EF4-FFF2-40B4-BE49-F238E27FC236}">
                <a16:creationId xmlns:a16="http://schemas.microsoft.com/office/drawing/2014/main" id="{6D30A758-56E0-FA03-4DCB-8A0BBC4FD899}"/>
              </a:ext>
            </a:extLst>
          </p:cNvPr>
          <p:cNvSpPr txBox="1"/>
          <p:nvPr/>
        </p:nvSpPr>
        <p:spPr>
          <a:xfrm>
            <a:off x="178212" y="2192021"/>
            <a:ext cx="5338005" cy="427809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700" u="sng" dirty="0">
                <a:latin typeface="Helvetica"/>
                <a:cs typeface="Helvetica"/>
              </a:rPr>
              <a:t>Comparative analytical studies include</a:t>
            </a:r>
            <a:r>
              <a:rPr lang="en-US" sz="1700" dirty="0">
                <a:latin typeface="Helvetica"/>
                <a:cs typeface="Helvetica"/>
              </a:rPr>
              <a:t>:</a:t>
            </a:r>
          </a:p>
          <a:p>
            <a:pPr marL="742950" lvl="1" indent="-285750">
              <a:buFont typeface="Wingdings" panose="05000000000000000000" pitchFamily="2" charset="2"/>
              <a:buChar char="§"/>
            </a:pPr>
            <a:r>
              <a:rPr lang="en-US" sz="1700" dirty="0">
                <a:latin typeface="Helvetica"/>
                <a:cs typeface="Helvetica"/>
              </a:rPr>
              <a:t>Physicochemical (structural) assays</a:t>
            </a:r>
          </a:p>
          <a:p>
            <a:pPr marL="742950" lvl="1" indent="-285750">
              <a:buFont typeface="Wingdings" panose="05000000000000000000" pitchFamily="2" charset="2"/>
              <a:buChar char="§"/>
            </a:pPr>
            <a:r>
              <a:rPr lang="en-US" sz="1700" dirty="0">
                <a:latin typeface="Helvetica"/>
                <a:cs typeface="Helvetica"/>
              </a:rPr>
              <a:t>Biological (functional) assays</a:t>
            </a:r>
          </a:p>
          <a:p>
            <a:pPr lvl="1"/>
            <a:endParaRPr lang="en-US" sz="17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700" dirty="0">
                <a:latin typeface="Helvetica"/>
                <a:cs typeface="Helvetica"/>
              </a:rPr>
              <a:t>These studies generate data about selected quality attributes that help provide information and assurance about the identity, quality, safety, purity, and potency of the proposed biosimilar as compared to the reference product.</a:t>
            </a:r>
          </a:p>
          <a:p>
            <a:endParaRPr lang="en-US" sz="1700" dirty="0">
              <a:latin typeface="Helvetica"/>
              <a:cs typeface="Helvetica"/>
            </a:endParaRPr>
          </a:p>
          <a:p>
            <a:pPr marL="285750" indent="-285750">
              <a:buFont typeface="Arial" panose="020B0604020202020204" pitchFamily="34" charset="0"/>
              <a:buChar char="•"/>
            </a:pPr>
            <a:r>
              <a:rPr lang="en-US" sz="1700" dirty="0">
                <a:latin typeface="Helvetica" panose="020B0604020202020204" pitchFamily="34" charset="0"/>
                <a:cs typeface="Helvetica" panose="020B0604020202020204" pitchFamily="34" charset="0"/>
              </a:rPr>
              <a:t>The comparative analytical assessment is the foundation of FDA’s assessment of </a:t>
            </a:r>
            <a:r>
              <a:rPr lang="en-US" sz="1700" dirty="0" err="1">
                <a:latin typeface="Helvetica" panose="020B0604020202020204" pitchFamily="34" charset="0"/>
                <a:cs typeface="Helvetica" panose="020B0604020202020204" pitchFamily="34" charset="0"/>
              </a:rPr>
              <a:t>biosimilarity</a:t>
            </a:r>
            <a:r>
              <a:rPr lang="en-US" sz="1700" dirty="0">
                <a:latin typeface="Helvetica" panose="020B0604020202020204" pitchFamily="34" charset="0"/>
                <a:cs typeface="Helvetica" panose="020B0604020202020204" pitchFamily="34" charset="0"/>
              </a:rPr>
              <a:t>. Manufacturers also submit pharmacologic, immunologic, and additional clinical data as needed to demonstrate that a proposed product meets the standard for </a:t>
            </a:r>
            <a:r>
              <a:rPr lang="en-US" sz="1700" dirty="0" err="1">
                <a:latin typeface="Helvetica" panose="020B0604020202020204" pitchFamily="34" charset="0"/>
                <a:cs typeface="Helvetica" panose="020B0604020202020204" pitchFamily="34" charset="0"/>
              </a:rPr>
              <a:t>biosimilarity</a:t>
            </a:r>
            <a:r>
              <a:rPr lang="en-US" sz="1700" dirty="0">
                <a:latin typeface="Helvetica" panose="020B0604020202020204" pitchFamily="34" charset="0"/>
                <a:cs typeface="Helvetica" panose="020B0604020202020204" pitchFamily="34" charset="0"/>
              </a:rPr>
              <a:t>. </a:t>
            </a:r>
          </a:p>
        </p:txBody>
      </p:sp>
      <p:pic>
        <p:nvPicPr>
          <p:cNvPr id="5" name="Picture 4" descr="351(a) Pathway: Reference Product: Clinical Safety &amp; Efficacy Study for Each Indication, Clinical Pharmacology, Animal/Nonclinical, and Analytical; 351(k) Pathway: Biosimilar Product: Additional Clinical Studies, Clinical Pharmacology, Comparative Analytical Assessment, Product Quality">
            <a:extLst>
              <a:ext uri="{FF2B5EF4-FFF2-40B4-BE49-F238E27FC236}">
                <a16:creationId xmlns:a16="http://schemas.microsoft.com/office/drawing/2014/main" id="{EC99D166-7E21-FFC9-4848-0F370B6F58D4}"/>
              </a:ext>
            </a:extLst>
          </p:cNvPr>
          <p:cNvPicPr>
            <a:picLocks noChangeAspect="1"/>
          </p:cNvPicPr>
          <p:nvPr/>
        </p:nvPicPr>
        <p:blipFill>
          <a:blip r:embed="rId2"/>
          <a:stretch>
            <a:fillRect/>
          </a:stretch>
        </p:blipFill>
        <p:spPr>
          <a:xfrm>
            <a:off x="5788958" y="2812485"/>
            <a:ext cx="6097248" cy="2062074"/>
          </a:xfrm>
          <a:prstGeom prst="rect">
            <a:avLst/>
          </a:prstGeom>
        </p:spPr>
      </p:pic>
    </p:spTree>
    <p:extLst>
      <p:ext uri="{BB962C8B-B14F-4D97-AF65-F5344CB8AC3E}">
        <p14:creationId xmlns:p14="http://schemas.microsoft.com/office/powerpoint/2010/main" val="36423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9F34-F4E4-042F-E527-58DBA00FE580}"/>
              </a:ext>
            </a:extLst>
          </p:cNvPr>
          <p:cNvSpPr>
            <a:spLocks noGrp="1"/>
          </p:cNvSpPr>
          <p:nvPr>
            <p:ph type="title"/>
          </p:nvPr>
        </p:nvSpPr>
        <p:spPr>
          <a:xfrm>
            <a:off x="170366" y="1"/>
            <a:ext cx="7069419" cy="1130358"/>
          </a:xfrm>
        </p:spPr>
        <p:txBody>
          <a:bodyPr>
            <a:noAutofit/>
          </a:bodyPr>
          <a:lstStyle/>
          <a:p>
            <a:r>
              <a:rPr lang="en-US" sz="3000" b="1">
                <a:latin typeface="Merriweather" pitchFamily="50" charset="0"/>
              </a:rPr>
              <a:t>Identification and Measurement of Product Quality Attributes</a:t>
            </a:r>
          </a:p>
        </p:txBody>
      </p:sp>
      <p:sp>
        <p:nvSpPr>
          <p:cNvPr id="3" name="Content Placeholder 2">
            <a:extLst>
              <a:ext uri="{FF2B5EF4-FFF2-40B4-BE49-F238E27FC236}">
                <a16:creationId xmlns:a16="http://schemas.microsoft.com/office/drawing/2014/main" id="{0146D104-3535-1A76-B44D-8415CFC767AB}"/>
              </a:ext>
            </a:extLst>
          </p:cNvPr>
          <p:cNvSpPr>
            <a:spLocks noGrp="1"/>
          </p:cNvSpPr>
          <p:nvPr>
            <p:ph idx="1"/>
          </p:nvPr>
        </p:nvSpPr>
        <p:spPr>
          <a:xfrm>
            <a:off x="170365" y="1402493"/>
            <a:ext cx="6906709" cy="4249732"/>
          </a:xfrm>
        </p:spPr>
        <p:txBody>
          <a:bodyPr vert="horz" lIns="91440" tIns="45720" rIns="91440" bIns="45720" rtlCol="0" anchor="t">
            <a:normAutofit fontScale="92500" lnSpcReduction="10000"/>
          </a:bodyPr>
          <a:lstStyle/>
          <a:p>
            <a:pPr marL="0" indent="0">
              <a:buNone/>
            </a:pPr>
            <a:r>
              <a:rPr lang="en-US" sz="2000" b="1" dirty="0">
                <a:solidFill>
                  <a:srgbClr val="004A90"/>
                </a:solidFill>
                <a:latin typeface="Helvetica" panose="020B0604020202020204" pitchFamily="34" charset="0"/>
                <a:cs typeface="Helvetica" panose="020B0604020202020204" pitchFamily="34" charset="0"/>
              </a:rPr>
              <a:t>The relative importance of quality attributes in assessment of analytical similarity depends on impact on clinical performance.</a:t>
            </a:r>
          </a:p>
          <a:p>
            <a:r>
              <a:rPr lang="en-US" sz="1900" dirty="0">
                <a:latin typeface="Helvetica"/>
                <a:cs typeface="Helvetica"/>
              </a:rPr>
              <a:t>Sponsors identify quality attributes based on extensive knowledge of the biological product, publicly available information (e.g., published research), and information available about the reference product against which the proposed biosimilar product will be compared (e.g., quality reviews that list the critical quality attributes).*</a:t>
            </a:r>
          </a:p>
          <a:p>
            <a:r>
              <a:rPr lang="en-US" sz="1900" dirty="0">
                <a:latin typeface="Helvetica"/>
                <a:cs typeface="Helvetica"/>
              </a:rPr>
              <a:t>Molecular structure, bioactivity, and purity are categories of quality attributes measured for in the comparative analytical assessment.</a:t>
            </a:r>
          </a:p>
          <a:p>
            <a:r>
              <a:rPr lang="en-US" sz="2000" dirty="0">
                <a:effectLst/>
                <a:latin typeface="Helvetica" panose="020B0604020202020204" pitchFamily="34" charset="0"/>
                <a:ea typeface="Times New Roman" panose="02020603050405020304" pitchFamily="18" charset="0"/>
                <a:cs typeface="Times New Roman" panose="02020603050405020304" pitchFamily="18" charset="0"/>
              </a:rPr>
              <a:t>A manufacturer also evaluates additional attributes that demonstrate their proposed biosimilar product meets all of FDA’s rigorous quality standards for sterility, purity, and stability.</a:t>
            </a:r>
            <a:endParaRPr lang="en-US" sz="2000" dirty="0">
              <a:latin typeface="Helvetica" panose="020B0604020202020204" pitchFamily="34" charset="0"/>
              <a:cs typeface="Helvetica" panose="020B0604020202020204" pitchFamily="34" charset="0"/>
            </a:endParaRPr>
          </a:p>
          <a:p>
            <a:endParaRPr lang="en-US" sz="1900" dirty="0">
              <a:solidFill>
                <a:srgbClr val="FF0000"/>
              </a:solidFill>
              <a:latin typeface="Helvetica"/>
              <a:cs typeface="Helvetica"/>
            </a:endParaRPr>
          </a:p>
        </p:txBody>
      </p:sp>
      <p:grpSp>
        <p:nvGrpSpPr>
          <p:cNvPr id="6" name="Group 5" descr="Molecular Structure includes amino acid sequence, higher order structure, &amp; product variants. Bioactivity includes target binding, effector cell functions, &amp; enzymatic activity. Purity includes protein concentration and product-related impurities. ">
            <a:extLst>
              <a:ext uri="{FF2B5EF4-FFF2-40B4-BE49-F238E27FC236}">
                <a16:creationId xmlns:a16="http://schemas.microsoft.com/office/drawing/2014/main" id="{61EA6257-903E-9DAC-4E21-4512077DE421}"/>
              </a:ext>
            </a:extLst>
          </p:cNvPr>
          <p:cNvGrpSpPr/>
          <p:nvPr/>
        </p:nvGrpSpPr>
        <p:grpSpPr>
          <a:xfrm>
            <a:off x="7415212" y="1093933"/>
            <a:ext cx="4086225" cy="5049688"/>
            <a:chOff x="7467112" y="1293962"/>
            <a:chExt cx="3641324" cy="4471359"/>
          </a:xfrm>
        </p:grpSpPr>
        <p:pic>
          <p:nvPicPr>
            <p:cNvPr id="4" name="Picture 3">
              <a:extLst>
                <a:ext uri="{FF2B5EF4-FFF2-40B4-BE49-F238E27FC236}">
                  <a16:creationId xmlns:a16="http://schemas.microsoft.com/office/drawing/2014/main" id="{27D61F59-7C64-D813-AA51-8DCC3AA126E8}"/>
                </a:ext>
              </a:extLst>
            </p:cNvPr>
            <p:cNvPicPr>
              <a:picLocks noChangeAspect="1"/>
            </p:cNvPicPr>
            <p:nvPr/>
          </p:nvPicPr>
          <p:blipFill>
            <a:blip r:embed="rId3"/>
            <a:stretch>
              <a:fillRect/>
            </a:stretch>
          </p:blipFill>
          <p:spPr>
            <a:xfrm>
              <a:off x="7467112" y="1293962"/>
              <a:ext cx="3641324" cy="4471359"/>
            </a:xfrm>
            <a:prstGeom prst="rect">
              <a:avLst/>
            </a:prstGeom>
          </p:spPr>
        </p:pic>
        <p:sp>
          <p:nvSpPr>
            <p:cNvPr id="5" name="Rectangle 4">
              <a:extLst>
                <a:ext uri="{FF2B5EF4-FFF2-40B4-BE49-F238E27FC236}">
                  <a16:creationId xmlns:a16="http://schemas.microsoft.com/office/drawing/2014/main" id="{883393F1-F3A6-D693-FE43-114739FEDF7B}"/>
                </a:ext>
              </a:extLst>
            </p:cNvPr>
            <p:cNvSpPr/>
            <p:nvPr/>
          </p:nvSpPr>
          <p:spPr>
            <a:xfrm>
              <a:off x="7674796" y="5628138"/>
              <a:ext cx="683231" cy="113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472C6B3-14CE-015C-7245-0A15063DD090}"/>
              </a:ext>
            </a:extLst>
          </p:cNvPr>
          <p:cNvSpPr txBox="1"/>
          <p:nvPr/>
        </p:nvSpPr>
        <p:spPr>
          <a:xfrm>
            <a:off x="340697" y="6099172"/>
            <a:ext cx="8297774" cy="430887"/>
          </a:xfrm>
          <a:prstGeom prst="rect">
            <a:avLst/>
          </a:prstGeom>
          <a:noFill/>
        </p:spPr>
        <p:txBody>
          <a:bodyPr wrap="square">
            <a:spAutoFit/>
          </a:bodyPr>
          <a:lstStyle/>
          <a:p>
            <a:r>
              <a:rPr lang="en-US" sz="1100" dirty="0">
                <a:latin typeface="Helvetica" panose="020B0604020202020204" pitchFamily="34" charset="0"/>
                <a:cs typeface="Helvetica" panose="020B0604020202020204" pitchFamily="34" charset="0"/>
              </a:rPr>
              <a:t>*The </a:t>
            </a:r>
            <a:r>
              <a:rPr lang="en-US" sz="1100" dirty="0" err="1">
                <a:latin typeface="Helvetica" panose="020B0604020202020204" pitchFamily="34" charset="0"/>
                <a:cs typeface="Helvetica" panose="020B0604020202020204" pitchFamily="34" charset="0"/>
                <a:hlinkClick r:id="rId4"/>
              </a:rPr>
              <a:t>Drugs@FDA</a:t>
            </a:r>
            <a:r>
              <a:rPr lang="en-US" sz="1100" dirty="0">
                <a:latin typeface="Helvetica" panose="020B0604020202020204" pitchFamily="34" charset="0"/>
                <a:cs typeface="Helvetica" panose="020B0604020202020204" pitchFamily="34" charset="0"/>
              </a:rPr>
              <a:t> database includes</a:t>
            </a:r>
            <a:r>
              <a:rPr lang="en-US" sz="1100" b="0" i="0" dirty="0">
                <a:solidFill>
                  <a:srgbClr val="333333"/>
                </a:solidFill>
                <a:effectLst/>
                <a:latin typeface="Helvetica" panose="020B0604020202020204" pitchFamily="34" charset="0"/>
                <a:cs typeface="Helvetica" panose="020B0604020202020204" pitchFamily="34" charset="0"/>
              </a:rPr>
              <a:t> information about most drugs, including biological products, </a:t>
            </a:r>
            <a:r>
              <a:rPr lang="en-US" sz="1100" b="0" dirty="0">
                <a:solidFill>
                  <a:srgbClr val="333333"/>
                </a:solidFill>
                <a:effectLst/>
                <a:latin typeface="Helvetica" panose="020B0604020202020204" pitchFamily="34" charset="0"/>
                <a:cs typeface="Helvetica" panose="020B0604020202020204" pitchFamily="34" charset="0"/>
              </a:rPr>
              <a:t>approved </a:t>
            </a:r>
            <a:r>
              <a:rPr lang="en-US" sz="1100" b="0" i="0" dirty="0">
                <a:solidFill>
                  <a:srgbClr val="333333"/>
                </a:solidFill>
                <a:effectLst/>
                <a:latin typeface="Helvetica" panose="020B0604020202020204" pitchFamily="34" charset="0"/>
                <a:cs typeface="Helvetica" panose="020B0604020202020204" pitchFamily="34" charset="0"/>
              </a:rPr>
              <a:t>for human use in the U.S.</a:t>
            </a:r>
            <a:r>
              <a:rPr lang="en-US" sz="1100" b="0" i="0" dirty="0">
                <a:effectLst/>
                <a:latin typeface="Helvetica" panose="020B0604020202020204" pitchFamily="34" charset="0"/>
                <a:cs typeface="Helvetica" panose="020B0604020202020204" pitchFamily="34" charset="0"/>
              </a:rPr>
              <a:t>,</a:t>
            </a:r>
            <a:r>
              <a:rPr lang="en-US" sz="1100" b="0" i="0" dirty="0">
                <a:solidFill>
                  <a:srgbClr val="333333"/>
                </a:solidFill>
                <a:effectLst/>
                <a:latin typeface="Helvetica" panose="020B0604020202020204" pitchFamily="34" charset="0"/>
                <a:cs typeface="Helvetica" panose="020B0604020202020204" pitchFamily="34" charset="0"/>
              </a:rPr>
              <a:t> including </a:t>
            </a:r>
            <a:r>
              <a:rPr lang="en-US" sz="1100" dirty="0">
                <a:latin typeface="Helvetica" panose="020B0604020202020204" pitchFamily="34" charset="0"/>
                <a:cs typeface="Helvetica" panose="020B0604020202020204" pitchFamily="34" charset="0"/>
              </a:rPr>
              <a:t>FDA staff reviews that evaluate data and information on the safety and effectiveness of the approved product.</a:t>
            </a:r>
          </a:p>
        </p:txBody>
      </p:sp>
    </p:spTree>
    <p:extLst>
      <p:ext uri="{BB962C8B-B14F-4D97-AF65-F5344CB8AC3E}">
        <p14:creationId xmlns:p14="http://schemas.microsoft.com/office/powerpoint/2010/main" val="242358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C4ED4-D2C3-EE05-BC40-5AC182AFDF4E}"/>
              </a:ext>
            </a:extLst>
          </p:cNvPr>
          <p:cNvSpPr>
            <a:spLocks noGrp="1"/>
          </p:cNvSpPr>
          <p:nvPr>
            <p:ph type="title"/>
          </p:nvPr>
        </p:nvSpPr>
        <p:spPr>
          <a:xfrm>
            <a:off x="170366" y="1"/>
            <a:ext cx="7964966" cy="1130358"/>
          </a:xfrm>
        </p:spPr>
        <p:txBody>
          <a:bodyPr>
            <a:noAutofit/>
          </a:bodyPr>
          <a:lstStyle/>
          <a:p>
            <a:r>
              <a:rPr lang="en-US" sz="3000" b="1">
                <a:latin typeface="Merriweather" pitchFamily="50" charset="0"/>
              </a:rPr>
              <a:t>Characterizing Quality Attributes of </a:t>
            </a:r>
            <a:br>
              <a:rPr lang="en-US" sz="3000" b="1">
                <a:latin typeface="Merriweather" pitchFamily="50" charset="0"/>
              </a:rPr>
            </a:br>
            <a:r>
              <a:rPr lang="en-US" sz="3000" b="1">
                <a:latin typeface="Merriweather" pitchFamily="50" charset="0"/>
              </a:rPr>
              <a:t>the Reference and Biosimilar Product</a:t>
            </a:r>
          </a:p>
        </p:txBody>
      </p:sp>
      <p:sp>
        <p:nvSpPr>
          <p:cNvPr id="12" name="Content Placeholder 2">
            <a:extLst>
              <a:ext uri="{FF2B5EF4-FFF2-40B4-BE49-F238E27FC236}">
                <a16:creationId xmlns:a16="http://schemas.microsoft.com/office/drawing/2014/main" id="{87F4AC61-5D20-9304-D998-561D0C3DF39C}"/>
              </a:ext>
            </a:extLst>
          </p:cNvPr>
          <p:cNvSpPr>
            <a:spLocks noGrp="1"/>
          </p:cNvSpPr>
          <p:nvPr>
            <p:ph idx="1"/>
          </p:nvPr>
        </p:nvSpPr>
        <p:spPr>
          <a:xfrm>
            <a:off x="322766" y="1273791"/>
            <a:ext cx="5344609" cy="3183910"/>
          </a:xfrm>
        </p:spPr>
        <p:txBody>
          <a:bodyPr>
            <a:noAutofit/>
          </a:bodyPr>
          <a:lstStyle/>
          <a:p>
            <a:pPr marL="0" indent="0">
              <a:buNone/>
            </a:pPr>
            <a:r>
              <a:rPr lang="en-US" sz="1900" b="1" dirty="0">
                <a:solidFill>
                  <a:srgbClr val="004A90"/>
                </a:solidFill>
                <a:latin typeface="Helvetica" panose="020B0604020202020204" pitchFamily="34" charset="0"/>
                <a:cs typeface="Helvetica" panose="020B0604020202020204" pitchFamily="34" charset="0"/>
              </a:rPr>
              <a:t>The comparative analytical assessment includes a head-to-head comparison of the proposed biosimilar product </a:t>
            </a:r>
            <a:r>
              <a:rPr lang="en-US" sz="1900" b="1" dirty="0">
                <a:solidFill>
                  <a:schemeClr val="accent1">
                    <a:lumMod val="75000"/>
                  </a:schemeClr>
                </a:solidFill>
                <a:latin typeface="Helvetica" panose="020B0604020202020204" pitchFamily="34" charset="0"/>
                <a:cs typeface="Helvetica" panose="020B0604020202020204" pitchFamily="34" charset="0"/>
              </a:rPr>
              <a:t>and</a:t>
            </a:r>
            <a:r>
              <a:rPr lang="en-US" sz="1900" b="1" dirty="0">
                <a:solidFill>
                  <a:srgbClr val="004A90"/>
                </a:solidFill>
                <a:latin typeface="Helvetica" panose="020B0604020202020204" pitchFamily="34" charset="0"/>
                <a:cs typeface="Helvetica" panose="020B0604020202020204" pitchFamily="34" charset="0"/>
              </a:rPr>
              <a:t> the reference product spanning multiple lots of each product.</a:t>
            </a:r>
          </a:p>
          <a:p>
            <a:r>
              <a:rPr lang="en-US" sz="1700" dirty="0">
                <a:latin typeface="Helvetica" panose="020B0604020202020204" pitchFamily="34" charset="0"/>
                <a:cs typeface="Helvetica" panose="020B0604020202020204" pitchFamily="34" charset="0"/>
              </a:rPr>
              <a:t>Sufficiently sensitive analytical techniques can discriminate qualitative or quantitative differences in</a:t>
            </a:r>
            <a:r>
              <a:rPr lang="en-US" sz="1700" dirty="0">
                <a:solidFill>
                  <a:srgbClr val="FF0000"/>
                </a:solidFill>
                <a:latin typeface="Helvetica" panose="020B0604020202020204" pitchFamily="34" charset="0"/>
                <a:cs typeface="Helvetica" panose="020B0604020202020204" pitchFamily="34" charset="0"/>
              </a:rPr>
              <a:t> </a:t>
            </a:r>
            <a:r>
              <a:rPr lang="en-US" sz="1700" dirty="0">
                <a:latin typeface="Helvetica" panose="020B0604020202020204" pitchFamily="34" charset="0"/>
                <a:cs typeface="Helvetica" panose="020B0604020202020204" pitchFamily="34" charset="0"/>
              </a:rPr>
              <a:t>quality attributes. </a:t>
            </a:r>
          </a:p>
          <a:p>
            <a:r>
              <a:rPr lang="en-US" sz="1700" dirty="0">
                <a:latin typeface="Helvetica" panose="020B0604020202020204" pitchFamily="34" charset="0"/>
                <a:cs typeface="Helvetica" panose="020B0604020202020204" pitchFamily="34" charset="0"/>
              </a:rPr>
              <a:t>The use of orthogonal quantitative methods is a best practice to identify differences in quality</a:t>
            </a:r>
            <a:r>
              <a:rPr lang="en-US" sz="1700" dirty="0">
                <a:solidFill>
                  <a:srgbClr val="FF0000"/>
                </a:solidFill>
                <a:latin typeface="Helvetica" panose="020B0604020202020204" pitchFamily="34" charset="0"/>
                <a:cs typeface="Helvetica" panose="020B0604020202020204" pitchFamily="34" charset="0"/>
              </a:rPr>
              <a:t> </a:t>
            </a:r>
            <a:r>
              <a:rPr lang="en-US" sz="1700" dirty="0">
                <a:latin typeface="Helvetica" panose="020B0604020202020204" pitchFamily="34" charset="0"/>
                <a:cs typeface="Helvetica" panose="020B0604020202020204" pitchFamily="34" charset="0"/>
              </a:rPr>
              <a:t>attributes.</a:t>
            </a:r>
          </a:p>
        </p:txBody>
      </p:sp>
      <p:sp>
        <p:nvSpPr>
          <p:cNvPr id="3" name="Rectangle 2">
            <a:extLst>
              <a:ext uri="{FF2B5EF4-FFF2-40B4-BE49-F238E27FC236}">
                <a16:creationId xmlns:a16="http://schemas.microsoft.com/office/drawing/2014/main" id="{A34168A7-FEBF-0717-22AF-3D3151BFA5D1}"/>
              </a:ext>
            </a:extLst>
          </p:cNvPr>
          <p:cNvSpPr/>
          <p:nvPr/>
        </p:nvSpPr>
        <p:spPr>
          <a:xfrm>
            <a:off x="1812749" y="4693161"/>
            <a:ext cx="4066753" cy="1369600"/>
          </a:xfrm>
          <a:prstGeom prst="rect">
            <a:avLst/>
          </a:prstGeom>
          <a:noFill/>
          <a:ln w="28575">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Helvetica" panose="020B0604020202020204" pitchFamily="34" charset="0"/>
                <a:ea typeface="+mn-lt"/>
                <a:cs typeface="Helvetica" panose="020B0604020202020204" pitchFamily="34" charset="0"/>
              </a:rPr>
              <a:t>Quality attributes are properties or characteristics that, when controlled within a defined limit, range, or distribution, ensure the desired product quality</a:t>
            </a:r>
            <a:endParaRPr lang="en-US" sz="1700" dirty="0">
              <a:solidFill>
                <a:schemeClr val="tx1"/>
              </a:solidFill>
              <a:latin typeface="Helvetica" panose="020B0604020202020204" pitchFamily="34" charset="0"/>
              <a:cs typeface="Helvetica" panose="020B0604020202020204" pitchFamily="34" charset="0"/>
            </a:endParaRPr>
          </a:p>
        </p:txBody>
      </p:sp>
      <p:sp>
        <p:nvSpPr>
          <p:cNvPr id="5" name="Arrow: Bent-Up 4">
            <a:extLst>
              <a:ext uri="{FF2B5EF4-FFF2-40B4-BE49-F238E27FC236}">
                <a16:creationId xmlns:a16="http://schemas.microsoft.com/office/drawing/2014/main" id="{A6CBDE9C-4C8E-F825-A4F6-C8B4145FB3A5}"/>
              </a:ext>
              <a:ext uri="{C183D7F6-B498-43B3-948B-1728B52AA6E4}">
                <adec:decorative xmlns:adec="http://schemas.microsoft.com/office/drawing/2017/decorative" val="1"/>
              </a:ext>
            </a:extLst>
          </p:cNvPr>
          <p:cNvSpPr/>
          <p:nvPr/>
        </p:nvSpPr>
        <p:spPr>
          <a:xfrm rot="5400000">
            <a:off x="782825" y="4501601"/>
            <a:ext cx="607061" cy="1086862"/>
          </a:xfrm>
          <a:prstGeom prst="bentUpArrow">
            <a:avLst>
              <a:gd name="adj1" fmla="val 25000"/>
              <a:gd name="adj2" fmla="val 23214"/>
              <a:gd name="adj3" fmla="val 25000"/>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ead-to-head comparative assessment between reference product and proposed biosimilar product attributes. Structural &amp; functional comparisons provide evidence that the proposed biosimilar product should behave clinically like the reference product. Comparison between the reference product and proposed biosimilar product includes protein concentration &amp; some impurities. ">
            <a:extLst>
              <a:ext uri="{FF2B5EF4-FFF2-40B4-BE49-F238E27FC236}">
                <a16:creationId xmlns:a16="http://schemas.microsoft.com/office/drawing/2014/main" id="{6AA854A6-0713-5C7F-F85D-7AC78232EA7B}"/>
              </a:ext>
            </a:extLst>
          </p:cNvPr>
          <p:cNvPicPr>
            <a:picLocks noChangeAspect="1"/>
          </p:cNvPicPr>
          <p:nvPr/>
        </p:nvPicPr>
        <p:blipFill rotWithShape="1">
          <a:blip r:embed="rId3"/>
          <a:srcRect r="2886"/>
          <a:stretch/>
        </p:blipFill>
        <p:spPr>
          <a:xfrm>
            <a:off x="6685543" y="1434672"/>
            <a:ext cx="4698445" cy="4868692"/>
          </a:xfrm>
          <a:prstGeom prst="rect">
            <a:avLst/>
          </a:prstGeom>
        </p:spPr>
      </p:pic>
    </p:spTree>
    <p:extLst>
      <p:ext uri="{BB962C8B-B14F-4D97-AF65-F5344CB8AC3E}">
        <p14:creationId xmlns:p14="http://schemas.microsoft.com/office/powerpoint/2010/main" val="301274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A1BE-7828-7BC5-7DE1-F419261F0467}"/>
              </a:ext>
            </a:extLst>
          </p:cNvPr>
          <p:cNvSpPr>
            <a:spLocks noGrp="1"/>
          </p:cNvSpPr>
          <p:nvPr>
            <p:ph type="title"/>
          </p:nvPr>
        </p:nvSpPr>
        <p:spPr>
          <a:xfrm>
            <a:off x="170366" y="1"/>
            <a:ext cx="7956492" cy="1130358"/>
          </a:xfrm>
        </p:spPr>
        <p:txBody>
          <a:bodyPr>
            <a:normAutofit/>
          </a:bodyPr>
          <a:lstStyle/>
          <a:p>
            <a:r>
              <a:rPr lang="en-US" sz="3200" b="1">
                <a:latin typeface="Merriweather" pitchFamily="50" charset="0"/>
              </a:rPr>
              <a:t>Evaluation of </a:t>
            </a:r>
            <a:r>
              <a:rPr lang="en-US" sz="3200" b="1" err="1">
                <a:latin typeface="Merriweather" pitchFamily="50" charset="0"/>
              </a:rPr>
              <a:t>Biosimilarity</a:t>
            </a:r>
            <a:r>
              <a:rPr lang="en-US" sz="3200" b="1">
                <a:latin typeface="Merriweather" pitchFamily="50" charset="0"/>
              </a:rPr>
              <a:t> Using a Totality-of-the-Evidence Approach</a:t>
            </a:r>
          </a:p>
        </p:txBody>
      </p:sp>
      <p:sp>
        <p:nvSpPr>
          <p:cNvPr id="8" name="Content Placeholder 2">
            <a:extLst>
              <a:ext uri="{FF2B5EF4-FFF2-40B4-BE49-F238E27FC236}">
                <a16:creationId xmlns:a16="http://schemas.microsoft.com/office/drawing/2014/main" id="{617D0C1C-CC43-DBAA-978B-7D19345AC108}"/>
              </a:ext>
            </a:extLst>
          </p:cNvPr>
          <p:cNvSpPr>
            <a:spLocks noGrp="1"/>
          </p:cNvSpPr>
          <p:nvPr>
            <p:ph idx="1"/>
          </p:nvPr>
        </p:nvSpPr>
        <p:spPr>
          <a:xfrm>
            <a:off x="170366" y="1330960"/>
            <a:ext cx="6703045" cy="4560929"/>
          </a:xfrm>
        </p:spPr>
        <p:txBody>
          <a:bodyPr vert="horz" lIns="91440" tIns="45720" rIns="91440" bIns="45720" rtlCol="0" anchor="t">
            <a:normAutofit/>
          </a:bodyPr>
          <a:lstStyle/>
          <a:p>
            <a:pPr marL="0" indent="0">
              <a:buNone/>
            </a:pPr>
            <a:r>
              <a:rPr lang="en-US" sz="1800" b="1">
                <a:solidFill>
                  <a:srgbClr val="004A90"/>
                </a:solidFill>
                <a:latin typeface="Helvetica"/>
                <a:cs typeface="Helvetica"/>
              </a:rPr>
              <a:t>FDA evaluates proposed biosimilar products using the totality-of-the-evidence approach.</a:t>
            </a:r>
            <a:endParaRPr lang="en-US" sz="1800" b="1">
              <a:solidFill>
                <a:srgbClr val="004A90"/>
              </a:solidFill>
              <a:highlight>
                <a:srgbClr val="FFFF00"/>
              </a:highlight>
              <a:latin typeface="Helvetica"/>
              <a:cs typeface="Helvetica"/>
            </a:endParaRPr>
          </a:p>
          <a:p>
            <a:r>
              <a:rPr lang="en-US" sz="1800">
                <a:latin typeface="Helvetica"/>
                <a:cs typeface="Helvetica"/>
              </a:rPr>
              <a:t>Biosimilar products must be highly similar in structure and function to an FDA-approved reference product, notwithstanding minor differences in clinically inactive components.</a:t>
            </a:r>
          </a:p>
          <a:p>
            <a:r>
              <a:rPr lang="en-US" sz="1800">
                <a:latin typeface="Helvetica"/>
                <a:cs typeface="Helvetica"/>
              </a:rPr>
              <a:t>They also must have no clinically meaningful differences with respect to safety, purity, and potency from the FDA-approved reference product.</a:t>
            </a:r>
          </a:p>
          <a:p>
            <a:r>
              <a:rPr lang="en-US" sz="1800">
                <a:latin typeface="Helvetica"/>
                <a:cs typeface="Helvetica"/>
              </a:rPr>
              <a:t>Using the totality-of-the-evidence approach, FDA considers all </a:t>
            </a:r>
            <a:r>
              <a:rPr lang="en-US" sz="1800">
                <a:latin typeface="Helvetica"/>
                <a:cs typeface="Segoe UI"/>
              </a:rPr>
              <a:t>of</a:t>
            </a:r>
            <a:r>
              <a:rPr lang="en-US" sz="1800">
                <a:effectLst/>
                <a:latin typeface="Helvetica"/>
                <a:cs typeface="Segoe UI"/>
              </a:rPr>
              <a:t> the evidence provided by the applicant </a:t>
            </a:r>
            <a:r>
              <a:rPr lang="en-US" sz="1800">
                <a:latin typeface="Helvetica"/>
                <a:cs typeface="Helvetica"/>
              </a:rPr>
              <a:t>to make a regulatory decision about the proposed product’s </a:t>
            </a:r>
            <a:r>
              <a:rPr lang="en-US" sz="1800" err="1">
                <a:latin typeface="Helvetica"/>
                <a:cs typeface="Helvetica"/>
              </a:rPr>
              <a:t>biosimilarity</a:t>
            </a:r>
            <a:r>
              <a:rPr lang="en-US" sz="1800">
                <a:latin typeface="Helvetica"/>
                <a:cs typeface="Helvetica"/>
              </a:rPr>
              <a:t> to the reference product.</a:t>
            </a:r>
          </a:p>
          <a:p>
            <a:r>
              <a:rPr lang="en-US" sz="1800">
                <a:latin typeface="Helvetica"/>
                <a:cs typeface="Helvetica"/>
              </a:rPr>
              <a:t>Quantitative and qualitative comparisons between analytical data from the proposed biosimilar product and the reference product are the foundation for a demonstration of </a:t>
            </a:r>
            <a:r>
              <a:rPr lang="en-US" sz="1800" err="1">
                <a:latin typeface="Helvetica"/>
                <a:cs typeface="Helvetica"/>
              </a:rPr>
              <a:t>biosimilarity</a:t>
            </a:r>
            <a:r>
              <a:rPr lang="en-US" sz="1800">
                <a:latin typeface="Helvetica"/>
                <a:cs typeface="Helvetica"/>
              </a:rPr>
              <a:t>.</a:t>
            </a:r>
          </a:p>
          <a:p>
            <a:pPr marL="0" indent="0">
              <a:buNone/>
            </a:pPr>
            <a:endParaRPr lang="en-US" sz="2000"/>
          </a:p>
        </p:txBody>
      </p:sp>
      <p:sp>
        <p:nvSpPr>
          <p:cNvPr id="4" name="Rectangle 3">
            <a:extLst>
              <a:ext uri="{FF2B5EF4-FFF2-40B4-BE49-F238E27FC236}">
                <a16:creationId xmlns:a16="http://schemas.microsoft.com/office/drawing/2014/main" id="{02F2C318-9AE6-59EE-19EE-1E81F088E4CD}"/>
              </a:ext>
              <a:ext uri="{C183D7F6-B498-43B3-948B-1728B52AA6E4}">
                <adec:decorative xmlns:adec="http://schemas.microsoft.com/office/drawing/2017/decorative" val="1"/>
              </a:ext>
            </a:extLst>
          </p:cNvPr>
          <p:cNvSpPr/>
          <p:nvPr/>
        </p:nvSpPr>
        <p:spPr>
          <a:xfrm>
            <a:off x="9908209" y="1479826"/>
            <a:ext cx="1218058" cy="556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90C510-1FA0-ABAC-A117-62DA1573BBA7}"/>
              </a:ext>
              <a:ext uri="{C183D7F6-B498-43B3-948B-1728B52AA6E4}">
                <adec:decorative xmlns:adec="http://schemas.microsoft.com/office/drawing/2017/decorative" val="1"/>
              </a:ext>
            </a:extLst>
          </p:cNvPr>
          <p:cNvSpPr/>
          <p:nvPr/>
        </p:nvSpPr>
        <p:spPr>
          <a:xfrm>
            <a:off x="9788940" y="5335298"/>
            <a:ext cx="1218058" cy="556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descr="Totality of the Evidence: Comparative Analytical Assessment, Clinical Pharmacology, Additional Clinical Studies">
            <a:extLst>
              <a:ext uri="{FF2B5EF4-FFF2-40B4-BE49-F238E27FC236}">
                <a16:creationId xmlns:a16="http://schemas.microsoft.com/office/drawing/2014/main" id="{CD60FF62-1BCB-4166-69F6-1F4F665C3362}"/>
              </a:ext>
            </a:extLst>
          </p:cNvPr>
          <p:cNvGrpSpPr/>
          <p:nvPr/>
        </p:nvGrpSpPr>
        <p:grpSpPr>
          <a:xfrm>
            <a:off x="6913267" y="1268204"/>
            <a:ext cx="4093731" cy="4666217"/>
            <a:chOff x="6913267" y="1225672"/>
            <a:chExt cx="4093731" cy="4666217"/>
          </a:xfrm>
        </p:grpSpPr>
        <p:pic>
          <p:nvPicPr>
            <p:cNvPr id="7" name="Picture 6" descr="Graphical user interface, application&#10;&#10;Description automatically generated">
              <a:extLst>
                <a:ext uri="{FF2B5EF4-FFF2-40B4-BE49-F238E27FC236}">
                  <a16:creationId xmlns:a16="http://schemas.microsoft.com/office/drawing/2014/main" id="{10854CA6-0C19-F1A1-2225-BD553E084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267" y="1225672"/>
              <a:ext cx="4093731" cy="4666217"/>
            </a:xfrm>
            <a:prstGeom prst="rect">
              <a:avLst/>
            </a:prstGeom>
          </p:spPr>
        </p:pic>
        <p:sp>
          <p:nvSpPr>
            <p:cNvPr id="3" name="Rectangle 2">
              <a:extLst>
                <a:ext uri="{FF2B5EF4-FFF2-40B4-BE49-F238E27FC236}">
                  <a16:creationId xmlns:a16="http://schemas.microsoft.com/office/drawing/2014/main" id="{0A1E186E-E1AD-2115-6C60-1C0FF7AA2432}"/>
                </a:ext>
              </a:extLst>
            </p:cNvPr>
            <p:cNvSpPr/>
            <p:nvPr/>
          </p:nvSpPr>
          <p:spPr>
            <a:xfrm rot="5400000">
              <a:off x="7579103" y="4777535"/>
              <a:ext cx="683231" cy="113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552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966E-A257-4008-8147-10FEA1782994}"/>
              </a:ext>
            </a:extLst>
          </p:cNvPr>
          <p:cNvSpPr>
            <a:spLocks noGrp="1"/>
          </p:cNvSpPr>
          <p:nvPr>
            <p:ph type="title" idx="4294967295"/>
          </p:nvPr>
        </p:nvSpPr>
        <p:spPr>
          <a:xfrm>
            <a:off x="838200" y="2054060"/>
            <a:ext cx="10515600" cy="1986657"/>
          </a:xfrm>
        </p:spPr>
        <p:txBody>
          <a:bodyPr>
            <a:normAutofit fontScale="90000"/>
          </a:bodyPr>
          <a:lstStyle/>
          <a:p>
            <a:pPr algn="ctr"/>
            <a:r>
              <a:rPr lang="en-US" sz="5800" b="1">
                <a:solidFill>
                  <a:srgbClr val="007DBC"/>
                </a:solidFill>
                <a:latin typeface="Merriweather" pitchFamily="50" charset="0"/>
              </a:rPr>
              <a:t>Comparative Analytical Assessment </a:t>
            </a:r>
            <a:r>
              <a:rPr lang="en-US" sz="5800" b="1">
                <a:solidFill>
                  <a:schemeClr val="accent5">
                    <a:lumMod val="75000"/>
                  </a:schemeClr>
                </a:solidFill>
                <a:latin typeface="Merriweather" pitchFamily="50" charset="0"/>
              </a:rPr>
              <a:t>and Product Quality</a:t>
            </a:r>
          </a:p>
        </p:txBody>
      </p:sp>
    </p:spTree>
    <p:extLst>
      <p:ext uri="{BB962C8B-B14F-4D97-AF65-F5344CB8AC3E}">
        <p14:creationId xmlns:p14="http://schemas.microsoft.com/office/powerpoint/2010/main" val="179163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E3CA-DE80-F6CB-DE1C-AA3E1BA9CB6A}"/>
              </a:ext>
            </a:extLst>
          </p:cNvPr>
          <p:cNvSpPr>
            <a:spLocks noGrp="1"/>
          </p:cNvSpPr>
          <p:nvPr>
            <p:ph type="title"/>
          </p:nvPr>
        </p:nvSpPr>
        <p:spPr/>
        <p:txBody>
          <a:bodyPr>
            <a:noAutofit/>
          </a:bodyPr>
          <a:lstStyle/>
          <a:p>
            <a:r>
              <a:rPr lang="en-US" sz="3200" b="1">
                <a:latin typeface="Merriweather" pitchFamily="50" charset="0"/>
              </a:rPr>
              <a:t>Analytical Studies are the </a:t>
            </a:r>
            <a:br>
              <a:rPr lang="en-US" sz="3200" b="1">
                <a:latin typeface="Merriweather" pitchFamily="50" charset="0"/>
              </a:rPr>
            </a:br>
            <a:r>
              <a:rPr lang="en-US" sz="3200" b="1">
                <a:latin typeface="Merriweather" pitchFamily="50" charset="0"/>
              </a:rPr>
              <a:t>Foundation of the 351(k) Pathway</a:t>
            </a:r>
            <a:endParaRPr lang="en-US" sz="3200" b="1" strike="sngStrike">
              <a:latin typeface="Merriweather" pitchFamily="50" charset="0"/>
            </a:endParaRPr>
          </a:p>
        </p:txBody>
      </p:sp>
      <p:sp>
        <p:nvSpPr>
          <p:cNvPr id="5" name="TextBox 4">
            <a:extLst>
              <a:ext uri="{FF2B5EF4-FFF2-40B4-BE49-F238E27FC236}">
                <a16:creationId xmlns:a16="http://schemas.microsoft.com/office/drawing/2014/main" id="{C63C91B2-37D6-7A70-968F-993719891DA2}"/>
              </a:ext>
            </a:extLst>
          </p:cNvPr>
          <p:cNvSpPr txBox="1"/>
          <p:nvPr/>
        </p:nvSpPr>
        <p:spPr>
          <a:xfrm>
            <a:off x="322277" y="1295590"/>
            <a:ext cx="11606456" cy="646331"/>
          </a:xfrm>
          <a:prstGeom prst="rect">
            <a:avLst/>
          </a:prstGeom>
          <a:noFill/>
        </p:spPr>
        <p:txBody>
          <a:bodyPr wrap="square">
            <a:spAutoFit/>
          </a:bodyPr>
          <a:lstStyle/>
          <a:p>
            <a:pPr>
              <a:spcBef>
                <a:spcPts val="600"/>
              </a:spcBef>
            </a:pPr>
            <a:r>
              <a:rPr lang="en-US" b="1">
                <a:solidFill>
                  <a:srgbClr val="125290"/>
                </a:solidFill>
                <a:latin typeface="Helvetica" panose="020B0604020202020204" pitchFamily="34" charset="0"/>
                <a:cs typeface="Helvetica" panose="020B0604020202020204" pitchFamily="34" charset="0"/>
              </a:rPr>
              <a:t>If a biosimilar is </a:t>
            </a:r>
            <a:r>
              <a:rPr lang="en-US" altLang="en-US" sz="1800" b="1">
                <a:solidFill>
                  <a:srgbClr val="125290"/>
                </a:solidFill>
                <a:latin typeface="Helvetica" panose="020B0604020202020204" pitchFamily="34" charset="0"/>
                <a:cs typeface="Helvetica" panose="020B0604020202020204" pitchFamily="34" charset="0"/>
              </a:rPr>
              <a:t>highly similar in </a:t>
            </a:r>
            <a:r>
              <a:rPr lang="en-US" altLang="en-US" sz="1800" b="1">
                <a:solidFill>
                  <a:schemeClr val="accent1">
                    <a:lumMod val="75000"/>
                  </a:schemeClr>
                </a:solidFill>
                <a:latin typeface="Helvetica" panose="020B0604020202020204" pitchFamily="34" charset="0"/>
                <a:cs typeface="Helvetica" panose="020B0604020202020204" pitchFamily="34" charset="0"/>
              </a:rPr>
              <a:t>structure and function to the reference product, it should be as safe and effective as the reference product.</a:t>
            </a:r>
            <a:endParaRPr lang="en-US" b="1">
              <a:solidFill>
                <a:schemeClr val="accent1">
                  <a:lumMod val="75000"/>
                </a:schemeClr>
              </a:solidFill>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D8606EAA-EC89-C320-C0DA-6BAA2CC9468B}"/>
              </a:ext>
            </a:extLst>
          </p:cNvPr>
          <p:cNvSpPr txBox="1"/>
          <p:nvPr/>
        </p:nvSpPr>
        <p:spPr>
          <a:xfrm>
            <a:off x="322278" y="2099592"/>
            <a:ext cx="5063270" cy="2785378"/>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en-US" sz="1700" dirty="0">
                <a:latin typeface="Helvetica"/>
                <a:cs typeface="Helvetica"/>
              </a:rPr>
              <a:t>Under the 351(k) abbreviated approval pathway, a biosimilar product can be approved based on a scientific demonstration that it is highly similar to an approved reference product that has been determined to be safe and effective for each of its labeled indications.</a:t>
            </a:r>
          </a:p>
          <a:p>
            <a:pPr marL="285750" indent="-285750">
              <a:spcBef>
                <a:spcPts val="600"/>
              </a:spcBef>
              <a:buFont typeface="Arial" panose="020B0604020202020204" pitchFamily="34" charset="0"/>
              <a:buChar char="•"/>
            </a:pPr>
            <a:r>
              <a:rPr lang="en-US" sz="1700" dirty="0">
                <a:latin typeface="Helvetica"/>
                <a:cs typeface="Helvetica"/>
              </a:rPr>
              <a:t>Analytical studies are generally much more sensitive than clinical studies in detecting differences between products, should differences exist.</a:t>
            </a:r>
          </a:p>
        </p:txBody>
      </p:sp>
      <p:pic>
        <p:nvPicPr>
          <p:cNvPr id="6" name="Picture 5" descr="351(k) Pathway: Additional Clinical Studies, Clinical Pharmacology, Comparative Analytical Assessment, Product Quality; starting with least sensitive at the top and becoming more sensitive as you go down the list">
            <a:extLst>
              <a:ext uri="{FF2B5EF4-FFF2-40B4-BE49-F238E27FC236}">
                <a16:creationId xmlns:a16="http://schemas.microsoft.com/office/drawing/2014/main" id="{4F173B39-72C4-B4C7-CFFC-742DC27A5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26704" y="1941921"/>
            <a:ext cx="6139872" cy="3000896"/>
          </a:xfrm>
          <a:prstGeom prst="rect">
            <a:avLst/>
          </a:prstGeom>
        </p:spPr>
      </p:pic>
    </p:spTree>
    <p:extLst>
      <p:ext uri="{BB962C8B-B14F-4D97-AF65-F5344CB8AC3E}">
        <p14:creationId xmlns:p14="http://schemas.microsoft.com/office/powerpoint/2010/main" val="47777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E714-5DF8-8D48-8B6C-47F1A269061D}"/>
              </a:ext>
            </a:extLst>
          </p:cNvPr>
          <p:cNvSpPr>
            <a:spLocks noGrp="1"/>
          </p:cNvSpPr>
          <p:nvPr>
            <p:ph type="title"/>
          </p:nvPr>
        </p:nvSpPr>
        <p:spPr/>
        <p:txBody>
          <a:bodyPr/>
          <a:lstStyle/>
          <a:p>
            <a:r>
              <a:rPr lang="en-US" b="1">
                <a:latin typeface="Merriweather" pitchFamily="50" charset="0"/>
              </a:rPr>
              <a:t>Contents</a:t>
            </a:r>
          </a:p>
        </p:txBody>
      </p:sp>
      <p:sp>
        <p:nvSpPr>
          <p:cNvPr id="6" name="Content Placeholder 2">
            <a:extLst>
              <a:ext uri="{FF2B5EF4-FFF2-40B4-BE49-F238E27FC236}">
                <a16:creationId xmlns:a16="http://schemas.microsoft.com/office/drawing/2014/main" id="{5BA8C941-A221-804D-BCF4-153C94AED187}"/>
              </a:ext>
            </a:extLst>
          </p:cNvPr>
          <p:cNvSpPr>
            <a:spLocks noGrp="1"/>
          </p:cNvSpPr>
          <p:nvPr>
            <p:ph idx="1"/>
          </p:nvPr>
        </p:nvSpPr>
        <p:spPr>
          <a:xfrm>
            <a:off x="159323" y="1411341"/>
            <a:ext cx="11938565" cy="4872882"/>
          </a:xfrm>
        </p:spPr>
        <p:txBody>
          <a:bodyPr vert="horz" lIns="91440" tIns="45720" rIns="91440" bIns="45720" numCol="2" rtlCol="0" anchor="t">
            <a:normAutofit fontScale="25000" lnSpcReduction="20000"/>
          </a:bodyPr>
          <a:lstStyle/>
          <a:p>
            <a:pPr marL="182880" indent="-182880">
              <a:lnSpc>
                <a:spcPct val="100000"/>
              </a:lnSpc>
              <a:spcBef>
                <a:spcPts val="600"/>
              </a:spcBef>
            </a:pPr>
            <a:r>
              <a:rPr lang="en-US" sz="5000" b="1">
                <a:solidFill>
                  <a:srgbClr val="004A90"/>
                </a:solidFill>
                <a:latin typeface="Merriweather"/>
              </a:rPr>
              <a:t>Biological Product Complexity</a:t>
            </a:r>
          </a:p>
          <a:p>
            <a:pPr lvl="1">
              <a:lnSpc>
                <a:spcPct val="100000"/>
              </a:lnSpc>
              <a:spcBef>
                <a:spcPts val="600"/>
              </a:spcBef>
              <a:buFont typeface="System Font Regular"/>
              <a:buChar char="–"/>
            </a:pPr>
            <a:r>
              <a:rPr lang="en-US" sz="4300">
                <a:latin typeface="Helvetica"/>
                <a:cs typeface="Helvetica"/>
              </a:rPr>
              <a:t>Biosi</a:t>
            </a:r>
            <a:r>
              <a:rPr lang="en-US" sz="4400">
                <a:latin typeface="Helvetica"/>
                <a:cs typeface="Helvetica"/>
              </a:rPr>
              <a:t>milar Inherent Variation</a:t>
            </a:r>
          </a:p>
          <a:p>
            <a:pPr lvl="1">
              <a:lnSpc>
                <a:spcPct val="100000"/>
              </a:lnSpc>
              <a:spcBef>
                <a:spcPts val="600"/>
              </a:spcBef>
              <a:buFont typeface="System Font Regular"/>
              <a:buChar char="–"/>
            </a:pPr>
            <a:r>
              <a:rPr lang="en-US" sz="4400">
                <a:latin typeface="Helvetica"/>
                <a:cs typeface="Helvetica"/>
              </a:rPr>
              <a:t>Consistency in Manufacturing and Analytical Assessments</a:t>
            </a:r>
          </a:p>
          <a:p>
            <a:pPr marL="182880" indent="-182880">
              <a:lnSpc>
                <a:spcPct val="100000"/>
              </a:lnSpc>
              <a:spcBef>
                <a:spcPts val="600"/>
              </a:spcBef>
            </a:pPr>
            <a:r>
              <a:rPr lang="en-US" sz="5000" b="1">
                <a:solidFill>
                  <a:srgbClr val="004A90"/>
                </a:solidFill>
                <a:latin typeface="Merriweather"/>
              </a:rPr>
              <a:t>Biological Product Approval Pathways</a:t>
            </a:r>
          </a:p>
          <a:p>
            <a:pPr lvl="1">
              <a:lnSpc>
                <a:spcPct val="100000"/>
              </a:lnSpc>
              <a:spcBef>
                <a:spcPts val="600"/>
              </a:spcBef>
              <a:buFont typeface="System Font Regular"/>
              <a:buChar char="–"/>
            </a:pPr>
            <a:r>
              <a:rPr lang="en-US" sz="4300">
                <a:latin typeface="Helvetica"/>
                <a:cs typeface="Helvetica"/>
              </a:rPr>
              <a:t>D</a:t>
            </a:r>
            <a:r>
              <a:rPr lang="en-US" sz="4400">
                <a:latin typeface="Helvetica"/>
                <a:cs typeface="Helvetica"/>
              </a:rPr>
              <a:t>ifferent Approval Pathways for Reference Products </a:t>
            </a:r>
            <a:br>
              <a:rPr lang="en-US" sz="4400">
                <a:latin typeface="Helvetica"/>
                <a:cs typeface="Helvetica"/>
              </a:rPr>
            </a:br>
            <a:r>
              <a:rPr lang="en-US" sz="4400">
                <a:latin typeface="Helvetica"/>
                <a:cs typeface="Helvetica"/>
              </a:rPr>
              <a:t>and Biosimilar Products</a:t>
            </a:r>
          </a:p>
          <a:p>
            <a:pPr lvl="1">
              <a:lnSpc>
                <a:spcPct val="100000"/>
              </a:lnSpc>
              <a:spcBef>
                <a:spcPts val="600"/>
              </a:spcBef>
              <a:buFont typeface="System Font Regular"/>
              <a:buChar char="–"/>
            </a:pPr>
            <a:r>
              <a:rPr lang="en-US" sz="4400">
                <a:latin typeface="Helvetica"/>
                <a:cs typeface="Helvetica"/>
              </a:rPr>
              <a:t>Biosimilar Manufacturers Must Demonstrate </a:t>
            </a:r>
            <a:r>
              <a:rPr lang="en-US" sz="4400" err="1">
                <a:latin typeface="Helvetica"/>
                <a:cs typeface="Helvetica"/>
              </a:rPr>
              <a:t>Biosimilarity</a:t>
            </a:r>
            <a:r>
              <a:rPr lang="en-US" sz="4400">
                <a:latin typeface="Helvetica"/>
                <a:cs typeface="Helvetica"/>
              </a:rPr>
              <a:t> to the Reference Product</a:t>
            </a:r>
          </a:p>
          <a:p>
            <a:pPr lvl="1">
              <a:lnSpc>
                <a:spcPct val="100000"/>
              </a:lnSpc>
              <a:spcBef>
                <a:spcPts val="600"/>
              </a:spcBef>
              <a:buFont typeface="System Font Regular"/>
              <a:buChar char="–"/>
            </a:pPr>
            <a:r>
              <a:rPr lang="en-US" sz="4400">
                <a:latin typeface="Helvetica"/>
                <a:cs typeface="Helvetica"/>
              </a:rPr>
              <a:t>Clinical Studies to Address Residual Uncertainty</a:t>
            </a:r>
          </a:p>
          <a:p>
            <a:pPr lvl="1">
              <a:lnSpc>
                <a:spcPct val="100000"/>
              </a:lnSpc>
              <a:spcBef>
                <a:spcPts val="600"/>
              </a:spcBef>
              <a:buFont typeface="System Font Regular"/>
              <a:buChar char="–"/>
            </a:pPr>
            <a:r>
              <a:rPr lang="en-US" sz="4400">
                <a:latin typeface="Helvetica"/>
                <a:cs typeface="Helvetica"/>
              </a:rPr>
              <a:t>Clinical Studies to Demonstrate Similar Exposure, Efficacy, and Safety</a:t>
            </a:r>
          </a:p>
          <a:p>
            <a:pPr marL="182880" indent="-182880">
              <a:lnSpc>
                <a:spcPct val="100000"/>
              </a:lnSpc>
              <a:spcBef>
                <a:spcPts val="600"/>
              </a:spcBef>
            </a:pPr>
            <a:r>
              <a:rPr lang="en-US" sz="5000" b="1">
                <a:solidFill>
                  <a:srgbClr val="004A90"/>
                </a:solidFill>
                <a:latin typeface="Merriweather"/>
              </a:rPr>
              <a:t>Comparative Analytical Assessment</a:t>
            </a:r>
          </a:p>
          <a:p>
            <a:pPr lvl="1">
              <a:lnSpc>
                <a:spcPct val="100000"/>
              </a:lnSpc>
              <a:spcBef>
                <a:spcPts val="600"/>
              </a:spcBef>
              <a:buFont typeface="System Font Regular"/>
              <a:buChar char="–"/>
            </a:pPr>
            <a:r>
              <a:rPr lang="en-US" sz="4400">
                <a:latin typeface="Helvetica"/>
                <a:cs typeface="Helvetica"/>
              </a:rPr>
              <a:t>Comparative Analytical Assessment: The Foundation of the 351(k) Pathway</a:t>
            </a:r>
          </a:p>
          <a:p>
            <a:pPr lvl="1">
              <a:lnSpc>
                <a:spcPct val="100000"/>
              </a:lnSpc>
              <a:spcBef>
                <a:spcPts val="600"/>
              </a:spcBef>
              <a:buFont typeface="System Font Regular"/>
              <a:buChar char="–"/>
            </a:pPr>
            <a:r>
              <a:rPr lang="en-US" sz="4400">
                <a:latin typeface="Helvetica"/>
                <a:cs typeface="Helvetica"/>
              </a:rPr>
              <a:t>Identification and Measurement of Product Quality Attributes</a:t>
            </a:r>
          </a:p>
          <a:p>
            <a:pPr lvl="1">
              <a:lnSpc>
                <a:spcPct val="100000"/>
              </a:lnSpc>
              <a:spcBef>
                <a:spcPts val="600"/>
              </a:spcBef>
              <a:buFont typeface="System Font Regular"/>
              <a:buChar char="–"/>
            </a:pPr>
            <a:r>
              <a:rPr lang="en-US" sz="4400">
                <a:latin typeface="Helvetica"/>
                <a:cs typeface="Helvetica"/>
              </a:rPr>
              <a:t>Characterizing Quality Attributes of the Reference and Biosimilar Product</a:t>
            </a:r>
          </a:p>
          <a:p>
            <a:pPr lvl="1">
              <a:lnSpc>
                <a:spcPct val="100000"/>
              </a:lnSpc>
              <a:spcBef>
                <a:spcPts val="600"/>
              </a:spcBef>
              <a:buFont typeface="System Font Regular"/>
              <a:buChar char="–"/>
            </a:pPr>
            <a:r>
              <a:rPr lang="en-US" sz="4400">
                <a:latin typeface="Helvetica"/>
                <a:cs typeface="Helvetica"/>
              </a:rPr>
              <a:t>Evaluation of </a:t>
            </a:r>
            <a:r>
              <a:rPr lang="en-US" sz="4400" err="1">
                <a:latin typeface="Helvetica"/>
                <a:cs typeface="Helvetica"/>
              </a:rPr>
              <a:t>Biosimilarity</a:t>
            </a:r>
            <a:r>
              <a:rPr lang="en-US" sz="4400">
                <a:latin typeface="Helvetica"/>
                <a:cs typeface="Helvetica"/>
              </a:rPr>
              <a:t> Using a Totality-of-the-Evidence Approach</a:t>
            </a:r>
          </a:p>
          <a:p>
            <a:pPr marL="182880" indent="-182880">
              <a:lnSpc>
                <a:spcPct val="100000"/>
              </a:lnSpc>
              <a:spcBef>
                <a:spcPts val="600"/>
              </a:spcBef>
            </a:pPr>
            <a:r>
              <a:rPr lang="en-US" sz="5000" b="1">
                <a:solidFill>
                  <a:srgbClr val="004A90"/>
                </a:solidFill>
                <a:latin typeface="Merriweather"/>
              </a:rPr>
              <a:t>Comparative Analytical Assessment and Product Quality</a:t>
            </a:r>
          </a:p>
          <a:p>
            <a:pPr lvl="1">
              <a:lnSpc>
                <a:spcPct val="100000"/>
              </a:lnSpc>
              <a:spcBef>
                <a:spcPts val="600"/>
              </a:spcBef>
              <a:buFont typeface="System Font Regular"/>
              <a:buChar char="–"/>
            </a:pPr>
            <a:r>
              <a:rPr lang="en-US" sz="4300">
                <a:solidFill>
                  <a:srgbClr val="000000"/>
                </a:solidFill>
                <a:latin typeface="Helvetica"/>
                <a:cs typeface="Helvetica"/>
              </a:rPr>
              <a:t>A</a:t>
            </a:r>
            <a:r>
              <a:rPr lang="en-US" sz="4400">
                <a:latin typeface="Helvetica"/>
                <a:cs typeface="Helvetica"/>
              </a:rPr>
              <a:t>nalytical Studies are the Foundation of the 351(k) Pathway</a:t>
            </a:r>
          </a:p>
          <a:p>
            <a:pPr lvl="1">
              <a:lnSpc>
                <a:spcPct val="100000"/>
              </a:lnSpc>
              <a:spcBef>
                <a:spcPts val="600"/>
              </a:spcBef>
              <a:buFont typeface="System Font Regular"/>
              <a:buChar char="–"/>
            </a:pPr>
            <a:r>
              <a:rPr lang="en-US" sz="4400">
                <a:latin typeface="Helvetica"/>
                <a:cs typeface="Helvetica"/>
              </a:rPr>
              <a:t>Identification of Product Quality Attributes</a:t>
            </a:r>
          </a:p>
          <a:p>
            <a:pPr lvl="1">
              <a:lnSpc>
                <a:spcPct val="100000"/>
              </a:lnSpc>
              <a:spcBef>
                <a:spcPts val="600"/>
              </a:spcBef>
              <a:buFont typeface="System Font Regular"/>
              <a:buChar char="–"/>
            </a:pPr>
            <a:r>
              <a:rPr lang="en-US" sz="4400">
                <a:latin typeface="Helvetica"/>
                <a:cs typeface="Helvetica"/>
              </a:rPr>
              <a:t>Critical Quality Attributes Example: Insulin Products</a:t>
            </a:r>
          </a:p>
          <a:p>
            <a:pPr lvl="1">
              <a:lnSpc>
                <a:spcPct val="100000"/>
              </a:lnSpc>
              <a:spcBef>
                <a:spcPts val="600"/>
              </a:spcBef>
              <a:buFont typeface="System Font Regular"/>
              <a:buChar char="–"/>
            </a:pPr>
            <a:r>
              <a:rPr lang="en-US" sz="4400">
                <a:latin typeface="Helvetica"/>
                <a:cs typeface="Helvetica"/>
              </a:rPr>
              <a:t>Illustrative Critical Quality Attribute: Post-Translational Modifications</a:t>
            </a:r>
          </a:p>
          <a:p>
            <a:pPr lvl="1">
              <a:lnSpc>
                <a:spcPct val="100000"/>
              </a:lnSpc>
              <a:spcBef>
                <a:spcPts val="600"/>
              </a:spcBef>
              <a:buFont typeface="System Font Regular"/>
              <a:buChar char="–"/>
            </a:pPr>
            <a:r>
              <a:rPr lang="en-US" sz="4400">
                <a:latin typeface="Helvetica"/>
                <a:cs typeface="Helvetica"/>
              </a:rPr>
              <a:t>Commonly Encountered Post-Translational Modifications</a:t>
            </a:r>
          </a:p>
          <a:p>
            <a:pPr lvl="1">
              <a:lnSpc>
                <a:spcPct val="100000"/>
              </a:lnSpc>
              <a:spcBef>
                <a:spcPts val="600"/>
              </a:spcBef>
              <a:buFont typeface="System Font Regular"/>
              <a:buChar char="–"/>
            </a:pPr>
            <a:r>
              <a:rPr lang="en-US" sz="4400">
                <a:latin typeface="Helvetica"/>
                <a:cs typeface="Helvetica"/>
              </a:rPr>
              <a:t>Clinically Inactive Components in Demonstration of Biosimilarity</a:t>
            </a:r>
          </a:p>
          <a:p>
            <a:pPr marL="457200" lvl="1" indent="0">
              <a:lnSpc>
                <a:spcPct val="100000"/>
              </a:lnSpc>
              <a:spcBef>
                <a:spcPts val="600"/>
              </a:spcBef>
              <a:buNone/>
            </a:pPr>
            <a:endParaRPr lang="en-US" sz="4400">
              <a:latin typeface="Helvetica"/>
              <a:cs typeface="Helvetica"/>
            </a:endParaRPr>
          </a:p>
          <a:p>
            <a:pPr marL="182880" indent="-182880">
              <a:lnSpc>
                <a:spcPct val="100000"/>
              </a:lnSpc>
              <a:spcBef>
                <a:spcPts val="600"/>
              </a:spcBef>
            </a:pPr>
            <a:r>
              <a:rPr lang="en-US" sz="5200" b="1">
                <a:solidFill>
                  <a:srgbClr val="004A90"/>
                </a:solidFill>
                <a:latin typeface="Merriweather"/>
              </a:rPr>
              <a:t>Insulins/Interchangeability</a:t>
            </a:r>
            <a:endParaRPr lang="en-US" sz="4200">
              <a:solidFill>
                <a:srgbClr val="000000"/>
              </a:solidFill>
              <a:latin typeface="Helvetica"/>
              <a:cs typeface="Helvetica"/>
            </a:endParaRPr>
          </a:p>
          <a:p>
            <a:pPr lvl="1">
              <a:lnSpc>
                <a:spcPct val="100000"/>
              </a:lnSpc>
              <a:spcBef>
                <a:spcPts val="600"/>
              </a:spcBef>
              <a:buFont typeface="System Font Regular,Sans-Serif" panose="020B0604020202020204" pitchFamily="34" charset="0"/>
              <a:buChar char="–"/>
            </a:pPr>
            <a:r>
              <a:rPr lang="en-US" sz="4200">
                <a:latin typeface="Helvetica"/>
                <a:cs typeface="Helvetica"/>
              </a:rPr>
              <a:t>Biosimilar and Interchangeable Products in Primary Care and Community Practice: Insulins</a:t>
            </a:r>
          </a:p>
          <a:p>
            <a:pPr lvl="1">
              <a:lnSpc>
                <a:spcPct val="100000"/>
              </a:lnSpc>
              <a:spcBef>
                <a:spcPts val="600"/>
              </a:spcBef>
              <a:buFont typeface="System Font Regular,Sans-Serif" panose="020B0604020202020204" pitchFamily="34" charset="0"/>
              <a:buChar char="–"/>
            </a:pPr>
            <a:r>
              <a:rPr lang="en-US" sz="4200">
                <a:latin typeface="Helvetica"/>
                <a:cs typeface="Helvetica"/>
              </a:rPr>
              <a:t>Adoption of Biosimilars</a:t>
            </a:r>
            <a:endParaRPr lang="en-US" sz="4200">
              <a:cs typeface="Calibri"/>
            </a:endParaRPr>
          </a:p>
          <a:p>
            <a:pPr marL="182880" indent="-182880">
              <a:lnSpc>
                <a:spcPct val="100000"/>
              </a:lnSpc>
              <a:spcBef>
                <a:spcPts val="600"/>
              </a:spcBef>
            </a:pPr>
            <a:r>
              <a:rPr lang="en-US" sz="5000" b="1">
                <a:solidFill>
                  <a:srgbClr val="004A90"/>
                </a:solidFill>
                <a:latin typeface="Merriweather"/>
              </a:rPr>
              <a:t>Biosimilar Naming</a:t>
            </a:r>
          </a:p>
          <a:p>
            <a:pPr lvl="1">
              <a:lnSpc>
                <a:spcPct val="100000"/>
              </a:lnSpc>
              <a:spcBef>
                <a:spcPts val="600"/>
              </a:spcBef>
              <a:buFont typeface="System Font Regular,Sans-Serif" panose="020B0604020202020204" pitchFamily="34" charset="0"/>
              <a:buChar char="–"/>
            </a:pPr>
            <a:r>
              <a:rPr lang="en-US" sz="4400">
                <a:latin typeface="Helvetica"/>
                <a:cs typeface="Helvetica"/>
              </a:rPr>
              <a:t>Biosimilar Naming Conventions</a:t>
            </a:r>
          </a:p>
          <a:p>
            <a:pPr marL="182880" indent="-182880">
              <a:lnSpc>
                <a:spcPct val="100000"/>
              </a:lnSpc>
              <a:spcBef>
                <a:spcPts val="600"/>
              </a:spcBef>
            </a:pPr>
            <a:r>
              <a:rPr lang="en-US" sz="5000" b="1">
                <a:solidFill>
                  <a:srgbClr val="004A90"/>
                </a:solidFill>
                <a:latin typeface="Merriweather"/>
              </a:rPr>
              <a:t>Practical Considerations for Using Biosimilars and Interchangeable Biosimilars</a:t>
            </a:r>
            <a:endParaRPr lang="en-US">
              <a:latin typeface="Merriweather"/>
            </a:endParaRPr>
          </a:p>
          <a:p>
            <a:pPr lvl="1">
              <a:lnSpc>
                <a:spcPct val="100000"/>
              </a:lnSpc>
              <a:spcBef>
                <a:spcPts val="600"/>
              </a:spcBef>
              <a:buFont typeface="System Font Regular"/>
              <a:buChar char="–"/>
            </a:pPr>
            <a:r>
              <a:rPr lang="en-US" sz="4300">
                <a:latin typeface="Helvetica" panose="020B0604020202020204" pitchFamily="34" charset="0"/>
                <a:cs typeface="Helvetica" panose="020B0604020202020204" pitchFamily="34" charset="0"/>
              </a:rPr>
              <a:t>Biosimilars Are as Safe and Effective as the Reference Product</a:t>
            </a:r>
          </a:p>
          <a:p>
            <a:pPr lvl="1">
              <a:lnSpc>
                <a:spcPct val="100000"/>
              </a:lnSpc>
              <a:spcBef>
                <a:spcPts val="600"/>
              </a:spcBef>
              <a:buFont typeface="System Font Regular"/>
              <a:buChar char="–"/>
            </a:pPr>
            <a:r>
              <a:rPr lang="en-US" sz="4300">
                <a:latin typeface="Helvetica"/>
                <a:cs typeface="Helvetica"/>
              </a:rPr>
              <a:t>Immune Response to Biologics</a:t>
            </a:r>
          </a:p>
          <a:p>
            <a:pPr lvl="1">
              <a:lnSpc>
                <a:spcPct val="100000"/>
              </a:lnSpc>
              <a:spcBef>
                <a:spcPts val="600"/>
              </a:spcBef>
              <a:buFont typeface="System Font Regular"/>
              <a:buChar char="–"/>
            </a:pPr>
            <a:r>
              <a:rPr lang="en-US" sz="4300">
                <a:latin typeface="Helvetica"/>
                <a:cs typeface="Helvetica"/>
              </a:rPr>
              <a:t>Biosimilars and Interchangeable Biosimilar Labeling</a:t>
            </a:r>
          </a:p>
          <a:p>
            <a:pPr marL="182880" indent="-182880">
              <a:lnSpc>
                <a:spcPct val="100000"/>
              </a:lnSpc>
              <a:spcBef>
                <a:spcPts val="600"/>
              </a:spcBef>
            </a:pPr>
            <a:r>
              <a:rPr lang="en-US" sz="5000" b="1">
                <a:solidFill>
                  <a:srgbClr val="004A90"/>
                </a:solidFill>
                <a:latin typeface="Merriweather"/>
              </a:rPr>
              <a:t>Resources</a:t>
            </a:r>
          </a:p>
          <a:p>
            <a:pPr lvl="1">
              <a:lnSpc>
                <a:spcPct val="100000"/>
              </a:lnSpc>
              <a:spcBef>
                <a:spcPts val="600"/>
              </a:spcBef>
              <a:buFont typeface="System Font Regular"/>
              <a:buChar char="–"/>
            </a:pPr>
            <a:r>
              <a:rPr lang="en-US" sz="4300">
                <a:latin typeface="Helvetica"/>
                <a:cs typeface="Helvetica"/>
              </a:rPr>
              <a:t>The Purple Book</a:t>
            </a:r>
          </a:p>
          <a:p>
            <a:pPr lvl="1">
              <a:lnSpc>
                <a:spcPct val="100000"/>
              </a:lnSpc>
              <a:spcBef>
                <a:spcPts val="600"/>
              </a:spcBef>
              <a:buFont typeface="System Font Regular"/>
              <a:buChar char="–"/>
            </a:pPr>
            <a:r>
              <a:rPr lang="en-US" sz="4300">
                <a:latin typeface="Helvetica"/>
                <a:cs typeface="Helvetica"/>
              </a:rPr>
              <a:t>Health Care Provider Materials</a:t>
            </a:r>
            <a:endParaRPr lang="en-US">
              <a:latin typeface="Helvetica"/>
              <a:cs typeface="Helvetica"/>
            </a:endParaRPr>
          </a:p>
          <a:p>
            <a:pPr lvl="1">
              <a:lnSpc>
                <a:spcPct val="100000"/>
              </a:lnSpc>
              <a:spcBef>
                <a:spcPts val="600"/>
              </a:spcBef>
              <a:buFont typeface="System Font Regular"/>
              <a:buChar char="–"/>
            </a:pPr>
            <a:r>
              <a:rPr lang="en-US" sz="4300">
                <a:latin typeface="Helvetica"/>
                <a:cs typeface="Helvetica"/>
              </a:rPr>
              <a:t>Addressing Patient Questions</a:t>
            </a:r>
          </a:p>
          <a:p>
            <a:pPr lvl="1">
              <a:lnSpc>
                <a:spcPct val="100000"/>
              </a:lnSpc>
              <a:spcBef>
                <a:spcPts val="600"/>
              </a:spcBef>
              <a:buFont typeface="System Font Regular"/>
              <a:buChar char="–"/>
            </a:pPr>
            <a:r>
              <a:rPr lang="en-US" sz="4300">
                <a:latin typeface="Helvetica"/>
                <a:cs typeface="Helvetica"/>
              </a:rPr>
              <a:t>FDA Biosimilar Materials in Spanish</a:t>
            </a:r>
          </a:p>
          <a:p>
            <a:pPr lvl="1">
              <a:lnSpc>
                <a:spcPct val="100000"/>
              </a:lnSpc>
              <a:spcBef>
                <a:spcPts val="600"/>
              </a:spcBef>
              <a:buFont typeface="System Font Regular"/>
              <a:buChar char="–"/>
            </a:pPr>
            <a:r>
              <a:rPr lang="en-US" sz="4300">
                <a:latin typeface="Helvetica"/>
                <a:cs typeface="Helvetica"/>
              </a:rPr>
              <a:t>Resources</a:t>
            </a:r>
          </a:p>
          <a:p>
            <a:pPr marL="182880" indent="-182880">
              <a:lnSpc>
                <a:spcPct val="100000"/>
              </a:lnSpc>
              <a:spcBef>
                <a:spcPts val="600"/>
              </a:spcBef>
            </a:pPr>
            <a:r>
              <a:rPr lang="en-US" sz="5000" b="1">
                <a:solidFill>
                  <a:srgbClr val="004A90"/>
                </a:solidFill>
                <a:latin typeface="Merriweather"/>
              </a:rPr>
              <a:t>Key Takeaways</a:t>
            </a:r>
          </a:p>
          <a:p>
            <a:pPr marL="182880" indent="-182880">
              <a:lnSpc>
                <a:spcPct val="100000"/>
              </a:lnSpc>
              <a:spcBef>
                <a:spcPts val="600"/>
              </a:spcBef>
            </a:pPr>
            <a:r>
              <a:rPr lang="en-US" sz="5000" b="1">
                <a:solidFill>
                  <a:srgbClr val="004A90"/>
                </a:solidFill>
                <a:latin typeface="Merriweather"/>
              </a:rPr>
              <a:t>Knowledge Assessment</a:t>
            </a:r>
          </a:p>
          <a:p>
            <a:pPr lvl="1">
              <a:lnSpc>
                <a:spcPct val="100000"/>
              </a:lnSpc>
              <a:spcBef>
                <a:spcPts val="600"/>
              </a:spcBef>
              <a:buFont typeface="System Font Regular"/>
              <a:buChar char="–"/>
            </a:pPr>
            <a:r>
              <a:rPr lang="en-US" sz="4300">
                <a:latin typeface="Helvetica"/>
                <a:cs typeface="Helvetica"/>
              </a:rPr>
              <a:t>Multiple Choice Questions</a:t>
            </a:r>
          </a:p>
        </p:txBody>
      </p:sp>
    </p:spTree>
    <p:extLst>
      <p:ext uri="{BB962C8B-B14F-4D97-AF65-F5344CB8AC3E}">
        <p14:creationId xmlns:p14="http://schemas.microsoft.com/office/powerpoint/2010/main" val="97803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9F34-F4E4-042F-E527-58DBA00FE580}"/>
              </a:ext>
            </a:extLst>
          </p:cNvPr>
          <p:cNvSpPr>
            <a:spLocks noGrp="1"/>
          </p:cNvSpPr>
          <p:nvPr>
            <p:ph type="title"/>
          </p:nvPr>
        </p:nvSpPr>
        <p:spPr>
          <a:xfrm>
            <a:off x="170366" y="1"/>
            <a:ext cx="6439984" cy="1130358"/>
          </a:xfrm>
        </p:spPr>
        <p:txBody>
          <a:bodyPr>
            <a:normAutofit/>
          </a:bodyPr>
          <a:lstStyle/>
          <a:p>
            <a:r>
              <a:rPr lang="en-US" sz="3200" b="1">
                <a:latin typeface="Merriweather" pitchFamily="50" charset="0"/>
              </a:rPr>
              <a:t>Identification of Product Quality Attributes</a:t>
            </a:r>
          </a:p>
        </p:txBody>
      </p:sp>
      <p:sp>
        <p:nvSpPr>
          <p:cNvPr id="3" name="Content Placeholder 2">
            <a:extLst>
              <a:ext uri="{FF2B5EF4-FFF2-40B4-BE49-F238E27FC236}">
                <a16:creationId xmlns:a16="http://schemas.microsoft.com/office/drawing/2014/main" id="{0146D104-3535-1A76-B44D-8415CFC767AB}"/>
              </a:ext>
            </a:extLst>
          </p:cNvPr>
          <p:cNvSpPr>
            <a:spLocks noGrp="1"/>
          </p:cNvSpPr>
          <p:nvPr>
            <p:ph idx="1"/>
          </p:nvPr>
        </p:nvSpPr>
        <p:spPr>
          <a:xfrm>
            <a:off x="170366" y="1295196"/>
            <a:ext cx="11754540" cy="609106"/>
          </a:xfrm>
        </p:spPr>
        <p:txBody>
          <a:bodyPr>
            <a:normAutofit/>
          </a:bodyPr>
          <a:lstStyle/>
          <a:p>
            <a:pPr marL="0" indent="0">
              <a:buNone/>
            </a:pPr>
            <a:r>
              <a:rPr lang="en-US" sz="1800" b="1">
                <a:solidFill>
                  <a:srgbClr val="004A90"/>
                </a:solidFill>
                <a:latin typeface="Helvetica" panose="020B0604020202020204" pitchFamily="34" charset="0"/>
                <a:cs typeface="Helvetica" panose="020B0604020202020204" pitchFamily="34" charset="0"/>
              </a:rPr>
              <a:t>Some molecular properties carry more weight in the comparative analytical assessment due to the known or uncertain impact of their performance on product quality and clinical performance.</a:t>
            </a:r>
          </a:p>
        </p:txBody>
      </p:sp>
      <p:pic>
        <p:nvPicPr>
          <p:cNvPr id="14" name="Picture 13" descr="For Reference &amp; Biosimilar Product comparison: 1) Molecular structure includes amino acid sequence, higher order structure, and product variants; 2) Bioactivity includes target binding, effector cell functions, &amp; enzymatic activity; 3) Purity includes protein concentration &amp; product-related impurities&#10;">
            <a:extLst>
              <a:ext uri="{FF2B5EF4-FFF2-40B4-BE49-F238E27FC236}">
                <a16:creationId xmlns:a16="http://schemas.microsoft.com/office/drawing/2014/main" id="{86BCA942-2970-2F2B-25A3-BDDC6B871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19" y="2001051"/>
            <a:ext cx="6526336" cy="4050428"/>
          </a:xfrm>
          <a:prstGeom prst="rect">
            <a:avLst/>
          </a:prstGeom>
        </p:spPr>
      </p:pic>
      <p:sp>
        <p:nvSpPr>
          <p:cNvPr id="4" name="TextBox 3">
            <a:extLst>
              <a:ext uri="{FF2B5EF4-FFF2-40B4-BE49-F238E27FC236}">
                <a16:creationId xmlns:a16="http://schemas.microsoft.com/office/drawing/2014/main" id="{1ACDBD16-FDE4-7CA3-8A93-6448B501AF41}"/>
              </a:ext>
            </a:extLst>
          </p:cNvPr>
          <p:cNvSpPr txBox="1"/>
          <p:nvPr/>
        </p:nvSpPr>
        <p:spPr>
          <a:xfrm>
            <a:off x="6888897" y="2172244"/>
            <a:ext cx="4855034" cy="329320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effectLst/>
                <a:latin typeface="Helvetica"/>
                <a:ea typeface="Calibri" panose="020F0502020204030204" pitchFamily="34" charset="0"/>
                <a:cs typeface="Helvetica"/>
              </a:rPr>
              <a:t>Based on the nature of the protein and other information, </a:t>
            </a:r>
            <a:r>
              <a:rPr lang="en-US" sz="1600" dirty="0">
                <a:latin typeface="Helvetica"/>
                <a:cs typeface="Helvetica"/>
              </a:rPr>
              <a:t>particular focus is placed on a critical selection of molecular properties (also known as </a:t>
            </a:r>
            <a:r>
              <a:rPr lang="en-US" sz="1600" i="1" dirty="0">
                <a:latin typeface="Helvetica"/>
                <a:cs typeface="Helvetica"/>
              </a:rPr>
              <a:t>quality attributes</a:t>
            </a:r>
            <a:r>
              <a:rPr lang="en-US" sz="1600" dirty="0">
                <a:latin typeface="Helvetica"/>
                <a:cs typeface="Helvetica"/>
              </a:rPr>
              <a:t>) that are important to demonstrate </a:t>
            </a:r>
            <a:r>
              <a:rPr lang="en-US" sz="1600" dirty="0" err="1">
                <a:latin typeface="Helvetica"/>
                <a:cs typeface="Helvetica"/>
              </a:rPr>
              <a:t>biosimilarity</a:t>
            </a:r>
            <a:r>
              <a:rPr lang="en-US" sz="1600" dirty="0">
                <a:latin typeface="Helvetica"/>
                <a:cs typeface="Helvetica"/>
              </a:rPr>
              <a:t>. </a:t>
            </a:r>
            <a:endParaRPr lang="en-US"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dirty="0">
                <a:latin typeface="Helvetica"/>
                <a:cs typeface="Helvetica"/>
              </a:rPr>
              <a:t>Attributes are measured through physicochemical and functional studies and compared in a head-to-head comparative assessment.</a:t>
            </a:r>
            <a:endParaRPr lang="en-US" sz="1600" dirty="0">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sz="1600" dirty="0">
                <a:latin typeface="Helvetica"/>
                <a:cs typeface="Helvetica"/>
              </a:rPr>
              <a:t>FDA expects that biosimilar product quality attributes</a:t>
            </a:r>
            <a:r>
              <a:rPr lang="en-US" sz="1600" i="1" dirty="0">
                <a:latin typeface="Helvetica"/>
                <a:cs typeface="Helvetica"/>
              </a:rPr>
              <a:t> </a:t>
            </a:r>
            <a:r>
              <a:rPr lang="en-US" sz="1600" dirty="0">
                <a:latin typeface="Helvetica"/>
                <a:cs typeface="Helvetica"/>
              </a:rPr>
              <a:t>should be within an appropriate limit, range, or distribution compared to the reference product to ensure the desired product quality. </a:t>
            </a:r>
          </a:p>
        </p:txBody>
      </p:sp>
      <p:sp>
        <p:nvSpPr>
          <p:cNvPr id="6" name="TextBox 5">
            <a:extLst>
              <a:ext uri="{FF2B5EF4-FFF2-40B4-BE49-F238E27FC236}">
                <a16:creationId xmlns:a16="http://schemas.microsoft.com/office/drawing/2014/main" id="{2EF81A94-FE9E-43F6-5624-A0AFCA0DD03E}"/>
              </a:ext>
            </a:extLst>
          </p:cNvPr>
          <p:cNvSpPr txBox="1"/>
          <p:nvPr/>
        </p:nvSpPr>
        <p:spPr>
          <a:xfrm>
            <a:off x="7174129" y="5649873"/>
            <a:ext cx="4855034" cy="830997"/>
          </a:xfrm>
          <a:prstGeom prst="rect">
            <a:avLst/>
          </a:prstGeom>
          <a:noFill/>
        </p:spPr>
        <p:txBody>
          <a:bodyPr wrap="square">
            <a:spAutoFit/>
          </a:bodyPr>
          <a:lstStyle/>
          <a:p>
            <a:r>
              <a:rPr lang="en-US" sz="1200" dirty="0">
                <a:latin typeface="Helvetica" panose="020B0604020202020204" pitchFamily="34" charset="0"/>
                <a:cs typeface="Helvetica" panose="020B0604020202020204" pitchFamily="34" charset="0"/>
              </a:rPr>
              <a:t>* Some attributes may be highly critical (e.g., protein structure) but not amenable to quantitative analysis. Recommendations for design and evaluation of comparative analytical studies can be found in FDA's published </a:t>
            </a:r>
            <a:r>
              <a:rPr lang="en-US" sz="1200" dirty="0">
                <a:solidFill>
                  <a:srgbClr val="00B0F0"/>
                </a:solidFill>
                <a:latin typeface="Helvetica" panose="020B0604020202020204" pitchFamily="34" charset="0"/>
                <a:cs typeface="Helvetica" panose="020B0604020202020204" pitchFamily="34" charset="0"/>
                <a:hlinkClick r:id="rId4"/>
              </a:rPr>
              <a:t>guidance</a:t>
            </a:r>
            <a:r>
              <a:rPr lang="en-US" sz="1200" dirty="0">
                <a:solidFill>
                  <a:srgbClr val="00B0F0"/>
                </a:solidFill>
                <a:latin typeface="Helvetica" panose="020B0604020202020204" pitchFamily="34" charset="0"/>
                <a:cs typeface="Helvetica" panose="020B0604020202020204" pitchFamily="34" charset="0"/>
              </a:rPr>
              <a:t>.</a:t>
            </a:r>
            <a:endParaRPr lang="en-US" sz="1200" dirty="0"/>
          </a:p>
        </p:txBody>
      </p:sp>
    </p:spTree>
    <p:extLst>
      <p:ext uri="{BB962C8B-B14F-4D97-AF65-F5344CB8AC3E}">
        <p14:creationId xmlns:p14="http://schemas.microsoft.com/office/powerpoint/2010/main" val="184966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EFF426F-1855-FC14-28B3-686E7A59BA11}"/>
              </a:ext>
            </a:extLst>
          </p:cNvPr>
          <p:cNvSpPr txBox="1">
            <a:spLocks noGrp="1"/>
          </p:cNvSpPr>
          <p:nvPr>
            <p:ph type="title" idx="4294967295"/>
          </p:nvPr>
        </p:nvSpPr>
        <p:spPr>
          <a:xfrm>
            <a:off x="135624" y="0"/>
            <a:ext cx="11573627" cy="107217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erriweather" pitchFamily="50" charset="0"/>
                <a:ea typeface="+mj-ea"/>
                <a:cs typeface="+mj-cs"/>
              </a:rPr>
              <a:t>Critical Quality Attributes Example: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erriweather" pitchFamily="50" charset="0"/>
                <a:ea typeface="+mj-ea"/>
                <a:cs typeface="+mj-cs"/>
              </a:rPr>
              <a:t>Insulin Products</a:t>
            </a:r>
          </a:p>
        </p:txBody>
      </p:sp>
      <p:sp>
        <p:nvSpPr>
          <p:cNvPr id="10" name="Slide Number Placeholder 1">
            <a:extLst>
              <a:ext uri="{FF2B5EF4-FFF2-40B4-BE49-F238E27FC236}">
                <a16:creationId xmlns:a16="http://schemas.microsoft.com/office/drawing/2014/main" id="{E844CF26-5E86-523A-CDA4-21F542111D67}"/>
              </a:ext>
              <a:ext uri="{C183D7F6-B498-43B3-948B-1728B52AA6E4}">
                <adec:decorative xmlns:adec="http://schemas.microsoft.com/office/drawing/2017/decorative" val="0"/>
              </a:ext>
            </a:extLst>
          </p:cNvPr>
          <p:cNvSpPr txBox="1">
            <a:spLocks/>
          </p:cNvSpPr>
          <p:nvPr/>
        </p:nvSpPr>
        <p:spPr>
          <a:xfrm>
            <a:off x="11452383" y="6355075"/>
            <a:ext cx="513735" cy="227164"/>
          </a:xfrm>
        </p:spPr>
        <p:txBody>
          <a:bodyPr/>
          <a:lstStyle>
            <a:defPPr>
              <a:defRPr lang="en-US"/>
            </a:defPPr>
            <a:lvl1pPr marL="0" algn="ct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8D877B3-D348-4611-9BDB-C5374591D951}" type="slidenum">
              <a:rPr lang="en-US" sz="803" smtClean="0">
                <a:solidFill>
                  <a:srgbClr val="FFFFFF"/>
                </a:solidFill>
                <a:latin typeface="Century Gothic" panose="020B0502020202020204" pitchFamily="34" charset="0"/>
                <a:cs typeface="Arial" panose="020B0604020202020204" pitchFamily="34" charset="0"/>
              </a:rPr>
              <a:pPr>
                <a:defRPr/>
              </a:pPr>
              <a:t>21</a:t>
            </a:fld>
            <a:endParaRPr lang="en-US" sz="803" dirty="0">
              <a:solidFill>
                <a:srgbClr val="FFFFFF"/>
              </a:solidFill>
              <a:latin typeface="Century Gothic" panose="020B0502020202020204" pitchFamily="34" charset="0"/>
              <a:cs typeface="Arial" panose="020B0604020202020204" pitchFamily="34" charset="0"/>
            </a:endParaRPr>
          </a:p>
        </p:txBody>
      </p:sp>
      <p:pic>
        <p:nvPicPr>
          <p:cNvPr id="2" name="Picture 1" descr="Molecular Structure – Has three parts&#10;Primary Structure &#10;• Amino acid sequence and mass&#10;&#10;Higher Order Structure&#10;• Conformation&#10;• Post-Translation modifications&#10;• Hydrodynamic radius&#10;• Disulfide bonds&#10;&#10;Product Variants&#10;• Deamidation&#10;• Glycerol ester&#10;• Citric acid conjugate&#10;• Acetylation&#10;&#10;Bioactivity - Has two parts&#10;Mitogenic Activity&#10;• IR-A phosphorylation&#10;• Mitogenic assay&#10;• IR-A binding Kinetics&#10;• IGF 1R binding Kinetics&#10;&#10;Metabolic Activity&#10;• IR-B phosphorylation&#10;• Glucose uptake assay&#10;• IR Long from receptor binding Kinetics&#10;• IR autophosphorylation&#10;• Inhibition of stimulated lipolysis assay&#10;&#10;Purity – has two parts&#10;• Protein Concentration&#10;• Activity and Concentration in U/ml&#10;&#10;Other&#10;• Excipients (e.g., Zinc Content)&#10;• Aggregates / High molecular weight proteins&#10;• Isoelectric point&#10;">
            <a:extLst>
              <a:ext uri="{FF2B5EF4-FFF2-40B4-BE49-F238E27FC236}">
                <a16:creationId xmlns:a16="http://schemas.microsoft.com/office/drawing/2014/main" id="{9C8084EB-3FE3-BBFF-D9A1-5B0A51288228}"/>
              </a:ext>
            </a:extLst>
          </p:cNvPr>
          <p:cNvPicPr>
            <a:picLocks noChangeAspect="1"/>
          </p:cNvPicPr>
          <p:nvPr/>
        </p:nvPicPr>
        <p:blipFill>
          <a:blip r:embed="rId3"/>
          <a:stretch>
            <a:fillRect/>
          </a:stretch>
        </p:blipFill>
        <p:spPr>
          <a:xfrm>
            <a:off x="193722" y="1362018"/>
            <a:ext cx="11772396" cy="4993057"/>
          </a:xfrm>
          <a:prstGeom prst="rect">
            <a:avLst/>
          </a:prstGeom>
        </p:spPr>
      </p:pic>
    </p:spTree>
    <p:extLst>
      <p:ext uri="{BB962C8B-B14F-4D97-AF65-F5344CB8AC3E}">
        <p14:creationId xmlns:p14="http://schemas.microsoft.com/office/powerpoint/2010/main" val="364453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C7C3-72AC-9CDF-3C21-0781DF2F59B3}"/>
              </a:ext>
            </a:extLst>
          </p:cNvPr>
          <p:cNvSpPr>
            <a:spLocks noGrp="1"/>
          </p:cNvSpPr>
          <p:nvPr>
            <p:ph type="title"/>
          </p:nvPr>
        </p:nvSpPr>
        <p:spPr/>
        <p:txBody>
          <a:bodyPr>
            <a:noAutofit/>
          </a:bodyPr>
          <a:lstStyle/>
          <a:p>
            <a:r>
              <a:rPr lang="en-US" sz="3400" b="1">
                <a:latin typeface="Merriweather" pitchFamily="50" charset="0"/>
              </a:rPr>
              <a:t>Illustrative Critical Quality Attribute: </a:t>
            </a:r>
            <a:br>
              <a:rPr lang="en-US" sz="3400" b="1">
                <a:latin typeface="Merriweather" pitchFamily="50" charset="0"/>
              </a:rPr>
            </a:br>
            <a:r>
              <a:rPr lang="en-US" sz="3400" b="1">
                <a:latin typeface="Merriweather" pitchFamily="50" charset="0"/>
              </a:rPr>
              <a:t>Post-Translational Modifications </a:t>
            </a:r>
          </a:p>
        </p:txBody>
      </p:sp>
      <p:sp>
        <p:nvSpPr>
          <p:cNvPr id="8" name="TextBox 7">
            <a:extLst>
              <a:ext uri="{FF2B5EF4-FFF2-40B4-BE49-F238E27FC236}">
                <a16:creationId xmlns:a16="http://schemas.microsoft.com/office/drawing/2014/main" id="{DDEDC00A-C3BF-F3C9-9C60-BDF8D68A05DC}"/>
              </a:ext>
            </a:extLst>
          </p:cNvPr>
          <p:cNvSpPr txBox="1"/>
          <p:nvPr/>
        </p:nvSpPr>
        <p:spPr>
          <a:xfrm>
            <a:off x="264318" y="1310580"/>
            <a:ext cx="11443773" cy="2785378"/>
          </a:xfrm>
          <a:prstGeom prst="rect">
            <a:avLst/>
          </a:prstGeom>
          <a:noFill/>
        </p:spPr>
        <p:txBody>
          <a:bodyPr wrap="square" lIns="91440" tIns="45720" rIns="91440" bIns="45720" anchor="t">
            <a:spAutoFit/>
          </a:bodyPr>
          <a:lstStyle/>
          <a:p>
            <a:r>
              <a:rPr lang="en-US" b="1" dirty="0">
                <a:solidFill>
                  <a:srgbClr val="125290"/>
                </a:solidFill>
                <a:latin typeface="Helvetica" panose="020B0604020202020204" pitchFamily="34" charset="0"/>
                <a:cs typeface="Helvetica" panose="020B0604020202020204" pitchFamily="34" charset="0"/>
              </a:rPr>
              <a:t>Most protein products undergo post-translational modifications that can alter the </a:t>
            </a:r>
            <a:r>
              <a:rPr lang="en-US" b="1" dirty="0">
                <a:solidFill>
                  <a:srgbClr val="125290"/>
                </a:solidFill>
                <a:latin typeface="Helvetica" panose="020B0604020202020204" pitchFamily="34" charset="0"/>
                <a:cs typeface="Helvetica" panose="020B0604020202020204" pitchFamily="34" charset="0"/>
                <a:sym typeface="Wingdings" panose="05000000000000000000" pitchFamily="2" charset="2"/>
              </a:rPr>
              <a:t>structure, function, and </a:t>
            </a:r>
            <a:r>
              <a:rPr lang="en-US" b="1" dirty="0">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interactions of the protein. Some of these modifications may impact receptor binding or other bioactivity related to a therapeutic protein’s mechanism of action. Post-translation modifications can occur during the manufacture of biosimilars and reference products.  </a:t>
            </a:r>
          </a:p>
          <a:p>
            <a:endParaRPr lang="en-US" sz="1800" dirty="0">
              <a:sym typeface="Wingdings" panose="05000000000000000000" pitchFamily="2" charset="2"/>
            </a:endParaRPr>
          </a:p>
          <a:p>
            <a:r>
              <a:rPr lang="en-US" sz="1700" dirty="0">
                <a:latin typeface="Helvetica" panose="020B0604020202020204" pitchFamily="34" charset="0"/>
                <a:cs typeface="Helvetica" panose="020B0604020202020204" pitchFamily="34" charset="0"/>
              </a:rPr>
              <a:t>Post-translational modifications occur after the translation of mRNA into a protein. These modifications include:</a:t>
            </a:r>
          </a:p>
          <a:p>
            <a:pPr marL="285750" indent="-285750">
              <a:buFont typeface="Arial" panose="020B0604020202020204" pitchFamily="34" charset="0"/>
              <a:buChar char="•"/>
            </a:pPr>
            <a:r>
              <a:rPr lang="en-US" sz="1700" dirty="0">
                <a:latin typeface="Helvetica" panose="020B0604020202020204" pitchFamily="34" charset="0"/>
                <a:cs typeface="Helvetica" panose="020B0604020202020204" pitchFamily="34" charset="0"/>
              </a:rPr>
              <a:t>Addition of one or more chemical groups (e.g., glycans, acetyl, phosphate, or methyl group) to one or more amino acids in the protein</a:t>
            </a:r>
          </a:p>
          <a:p>
            <a:pPr marL="285750" indent="-285750">
              <a:buFont typeface="Arial" panose="020B0604020202020204" pitchFamily="34" charset="0"/>
              <a:buChar char="•"/>
            </a:pPr>
            <a:r>
              <a:rPr lang="en-US" sz="1700" dirty="0">
                <a:latin typeface="Helvetica" panose="020B0604020202020204" pitchFamily="34" charset="0"/>
                <a:cs typeface="Helvetica" panose="020B0604020202020204" pitchFamily="34" charset="0"/>
              </a:rPr>
              <a:t>Removal or conversion of one or more chemical groups linked to amino acids in the protein</a:t>
            </a:r>
          </a:p>
          <a:p>
            <a:pPr marL="285750" indent="-285750">
              <a:buFont typeface="Arial" panose="020B0604020202020204" pitchFamily="34" charset="0"/>
              <a:buChar char="•"/>
            </a:pPr>
            <a:r>
              <a:rPr lang="en-US" sz="1700" dirty="0">
                <a:latin typeface="Helvetica" panose="020B0604020202020204" pitchFamily="34" charset="0"/>
                <a:cs typeface="Helvetica" panose="020B0604020202020204" pitchFamily="34" charset="0"/>
              </a:rPr>
              <a:t>Breakdown of the protein via proteolytic cleavage of the covalent bonds between amino acids</a:t>
            </a:r>
          </a:p>
        </p:txBody>
      </p:sp>
      <p:sp>
        <p:nvSpPr>
          <p:cNvPr id="7" name="Rectangle 6">
            <a:extLst>
              <a:ext uri="{FF2B5EF4-FFF2-40B4-BE49-F238E27FC236}">
                <a16:creationId xmlns:a16="http://schemas.microsoft.com/office/drawing/2014/main" id="{59016A08-5F9F-3B86-2D59-3A6C1594304A}"/>
              </a:ext>
              <a:ext uri="{C183D7F6-B498-43B3-948B-1728B52AA6E4}">
                <adec:decorative xmlns:adec="http://schemas.microsoft.com/office/drawing/2017/decorative" val="1"/>
              </a:ext>
            </a:extLst>
          </p:cNvPr>
          <p:cNvSpPr/>
          <p:nvPr/>
        </p:nvSpPr>
        <p:spPr>
          <a:xfrm>
            <a:off x="6391175" y="4609134"/>
            <a:ext cx="394636" cy="424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1FC650-AEF8-8368-74C4-618E65C42972}"/>
              </a:ext>
              <a:ext uri="{C183D7F6-B498-43B3-948B-1728B52AA6E4}">
                <adec:decorative xmlns:adec="http://schemas.microsoft.com/office/drawing/2017/decorative" val="1"/>
              </a:ext>
            </a:extLst>
          </p:cNvPr>
          <p:cNvSpPr/>
          <p:nvPr/>
        </p:nvSpPr>
        <p:spPr>
          <a:xfrm>
            <a:off x="7186863" y="4665511"/>
            <a:ext cx="394636" cy="424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7A3287-E244-6D8C-6D3E-8A6B76CB5FDB}"/>
              </a:ext>
              <a:ext uri="{C183D7F6-B498-43B3-948B-1728B52AA6E4}">
                <adec:decorative xmlns:adec="http://schemas.microsoft.com/office/drawing/2017/decorative" val="1"/>
              </a:ext>
            </a:extLst>
          </p:cNvPr>
          <p:cNvSpPr/>
          <p:nvPr/>
        </p:nvSpPr>
        <p:spPr>
          <a:xfrm>
            <a:off x="7785233" y="4912702"/>
            <a:ext cx="394636" cy="424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8BFC9E-3674-F188-01F6-3089B862CFD6}"/>
              </a:ext>
              <a:ext uri="{C183D7F6-B498-43B3-948B-1728B52AA6E4}">
                <adec:decorative xmlns:adec="http://schemas.microsoft.com/office/drawing/2017/decorative" val="1"/>
              </a:ext>
            </a:extLst>
          </p:cNvPr>
          <p:cNvSpPr/>
          <p:nvPr/>
        </p:nvSpPr>
        <p:spPr>
          <a:xfrm>
            <a:off x="8558502" y="4946005"/>
            <a:ext cx="518658" cy="424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Graphic depicting the process of transcription (DNA to mRNA), translation (mRNA to protein), and post-translation modifications (modification made to the protein following translation).">
            <a:extLst>
              <a:ext uri="{FF2B5EF4-FFF2-40B4-BE49-F238E27FC236}">
                <a16:creationId xmlns:a16="http://schemas.microsoft.com/office/drawing/2014/main" id="{45BE251E-7ABE-4365-16D5-2D1E06C677CC}"/>
              </a:ext>
            </a:extLst>
          </p:cNvPr>
          <p:cNvGrpSpPr/>
          <p:nvPr/>
        </p:nvGrpSpPr>
        <p:grpSpPr>
          <a:xfrm>
            <a:off x="305780" y="4434276"/>
            <a:ext cx="11402312" cy="1309299"/>
            <a:chOff x="305780" y="4434276"/>
            <a:chExt cx="11402312" cy="1309299"/>
          </a:xfrm>
        </p:grpSpPr>
        <p:pic>
          <p:nvPicPr>
            <p:cNvPr id="15" name="Picture 14" descr="DNA transcribes into mRNA which translates into protein. Post-translational modifications can occur during the manufacture of biosimilars and reference products. ">
              <a:extLst>
                <a:ext uri="{FF2B5EF4-FFF2-40B4-BE49-F238E27FC236}">
                  <a16:creationId xmlns:a16="http://schemas.microsoft.com/office/drawing/2014/main" id="{24209B85-C534-D896-C8D8-468669071470}"/>
                </a:ext>
              </a:extLst>
            </p:cNvPr>
            <p:cNvPicPr>
              <a:picLocks noChangeAspect="1"/>
            </p:cNvPicPr>
            <p:nvPr/>
          </p:nvPicPr>
          <p:blipFill rotWithShape="1">
            <a:blip r:embed="rId3">
              <a:extLst>
                <a:ext uri="{28A0092B-C50C-407E-A947-70E740481C1C}">
                  <a14:useLocalDpi xmlns:a14="http://schemas.microsoft.com/office/drawing/2010/main" val="0"/>
                </a:ext>
              </a:extLst>
            </a:blip>
            <a:srcRect r="982" b="10695"/>
            <a:stretch/>
          </p:blipFill>
          <p:spPr>
            <a:xfrm>
              <a:off x="305780" y="4434276"/>
              <a:ext cx="11402312" cy="1309299"/>
            </a:xfrm>
            <a:prstGeom prst="rect">
              <a:avLst/>
            </a:prstGeom>
          </p:spPr>
        </p:pic>
        <p:sp>
          <p:nvSpPr>
            <p:cNvPr id="3" name="Rectangle 2">
              <a:extLst>
                <a:ext uri="{FF2B5EF4-FFF2-40B4-BE49-F238E27FC236}">
                  <a16:creationId xmlns:a16="http://schemas.microsoft.com/office/drawing/2014/main" id="{95217050-A768-F7EF-91D5-DADFC82ACDE6}"/>
                </a:ext>
              </a:extLst>
            </p:cNvPr>
            <p:cNvSpPr/>
            <p:nvPr/>
          </p:nvSpPr>
          <p:spPr>
            <a:xfrm>
              <a:off x="11044238" y="5600700"/>
              <a:ext cx="485775" cy="85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137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C7C3-72AC-9CDF-3C21-0781DF2F59B3}"/>
              </a:ext>
            </a:extLst>
          </p:cNvPr>
          <p:cNvSpPr>
            <a:spLocks noGrp="1"/>
          </p:cNvSpPr>
          <p:nvPr>
            <p:ph type="title"/>
          </p:nvPr>
        </p:nvSpPr>
        <p:spPr/>
        <p:txBody>
          <a:bodyPr>
            <a:noAutofit/>
          </a:bodyPr>
          <a:lstStyle/>
          <a:p>
            <a:r>
              <a:rPr lang="en-US" sz="3400" b="1">
                <a:latin typeface="Merriweather"/>
              </a:rPr>
              <a:t>Illustrative Quality Attribute: </a:t>
            </a:r>
            <a:br>
              <a:rPr lang="en-US" sz="3400" b="1">
                <a:latin typeface="Merriweather" pitchFamily="50" charset="0"/>
              </a:rPr>
            </a:br>
            <a:r>
              <a:rPr lang="en-US" sz="3400" b="1">
                <a:latin typeface="Merriweather"/>
              </a:rPr>
              <a:t>Post-Translational Modifications </a:t>
            </a:r>
            <a:endParaRPr lang="en-US" sz="3400" b="1">
              <a:latin typeface="Merriweather" pitchFamily="50" charset="0"/>
            </a:endParaRPr>
          </a:p>
        </p:txBody>
      </p:sp>
      <p:sp>
        <p:nvSpPr>
          <p:cNvPr id="38" name="TextBox 37">
            <a:extLst>
              <a:ext uri="{FF2B5EF4-FFF2-40B4-BE49-F238E27FC236}">
                <a16:creationId xmlns:a16="http://schemas.microsoft.com/office/drawing/2014/main" id="{C7FD1111-C22B-2492-1F15-D021474C5E40}"/>
              </a:ext>
            </a:extLst>
          </p:cNvPr>
          <p:cNvSpPr txBox="1"/>
          <p:nvPr/>
        </p:nvSpPr>
        <p:spPr>
          <a:xfrm>
            <a:off x="170364" y="1220320"/>
            <a:ext cx="11592657" cy="923330"/>
          </a:xfrm>
          <a:prstGeom prst="rect">
            <a:avLst/>
          </a:prstGeom>
          <a:noFill/>
        </p:spPr>
        <p:txBody>
          <a:bodyPr wrap="square">
            <a:spAutoFit/>
          </a:bodyPr>
          <a:lstStyle/>
          <a:p>
            <a:pPr marL="0" indent="0">
              <a:buNone/>
            </a:pPr>
            <a:r>
              <a:rPr lang="en-US" sz="1800" b="1">
                <a:solidFill>
                  <a:srgbClr val="125290"/>
                </a:solidFill>
                <a:latin typeface="Helvetica" panose="020B0604020202020204" pitchFamily="34" charset="0"/>
                <a:cs typeface="Helvetica" panose="020B0604020202020204" pitchFamily="34" charset="0"/>
                <a:sym typeface="Wingdings" panose="05000000000000000000" pitchFamily="2" charset="2"/>
              </a:rPr>
              <a:t>Differences in </a:t>
            </a:r>
            <a:r>
              <a:rPr lang="en-US" sz="1800" b="1">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types and amounts of modified protein variants may impact product safety or </a:t>
            </a:r>
            <a:r>
              <a:rPr lang="en-US" b="1">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effectiveness; </a:t>
            </a:r>
            <a:r>
              <a:rPr lang="en-US" sz="1800" b="1">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therefore, the CAA includes identifying and comparing variants between a biosimilar product and</a:t>
            </a:r>
            <a:r>
              <a:rPr lang="en-US" b="1">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 </a:t>
            </a:r>
            <a:r>
              <a:rPr lang="en-US" sz="1800" b="1">
                <a:solidFill>
                  <a:schemeClr val="accent1">
                    <a:lumMod val="75000"/>
                  </a:schemeClr>
                </a:solidFill>
                <a:latin typeface="Helvetica" panose="020B0604020202020204" pitchFamily="34" charset="0"/>
                <a:cs typeface="Helvetica" panose="020B0604020202020204" pitchFamily="34" charset="0"/>
                <a:sym typeface="Wingdings" panose="05000000000000000000" pitchFamily="2" charset="2"/>
              </a:rPr>
              <a:t>reference product.</a:t>
            </a:r>
            <a:endParaRPr lang="en-US" sz="1800" b="1">
              <a:solidFill>
                <a:schemeClr val="accent1">
                  <a:lumMod val="75000"/>
                </a:schemeClr>
              </a:solidFill>
              <a:latin typeface="Helvetica" panose="020B0604020202020204" pitchFamily="34" charset="0"/>
              <a:cs typeface="Helvetica" panose="020B0604020202020204" pitchFamily="34" charset="0"/>
            </a:endParaRPr>
          </a:p>
        </p:txBody>
      </p:sp>
      <p:sp>
        <p:nvSpPr>
          <p:cNvPr id="40" name="TextBox 39">
            <a:extLst>
              <a:ext uri="{FF2B5EF4-FFF2-40B4-BE49-F238E27FC236}">
                <a16:creationId xmlns:a16="http://schemas.microsoft.com/office/drawing/2014/main" id="{96B9B496-D162-ACC4-D67D-F055E647BD2A}"/>
              </a:ext>
            </a:extLst>
          </p:cNvPr>
          <p:cNvSpPr txBox="1"/>
          <p:nvPr/>
        </p:nvSpPr>
        <p:spPr>
          <a:xfrm>
            <a:off x="170364" y="2233611"/>
            <a:ext cx="5717480" cy="3862596"/>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en-US" sz="1500">
                <a:latin typeface="Helvetica" panose="020B0604020202020204" pitchFamily="34" charset="0"/>
                <a:cs typeface="Helvetica" panose="020B0604020202020204" pitchFamily="34" charset="0"/>
                <a:sym typeface="Wingdings" panose="05000000000000000000" pitchFamily="2" charset="2"/>
              </a:rPr>
              <a:t>Post-translational modifications can occur at any part of the protein’s lifecycle and are impacted by </a:t>
            </a:r>
            <a:r>
              <a:rPr lang="en-US" sz="1500">
                <a:latin typeface="Helvetica" panose="020B0604020202020204" pitchFamily="34" charset="0"/>
                <a:cs typeface="Helvetica" panose="020B0604020202020204" pitchFamily="34" charset="0"/>
              </a:rPr>
              <a:t>multiple factors (e.g., cell culture methods, manufacturing processes, storage conditions).</a:t>
            </a:r>
          </a:p>
          <a:p>
            <a:pPr marL="285750" indent="-285750">
              <a:spcBef>
                <a:spcPts val="600"/>
              </a:spcBef>
              <a:buFont typeface="Arial" panose="020B0604020202020204" pitchFamily="34" charset="0"/>
              <a:buChar char="•"/>
            </a:pPr>
            <a:r>
              <a:rPr lang="en-US" sz="1500">
                <a:latin typeface="Helvetica"/>
                <a:cs typeface="Helvetica"/>
              </a:rPr>
              <a:t>Variability or post-translational modifications are </a:t>
            </a:r>
            <a:br>
              <a:rPr lang="en-US" sz="1500">
                <a:latin typeface="Helvetica"/>
                <a:cs typeface="Helvetica"/>
              </a:rPr>
            </a:br>
            <a:r>
              <a:rPr lang="en-US" sz="1500">
                <a:latin typeface="Helvetica"/>
                <a:cs typeface="Helvetica"/>
              </a:rPr>
              <a:t>often expected but are carefully controlled for </a:t>
            </a:r>
            <a:br>
              <a:rPr lang="en-US" sz="1500">
                <a:latin typeface="Helvetica"/>
                <a:cs typeface="Helvetica"/>
              </a:rPr>
            </a:br>
            <a:r>
              <a:rPr lang="en-US" sz="1500">
                <a:latin typeface="Helvetica"/>
                <a:cs typeface="Helvetica"/>
              </a:rPr>
              <a:t>both a biosimilar and the reference product. </a:t>
            </a:r>
            <a:endParaRPr lang="en-US" sz="1500">
              <a:latin typeface="Helvetica" panose="020B0604020202020204" pitchFamily="34" charset="0"/>
              <a:cs typeface="Helvetica" panose="020B0604020202020204" pitchFamily="34" charset="0"/>
            </a:endParaRPr>
          </a:p>
          <a:p>
            <a:pPr marL="285750" indent="-285750">
              <a:spcBef>
                <a:spcPts val="600"/>
              </a:spcBef>
              <a:buFont typeface="Arial" panose="020B0604020202020204" pitchFamily="34" charset="0"/>
              <a:buChar char="•"/>
            </a:pPr>
            <a:r>
              <a:rPr lang="en-US" sz="1500">
                <a:latin typeface="Helvetica" panose="020B0604020202020204" pitchFamily="34" charset="0"/>
                <a:cs typeface="Helvetica" panose="020B0604020202020204" pitchFamily="34" charset="0"/>
              </a:rPr>
              <a:t>The desired biological product can be a mixture of </a:t>
            </a:r>
            <a:br>
              <a:rPr lang="en-US" sz="1500">
                <a:latin typeface="Helvetica" panose="020B0604020202020204" pitchFamily="34" charset="0"/>
                <a:cs typeface="Helvetica" panose="020B0604020202020204" pitchFamily="34" charset="0"/>
              </a:rPr>
            </a:br>
            <a:r>
              <a:rPr lang="en-US" sz="1500">
                <a:latin typeface="Helvetica" panose="020B0604020202020204" pitchFamily="34" charset="0"/>
                <a:cs typeface="Helvetica" panose="020B0604020202020204" pitchFamily="34" charset="0"/>
              </a:rPr>
              <a:t>anticipated post-translationally modified protein variants.</a:t>
            </a:r>
          </a:p>
          <a:p>
            <a:pPr marL="285750" indent="-285750">
              <a:spcBef>
                <a:spcPts val="600"/>
              </a:spcBef>
              <a:buFont typeface="Arial" panose="020B0604020202020204" pitchFamily="34" charset="0"/>
              <a:buChar char="•"/>
            </a:pPr>
            <a:r>
              <a:rPr lang="en-US" sz="1500">
                <a:latin typeface="Helvetica" panose="020B0604020202020204" pitchFamily="34" charset="0"/>
                <a:cs typeface="Helvetica" panose="020B0604020202020204" pitchFamily="34" charset="0"/>
                <a:sym typeface="Wingdings" panose="05000000000000000000" pitchFamily="2" charset="2"/>
              </a:rPr>
              <a:t>Manufacturers identify and determine the relative levels of modified protein variants across multiple lots of the </a:t>
            </a:r>
            <a:br>
              <a:rPr lang="en-US" sz="1500">
                <a:latin typeface="Helvetica" panose="020B0604020202020204" pitchFamily="34" charset="0"/>
                <a:cs typeface="Helvetica" panose="020B0604020202020204" pitchFamily="34" charset="0"/>
                <a:sym typeface="Wingdings" panose="05000000000000000000" pitchFamily="2" charset="2"/>
              </a:rPr>
            </a:br>
            <a:r>
              <a:rPr lang="en-US" sz="1500">
                <a:latin typeface="Helvetica" panose="020B0604020202020204" pitchFamily="34" charset="0"/>
                <a:cs typeface="Helvetica" panose="020B0604020202020204" pitchFamily="34" charset="0"/>
                <a:sym typeface="Wingdings" panose="05000000000000000000" pitchFamily="2" charset="2"/>
              </a:rPr>
              <a:t>biosimilar and reference products.</a:t>
            </a:r>
          </a:p>
          <a:p>
            <a:pPr marL="285750" indent="-285750">
              <a:spcBef>
                <a:spcPts val="600"/>
              </a:spcBef>
              <a:buFont typeface="Arial" panose="020B0604020202020204" pitchFamily="34" charset="0"/>
              <a:buChar char="•"/>
            </a:pPr>
            <a:r>
              <a:rPr lang="en-US" sz="1500">
                <a:latin typeface="Helvetica" panose="020B0604020202020204" pitchFamily="34" charset="0"/>
                <a:cs typeface="Helvetica" panose="020B0604020202020204" pitchFamily="34" charset="0"/>
                <a:sym typeface="Wingdings" panose="05000000000000000000" pitchFamily="2" charset="2"/>
              </a:rPr>
              <a:t>These modifications are just one source of the biological variability evaluated as part of a complete biosimilar application.  </a:t>
            </a:r>
          </a:p>
        </p:txBody>
      </p:sp>
      <p:pic>
        <p:nvPicPr>
          <p:cNvPr id="16" name="Picture 15" descr="Graphic depicting how post-translation modifications impact proteins through structure, function, and interactions. The graphic also shows examples of post-translational modifications like acetylation and deamidation. ">
            <a:extLst>
              <a:ext uri="{FF2B5EF4-FFF2-40B4-BE49-F238E27FC236}">
                <a16:creationId xmlns:a16="http://schemas.microsoft.com/office/drawing/2014/main" id="{5AFF3798-17F2-16BE-BD5D-5F58312E51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08377" y="1990551"/>
            <a:ext cx="6312309" cy="3905936"/>
          </a:xfrm>
          <a:prstGeom prst="rect">
            <a:avLst/>
          </a:prstGeom>
        </p:spPr>
      </p:pic>
    </p:spTree>
    <p:extLst>
      <p:ext uri="{BB962C8B-B14F-4D97-AF65-F5344CB8AC3E}">
        <p14:creationId xmlns:p14="http://schemas.microsoft.com/office/powerpoint/2010/main" val="415763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8DEE-3163-2FCD-3A7A-E1E219AD2A99}"/>
              </a:ext>
            </a:extLst>
          </p:cNvPr>
          <p:cNvSpPr>
            <a:spLocks noGrp="1"/>
          </p:cNvSpPr>
          <p:nvPr>
            <p:ph type="title"/>
          </p:nvPr>
        </p:nvSpPr>
        <p:spPr>
          <a:xfrm>
            <a:off x="170366" y="1"/>
            <a:ext cx="11823160" cy="1130358"/>
          </a:xfrm>
        </p:spPr>
        <p:txBody>
          <a:bodyPr>
            <a:noAutofit/>
          </a:bodyPr>
          <a:lstStyle/>
          <a:p>
            <a:r>
              <a:rPr lang="en-US" sz="3000" b="1" dirty="0">
                <a:latin typeface="Merriweather" pitchFamily="50" charset="0"/>
              </a:rPr>
              <a:t>Commonly Encountered </a:t>
            </a:r>
            <a:br>
              <a:rPr lang="en-US" sz="3000" b="1" dirty="0">
                <a:latin typeface="Merriweather" pitchFamily="50" charset="0"/>
              </a:rPr>
            </a:br>
            <a:r>
              <a:rPr lang="en-US" sz="3000" b="1" dirty="0">
                <a:latin typeface="Merriweather" pitchFamily="50" charset="0"/>
              </a:rPr>
              <a:t>Post-Translational Modifications</a:t>
            </a:r>
          </a:p>
        </p:txBody>
      </p:sp>
      <p:graphicFrame>
        <p:nvGraphicFramePr>
          <p:cNvPr id="4" name="Table 4">
            <a:extLst>
              <a:ext uri="{FF2B5EF4-FFF2-40B4-BE49-F238E27FC236}">
                <a16:creationId xmlns:a16="http://schemas.microsoft.com/office/drawing/2014/main" id="{4E2EC8FB-B4B4-AB9D-E5EF-AE0EDB99592A}"/>
              </a:ext>
            </a:extLst>
          </p:cNvPr>
          <p:cNvGraphicFramePr>
            <a:graphicFrameLocks noGrp="1"/>
          </p:cNvGraphicFramePr>
          <p:nvPr>
            <p:extLst>
              <p:ext uri="{D42A27DB-BD31-4B8C-83A1-F6EECF244321}">
                <p14:modId xmlns:p14="http://schemas.microsoft.com/office/powerpoint/2010/main" val="2790707627"/>
              </p:ext>
            </p:extLst>
          </p:nvPr>
        </p:nvGraphicFramePr>
        <p:xfrm>
          <a:off x="170366" y="1251847"/>
          <a:ext cx="8491049" cy="4796529"/>
        </p:xfrm>
        <a:graphic>
          <a:graphicData uri="http://schemas.openxmlformats.org/drawingml/2006/table">
            <a:tbl>
              <a:tblPr firstRow="1" bandRow="1">
                <a:tableStyleId>{5C22544A-7EE6-4342-B048-85BDC9FD1C3A}</a:tableStyleId>
              </a:tblPr>
              <a:tblGrid>
                <a:gridCol w="1957590">
                  <a:extLst>
                    <a:ext uri="{9D8B030D-6E8A-4147-A177-3AD203B41FA5}">
                      <a16:colId xmlns:a16="http://schemas.microsoft.com/office/drawing/2014/main" val="2972938584"/>
                    </a:ext>
                  </a:extLst>
                </a:gridCol>
                <a:gridCol w="6533459">
                  <a:extLst>
                    <a:ext uri="{9D8B030D-6E8A-4147-A177-3AD203B41FA5}">
                      <a16:colId xmlns:a16="http://schemas.microsoft.com/office/drawing/2014/main" val="2822447412"/>
                    </a:ext>
                  </a:extLst>
                </a:gridCol>
              </a:tblGrid>
              <a:tr h="536674">
                <a:tc>
                  <a:txBody>
                    <a:bodyPr/>
                    <a:lstStyle/>
                    <a:p>
                      <a:r>
                        <a:rPr lang="en-US" sz="1300">
                          <a:latin typeface="Merriweather"/>
                        </a:rPr>
                        <a:t>Post-Translational Modification*</a:t>
                      </a:r>
                    </a:p>
                  </a:txBody>
                  <a:tcPr>
                    <a:solidFill>
                      <a:srgbClr val="125290"/>
                    </a:solidFill>
                  </a:tcPr>
                </a:tc>
                <a:tc>
                  <a:txBody>
                    <a:bodyPr/>
                    <a:lstStyle/>
                    <a:p>
                      <a:r>
                        <a:rPr lang="en-US" sz="1300">
                          <a:latin typeface="Merriweather"/>
                        </a:rPr>
                        <a:t>Description</a:t>
                      </a:r>
                    </a:p>
                  </a:txBody>
                  <a:tcPr>
                    <a:solidFill>
                      <a:srgbClr val="125290"/>
                    </a:solidFill>
                  </a:tcPr>
                </a:tc>
                <a:extLst>
                  <a:ext uri="{0D108BD9-81ED-4DB2-BD59-A6C34878D82A}">
                    <a16:rowId xmlns:a16="http://schemas.microsoft.com/office/drawing/2014/main" val="415516217"/>
                  </a:ext>
                </a:extLst>
              </a:tr>
              <a:tr h="754699">
                <a:tc>
                  <a:txBody>
                    <a:bodyPr/>
                    <a:lstStyle/>
                    <a:p>
                      <a:r>
                        <a:rPr lang="en-US" sz="1400" b="1">
                          <a:latin typeface="Helvetica"/>
                          <a:cs typeface="Helvetica"/>
                        </a:rPr>
                        <a:t>Acetylation</a:t>
                      </a:r>
                    </a:p>
                  </a:txBody>
                  <a:tcPr>
                    <a:solidFill>
                      <a:srgbClr val="EBECEE"/>
                    </a:solidFill>
                  </a:tcPr>
                </a:tc>
                <a:tc>
                  <a:txBody>
                    <a:bodyPr/>
                    <a:lstStyle/>
                    <a:p>
                      <a:r>
                        <a:rPr lang="en-US" sz="1300" b="1">
                          <a:solidFill>
                            <a:schemeClr val="tx1"/>
                          </a:solidFill>
                          <a:latin typeface="Helvetica"/>
                          <a:cs typeface="Helvetica"/>
                        </a:rPr>
                        <a:t>Addition of an acetyl group (CH</a:t>
                      </a:r>
                      <a:r>
                        <a:rPr lang="en-US" sz="1300" b="1" baseline="-25000">
                          <a:solidFill>
                            <a:schemeClr val="tx1"/>
                          </a:solidFill>
                          <a:latin typeface="Helvetica"/>
                          <a:cs typeface="Helvetica"/>
                        </a:rPr>
                        <a:t>3</a:t>
                      </a:r>
                      <a:r>
                        <a:rPr lang="en-US" sz="1300" b="1">
                          <a:solidFill>
                            <a:schemeClr val="tx1"/>
                          </a:solidFill>
                          <a:latin typeface="Helvetica"/>
                          <a:cs typeface="Helvetica"/>
                        </a:rPr>
                        <a:t>CO) to a protein</a:t>
                      </a:r>
                      <a:r>
                        <a:rPr lang="en-US" sz="1300">
                          <a:solidFill>
                            <a:schemeClr val="tx1"/>
                          </a:solidFill>
                          <a:latin typeface="Helvetica"/>
                          <a:cs typeface="Helvetica"/>
                        </a:rPr>
                        <a:t>. Specific examples include N-terminal acetylation, which occur on the free α-amino group (NH</a:t>
                      </a:r>
                      <a:r>
                        <a:rPr lang="en-US" sz="1300" baseline="30000">
                          <a:solidFill>
                            <a:schemeClr val="tx1"/>
                          </a:solidFill>
                          <a:latin typeface="Helvetica"/>
                          <a:cs typeface="Helvetica"/>
                        </a:rPr>
                        <a:t>3+</a:t>
                      </a:r>
                      <a:r>
                        <a:rPr lang="en-US" sz="1300">
                          <a:solidFill>
                            <a:schemeClr val="tx1"/>
                          </a:solidFill>
                          <a:latin typeface="Helvetica"/>
                          <a:cs typeface="Helvetica"/>
                        </a:rPr>
                        <a:t>) at the N-terminal end of a polypeptide.</a:t>
                      </a:r>
                      <a:endParaRPr lang="en-US" sz="1300">
                        <a:solidFill>
                          <a:schemeClr val="tx1"/>
                        </a:solidFill>
                        <a:highlight>
                          <a:srgbClr val="FFFF00"/>
                        </a:highlight>
                        <a:latin typeface="Helvetica"/>
                        <a:cs typeface="Helvetica"/>
                      </a:endParaRPr>
                    </a:p>
                  </a:txBody>
                  <a:tcPr>
                    <a:solidFill>
                      <a:srgbClr val="EBECEE"/>
                    </a:solidFill>
                  </a:tcPr>
                </a:tc>
                <a:extLst>
                  <a:ext uri="{0D108BD9-81ED-4DB2-BD59-A6C34878D82A}">
                    <a16:rowId xmlns:a16="http://schemas.microsoft.com/office/drawing/2014/main" val="3711628406"/>
                  </a:ext>
                </a:extLst>
              </a:tr>
              <a:tr h="548869">
                <a:tc>
                  <a:txBody>
                    <a:bodyPr/>
                    <a:lstStyle/>
                    <a:p>
                      <a:r>
                        <a:rPr lang="en-US" sz="1400" b="1">
                          <a:latin typeface="Helvetica"/>
                          <a:cs typeface="Helvetica"/>
                        </a:rPr>
                        <a:t>Phosphorylation</a:t>
                      </a:r>
                    </a:p>
                  </a:txBody>
                  <a:tcPr>
                    <a:solidFill>
                      <a:srgbClr val="FFFFFF"/>
                    </a:solidFill>
                  </a:tcPr>
                </a:tc>
                <a:tc>
                  <a:txBody>
                    <a:bodyPr/>
                    <a:lstStyle/>
                    <a:p>
                      <a:r>
                        <a:rPr lang="en-US" sz="1300" b="1">
                          <a:solidFill>
                            <a:schemeClr val="tx1"/>
                          </a:solidFill>
                          <a:latin typeface="Helvetica"/>
                          <a:cs typeface="Helvetica"/>
                        </a:rPr>
                        <a:t>Addition of a phosphoryl group (PO</a:t>
                      </a:r>
                      <a:r>
                        <a:rPr lang="en-US" sz="1300" b="1" baseline="-25000">
                          <a:solidFill>
                            <a:schemeClr val="tx1"/>
                          </a:solidFill>
                          <a:latin typeface="Helvetica"/>
                          <a:cs typeface="Helvetica"/>
                        </a:rPr>
                        <a:t>3</a:t>
                      </a:r>
                      <a:r>
                        <a:rPr lang="en-US" sz="1300" b="1">
                          <a:solidFill>
                            <a:schemeClr val="tx1"/>
                          </a:solidFill>
                          <a:latin typeface="Helvetica"/>
                          <a:cs typeface="Helvetica"/>
                        </a:rPr>
                        <a:t>) to a protein. </a:t>
                      </a:r>
                      <a:r>
                        <a:rPr lang="en-US" sz="1300" strike="noStrike" kern="1200">
                          <a:solidFill>
                            <a:schemeClr val="tx1"/>
                          </a:solidFill>
                          <a:latin typeface="Helvetica"/>
                          <a:ea typeface="+mn-ea"/>
                          <a:cs typeface="Helvetica"/>
                        </a:rPr>
                        <a:t>P</a:t>
                      </a:r>
                      <a:r>
                        <a:rPr lang="en-US" sz="1300" kern="1200">
                          <a:solidFill>
                            <a:schemeClr val="tx1"/>
                          </a:solidFill>
                          <a:latin typeface="Helvetica"/>
                          <a:ea typeface="+mn-ea"/>
                          <a:cs typeface="Helvetica"/>
                        </a:rPr>
                        <a:t>hosphorylation can occur at the side chains of three amino acids: serine, threonine and tyrosine.</a:t>
                      </a:r>
                    </a:p>
                  </a:txBody>
                  <a:tcPr>
                    <a:solidFill>
                      <a:srgbClr val="FFFFFF"/>
                    </a:solidFill>
                  </a:tcPr>
                </a:tc>
                <a:extLst>
                  <a:ext uri="{0D108BD9-81ED-4DB2-BD59-A6C34878D82A}">
                    <a16:rowId xmlns:a16="http://schemas.microsoft.com/office/drawing/2014/main" val="2842116845"/>
                  </a:ext>
                </a:extLst>
              </a:tr>
              <a:tr h="536674">
                <a:tc>
                  <a:txBody>
                    <a:bodyPr/>
                    <a:lstStyle/>
                    <a:p>
                      <a:r>
                        <a:rPr lang="en-US" sz="1400" b="1">
                          <a:latin typeface="Helvetica"/>
                          <a:cs typeface="Helvetica"/>
                        </a:rPr>
                        <a:t>Methylation</a:t>
                      </a:r>
                    </a:p>
                  </a:txBody>
                  <a:tcPr>
                    <a:solidFill>
                      <a:srgbClr val="EBECEE"/>
                    </a:solidFill>
                  </a:tcPr>
                </a:tc>
                <a:tc>
                  <a:txBody>
                    <a:bodyPr/>
                    <a:lstStyle/>
                    <a:p>
                      <a:r>
                        <a:rPr lang="en-US" sz="1300" b="1">
                          <a:solidFill>
                            <a:schemeClr val="tx1"/>
                          </a:solidFill>
                          <a:latin typeface="Helvetica"/>
                          <a:cs typeface="Helvetica"/>
                        </a:rPr>
                        <a:t>Addition of a methyl group (CH</a:t>
                      </a:r>
                      <a:r>
                        <a:rPr lang="en-US" sz="1300" b="1" baseline="-25000">
                          <a:solidFill>
                            <a:schemeClr val="tx1"/>
                          </a:solidFill>
                          <a:latin typeface="Helvetica"/>
                          <a:cs typeface="Helvetica"/>
                        </a:rPr>
                        <a:t>3</a:t>
                      </a:r>
                      <a:r>
                        <a:rPr lang="en-US" sz="1300" b="1">
                          <a:solidFill>
                            <a:schemeClr val="tx1"/>
                          </a:solidFill>
                          <a:latin typeface="Helvetica"/>
                          <a:cs typeface="Helvetica"/>
                        </a:rPr>
                        <a:t>)to a protein. </a:t>
                      </a:r>
                      <a:r>
                        <a:rPr lang="en-US" sz="1300">
                          <a:solidFill>
                            <a:schemeClr val="tx1"/>
                          </a:solidFill>
                          <a:latin typeface="Helvetica"/>
                          <a:cs typeface="Helvetica"/>
                        </a:rPr>
                        <a:t>The amino acids most typically methylated include lysine and arginine.</a:t>
                      </a:r>
                    </a:p>
                  </a:txBody>
                  <a:tcPr>
                    <a:solidFill>
                      <a:srgbClr val="EBECEE"/>
                    </a:solidFill>
                  </a:tcPr>
                </a:tc>
                <a:extLst>
                  <a:ext uri="{0D108BD9-81ED-4DB2-BD59-A6C34878D82A}">
                    <a16:rowId xmlns:a16="http://schemas.microsoft.com/office/drawing/2014/main" val="3656157877"/>
                  </a:ext>
                </a:extLst>
              </a:tr>
              <a:tr h="754699">
                <a:tc>
                  <a:txBody>
                    <a:bodyPr/>
                    <a:lstStyle/>
                    <a:p>
                      <a:r>
                        <a:rPr lang="en-US" sz="1400" b="1">
                          <a:latin typeface="Helvetica"/>
                          <a:cs typeface="Helvetica"/>
                        </a:rPr>
                        <a:t>Glycosylation</a:t>
                      </a:r>
                    </a:p>
                  </a:txBody>
                  <a:tcPr>
                    <a:solidFill>
                      <a:srgbClr val="FFFFFF"/>
                    </a:solidFill>
                  </a:tcPr>
                </a:tc>
                <a:tc>
                  <a:txBody>
                    <a:bodyPr/>
                    <a:lstStyle/>
                    <a:p>
                      <a:r>
                        <a:rPr lang="en-US" sz="1300" b="1">
                          <a:solidFill>
                            <a:schemeClr val="tx1"/>
                          </a:solidFill>
                          <a:latin typeface="Helvetica"/>
                          <a:cs typeface="Helvetica"/>
                        </a:rPr>
                        <a:t>Addition of a glycan (i.e., sugar) molecule to a protein.  </a:t>
                      </a:r>
                      <a:r>
                        <a:rPr lang="en-US" sz="1300" b="0">
                          <a:solidFill>
                            <a:schemeClr val="tx1"/>
                          </a:solidFill>
                          <a:latin typeface="Helvetica"/>
                          <a:cs typeface="Helvetica"/>
                        </a:rPr>
                        <a:t>Glycans can differ in glycan composition and branching structure. </a:t>
                      </a:r>
                      <a:r>
                        <a:rPr lang="en-US" sz="1300" strike="noStrike">
                          <a:solidFill>
                            <a:schemeClr val="tx1"/>
                          </a:solidFill>
                          <a:latin typeface="Helvetica"/>
                          <a:cs typeface="Helvetica"/>
                        </a:rPr>
                        <a:t>The amino acids frequently glycosylated include asparagine, serine, and threonine.</a:t>
                      </a:r>
                    </a:p>
                  </a:txBody>
                  <a:tcPr>
                    <a:solidFill>
                      <a:srgbClr val="FFFFFF"/>
                    </a:solidFill>
                  </a:tcPr>
                </a:tc>
                <a:extLst>
                  <a:ext uri="{0D108BD9-81ED-4DB2-BD59-A6C34878D82A}">
                    <a16:rowId xmlns:a16="http://schemas.microsoft.com/office/drawing/2014/main" val="414468735"/>
                  </a:ext>
                </a:extLst>
              </a:tr>
              <a:tr h="548869">
                <a:tc>
                  <a:txBody>
                    <a:bodyPr/>
                    <a:lstStyle/>
                    <a:p>
                      <a:r>
                        <a:rPr lang="en-US" sz="1400" b="1">
                          <a:latin typeface="Helvetica"/>
                          <a:cs typeface="Helvetica"/>
                        </a:rPr>
                        <a:t>Proteolytic Cleavage</a:t>
                      </a:r>
                    </a:p>
                  </a:txBody>
                  <a:tcPr>
                    <a:solidFill>
                      <a:srgbClr val="FFFFFF"/>
                    </a:solidFill>
                  </a:tcPr>
                </a:tc>
                <a:tc>
                  <a:txBody>
                    <a:bodyPr/>
                    <a:lstStyle/>
                    <a:p>
                      <a:r>
                        <a:rPr lang="en-US" sz="1300" b="1">
                          <a:solidFill>
                            <a:schemeClr val="tx1"/>
                          </a:solidFill>
                          <a:latin typeface="Helvetica"/>
                          <a:cs typeface="Helvetica"/>
                        </a:rPr>
                        <a:t>Breakage of a peptide bond(s) between amino acids in a protein. </a:t>
                      </a:r>
                      <a:r>
                        <a:rPr lang="en-US" sz="1300">
                          <a:solidFill>
                            <a:schemeClr val="tx1"/>
                          </a:solidFill>
                          <a:latin typeface="Helvetica"/>
                          <a:cs typeface="Helvetica"/>
                        </a:rPr>
                        <a:t>Proteolytic cleavage is catalyzed by enzymes called proteases.</a:t>
                      </a:r>
                      <a:endParaRPr lang="en-US" sz="1300" strike="sngStrike">
                        <a:solidFill>
                          <a:schemeClr val="tx1"/>
                        </a:solidFill>
                        <a:latin typeface="Helvetica"/>
                        <a:cs typeface="Helvetica"/>
                      </a:endParaRPr>
                    </a:p>
                  </a:txBody>
                  <a:tcPr>
                    <a:solidFill>
                      <a:srgbClr val="FFFFFF"/>
                    </a:solidFill>
                  </a:tcPr>
                </a:tc>
                <a:extLst>
                  <a:ext uri="{0D108BD9-81ED-4DB2-BD59-A6C34878D82A}">
                    <a16:rowId xmlns:a16="http://schemas.microsoft.com/office/drawing/2014/main" val="92229062"/>
                  </a:ext>
                </a:extLst>
              </a:tr>
              <a:tr h="1116045">
                <a:tc>
                  <a:txBody>
                    <a:bodyPr/>
                    <a:lstStyle/>
                    <a:p>
                      <a:r>
                        <a:rPr lang="en-US" sz="1400" b="1">
                          <a:latin typeface="Helvetica"/>
                          <a:cs typeface="Helvetica"/>
                        </a:rPr>
                        <a:t>Deamidation</a:t>
                      </a:r>
                    </a:p>
                  </a:txBody>
                  <a:tcPr>
                    <a:solidFill>
                      <a:srgbClr val="EBECEE"/>
                    </a:solidFill>
                  </a:tcPr>
                </a:tc>
                <a:tc>
                  <a:txBody>
                    <a:bodyPr/>
                    <a:lstStyle/>
                    <a:p>
                      <a:r>
                        <a:rPr lang="en-US" sz="1300" b="1" dirty="0">
                          <a:solidFill>
                            <a:schemeClr val="tx1"/>
                          </a:solidFill>
                          <a:latin typeface="Helvetica" panose="020B0604020202020204" pitchFamily="34" charset="0"/>
                          <a:cs typeface="Helvetica" panose="020B0604020202020204" pitchFamily="34" charset="0"/>
                        </a:rPr>
                        <a:t>Removal or conversion of an amide group linked to amino acid(s) in a protein. </a:t>
                      </a:r>
                      <a:r>
                        <a:rPr lang="en-US" sz="1300" dirty="0">
                          <a:solidFill>
                            <a:schemeClr val="tx1"/>
                          </a:solidFill>
                          <a:latin typeface="Helvetica" panose="020B0604020202020204" pitchFamily="34" charset="0"/>
                          <a:cs typeface="Helvetica" panose="020B0604020202020204" pitchFamily="34" charset="0"/>
                        </a:rPr>
                        <a:t>Deamidation can occur at the amino acids asparagine or glutamine.</a:t>
                      </a:r>
                    </a:p>
                  </a:txBody>
                  <a:tcPr>
                    <a:solidFill>
                      <a:srgbClr val="EBECEE"/>
                    </a:solidFill>
                  </a:tcPr>
                </a:tc>
                <a:extLst>
                  <a:ext uri="{0D108BD9-81ED-4DB2-BD59-A6C34878D82A}">
                    <a16:rowId xmlns:a16="http://schemas.microsoft.com/office/drawing/2014/main" val="2527457985"/>
                  </a:ext>
                </a:extLst>
              </a:tr>
            </a:tbl>
          </a:graphicData>
        </a:graphic>
      </p:graphicFrame>
      <p:sp>
        <p:nvSpPr>
          <p:cNvPr id="3" name="TextBox 2">
            <a:extLst>
              <a:ext uri="{FF2B5EF4-FFF2-40B4-BE49-F238E27FC236}">
                <a16:creationId xmlns:a16="http://schemas.microsoft.com/office/drawing/2014/main" id="{9D3007E6-A41E-281A-010F-9453B13E98C9}"/>
              </a:ext>
            </a:extLst>
          </p:cNvPr>
          <p:cNvSpPr txBox="1"/>
          <p:nvPr/>
        </p:nvSpPr>
        <p:spPr>
          <a:xfrm>
            <a:off x="230617" y="6249232"/>
            <a:ext cx="5529527" cy="276999"/>
          </a:xfrm>
          <a:prstGeom prst="rect">
            <a:avLst/>
          </a:prstGeom>
          <a:noFill/>
        </p:spPr>
        <p:txBody>
          <a:bodyPr wrap="none" rtlCol="0">
            <a:spAutoFit/>
          </a:bodyPr>
          <a:lstStyle/>
          <a:p>
            <a:r>
              <a:rPr lang="en-US" sz="1200">
                <a:latin typeface="Helvetica" panose="020B0604020202020204" pitchFamily="34" charset="0"/>
                <a:cs typeface="Helvetica" panose="020B0604020202020204" pitchFamily="34" charset="0"/>
              </a:rPr>
              <a:t>* Note: The definitions and measurement methods provided are not exhaustive.</a:t>
            </a:r>
          </a:p>
        </p:txBody>
      </p:sp>
      <p:graphicFrame>
        <p:nvGraphicFramePr>
          <p:cNvPr id="7" name="Table 6">
            <a:extLst>
              <a:ext uri="{FF2B5EF4-FFF2-40B4-BE49-F238E27FC236}">
                <a16:creationId xmlns:a16="http://schemas.microsoft.com/office/drawing/2014/main" id="{92B8D702-41B4-A71E-180A-0507ED825695}"/>
              </a:ext>
            </a:extLst>
          </p:cNvPr>
          <p:cNvGraphicFramePr>
            <a:graphicFrameLocks noGrp="1"/>
          </p:cNvGraphicFramePr>
          <p:nvPr>
            <p:extLst>
              <p:ext uri="{D42A27DB-BD31-4B8C-83A1-F6EECF244321}">
                <p14:modId xmlns:p14="http://schemas.microsoft.com/office/powerpoint/2010/main" val="4198922282"/>
              </p:ext>
            </p:extLst>
          </p:nvPr>
        </p:nvGraphicFramePr>
        <p:xfrm>
          <a:off x="8661415" y="1251847"/>
          <a:ext cx="3332111" cy="4796529"/>
        </p:xfrm>
        <a:graphic>
          <a:graphicData uri="http://schemas.openxmlformats.org/drawingml/2006/table">
            <a:tbl>
              <a:tblPr firstRow="1" bandRow="1">
                <a:tableStyleId>{5C22544A-7EE6-4342-B048-85BDC9FD1C3A}</a:tableStyleId>
              </a:tblPr>
              <a:tblGrid>
                <a:gridCol w="3332111">
                  <a:extLst>
                    <a:ext uri="{9D8B030D-6E8A-4147-A177-3AD203B41FA5}">
                      <a16:colId xmlns:a16="http://schemas.microsoft.com/office/drawing/2014/main" val="3386110244"/>
                    </a:ext>
                  </a:extLst>
                </a:gridCol>
              </a:tblGrid>
              <a:tr h="519377">
                <a:tc>
                  <a:txBody>
                    <a:bodyPr/>
                    <a:lstStyle/>
                    <a:p>
                      <a:r>
                        <a:rPr lang="en-US" sz="1300">
                          <a:latin typeface="Merriweather"/>
                        </a:rPr>
                        <a:t>Methods for </a:t>
                      </a:r>
                      <a:r>
                        <a:rPr lang="en-US" sz="1300">
                          <a:solidFill>
                            <a:schemeClr val="bg1"/>
                          </a:solidFill>
                          <a:latin typeface="Merriweather"/>
                        </a:rPr>
                        <a:t>Measurement</a:t>
                      </a:r>
                      <a:r>
                        <a:rPr lang="en-US" sz="1300">
                          <a:latin typeface="Merriweather"/>
                        </a:rPr>
                        <a:t>*</a:t>
                      </a:r>
                    </a:p>
                  </a:txBody>
                  <a:tcPr>
                    <a:solidFill>
                      <a:srgbClr val="125290"/>
                    </a:solidFill>
                  </a:tcPr>
                </a:tc>
                <a:extLst>
                  <a:ext uri="{0D108BD9-81ED-4DB2-BD59-A6C34878D82A}">
                    <a16:rowId xmlns:a16="http://schemas.microsoft.com/office/drawing/2014/main" val="3211078734"/>
                  </a:ext>
                </a:extLst>
              </a:tr>
              <a:tr h="4277152">
                <a:tc>
                  <a:txBody>
                    <a:bodyPr/>
                    <a:lstStyle/>
                    <a:p>
                      <a:r>
                        <a:rPr lang="en-US" sz="1300" b="1">
                          <a:latin typeface="Helvetica" panose="020B0604020202020204" pitchFamily="34" charset="0"/>
                          <a:cs typeface="Helvetica" panose="020B0604020202020204" pitchFamily="34" charset="0"/>
                        </a:rPr>
                        <a:t>Mass Spectrometry-Based Techniques</a:t>
                      </a:r>
                    </a:p>
                    <a:p>
                      <a:pPr lvl="1">
                        <a:spcBef>
                          <a:spcPts val="600"/>
                        </a:spcBef>
                      </a:pPr>
                      <a:r>
                        <a:rPr lang="en-US" sz="1300">
                          <a:latin typeface="Helvetica" panose="020B0604020202020204" pitchFamily="34" charset="0"/>
                          <a:cs typeface="Helvetica" panose="020B0604020202020204" pitchFamily="34" charset="0"/>
                        </a:rPr>
                        <a:t>Tandem Mass Spectrometry (MS/MS)</a:t>
                      </a:r>
                    </a:p>
                    <a:p>
                      <a:pPr lvl="1">
                        <a:spcBef>
                          <a:spcPts val="600"/>
                        </a:spcBef>
                      </a:pPr>
                      <a:r>
                        <a:rPr lang="en-US" sz="1300">
                          <a:latin typeface="Helvetica" panose="020B0604020202020204" pitchFamily="34" charset="0"/>
                          <a:cs typeface="Helvetica" panose="020B0604020202020204" pitchFamily="34" charset="0"/>
                        </a:rPr>
                        <a:t>Ion-Exchange High-Performance Liquid Chromatography (IE-HPLC)</a:t>
                      </a:r>
                    </a:p>
                    <a:p>
                      <a:pPr lvl="1">
                        <a:spcBef>
                          <a:spcPts val="600"/>
                        </a:spcBef>
                      </a:pPr>
                      <a:r>
                        <a:rPr lang="en-US" sz="1300">
                          <a:latin typeface="Helvetica" panose="020B0604020202020204" pitchFamily="34" charset="0"/>
                          <a:cs typeface="Helvetica" panose="020B0604020202020204" pitchFamily="34" charset="0"/>
                        </a:rPr>
                        <a:t>Liquid Chromatography – Mass Spectrometry Peptide Mapping (LC/MS)</a:t>
                      </a:r>
                    </a:p>
                    <a:p>
                      <a:pPr lvl="1"/>
                      <a:endParaRPr lang="en-US" sz="1300">
                        <a:latin typeface="Helvetica" panose="020B0604020202020204" pitchFamily="34" charset="0"/>
                        <a:cs typeface="Helvetica" panose="020B0604020202020204" pitchFamily="34" charset="0"/>
                      </a:endParaRPr>
                    </a:p>
                    <a:p>
                      <a:r>
                        <a:rPr lang="en-US" sz="1300" b="1" u="none">
                          <a:latin typeface="Helvetica" panose="020B0604020202020204" pitchFamily="34" charset="0"/>
                          <a:cs typeface="Helvetica" panose="020B0604020202020204" pitchFamily="34" charset="0"/>
                        </a:rPr>
                        <a:t>Antibody-Based Techniques</a:t>
                      </a:r>
                    </a:p>
                    <a:p>
                      <a:pPr lvl="1">
                        <a:spcBef>
                          <a:spcPts val="600"/>
                        </a:spcBef>
                      </a:pPr>
                      <a:r>
                        <a:rPr lang="en-US" sz="1300">
                          <a:latin typeface="Helvetica" panose="020B0604020202020204" pitchFamily="34" charset="0"/>
                          <a:cs typeface="Helvetica" panose="020B0604020202020204" pitchFamily="34" charset="0"/>
                        </a:rPr>
                        <a:t>Protein Microarrays</a:t>
                      </a:r>
                    </a:p>
                    <a:p>
                      <a:pPr lvl="1">
                        <a:spcBef>
                          <a:spcPts val="600"/>
                        </a:spcBef>
                      </a:pPr>
                      <a:r>
                        <a:rPr lang="en-US" sz="1300">
                          <a:latin typeface="Helvetica" panose="020B0604020202020204" pitchFamily="34" charset="0"/>
                          <a:cs typeface="Helvetica" panose="020B0604020202020204" pitchFamily="34" charset="0"/>
                        </a:rPr>
                        <a:t>Immunohistochemistry </a:t>
                      </a:r>
                    </a:p>
                    <a:p>
                      <a:pPr lvl="1">
                        <a:spcBef>
                          <a:spcPts val="600"/>
                        </a:spcBef>
                      </a:pPr>
                      <a:r>
                        <a:rPr lang="en-US" sz="1300">
                          <a:latin typeface="Helvetica" panose="020B0604020202020204" pitchFamily="34" charset="0"/>
                          <a:cs typeface="Helvetica" panose="020B0604020202020204" pitchFamily="34" charset="0"/>
                        </a:rPr>
                        <a:t>Western Blot</a:t>
                      </a:r>
                    </a:p>
                    <a:p>
                      <a:pPr lvl="1">
                        <a:spcBef>
                          <a:spcPts val="600"/>
                        </a:spcBef>
                      </a:pPr>
                      <a:r>
                        <a:rPr lang="en-US" sz="1300">
                          <a:latin typeface="Helvetica" panose="020B0604020202020204" pitchFamily="34" charset="0"/>
                          <a:cs typeface="Helvetica" panose="020B0604020202020204" pitchFamily="34" charset="0"/>
                        </a:rPr>
                        <a:t>Enzyme-Linked Immunosorbent Assay (ELISA) </a:t>
                      </a:r>
                    </a:p>
                    <a:p>
                      <a:pPr lvl="1">
                        <a:spcBef>
                          <a:spcPts val="600"/>
                        </a:spcBef>
                      </a:pPr>
                      <a:r>
                        <a:rPr lang="en-US" sz="1300">
                          <a:latin typeface="Helvetica" panose="020B0604020202020204" pitchFamily="34" charset="0"/>
                          <a:cs typeface="Helvetica" panose="020B0604020202020204" pitchFamily="34" charset="0"/>
                        </a:rPr>
                        <a:t>Proximity Ligation Assay</a:t>
                      </a:r>
                    </a:p>
                    <a:p>
                      <a:pPr lvl="1">
                        <a:spcBef>
                          <a:spcPts val="600"/>
                        </a:spcBef>
                      </a:pPr>
                      <a:endParaRPr lang="en-US" sz="1300">
                        <a:latin typeface="Helvetica" panose="020B0604020202020204" pitchFamily="34" charset="0"/>
                        <a:cs typeface="Helvetica" panose="020B0604020202020204" pitchFamily="34" charset="0"/>
                      </a:endParaRPr>
                    </a:p>
                  </a:txBody>
                  <a:tcPr anchor="ctr">
                    <a:solidFill>
                      <a:srgbClr val="EBECEE"/>
                    </a:solidFill>
                  </a:tcPr>
                </a:tc>
                <a:extLst>
                  <a:ext uri="{0D108BD9-81ED-4DB2-BD59-A6C34878D82A}">
                    <a16:rowId xmlns:a16="http://schemas.microsoft.com/office/drawing/2014/main" val="3150988515"/>
                  </a:ext>
                </a:extLst>
              </a:tr>
            </a:tbl>
          </a:graphicData>
        </a:graphic>
      </p:graphicFrame>
    </p:spTree>
    <p:extLst>
      <p:ext uri="{BB962C8B-B14F-4D97-AF65-F5344CB8AC3E}">
        <p14:creationId xmlns:p14="http://schemas.microsoft.com/office/powerpoint/2010/main" val="254232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3CAA-1185-1E9F-FF12-8CF8F48FB97D}"/>
              </a:ext>
            </a:extLst>
          </p:cNvPr>
          <p:cNvSpPr>
            <a:spLocks noGrp="1"/>
          </p:cNvSpPr>
          <p:nvPr>
            <p:ph type="title"/>
          </p:nvPr>
        </p:nvSpPr>
        <p:spPr/>
        <p:txBody>
          <a:bodyPr>
            <a:noAutofit/>
          </a:bodyPr>
          <a:lstStyle/>
          <a:p>
            <a:r>
              <a:rPr lang="en-US" sz="3600" b="1">
                <a:latin typeface="Merriweather" pitchFamily="50" charset="0"/>
              </a:rPr>
              <a:t>Clinically Inactive Components in </a:t>
            </a:r>
            <a:br>
              <a:rPr lang="en-US" sz="3600" b="1">
                <a:latin typeface="Merriweather" pitchFamily="50" charset="0"/>
              </a:rPr>
            </a:br>
            <a:r>
              <a:rPr lang="en-US" sz="3600" b="1">
                <a:latin typeface="Merriweather" pitchFamily="50" charset="0"/>
              </a:rPr>
              <a:t>Demonstration of </a:t>
            </a:r>
            <a:r>
              <a:rPr lang="en-US" sz="3600" b="1" err="1">
                <a:latin typeface="Merriweather" pitchFamily="50" charset="0"/>
              </a:rPr>
              <a:t>Biosimilarity</a:t>
            </a:r>
            <a:endParaRPr lang="en-US" sz="3600" b="1">
              <a:latin typeface="Merriweather" pitchFamily="50" charset="0"/>
            </a:endParaRPr>
          </a:p>
        </p:txBody>
      </p:sp>
      <p:sp>
        <p:nvSpPr>
          <p:cNvPr id="3" name="Content Placeholder 2">
            <a:extLst>
              <a:ext uri="{FF2B5EF4-FFF2-40B4-BE49-F238E27FC236}">
                <a16:creationId xmlns:a16="http://schemas.microsoft.com/office/drawing/2014/main" id="{08EE5BBC-0781-F538-B2D9-01B9E03C9F52}"/>
              </a:ext>
            </a:extLst>
          </p:cNvPr>
          <p:cNvSpPr>
            <a:spLocks noGrp="1"/>
          </p:cNvSpPr>
          <p:nvPr>
            <p:ph idx="1"/>
          </p:nvPr>
        </p:nvSpPr>
        <p:spPr>
          <a:xfrm>
            <a:off x="170366" y="1302327"/>
            <a:ext cx="11869234" cy="4874636"/>
          </a:xfrm>
        </p:spPr>
        <p:txBody>
          <a:bodyPr vert="horz" lIns="91440" tIns="45720" rIns="91440" bIns="45720" rtlCol="0" anchor="t">
            <a:noAutofit/>
          </a:bodyPr>
          <a:lstStyle/>
          <a:p>
            <a:pPr marL="0" indent="0">
              <a:buNone/>
            </a:pPr>
            <a:r>
              <a:rPr lang="en-US" sz="1800" b="1" dirty="0">
                <a:solidFill>
                  <a:srgbClr val="004A90"/>
                </a:solidFill>
                <a:latin typeface="Helvetica" panose="020B0604020202020204" pitchFamily="34" charset="0"/>
                <a:cs typeface="Helvetica" panose="020B0604020202020204" pitchFamily="34" charset="0"/>
              </a:rPr>
              <a:t>Comparison of a proposed biosimilar product to its reference product includes assessment of excipients and impurities that may impact product stability or clinical performance.</a:t>
            </a:r>
          </a:p>
          <a:p>
            <a:r>
              <a:rPr lang="en-US" sz="1600" dirty="0">
                <a:latin typeface="Helvetica" panose="020B0604020202020204" pitchFamily="34" charset="0"/>
                <a:cs typeface="Helvetica" panose="020B0604020202020204" pitchFamily="34" charset="0"/>
              </a:rPr>
              <a:t>Product-related impurities are compared as part of the comparative analytical assessment and the data should support that the proposed biosimilar product is highly similar to the reference product notwithstanding </a:t>
            </a:r>
            <a:r>
              <a:rPr lang="en-US" sz="1600" dirty="0">
                <a:effectLst/>
                <a:latin typeface="Helvetica" panose="020B0604020202020204" pitchFamily="34" charset="0"/>
                <a:cs typeface="Helvetica" panose="020B0604020202020204" pitchFamily="34" charset="0"/>
              </a:rPr>
              <a:t>minor differences in clinically inactive components.</a:t>
            </a:r>
            <a:endParaRPr lang="en-US" sz="1600" dirty="0">
              <a:latin typeface="Helvetica" panose="020B0604020202020204" pitchFamily="34" charset="0"/>
              <a:cs typeface="Helvetica" panose="020B0604020202020204" pitchFamily="34" charset="0"/>
            </a:endParaRPr>
          </a:p>
          <a:p>
            <a:r>
              <a:rPr lang="en-US" sz="1600" dirty="0">
                <a:latin typeface="Helvetica"/>
                <a:cs typeface="Helvetica"/>
              </a:rPr>
              <a:t>Process-related impurities (e.g., cell culture components, reagents, residual solvents) and excipients are not expected to match those observed in the reference product. Impurities are evaluated to establish product quality but are not included in the comparative analytical assessment. If there are differences in types and amounts of excipients between the proposed biosimilar and reference product, the comparative analytical assessment can assess their impact on product quality attributes relevant for clinical performance.</a:t>
            </a:r>
            <a:endParaRPr lang="en-US" sz="2000" dirty="0">
              <a:latin typeface="Helvetica"/>
              <a:cs typeface="Helvetica"/>
            </a:endParaRPr>
          </a:p>
        </p:txBody>
      </p:sp>
      <p:pic>
        <p:nvPicPr>
          <p:cNvPr id="10" name="Picture 9" descr="Process-related impurities are derived from the manufacturing process and are classified into three major categories: Cell Substrate-Derived, e.g., proteins derived from the host organism and nucleic acid; Cell Culture-Derived, e.g., antibiotics, serum, &amp; other media components; 3) Downstream-Derived, e.g., enzymes, processing reagents, solvents. Product-related impurities include molecular variants of the desired product: aggregates, precursors, degradation products, truncated variants, &amp; other modified forms.  ">
            <a:extLst>
              <a:ext uri="{FF2B5EF4-FFF2-40B4-BE49-F238E27FC236}">
                <a16:creationId xmlns:a16="http://schemas.microsoft.com/office/drawing/2014/main" id="{89E88C12-FD64-3F0E-2519-346C3A8F7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469" y="3963550"/>
            <a:ext cx="8041657" cy="2213413"/>
          </a:xfrm>
          <a:prstGeom prst="rect">
            <a:avLst/>
          </a:prstGeom>
        </p:spPr>
      </p:pic>
    </p:spTree>
    <p:extLst>
      <p:ext uri="{BB962C8B-B14F-4D97-AF65-F5344CB8AC3E}">
        <p14:creationId xmlns:p14="http://schemas.microsoft.com/office/powerpoint/2010/main" val="2825299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9860-6B64-46FF-BD91-BC3FE5962A63}"/>
              </a:ext>
            </a:extLst>
          </p:cNvPr>
          <p:cNvSpPr>
            <a:spLocks noGrp="1"/>
          </p:cNvSpPr>
          <p:nvPr>
            <p:ph type="title" idx="4294967295"/>
          </p:nvPr>
        </p:nvSpPr>
        <p:spPr>
          <a:xfrm>
            <a:off x="882316" y="2336913"/>
            <a:ext cx="10427368" cy="2184174"/>
          </a:xfrm>
        </p:spPr>
        <p:txBody>
          <a:bodyPr>
            <a:normAutofit/>
          </a:bodyPr>
          <a:lstStyle/>
          <a:p>
            <a:pPr algn="ctr"/>
            <a:r>
              <a:rPr lang="en-US" sz="5400" b="1" dirty="0">
                <a:solidFill>
                  <a:srgbClr val="007DBC"/>
                </a:solidFill>
                <a:latin typeface="Merriweather" pitchFamily="50" charset="0"/>
              </a:rPr>
              <a:t>Insulins/Interchangeability</a:t>
            </a:r>
          </a:p>
        </p:txBody>
      </p:sp>
    </p:spTree>
    <p:extLst>
      <p:ext uri="{BB962C8B-B14F-4D97-AF65-F5344CB8AC3E}">
        <p14:creationId xmlns:p14="http://schemas.microsoft.com/office/powerpoint/2010/main" val="1991048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F43A-6F2F-EBB1-F154-6A9385BE7300}"/>
              </a:ext>
            </a:extLst>
          </p:cNvPr>
          <p:cNvSpPr>
            <a:spLocks noGrp="1"/>
          </p:cNvSpPr>
          <p:nvPr>
            <p:ph type="title"/>
          </p:nvPr>
        </p:nvSpPr>
        <p:spPr>
          <a:xfrm>
            <a:off x="170365" y="1"/>
            <a:ext cx="11122945" cy="1130358"/>
          </a:xfrm>
        </p:spPr>
        <p:txBody>
          <a:bodyPr>
            <a:noAutofit/>
          </a:bodyPr>
          <a:lstStyle/>
          <a:p>
            <a:r>
              <a:rPr lang="en-US" sz="3000" b="1" dirty="0">
                <a:latin typeface="Merriweather" pitchFamily="50" charset="0"/>
              </a:rPr>
              <a:t>Biosimilar and Interchangeable Products in </a:t>
            </a:r>
            <a:br>
              <a:rPr lang="en-US" sz="3000" b="1" dirty="0">
                <a:latin typeface="Merriweather" pitchFamily="50" charset="0"/>
              </a:rPr>
            </a:br>
            <a:r>
              <a:rPr lang="en-US" sz="3000" b="1" dirty="0">
                <a:latin typeface="Merriweather" pitchFamily="50" charset="0"/>
              </a:rPr>
              <a:t>Primary Care and Community Practice: Insulins</a:t>
            </a:r>
          </a:p>
        </p:txBody>
      </p:sp>
      <p:sp>
        <p:nvSpPr>
          <p:cNvPr id="7" name="TextBox 6">
            <a:extLst>
              <a:ext uri="{FF2B5EF4-FFF2-40B4-BE49-F238E27FC236}">
                <a16:creationId xmlns:a16="http://schemas.microsoft.com/office/drawing/2014/main" id="{DAC26EFD-88DB-0E39-A4BC-A7F12A1835A5}"/>
              </a:ext>
            </a:extLst>
          </p:cNvPr>
          <p:cNvSpPr txBox="1"/>
          <p:nvPr/>
        </p:nvSpPr>
        <p:spPr>
          <a:xfrm>
            <a:off x="302153" y="1310557"/>
            <a:ext cx="1158769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solidFill>
                  <a:srgbClr val="004A90"/>
                </a:solidFill>
                <a:latin typeface="Merriweather" pitchFamily="50" charset="0"/>
              </a:rPr>
              <a:t>Insulin is a widely prescribed biological product used by patients on a daily basis. Multiple biosimilar and interchangeable biosimilar product options are on the market. </a:t>
            </a:r>
          </a:p>
        </p:txBody>
      </p:sp>
      <p:sp>
        <p:nvSpPr>
          <p:cNvPr id="3" name="Content Placeholder 2">
            <a:extLst>
              <a:ext uri="{FF2B5EF4-FFF2-40B4-BE49-F238E27FC236}">
                <a16:creationId xmlns:a16="http://schemas.microsoft.com/office/drawing/2014/main" id="{F2C53B4E-2529-AC19-BB03-18996E1EDC3D}"/>
              </a:ext>
            </a:extLst>
          </p:cNvPr>
          <p:cNvSpPr>
            <a:spLocks noGrp="1"/>
          </p:cNvSpPr>
          <p:nvPr>
            <p:ph idx="1"/>
          </p:nvPr>
        </p:nvSpPr>
        <p:spPr>
          <a:xfrm>
            <a:off x="170365" y="2083712"/>
            <a:ext cx="6344735" cy="3931091"/>
          </a:xfrm>
        </p:spPr>
        <p:txBody>
          <a:bodyPr vert="horz" lIns="91440" tIns="45720" rIns="91440" bIns="45720" rtlCol="0" anchor="t">
            <a:noAutofit/>
          </a:bodyPr>
          <a:lstStyle/>
          <a:p>
            <a:r>
              <a:rPr lang="en-US" sz="1400" dirty="0">
                <a:solidFill>
                  <a:srgbClr val="000000"/>
                </a:solidFill>
                <a:latin typeface="Helvetica" panose="020B0604020202020204" pitchFamily="34" charset="0"/>
                <a:cs typeface="Helvetica" panose="020B0604020202020204" pitchFamily="34" charset="0"/>
              </a:rPr>
              <a:t>The introduction of the 351(k) pathway, established by the Biologics Price Competition and Innovation Act (BPCIA) in 2010, created an abbreviated pathway for approval of biosimilar and interchangeable biosimilar products.</a:t>
            </a:r>
          </a:p>
          <a:p>
            <a:r>
              <a:rPr lang="en-US" sz="1400" dirty="0">
                <a:solidFill>
                  <a:srgbClr val="000000"/>
                </a:solidFill>
                <a:latin typeface="Helvetica" panose="020B0604020202020204" pitchFamily="34" charset="0"/>
                <a:cs typeface="Helvetica" panose="020B0604020202020204" pitchFamily="34" charset="0"/>
              </a:rPr>
              <a:t>In March 2020, insulins </a:t>
            </a:r>
            <a:r>
              <a:rPr lang="en-US" sz="1400" dirty="0">
                <a:latin typeface="Helvetica" panose="020B0604020202020204" pitchFamily="34" charset="0"/>
                <a:cs typeface="Helvetica" panose="020B0604020202020204" pitchFamily="34" charset="0"/>
              </a:rPr>
              <a:t>were transitioned to the </a:t>
            </a:r>
            <a:r>
              <a:rPr lang="en-US" sz="1400" dirty="0">
                <a:solidFill>
                  <a:srgbClr val="000000"/>
                </a:solidFill>
                <a:latin typeface="Helvetica" panose="020B0604020202020204" pitchFamily="34" charset="0"/>
                <a:cs typeface="Helvetica" panose="020B0604020202020204" pitchFamily="34" charset="0"/>
              </a:rPr>
              <a:t>biological product</a:t>
            </a:r>
            <a:r>
              <a:rPr lang="en-US" sz="1400" dirty="0">
                <a:solidFill>
                  <a:srgbClr val="FF0000"/>
                </a:solidFill>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rPr>
              <a:t>regulatory framework</a:t>
            </a:r>
            <a:r>
              <a:rPr lang="en-US" sz="1400" dirty="0">
                <a:solidFill>
                  <a:srgbClr val="000000"/>
                </a:solidFill>
                <a:latin typeface="Helvetica" panose="020B0604020202020204" pitchFamily="34" charset="0"/>
                <a:cs typeface="Helvetica" panose="020B0604020202020204" pitchFamily="34" charset="0"/>
              </a:rPr>
              <a:t>. Prior to that, they were </a:t>
            </a:r>
            <a:r>
              <a:rPr lang="en-US" sz="1400" dirty="0">
                <a:latin typeface="Helvetica" panose="020B0604020202020204" pitchFamily="34" charset="0"/>
                <a:cs typeface="Helvetica" panose="020B0604020202020204" pitchFamily="34" charset="0"/>
              </a:rPr>
              <a:t>subject to the </a:t>
            </a:r>
            <a:r>
              <a:rPr lang="en-US" sz="1400" dirty="0">
                <a:solidFill>
                  <a:srgbClr val="000000"/>
                </a:solidFill>
                <a:latin typeface="Helvetica" panose="020B0604020202020204" pitchFamily="34" charset="0"/>
                <a:cs typeface="Helvetica" panose="020B0604020202020204" pitchFamily="34" charset="0"/>
              </a:rPr>
              <a:t>drug</a:t>
            </a:r>
            <a:r>
              <a:rPr lang="en-US" sz="1400" dirty="0">
                <a:solidFill>
                  <a:srgbClr val="FF0000"/>
                </a:solidFill>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rPr>
              <a:t>regulatory framework </a:t>
            </a:r>
            <a:r>
              <a:rPr lang="en-US" sz="1400" dirty="0">
                <a:solidFill>
                  <a:srgbClr val="000000"/>
                </a:solidFill>
                <a:latin typeface="Helvetica" panose="020B0604020202020204" pitchFamily="34" charset="0"/>
                <a:cs typeface="Helvetica" panose="020B0604020202020204" pitchFamily="34" charset="0"/>
              </a:rPr>
              <a:t>for historical reasons. R</a:t>
            </a:r>
            <a:r>
              <a:rPr lang="en-US" sz="14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egulating insulins </a:t>
            </a:r>
            <a:r>
              <a:rPr lang="en-US"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as biological product</a:t>
            </a:r>
            <a:r>
              <a:rPr lang="en-US" sz="1400" dirty="0">
                <a:effectLst/>
                <a:latin typeface="Helvetica" panose="020B0604020202020204" pitchFamily="34" charset="0"/>
                <a:ea typeface="Times New Roman" panose="02020603050405020304" pitchFamily="18" charset="0"/>
                <a:cs typeface="Helvetica" panose="020B0604020202020204" pitchFamily="34" charset="0"/>
              </a:rPr>
              <a:t>s</a:t>
            </a:r>
            <a:r>
              <a:rPr lang="en-US"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allowed for the approval of biosimilar and interchangeable</a:t>
            </a:r>
            <a:r>
              <a:rPr lang="en-US" sz="1400" dirty="0">
                <a:solidFill>
                  <a:srgbClr val="00B050"/>
                </a:solidFill>
                <a:effectLst/>
                <a:latin typeface="Helvetica" panose="020B0604020202020204" pitchFamily="34" charset="0"/>
                <a:ea typeface="Times New Roman" panose="02020603050405020304" pitchFamily="18" charset="0"/>
                <a:cs typeface="Helvetica" panose="020B0604020202020204" pitchFamily="34" charset="0"/>
              </a:rPr>
              <a:t> </a:t>
            </a:r>
            <a:r>
              <a:rPr lang="en-US" sz="1400" dirty="0">
                <a:effectLst/>
                <a:latin typeface="Helvetica" panose="020B0604020202020204" pitchFamily="34" charset="0"/>
                <a:ea typeface="Times New Roman" panose="02020603050405020304" pitchFamily="18" charset="0"/>
                <a:cs typeface="Helvetica" panose="020B0604020202020204" pitchFamily="34" charset="0"/>
              </a:rPr>
              <a:t>biosimilar</a:t>
            </a:r>
            <a:r>
              <a:rPr lang="en-US" sz="1400" dirty="0">
                <a:solidFill>
                  <a:srgbClr val="00B050"/>
                </a:solidFill>
                <a:effectLst/>
                <a:latin typeface="Helvetica" panose="020B0604020202020204" pitchFamily="34" charset="0"/>
                <a:ea typeface="Times New Roman" panose="02020603050405020304" pitchFamily="18" charset="0"/>
                <a:cs typeface="Helvetica" panose="020B0604020202020204" pitchFamily="34" charset="0"/>
              </a:rPr>
              <a:t> </a:t>
            </a:r>
            <a:r>
              <a:rPr lang="en-US"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insulin products</a:t>
            </a:r>
            <a:r>
              <a:rPr lang="en-US" sz="1400" dirty="0">
                <a:solidFill>
                  <a:srgbClr val="000000"/>
                </a:solidFill>
                <a:effectLst/>
                <a:latin typeface="Helvetica" panose="020B0604020202020204" pitchFamily="34" charset="0"/>
                <a:ea typeface="Calibri" panose="020F0502020204030204" pitchFamily="34" charset="0"/>
                <a:cs typeface="Helvetica" panose="020B0604020202020204" pitchFamily="34" charset="0"/>
              </a:rPr>
              <a:t> under the</a:t>
            </a:r>
            <a:r>
              <a:rPr lang="en-US"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t> 351(k) pathway</a:t>
            </a:r>
            <a:r>
              <a:rPr lang="en-US" sz="1400" dirty="0">
                <a:effectLst/>
                <a:latin typeface="Helvetica" panose="020B0604020202020204" pitchFamily="34" charset="0"/>
                <a:ea typeface="Times New Roman" panose="02020603050405020304" pitchFamily="18" charset="0"/>
                <a:cs typeface="Helvetica" panose="020B0604020202020204" pitchFamily="34" charset="0"/>
              </a:rPr>
              <a:t>.</a:t>
            </a:r>
            <a:endParaRPr lang="en-US" sz="1400" strike="sngStrike" dirty="0">
              <a:latin typeface="Helvetica" panose="020B0604020202020204" pitchFamily="34" charset="0"/>
              <a:ea typeface="Times New Roman" panose="02020603050405020304" pitchFamily="18" charset="0"/>
              <a:cs typeface="Helvetica" panose="020B0604020202020204" pitchFamily="34" charset="0"/>
            </a:endParaRPr>
          </a:p>
          <a:p>
            <a:r>
              <a:rPr lang="en-US" sz="1400" dirty="0">
                <a:solidFill>
                  <a:srgbClr val="000000"/>
                </a:solidFill>
                <a:latin typeface="Helvetica" panose="020B0604020202020204" pitchFamily="34" charset="0"/>
                <a:cs typeface="Helvetica" panose="020B0604020202020204" pitchFamily="34" charset="0"/>
              </a:rPr>
              <a:t>FDA approved the first interchangeable biosimilar insulin product in 2021. For the most up-to-date information about biological products, including available biosimilar and interchangeable biosimilar insulin options, visit the FDA’s </a:t>
            </a:r>
            <a:r>
              <a:rPr lang="en-US" sz="1400" dirty="0">
                <a:solidFill>
                  <a:srgbClr val="000000"/>
                </a:solidFill>
                <a:latin typeface="Helvetica" panose="020B0604020202020204" pitchFamily="34" charset="0"/>
                <a:cs typeface="Helvetica" panose="020B0604020202020204" pitchFamily="34" charset="0"/>
                <a:hlinkClick r:id="rId3"/>
              </a:rPr>
              <a:t>Purple Book Database of Licensed Biological Products</a:t>
            </a:r>
            <a:r>
              <a:rPr lang="en-US" sz="1400" dirty="0">
                <a:solidFill>
                  <a:srgbClr val="000000"/>
                </a:solidFill>
                <a:latin typeface="Helvetica" panose="020B0604020202020204" pitchFamily="34" charset="0"/>
                <a:cs typeface="Helvetica" panose="020B0604020202020204" pitchFamily="34" charset="0"/>
              </a:rPr>
              <a:t>. </a:t>
            </a:r>
          </a:p>
          <a:p>
            <a:r>
              <a:rPr lang="en-US" sz="1400" dirty="0">
                <a:latin typeface="Helvetica" panose="020B0604020202020204" pitchFamily="34" charset="0"/>
                <a:cs typeface="Helvetica" panose="020B0604020202020204" pitchFamily="34" charset="0"/>
              </a:rPr>
              <a:t>Biosimilar insulin products increase the presence of biosimilars in primary care and community practice settings and provide patients with additional safe, high-quality, and potentially less costly treatment options for diabetes. </a:t>
            </a:r>
          </a:p>
          <a:p>
            <a:r>
              <a:rPr lang="en-US" sz="1400" dirty="0">
                <a:latin typeface="Helvetica" panose="020B0604020202020204" pitchFamily="34" charset="0"/>
                <a:cs typeface="Helvetica" panose="020B0604020202020204" pitchFamily="34" charset="0"/>
              </a:rPr>
              <a:t>FDA has </a:t>
            </a:r>
            <a:r>
              <a:rPr lang="en-US" sz="1400" u="sng" dirty="0">
                <a:solidFill>
                  <a:srgbClr val="0563C1"/>
                </a:solidFill>
                <a:latin typeface="Helvetica" panose="020B0604020202020204" pitchFamily="34" charset="0"/>
                <a:cs typeface="Helvetica" panose="020B0604020202020204" pitchFamily="34" charset="0"/>
                <a:hlinkClick r:id="rId4"/>
              </a:rPr>
              <a:t>information about biosimilar products for providers</a:t>
            </a:r>
            <a:r>
              <a:rPr lang="en-US" sz="1400" dirty="0">
                <a:latin typeface="Helvetica" panose="020B0604020202020204" pitchFamily="34" charset="0"/>
                <a:cs typeface="Helvetica" panose="020B0604020202020204" pitchFamily="34" charset="0"/>
              </a:rPr>
              <a:t> as well as </a:t>
            </a:r>
            <a:r>
              <a:rPr lang="en-US" sz="1400" u="sng" dirty="0">
                <a:solidFill>
                  <a:srgbClr val="0563C1"/>
                </a:solidFill>
                <a:latin typeface="Helvetica" panose="020B0604020202020204" pitchFamily="34" charset="0"/>
                <a:cs typeface="Helvetica" panose="020B0604020202020204" pitchFamily="34" charset="0"/>
                <a:hlinkClick r:id="rId5"/>
              </a:rPr>
              <a:t>information and messaging for patients with diabetes</a:t>
            </a:r>
            <a:r>
              <a:rPr lang="en-US" sz="1400" dirty="0">
                <a:latin typeface="Helvetica" panose="020B0604020202020204" pitchFamily="34" charset="0"/>
                <a:cs typeface="Helvetica" panose="020B0604020202020204" pitchFamily="34" charset="0"/>
              </a:rPr>
              <a:t> using these products. </a:t>
            </a:r>
          </a:p>
        </p:txBody>
      </p:sp>
      <p:pic>
        <p:nvPicPr>
          <p:cNvPr id="4" name="Picture 3" descr="Biologics Price Competition and Innovation Act: In 2010 new legislation was enacted that established the abbreviated approval pathway for biosimilar biological products under the Public Health Service Act &amp; the transition of insulin (&amp; other proteins that had been regulated as drug products) to the biological product regulatory framework. In 2020 the Act was deemed to be a license provision. Insulins (and other proteins that had been regulated as drug products) transitioned to the biological product regulatory framework. In 2021 FDA approved the first interchangeable biosimilar insulin product. ">
            <a:extLst>
              <a:ext uri="{FF2B5EF4-FFF2-40B4-BE49-F238E27FC236}">
                <a16:creationId xmlns:a16="http://schemas.microsoft.com/office/drawing/2014/main" id="{15F75A17-ADC2-4F69-2A54-8D01B016F2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702644" y="2508212"/>
            <a:ext cx="5125407" cy="3082093"/>
          </a:xfrm>
          <a:prstGeom prst="rect">
            <a:avLst/>
          </a:prstGeom>
        </p:spPr>
      </p:pic>
    </p:spTree>
    <p:extLst>
      <p:ext uri="{BB962C8B-B14F-4D97-AF65-F5344CB8AC3E}">
        <p14:creationId xmlns:p14="http://schemas.microsoft.com/office/powerpoint/2010/main" val="3530743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034E-1506-F643-AE9B-B61427AC8439}"/>
              </a:ext>
            </a:extLst>
          </p:cNvPr>
          <p:cNvSpPr>
            <a:spLocks noGrp="1"/>
          </p:cNvSpPr>
          <p:nvPr>
            <p:ph type="title"/>
          </p:nvPr>
        </p:nvSpPr>
        <p:spPr/>
        <p:txBody>
          <a:bodyPr>
            <a:normAutofit/>
          </a:bodyPr>
          <a:lstStyle/>
          <a:p>
            <a:r>
              <a:rPr lang="en-US" b="1">
                <a:latin typeface="Merriweather" pitchFamily="50" charset="0"/>
              </a:rPr>
              <a:t>Adoption of Biosimilars</a:t>
            </a:r>
          </a:p>
        </p:txBody>
      </p:sp>
      <p:sp>
        <p:nvSpPr>
          <p:cNvPr id="3" name="Content Placeholder 2">
            <a:extLst>
              <a:ext uri="{FF2B5EF4-FFF2-40B4-BE49-F238E27FC236}">
                <a16:creationId xmlns:a16="http://schemas.microsoft.com/office/drawing/2014/main" id="{B06B3682-EB9F-4AD0-AEC5-5D15F9E55F06}"/>
              </a:ext>
            </a:extLst>
          </p:cNvPr>
          <p:cNvSpPr>
            <a:spLocks noGrp="1"/>
          </p:cNvSpPr>
          <p:nvPr>
            <p:ph idx="1"/>
          </p:nvPr>
        </p:nvSpPr>
        <p:spPr>
          <a:xfrm>
            <a:off x="170366" y="1584593"/>
            <a:ext cx="6336760" cy="4351338"/>
          </a:xfrm>
        </p:spPr>
        <p:txBody>
          <a:bodyPr>
            <a:noAutofit/>
          </a:bodyPr>
          <a:lstStyle/>
          <a:p>
            <a:pPr>
              <a:lnSpc>
                <a:spcPct val="100000"/>
              </a:lnSpc>
              <a:spcBef>
                <a:spcPts val="600"/>
              </a:spcBef>
            </a:pPr>
            <a:r>
              <a:rPr lang="en-US" sz="2000">
                <a:latin typeface="Helvetica" panose="020B0604020202020204" pitchFamily="34" charset="0"/>
                <a:cs typeface="Helvetica" panose="020B0604020202020204" pitchFamily="34" charset="0"/>
              </a:rPr>
              <a:t>Patients seek information primarily from their health care providers (e.g., doctors, nurses, physician assistants, pharmacists) as trusted sources on the safety and effectiveness of potential treatment options.</a:t>
            </a:r>
          </a:p>
          <a:p>
            <a:pPr>
              <a:lnSpc>
                <a:spcPct val="100000"/>
              </a:lnSpc>
              <a:spcBef>
                <a:spcPts val="600"/>
              </a:spcBef>
            </a:pPr>
            <a:r>
              <a:rPr lang="en-US" sz="2000">
                <a:latin typeface="Helvetica" panose="020B0604020202020204" pitchFamily="34" charset="0"/>
                <a:cs typeface="Helvetica" panose="020B0604020202020204" pitchFamily="34" charset="0"/>
              </a:rPr>
              <a:t>Understanding patients’ needs for information related to biosimilars can support health care providers as they have conversations about biosimilars in the shared decision-making process. </a:t>
            </a:r>
          </a:p>
          <a:p>
            <a:pPr>
              <a:lnSpc>
                <a:spcPct val="100000"/>
              </a:lnSpc>
              <a:spcBef>
                <a:spcPts val="600"/>
              </a:spcBef>
            </a:pPr>
            <a:r>
              <a:rPr lang="en-US" sz="2000">
                <a:latin typeface="Helvetica" panose="020B0604020202020204" pitchFamily="34" charset="0"/>
                <a:cs typeface="Helvetica" panose="020B0604020202020204" pitchFamily="34" charset="0"/>
              </a:rPr>
              <a:t>As the number of available biosimilar and interchangeable products grow, providers will increasingly encounter patients taking a biosimilar product in primary care and community health settings (e.g., patients taking insulin).</a:t>
            </a:r>
          </a:p>
        </p:txBody>
      </p:sp>
      <p:pic>
        <p:nvPicPr>
          <p:cNvPr id="68" name="Picture 67" descr="Doctors, Payors, Nurses, Pharmacists, and Physician Assistants are sources of information for patients on issues of cost, efficacy, options, and safety. ">
            <a:extLst>
              <a:ext uri="{FF2B5EF4-FFF2-40B4-BE49-F238E27FC236}">
                <a16:creationId xmlns:a16="http://schemas.microsoft.com/office/drawing/2014/main" id="{4B865FED-86A3-42FB-8A1D-6BDD47D1CDED}"/>
              </a:ext>
            </a:extLst>
          </p:cNvPr>
          <p:cNvPicPr>
            <a:picLocks noChangeAspect="1"/>
          </p:cNvPicPr>
          <p:nvPr/>
        </p:nvPicPr>
        <p:blipFill>
          <a:blip r:embed="rId3"/>
          <a:stretch>
            <a:fillRect/>
          </a:stretch>
        </p:blipFill>
        <p:spPr>
          <a:xfrm>
            <a:off x="6377332" y="1217224"/>
            <a:ext cx="5712447" cy="5261304"/>
          </a:xfrm>
          <a:prstGeom prst="rect">
            <a:avLst/>
          </a:prstGeom>
        </p:spPr>
      </p:pic>
    </p:spTree>
    <p:extLst>
      <p:ext uri="{BB962C8B-B14F-4D97-AF65-F5344CB8AC3E}">
        <p14:creationId xmlns:p14="http://schemas.microsoft.com/office/powerpoint/2010/main" val="139435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9860-6B64-46FF-BD91-BC3FE5962A63}"/>
              </a:ext>
            </a:extLst>
          </p:cNvPr>
          <p:cNvSpPr>
            <a:spLocks noGrp="1"/>
          </p:cNvSpPr>
          <p:nvPr>
            <p:ph type="title" idx="4294967295"/>
          </p:nvPr>
        </p:nvSpPr>
        <p:spPr>
          <a:xfrm>
            <a:off x="2288544" y="1930044"/>
            <a:ext cx="7614911" cy="2184174"/>
          </a:xfrm>
        </p:spPr>
        <p:txBody>
          <a:bodyPr>
            <a:normAutofit/>
          </a:bodyPr>
          <a:lstStyle/>
          <a:p>
            <a:pPr algn="ctr"/>
            <a:r>
              <a:rPr lang="en-US" sz="5800" b="1">
                <a:solidFill>
                  <a:srgbClr val="007DBC"/>
                </a:solidFill>
                <a:latin typeface="Merriweather" pitchFamily="50" charset="0"/>
              </a:rPr>
              <a:t>Biosimilar Naming</a:t>
            </a:r>
          </a:p>
        </p:txBody>
      </p:sp>
    </p:spTree>
    <p:extLst>
      <p:ext uri="{BB962C8B-B14F-4D97-AF65-F5344CB8AC3E}">
        <p14:creationId xmlns:p14="http://schemas.microsoft.com/office/powerpoint/2010/main" val="117155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966E-A257-4008-8147-10FEA1782994}"/>
              </a:ext>
            </a:extLst>
          </p:cNvPr>
          <p:cNvSpPr>
            <a:spLocks noGrp="1"/>
          </p:cNvSpPr>
          <p:nvPr>
            <p:ph type="title" idx="4294967295"/>
          </p:nvPr>
        </p:nvSpPr>
        <p:spPr>
          <a:xfrm>
            <a:off x="0" y="2034268"/>
            <a:ext cx="12192000" cy="1986657"/>
          </a:xfrm>
        </p:spPr>
        <p:txBody>
          <a:bodyPr>
            <a:normAutofit/>
          </a:bodyPr>
          <a:lstStyle/>
          <a:p>
            <a:pPr algn="ctr"/>
            <a:r>
              <a:rPr lang="en-US" sz="5800" b="1">
                <a:solidFill>
                  <a:srgbClr val="007DBC"/>
                </a:solidFill>
                <a:latin typeface="Merriweather" pitchFamily="50" charset="0"/>
              </a:rPr>
              <a:t>Biological Product </a:t>
            </a:r>
            <a:br>
              <a:rPr lang="en-US" sz="5800" b="1">
                <a:solidFill>
                  <a:srgbClr val="007DBC"/>
                </a:solidFill>
                <a:latin typeface="Merriweather" pitchFamily="50" charset="0"/>
              </a:rPr>
            </a:br>
            <a:r>
              <a:rPr lang="en-US" sz="5800" b="1">
                <a:solidFill>
                  <a:srgbClr val="007DBC"/>
                </a:solidFill>
                <a:latin typeface="Merriweather" pitchFamily="50" charset="0"/>
              </a:rPr>
              <a:t>Complexity</a:t>
            </a:r>
          </a:p>
        </p:txBody>
      </p:sp>
    </p:spTree>
    <p:extLst>
      <p:ext uri="{BB962C8B-B14F-4D97-AF65-F5344CB8AC3E}">
        <p14:creationId xmlns:p14="http://schemas.microsoft.com/office/powerpoint/2010/main" val="4241404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4374-06CC-764F-A373-DC276DABC5B0}"/>
              </a:ext>
            </a:extLst>
          </p:cNvPr>
          <p:cNvSpPr>
            <a:spLocks noGrp="1"/>
          </p:cNvSpPr>
          <p:nvPr>
            <p:ph type="title"/>
          </p:nvPr>
        </p:nvSpPr>
        <p:spPr/>
        <p:txBody>
          <a:bodyPr/>
          <a:lstStyle/>
          <a:p>
            <a:r>
              <a:rPr lang="en-US" b="1">
                <a:latin typeface="Merriweather" pitchFamily="50" charset="0"/>
              </a:rPr>
              <a:t>Biologics Naming Conventions</a:t>
            </a:r>
          </a:p>
        </p:txBody>
      </p:sp>
      <p:sp>
        <p:nvSpPr>
          <p:cNvPr id="3" name="Content Placeholder 2">
            <a:extLst>
              <a:ext uri="{FF2B5EF4-FFF2-40B4-BE49-F238E27FC236}">
                <a16:creationId xmlns:a16="http://schemas.microsoft.com/office/drawing/2014/main" id="{5B55A93D-4640-B045-8CDC-4728FBDCD213}"/>
              </a:ext>
            </a:extLst>
          </p:cNvPr>
          <p:cNvSpPr>
            <a:spLocks noGrp="1"/>
          </p:cNvSpPr>
          <p:nvPr>
            <p:ph idx="1"/>
          </p:nvPr>
        </p:nvSpPr>
        <p:spPr>
          <a:xfrm>
            <a:off x="170366" y="1253332"/>
            <a:ext cx="12021634" cy="2983850"/>
          </a:xfrm>
        </p:spPr>
        <p:txBody>
          <a:bodyPr vert="horz" lIns="91440" tIns="45720" rIns="91440" bIns="45720" rtlCol="0" anchor="t">
            <a:normAutofit fontScale="92500"/>
          </a:bodyPr>
          <a:lstStyle/>
          <a:p>
            <a:pPr marL="0" indent="0">
              <a:lnSpc>
                <a:spcPct val="100000"/>
              </a:lnSpc>
              <a:spcBef>
                <a:spcPts val="600"/>
              </a:spcBef>
              <a:buNone/>
            </a:pPr>
            <a:r>
              <a:rPr lang="en-US" sz="1800" b="1" dirty="0">
                <a:solidFill>
                  <a:srgbClr val="004A90"/>
                </a:solidFill>
                <a:latin typeface="Helvetica" panose="020B0604020202020204" pitchFamily="34" charset="0"/>
                <a:cs typeface="Helvetica" panose="020B0604020202020204" pitchFamily="34" charset="0"/>
              </a:rPr>
              <a:t>Many biologics*, including reference, biosimilar, and interchangeable biosimilar products, are subject to FDA’s naming policy. </a:t>
            </a:r>
          </a:p>
          <a:p>
            <a:pPr>
              <a:lnSpc>
                <a:spcPct val="100000"/>
              </a:lnSpc>
              <a:spcBef>
                <a:spcPts val="600"/>
              </a:spcBef>
            </a:pPr>
            <a:r>
              <a:rPr lang="en-US" sz="1700" dirty="0">
                <a:latin typeface="Helvetica" panose="020B0604020202020204" pitchFamily="34" charset="0"/>
                <a:cs typeface="Helvetica" panose="020B0604020202020204" pitchFamily="34" charset="0"/>
              </a:rPr>
              <a:t>The naming convention is a combination of a nonproprietary core name and a unique, product-identifying 4-letter suffix to help distinguish products. </a:t>
            </a:r>
          </a:p>
          <a:p>
            <a:pPr>
              <a:lnSpc>
                <a:spcPct val="100000"/>
              </a:lnSpc>
              <a:spcBef>
                <a:spcPts val="600"/>
              </a:spcBef>
            </a:pPr>
            <a:r>
              <a:rPr lang="en-US" sz="1700" dirty="0">
                <a:latin typeface="Helvetica" panose="020B0604020202020204" pitchFamily="34" charset="0"/>
                <a:cs typeface="Helvetica" panose="020B0604020202020204" pitchFamily="34" charset="0"/>
              </a:rPr>
              <a:t>FDA adopted the naming convention to help with pharmacovigilance and safe use for all biologics and to help patients and</a:t>
            </a:r>
            <a:br>
              <a:rPr lang="en-US" sz="1700" dirty="0">
                <a:latin typeface="Helvetica" panose="020B0604020202020204" pitchFamily="34" charset="0"/>
                <a:cs typeface="Helvetica" panose="020B0604020202020204" pitchFamily="34" charset="0"/>
              </a:rPr>
            </a:br>
            <a:r>
              <a:rPr lang="en-US" sz="1700" dirty="0">
                <a:latin typeface="Helvetica" panose="020B0604020202020204" pitchFamily="34" charset="0"/>
                <a:cs typeface="Helvetica" panose="020B0604020202020204" pitchFamily="34" charset="0"/>
              </a:rPr>
              <a:t>providers know which biologic medicine is being prescribed and dispensed.</a:t>
            </a:r>
          </a:p>
          <a:p>
            <a:pPr>
              <a:lnSpc>
                <a:spcPct val="100000"/>
              </a:lnSpc>
              <a:spcBef>
                <a:spcPts val="600"/>
              </a:spcBef>
            </a:pPr>
            <a:r>
              <a:rPr lang="en-US" sz="1700" dirty="0">
                <a:latin typeface="Helvetica" panose="020B0604020202020204" pitchFamily="34" charset="0"/>
                <a:cs typeface="Helvetica" panose="020B0604020202020204" pitchFamily="34" charset="0"/>
              </a:rPr>
              <a:t>Health care professionals should include the 4-letter suffix when ordering, prescribing, dispensing, and in recordkeeping and pharmacovigilance practices, including reporting adverse events to </a:t>
            </a:r>
            <a:r>
              <a:rPr lang="en-US" sz="1700" dirty="0">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MedWatch</a:t>
            </a:r>
            <a:r>
              <a:rPr lang="en-US" sz="1700" dirty="0">
                <a:latin typeface="Helvetica" panose="020B0604020202020204" pitchFamily="34" charset="0"/>
                <a:cs typeface="Helvetica" panose="020B0604020202020204" pitchFamily="34" charset="0"/>
              </a:rPr>
              <a:t>, the FDA Safety Information and Adverse Event Reporting Program.</a:t>
            </a:r>
          </a:p>
          <a:p>
            <a:pPr>
              <a:lnSpc>
                <a:spcPct val="100000"/>
              </a:lnSpc>
              <a:spcBef>
                <a:spcPts val="600"/>
              </a:spcBef>
            </a:pPr>
            <a:r>
              <a:rPr lang="en-US" sz="1700" dirty="0">
                <a:latin typeface="Helvetica" panose="020B0604020202020204" pitchFamily="34" charset="0"/>
                <a:cs typeface="Helvetica" panose="020B0604020202020204" pitchFamily="34" charset="0"/>
              </a:rPr>
              <a:t>The biosimilar or</a:t>
            </a:r>
            <a:r>
              <a:rPr lang="en-US" sz="1700" dirty="0">
                <a:solidFill>
                  <a:srgbClr val="FF0000"/>
                </a:solidFill>
                <a:latin typeface="Helvetica" panose="020B0604020202020204" pitchFamily="34" charset="0"/>
                <a:cs typeface="Helvetica" panose="020B0604020202020204" pitchFamily="34" charset="0"/>
              </a:rPr>
              <a:t> </a:t>
            </a:r>
            <a:r>
              <a:rPr lang="en-US" sz="1700" dirty="0">
                <a:latin typeface="Helvetica" panose="020B0604020202020204" pitchFamily="34" charset="0"/>
                <a:cs typeface="Helvetica" panose="020B0604020202020204" pitchFamily="34" charset="0"/>
              </a:rPr>
              <a:t>interchangeable biosimilar will share the same core name as its reference product</a:t>
            </a:r>
            <a:r>
              <a:rPr lang="en-US" sz="1700" dirty="0">
                <a:solidFill>
                  <a:srgbClr val="FF0000"/>
                </a:solidFill>
                <a:latin typeface="Helvetica" panose="020B0604020202020204" pitchFamily="34" charset="0"/>
                <a:cs typeface="Helvetica" panose="020B0604020202020204" pitchFamily="34" charset="0"/>
              </a:rPr>
              <a:t>.  </a:t>
            </a:r>
            <a:endParaRPr lang="en-US" sz="1800" dirty="0">
              <a:solidFill>
                <a:srgbClr val="FF0000"/>
              </a:solidFill>
              <a:latin typeface="Helvetica" panose="020B0604020202020204" pitchFamily="34" charset="0"/>
              <a:cs typeface="Helvetica" panose="020B0604020202020204" pitchFamily="34" charset="0"/>
            </a:endParaRPr>
          </a:p>
          <a:p>
            <a:pPr marL="0" indent="0">
              <a:lnSpc>
                <a:spcPct val="100000"/>
              </a:lnSpc>
              <a:spcBef>
                <a:spcPts val="600"/>
              </a:spcBef>
              <a:buNone/>
            </a:pPr>
            <a:endParaRPr lang="en-US" sz="1700" strike="sngStrike" dirty="0"/>
          </a:p>
        </p:txBody>
      </p:sp>
      <p:pic>
        <p:nvPicPr>
          <p:cNvPr id="8" name="Picture 7" descr="Nonproprietary Naming of Biological Products: For replicamab-cznm, replicamab is the core name, and cznm represents the unique 4-letter suffix. ">
            <a:extLst>
              <a:ext uri="{FF2B5EF4-FFF2-40B4-BE49-F238E27FC236}">
                <a16:creationId xmlns:a16="http://schemas.microsoft.com/office/drawing/2014/main" id="{8A98F146-5242-4675-966F-3A86AF534D42}"/>
              </a:ext>
            </a:extLst>
          </p:cNvPr>
          <p:cNvPicPr>
            <a:picLocks noChangeAspect="1"/>
          </p:cNvPicPr>
          <p:nvPr/>
        </p:nvPicPr>
        <p:blipFill>
          <a:blip r:embed="rId3"/>
          <a:stretch>
            <a:fillRect/>
          </a:stretch>
        </p:blipFill>
        <p:spPr>
          <a:xfrm>
            <a:off x="3396682" y="4237181"/>
            <a:ext cx="5407621" cy="1908213"/>
          </a:xfrm>
          <a:prstGeom prst="rect">
            <a:avLst/>
          </a:prstGeom>
        </p:spPr>
      </p:pic>
      <p:sp>
        <p:nvSpPr>
          <p:cNvPr id="5" name="TextBox 4">
            <a:extLst>
              <a:ext uri="{FF2B5EF4-FFF2-40B4-BE49-F238E27FC236}">
                <a16:creationId xmlns:a16="http://schemas.microsoft.com/office/drawing/2014/main" id="{81357EE8-021C-1A4A-911D-A475C4DBF8B2}"/>
              </a:ext>
            </a:extLst>
          </p:cNvPr>
          <p:cNvSpPr txBox="1"/>
          <p:nvPr/>
        </p:nvSpPr>
        <p:spPr>
          <a:xfrm>
            <a:off x="340184" y="6215876"/>
            <a:ext cx="11434354" cy="276999"/>
          </a:xfrm>
          <a:prstGeom prst="rect">
            <a:avLst/>
          </a:prstGeom>
          <a:noFill/>
        </p:spPr>
        <p:txBody>
          <a:bodyPr wrap="square" rtlCol="0">
            <a:spAutoFit/>
          </a:bodyPr>
          <a:lstStyle/>
          <a:p>
            <a:pPr marL="182880" indent="-182880">
              <a:lnSpc>
                <a:spcPct val="100000"/>
              </a:lnSpc>
              <a:spcBef>
                <a:spcPts val="600"/>
              </a:spcBef>
            </a:pPr>
            <a:r>
              <a:rPr lang="en-US" sz="1200" i="1"/>
              <a:t>*Note: Some reference products approved prior to implementation of the naming convention may not have a suffix.</a:t>
            </a:r>
          </a:p>
        </p:txBody>
      </p:sp>
    </p:spTree>
    <p:extLst>
      <p:ext uri="{BB962C8B-B14F-4D97-AF65-F5344CB8AC3E}">
        <p14:creationId xmlns:p14="http://schemas.microsoft.com/office/powerpoint/2010/main" val="2365456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A9DF-666E-44BA-B18C-C8D6893F22A5}"/>
              </a:ext>
            </a:extLst>
          </p:cNvPr>
          <p:cNvSpPr>
            <a:spLocks noGrp="1"/>
          </p:cNvSpPr>
          <p:nvPr>
            <p:ph type="title" idx="4294967295"/>
          </p:nvPr>
        </p:nvSpPr>
        <p:spPr>
          <a:xfrm>
            <a:off x="838200" y="1905506"/>
            <a:ext cx="10515600" cy="3046988"/>
          </a:xfrm>
        </p:spPr>
        <p:txBody>
          <a:bodyPr>
            <a:normAutofit fontScale="90000"/>
          </a:bodyPr>
          <a:lstStyle/>
          <a:p>
            <a:pPr algn="ctr"/>
            <a:r>
              <a:rPr lang="en-US" sz="6400" b="1" dirty="0">
                <a:solidFill>
                  <a:srgbClr val="007DBC"/>
                </a:solidFill>
                <a:latin typeface="Merriweather" pitchFamily="50" charset="0"/>
              </a:rPr>
              <a:t>Practical Considerations for Using Biosimilars and Interchangeable Biosimilars</a:t>
            </a:r>
          </a:p>
        </p:txBody>
      </p:sp>
    </p:spTree>
    <p:extLst>
      <p:ext uri="{BB962C8B-B14F-4D97-AF65-F5344CB8AC3E}">
        <p14:creationId xmlns:p14="http://schemas.microsoft.com/office/powerpoint/2010/main" val="58049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6AE0-40FC-6B48-BFEC-3AEF4967DB60}"/>
              </a:ext>
            </a:extLst>
          </p:cNvPr>
          <p:cNvSpPr>
            <a:spLocks noGrp="1"/>
          </p:cNvSpPr>
          <p:nvPr>
            <p:ph type="title"/>
          </p:nvPr>
        </p:nvSpPr>
        <p:spPr/>
        <p:txBody>
          <a:bodyPr>
            <a:normAutofit/>
          </a:bodyPr>
          <a:lstStyle/>
          <a:p>
            <a:r>
              <a:rPr lang="en-US" sz="3000" b="1">
                <a:latin typeface="Merriweather" pitchFamily="50" charset="0"/>
              </a:rPr>
              <a:t>Biosimilars Are as Safe and </a:t>
            </a:r>
            <a:br>
              <a:rPr lang="en-US" sz="3000" b="1">
                <a:latin typeface="Merriweather" pitchFamily="50" charset="0"/>
              </a:rPr>
            </a:br>
            <a:r>
              <a:rPr lang="en-US" sz="3000" b="1">
                <a:latin typeface="Merriweather" pitchFamily="50" charset="0"/>
              </a:rPr>
              <a:t>Effective as the Reference Product</a:t>
            </a:r>
          </a:p>
        </p:txBody>
      </p:sp>
      <p:sp>
        <p:nvSpPr>
          <p:cNvPr id="5" name="Rectangle 4">
            <a:extLst>
              <a:ext uri="{FF2B5EF4-FFF2-40B4-BE49-F238E27FC236}">
                <a16:creationId xmlns:a16="http://schemas.microsoft.com/office/drawing/2014/main" id="{E32FA84A-3891-2041-8DE9-329A059E2C07}"/>
              </a:ext>
            </a:extLst>
          </p:cNvPr>
          <p:cNvSpPr/>
          <p:nvPr/>
        </p:nvSpPr>
        <p:spPr>
          <a:xfrm>
            <a:off x="272976" y="1526533"/>
            <a:ext cx="4345205" cy="1477328"/>
          </a:xfrm>
          <a:prstGeom prst="rect">
            <a:avLst/>
          </a:prstGeom>
        </p:spPr>
        <p:txBody>
          <a:bodyPr wrap="square">
            <a:spAutoFit/>
          </a:bodyPr>
          <a:lstStyle/>
          <a:p>
            <a:pPr>
              <a:spcBef>
                <a:spcPts val="600"/>
              </a:spcBef>
            </a:pPr>
            <a:r>
              <a:rPr lang="en-US" altLang="en-US" b="1" dirty="0">
                <a:solidFill>
                  <a:srgbClr val="004A90"/>
                </a:solidFill>
                <a:latin typeface="Helvetica" panose="020B0604020202020204" pitchFamily="34" charset="0"/>
                <a:cs typeface="Helvetica" panose="020B0604020202020204" pitchFamily="34" charset="0"/>
              </a:rPr>
              <a:t>Patients and health care providers can be as confident in the safety and effectiveness of the biosimilar and interchangeable biosimilar as they can for the reference product. </a:t>
            </a:r>
          </a:p>
        </p:txBody>
      </p:sp>
      <p:sp>
        <p:nvSpPr>
          <p:cNvPr id="4" name="Rectangle 3">
            <a:extLst>
              <a:ext uri="{FF2B5EF4-FFF2-40B4-BE49-F238E27FC236}">
                <a16:creationId xmlns:a16="http://schemas.microsoft.com/office/drawing/2014/main" id="{07EEE3FB-CF4E-9E42-BC50-4C2ADDD71A2A}"/>
              </a:ext>
            </a:extLst>
          </p:cNvPr>
          <p:cNvSpPr/>
          <p:nvPr/>
        </p:nvSpPr>
        <p:spPr>
          <a:xfrm>
            <a:off x="272976" y="3278739"/>
            <a:ext cx="4270864" cy="1923604"/>
          </a:xfrm>
          <a:prstGeom prst="rect">
            <a:avLst/>
          </a:prstGeom>
        </p:spPr>
        <p:txBody>
          <a:bodyPr wrap="square">
            <a:spAutoFit/>
          </a:bodyPr>
          <a:lstStyle/>
          <a:p>
            <a:pPr>
              <a:spcBef>
                <a:spcPts val="600"/>
              </a:spcBef>
            </a:pPr>
            <a:r>
              <a:rPr lang="en-US" sz="1700" dirty="0">
                <a:latin typeface="Helvetica" panose="020B0604020202020204" pitchFamily="34" charset="0"/>
                <a:cs typeface="Helvetica" panose="020B0604020202020204" pitchFamily="34" charset="0"/>
              </a:rPr>
              <a:t>Biosimilar and interchangeable biosimilar products can be used in patients who have previously been treated with the reference product (i.e., treatment-experienced), and in patients who have not previously been treated with the reference product (i.e., treatment-naïve). </a:t>
            </a:r>
          </a:p>
        </p:txBody>
      </p:sp>
      <p:pic>
        <p:nvPicPr>
          <p:cNvPr id="6" name="Picture 5" descr="Reference, Biosimilar, and Interchangeable Biosimilar Products all: meet FDA's rigorous approval standards, are safe options for patients as well as effective options for patients. ">
            <a:extLst>
              <a:ext uri="{FF2B5EF4-FFF2-40B4-BE49-F238E27FC236}">
                <a16:creationId xmlns:a16="http://schemas.microsoft.com/office/drawing/2014/main" id="{F4C123EC-37B6-4288-9170-6C9E18454CE1}"/>
              </a:ext>
            </a:extLst>
          </p:cNvPr>
          <p:cNvPicPr>
            <a:picLocks noChangeAspect="1"/>
          </p:cNvPicPr>
          <p:nvPr/>
        </p:nvPicPr>
        <p:blipFill>
          <a:blip r:embed="rId3"/>
          <a:stretch>
            <a:fillRect/>
          </a:stretch>
        </p:blipFill>
        <p:spPr>
          <a:xfrm>
            <a:off x="4618181" y="1501698"/>
            <a:ext cx="7179049" cy="4486066"/>
          </a:xfrm>
          <a:prstGeom prst="rect">
            <a:avLst/>
          </a:prstGeom>
        </p:spPr>
      </p:pic>
    </p:spTree>
    <p:extLst>
      <p:ext uri="{BB962C8B-B14F-4D97-AF65-F5344CB8AC3E}">
        <p14:creationId xmlns:p14="http://schemas.microsoft.com/office/powerpoint/2010/main" val="18294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41F0-F167-CD46-A912-71905893E194}"/>
              </a:ext>
            </a:extLst>
          </p:cNvPr>
          <p:cNvSpPr>
            <a:spLocks noGrp="1"/>
          </p:cNvSpPr>
          <p:nvPr>
            <p:ph type="title"/>
          </p:nvPr>
        </p:nvSpPr>
        <p:spPr/>
        <p:txBody>
          <a:bodyPr>
            <a:normAutofit/>
          </a:bodyPr>
          <a:lstStyle/>
          <a:p>
            <a:r>
              <a:rPr lang="en-US" b="1">
                <a:latin typeface="Merriweather" pitchFamily="50" charset="0"/>
              </a:rPr>
              <a:t>Immune Response to Biologics</a:t>
            </a:r>
          </a:p>
        </p:txBody>
      </p:sp>
      <p:sp>
        <p:nvSpPr>
          <p:cNvPr id="4" name="Rectangle 3">
            <a:extLst>
              <a:ext uri="{FF2B5EF4-FFF2-40B4-BE49-F238E27FC236}">
                <a16:creationId xmlns:a16="http://schemas.microsoft.com/office/drawing/2014/main" id="{BA0FDB78-71A8-DF4B-92C4-D2B1BDC1DDB3}"/>
              </a:ext>
            </a:extLst>
          </p:cNvPr>
          <p:cNvSpPr/>
          <p:nvPr/>
        </p:nvSpPr>
        <p:spPr>
          <a:xfrm>
            <a:off x="170366" y="1240551"/>
            <a:ext cx="11910122" cy="2215991"/>
          </a:xfrm>
          <a:prstGeom prst="rect">
            <a:avLst/>
          </a:prstGeom>
        </p:spPr>
        <p:txBody>
          <a:bodyPr wrap="square">
            <a:spAutoFit/>
          </a:bodyPr>
          <a:lstStyle/>
          <a:p>
            <a:pPr>
              <a:spcBef>
                <a:spcPts val="600"/>
              </a:spcBef>
            </a:pPr>
            <a:r>
              <a:rPr lang="en-US" b="1">
                <a:solidFill>
                  <a:srgbClr val="004A90"/>
                </a:solidFill>
                <a:latin typeface="Helvetica" panose="020B0604020202020204" pitchFamily="34" charset="0"/>
                <a:cs typeface="Helvetica" panose="020B0604020202020204" pitchFamily="34" charset="0"/>
              </a:rPr>
              <a:t>Biologics, including both reference products and biosimilars, have a risk of immunogenic response.</a:t>
            </a:r>
          </a:p>
          <a:p>
            <a:pPr marL="285750" indent="-285750">
              <a:spcBef>
                <a:spcPts val="600"/>
              </a:spcBef>
              <a:buFont typeface="Arial" panose="020B0604020202020204" pitchFamily="34" charset="0"/>
              <a:buChar char="•"/>
            </a:pPr>
            <a:r>
              <a:rPr lang="en-US" sz="1600">
                <a:latin typeface="Helvetica" panose="020B0604020202020204" pitchFamily="34" charset="0"/>
                <a:cs typeface="Helvetica" panose="020B0604020202020204" pitchFamily="34" charset="0"/>
              </a:rPr>
              <a:t>Immunogenicity refers to the potential for the body to elicit an immune reaction in response to a biologic, which, in rare cases, may result in decreased efficacy or increased safety risk of the product.</a:t>
            </a:r>
          </a:p>
          <a:p>
            <a:pPr marL="285750" indent="-285750">
              <a:spcBef>
                <a:spcPts val="600"/>
              </a:spcBef>
              <a:buFont typeface="Arial" panose="020B0604020202020204" pitchFamily="34" charset="0"/>
              <a:buChar char="•"/>
            </a:pPr>
            <a:r>
              <a:rPr lang="en-US" sz="1600">
                <a:latin typeface="Helvetica" panose="020B0604020202020204" pitchFamily="34" charset="0"/>
                <a:cs typeface="Helvetica" panose="020B0604020202020204" pitchFamily="34" charset="0"/>
              </a:rPr>
              <a:t>Biosimilars are expected to generally have the same type and amount of immunogenic response as the reference product.</a:t>
            </a:r>
          </a:p>
          <a:p>
            <a:pPr marL="285750" indent="-285750">
              <a:spcBef>
                <a:spcPts val="600"/>
              </a:spcBef>
              <a:buFont typeface="Arial" panose="020B0604020202020204" pitchFamily="34" charset="0"/>
              <a:buChar char="•"/>
            </a:pPr>
            <a:r>
              <a:rPr lang="en-US" sz="1600">
                <a:latin typeface="Helvetica" panose="020B0604020202020204" pitchFamily="34" charset="0"/>
                <a:cs typeface="Helvetica" panose="020B0604020202020204" pitchFamily="34" charset="0"/>
              </a:rPr>
              <a:t>If a patient does not respond to the biologic or develops anti-drug antibodies, then the same can be expected with the biosimilar.</a:t>
            </a:r>
          </a:p>
          <a:p>
            <a:pPr marL="182880" indent="-182880">
              <a:spcBef>
                <a:spcPts val="600"/>
              </a:spcBef>
              <a:buFont typeface="Arial" panose="020B0604020202020204" pitchFamily="34" charset="0"/>
              <a:buChar char="•"/>
            </a:pPr>
            <a:endParaRPr lang="en-US" sz="2000"/>
          </a:p>
        </p:txBody>
      </p:sp>
      <p:pic>
        <p:nvPicPr>
          <p:cNvPr id="5" name="Picture 4" descr="Monoclonal Antibody (Biologic Medicine) and Monoclonal Antibody (Biologic Medicine) with Anti-drug Antibody. Immunogenic effect with possibly reduced efficacy or increased safety risk.">
            <a:extLst>
              <a:ext uri="{FF2B5EF4-FFF2-40B4-BE49-F238E27FC236}">
                <a16:creationId xmlns:a16="http://schemas.microsoft.com/office/drawing/2014/main" id="{1D01EFF4-9E6A-F44D-97C5-FB91717F8E6E}"/>
              </a:ext>
            </a:extLst>
          </p:cNvPr>
          <p:cNvPicPr>
            <a:picLocks noChangeAspect="1"/>
          </p:cNvPicPr>
          <p:nvPr/>
        </p:nvPicPr>
        <p:blipFill>
          <a:blip r:embed="rId2"/>
          <a:stretch>
            <a:fillRect/>
          </a:stretch>
        </p:blipFill>
        <p:spPr>
          <a:xfrm>
            <a:off x="180110" y="3147591"/>
            <a:ext cx="11765705" cy="3287950"/>
          </a:xfrm>
          <a:prstGeom prst="rect">
            <a:avLst/>
          </a:prstGeom>
        </p:spPr>
      </p:pic>
    </p:spTree>
    <p:extLst>
      <p:ext uri="{BB962C8B-B14F-4D97-AF65-F5344CB8AC3E}">
        <p14:creationId xmlns:p14="http://schemas.microsoft.com/office/powerpoint/2010/main" val="38572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8C3E-2557-2D45-8D58-DCD1A75F8926}"/>
              </a:ext>
            </a:extLst>
          </p:cNvPr>
          <p:cNvSpPr>
            <a:spLocks noGrp="1"/>
          </p:cNvSpPr>
          <p:nvPr>
            <p:ph type="title"/>
          </p:nvPr>
        </p:nvSpPr>
        <p:spPr/>
        <p:txBody>
          <a:bodyPr>
            <a:normAutofit/>
          </a:bodyPr>
          <a:lstStyle/>
          <a:p>
            <a:r>
              <a:rPr lang="en-US" sz="3000" b="1">
                <a:latin typeface="Merriweather" pitchFamily="50" charset="0"/>
              </a:rPr>
              <a:t>Biosimilar and Interchangeable </a:t>
            </a:r>
            <a:br>
              <a:rPr lang="en-US" sz="3000" b="1">
                <a:latin typeface="Merriweather" pitchFamily="50" charset="0"/>
              </a:rPr>
            </a:br>
            <a:r>
              <a:rPr lang="en-US" sz="3000" b="1">
                <a:latin typeface="Merriweather" pitchFamily="50" charset="0"/>
              </a:rPr>
              <a:t>Biosimilar Labeling</a:t>
            </a:r>
          </a:p>
        </p:txBody>
      </p:sp>
      <p:sp>
        <p:nvSpPr>
          <p:cNvPr id="5" name="Rectangle 4">
            <a:extLst>
              <a:ext uri="{FF2B5EF4-FFF2-40B4-BE49-F238E27FC236}">
                <a16:creationId xmlns:a16="http://schemas.microsoft.com/office/drawing/2014/main" id="{3ABCB2E8-7D91-5042-9614-5B3EC0062BBF}"/>
              </a:ext>
            </a:extLst>
          </p:cNvPr>
          <p:cNvSpPr/>
          <p:nvPr/>
        </p:nvSpPr>
        <p:spPr>
          <a:xfrm>
            <a:off x="193812" y="1339706"/>
            <a:ext cx="11891059" cy="923330"/>
          </a:xfrm>
          <a:prstGeom prst="rect">
            <a:avLst/>
          </a:prstGeom>
        </p:spPr>
        <p:txBody>
          <a:bodyPr wrap="square">
            <a:spAutoFit/>
          </a:bodyPr>
          <a:lstStyle/>
          <a:p>
            <a:pPr>
              <a:spcBef>
                <a:spcPts val="600"/>
              </a:spcBef>
            </a:pPr>
            <a:r>
              <a:rPr lang="en-US" b="1" dirty="0">
                <a:latin typeface="Helvetica" panose="020B0604020202020204" pitchFamily="34" charset="0"/>
                <a:cs typeface="Helvetica" panose="020B0604020202020204" pitchFamily="34" charset="0"/>
              </a:rPr>
              <a:t>Although biosimilars have the same strength and dosage, are administered the same way as the reference product, and have the same potential treatment effects and potential side effects, a biosimilar is not required to have the same labeling as its reference product. </a:t>
            </a:r>
          </a:p>
        </p:txBody>
      </p:sp>
      <p:sp>
        <p:nvSpPr>
          <p:cNvPr id="4" name="Content Placeholder 2">
            <a:extLst>
              <a:ext uri="{FF2B5EF4-FFF2-40B4-BE49-F238E27FC236}">
                <a16:creationId xmlns:a16="http://schemas.microsoft.com/office/drawing/2014/main" id="{1B8CBBB0-4ECD-8D48-9C9F-BE99FFD3B2CE}"/>
              </a:ext>
            </a:extLst>
          </p:cNvPr>
          <p:cNvSpPr>
            <a:spLocks noGrp="1"/>
          </p:cNvSpPr>
          <p:nvPr>
            <p:ph idx="1"/>
          </p:nvPr>
        </p:nvSpPr>
        <p:spPr>
          <a:xfrm>
            <a:off x="193811" y="2394903"/>
            <a:ext cx="6692511" cy="4038265"/>
          </a:xfrm>
        </p:spPr>
        <p:txBody>
          <a:bodyPr>
            <a:noAutofit/>
          </a:bodyPr>
          <a:lstStyle/>
          <a:p>
            <a:pPr marL="0" indent="0">
              <a:lnSpc>
                <a:spcPct val="100000"/>
              </a:lnSpc>
              <a:spcBef>
                <a:spcPts val="600"/>
              </a:spcBef>
              <a:buNone/>
            </a:pPr>
            <a:r>
              <a:rPr lang="en-US" sz="1800" b="1" dirty="0">
                <a:solidFill>
                  <a:srgbClr val="004A90"/>
                </a:solidFill>
                <a:latin typeface="Helvetica" panose="020B0604020202020204" pitchFamily="34" charset="0"/>
                <a:cs typeface="Helvetica" panose="020B0604020202020204" pitchFamily="34" charset="0"/>
              </a:rPr>
              <a:t>Biosimilar and interchangeable biosimilar labeling:</a:t>
            </a:r>
          </a:p>
          <a:p>
            <a:pPr>
              <a:lnSpc>
                <a:spcPct val="100000"/>
              </a:lnSpc>
              <a:spcBef>
                <a:spcPts val="600"/>
              </a:spcBef>
            </a:pPr>
            <a:r>
              <a:rPr lang="en-US" sz="1600" dirty="0">
                <a:latin typeface="Helvetica" panose="020B0604020202020204" pitchFamily="34" charset="0"/>
                <a:cs typeface="Helvetica" panose="020B0604020202020204" pitchFamily="34" charset="0"/>
              </a:rPr>
              <a:t>Provides approved prescribing information that summarizes the scientific information health care practitioners need for safe and effective use of the product.</a:t>
            </a:r>
          </a:p>
          <a:p>
            <a:pPr>
              <a:lnSpc>
                <a:spcPct val="100000"/>
              </a:lnSpc>
              <a:spcBef>
                <a:spcPts val="600"/>
              </a:spcBef>
            </a:pPr>
            <a:r>
              <a:rPr lang="en-US" sz="1600" dirty="0">
                <a:latin typeface="Helvetica" panose="020B0604020202020204" pitchFamily="34" charset="0"/>
                <a:cs typeface="Helvetica" panose="020B0604020202020204" pitchFamily="34" charset="0"/>
              </a:rPr>
              <a:t>Includes relevant data and information from the reference product labeling, </a:t>
            </a:r>
            <a:r>
              <a:rPr lang="en-US" sz="1600" dirty="0">
                <a:effectLst/>
                <a:latin typeface="Helvetica" panose="020B0604020202020204" pitchFamily="34" charset="0"/>
                <a:ea typeface="Calibri" panose="020F0502020204030204" pitchFamily="34" charset="0"/>
                <a:cs typeface="Helvetica" panose="020B0604020202020204" pitchFamily="34" charset="0"/>
              </a:rPr>
              <a:t>including clinical data that supported FDA’s finding of safety and effectiveness for the reference product.</a:t>
            </a:r>
          </a:p>
          <a:p>
            <a:pPr>
              <a:spcBef>
                <a:spcPts val="600"/>
              </a:spcBef>
            </a:pPr>
            <a:r>
              <a:rPr lang="en-US" sz="1600" dirty="0">
                <a:latin typeface="Helvetica" panose="020B0604020202020204" pitchFamily="34" charset="0"/>
                <a:cs typeface="Helvetica" panose="020B0604020202020204" pitchFamily="34" charset="0"/>
              </a:rPr>
              <a:t>Contains “Highlights of Prescribing Information” with a “</a:t>
            </a:r>
            <a:r>
              <a:rPr lang="en-US" sz="1600" dirty="0" err="1">
                <a:latin typeface="Helvetica" panose="020B0604020202020204" pitchFamily="34" charset="0"/>
                <a:cs typeface="Helvetica" panose="020B0604020202020204" pitchFamily="34" charset="0"/>
              </a:rPr>
              <a:t>Biosimilarity</a:t>
            </a:r>
            <a:r>
              <a:rPr lang="en-US" sz="1600" dirty="0">
                <a:latin typeface="Helvetica" panose="020B0604020202020204" pitchFamily="34" charset="0"/>
                <a:cs typeface="Helvetica" panose="020B0604020202020204" pitchFamily="34" charset="0"/>
              </a:rPr>
              <a:t> Statement” describing the product’s relationship to its reference product.</a:t>
            </a:r>
          </a:p>
          <a:p>
            <a:pPr marL="0" indent="0">
              <a:spcBef>
                <a:spcPts val="600"/>
              </a:spcBef>
              <a:buNone/>
            </a:pPr>
            <a:r>
              <a:rPr lang="en-US" sz="1600" dirty="0">
                <a:latin typeface="Helvetica" panose="020B0604020202020204" pitchFamily="34" charset="0"/>
                <a:cs typeface="Helvetica" panose="020B0604020202020204" pitchFamily="34" charset="0"/>
              </a:rPr>
              <a:t>Health care professionals are advised to review the labeling (i.e., prescribing information) of the biosimilar to determine the conditions of use (e.g., indications, dosing regimens) and routes of administration for which the biosimilar is approved. </a:t>
            </a:r>
          </a:p>
          <a:p>
            <a:pPr marL="0" indent="0">
              <a:spcBef>
                <a:spcPts val="600"/>
              </a:spcBef>
              <a:buNone/>
            </a:pPr>
            <a:r>
              <a:rPr lang="en-US" sz="1600" b="1" dirty="0">
                <a:latin typeface="Helvetica" panose="020B0604020202020204" pitchFamily="34" charset="0"/>
                <a:cs typeface="Helvetica" panose="020B0604020202020204" pitchFamily="34" charset="0"/>
              </a:rPr>
              <a:t>See FDA’s </a:t>
            </a:r>
            <a:r>
              <a:rPr lang="en-US" sz="1600" b="1" dirty="0">
                <a:latin typeface="Helvetica" panose="020B0604020202020204" pitchFamily="34" charset="0"/>
                <a:cs typeface="Helvetica" panose="020B0604020202020204" pitchFamily="34" charset="0"/>
                <a:hlinkClick r:id="rId2"/>
              </a:rPr>
              <a:t>Purple Book Database </a:t>
            </a:r>
            <a:r>
              <a:rPr lang="en-US" sz="1600" b="1" dirty="0">
                <a:latin typeface="Helvetica" panose="020B0604020202020204" pitchFamily="34" charset="0"/>
                <a:cs typeface="Helvetica" panose="020B0604020202020204" pitchFamily="34" charset="0"/>
              </a:rPr>
              <a:t>and </a:t>
            </a:r>
            <a:r>
              <a:rPr lang="en-US" sz="1600" b="1" dirty="0" err="1">
                <a:latin typeface="Helvetica" panose="020B0604020202020204" pitchFamily="34" charset="0"/>
                <a:cs typeface="Helvetica" panose="020B0604020202020204" pitchFamily="34" charset="0"/>
                <a:hlinkClick r:id="rId3"/>
              </a:rPr>
              <a:t>Drugs@FDA</a:t>
            </a:r>
            <a:r>
              <a:rPr lang="en-US" sz="1600" b="1" dirty="0">
                <a:latin typeface="Helvetica" panose="020B0604020202020204" pitchFamily="34" charset="0"/>
                <a:cs typeface="Helvetica" panose="020B0604020202020204" pitchFamily="34" charset="0"/>
              </a:rPr>
              <a:t> for more details.</a:t>
            </a:r>
          </a:p>
          <a:p>
            <a:pPr marL="0" indent="0">
              <a:spcBef>
                <a:spcPts val="600"/>
              </a:spcBef>
              <a:buNone/>
            </a:pPr>
            <a:endParaRPr lang="en-US" sz="1600" dirty="0">
              <a:latin typeface="Helvetica" panose="020B0604020202020204" pitchFamily="34" charset="0"/>
              <a:cs typeface="Helvetica" panose="020B0604020202020204" pitchFamily="34" charset="0"/>
            </a:endParaRPr>
          </a:p>
        </p:txBody>
      </p:sp>
      <p:pic>
        <p:nvPicPr>
          <p:cNvPr id="12" name="Picture 11" descr="Reference Product (replicamab-hjxf) 320 mg/vial For injection For intravenous infusion after reconstitution 320 mg/vial (Multiple-dose vial) Dosage: See Prescribing Information">
            <a:extLst>
              <a:ext uri="{FF2B5EF4-FFF2-40B4-BE49-F238E27FC236}">
                <a16:creationId xmlns:a16="http://schemas.microsoft.com/office/drawing/2014/main" id="{4B9E5CF8-69C8-B8A0-6212-F996B1C1FAE2}"/>
              </a:ext>
            </a:extLst>
          </p:cNvPr>
          <p:cNvPicPr>
            <a:picLocks noChangeAspect="1"/>
          </p:cNvPicPr>
          <p:nvPr/>
        </p:nvPicPr>
        <p:blipFill rotWithShape="1">
          <a:blip r:embed="rId4"/>
          <a:srcRect l="-828" r="65056"/>
          <a:stretch/>
        </p:blipFill>
        <p:spPr>
          <a:xfrm>
            <a:off x="6759614" y="2325656"/>
            <a:ext cx="2389647" cy="3702536"/>
          </a:xfrm>
          <a:prstGeom prst="rect">
            <a:avLst/>
          </a:prstGeom>
        </p:spPr>
      </p:pic>
      <p:pic>
        <p:nvPicPr>
          <p:cNvPr id="13" name="Picture 12" descr="Biosimilar Product (replicamab-cznm) 320 mg/vial For injection. For intravenous infusion after reconstitution 320 mg/vial (Multiple-dose vial) Dosage: See Prescribing Information">
            <a:extLst>
              <a:ext uri="{FF2B5EF4-FFF2-40B4-BE49-F238E27FC236}">
                <a16:creationId xmlns:a16="http://schemas.microsoft.com/office/drawing/2014/main" id="{49DF1D16-0A16-2530-EDDC-758150ADDC8F}"/>
              </a:ext>
            </a:extLst>
          </p:cNvPr>
          <p:cNvPicPr>
            <a:picLocks noChangeAspect="1"/>
          </p:cNvPicPr>
          <p:nvPr/>
        </p:nvPicPr>
        <p:blipFill rotWithShape="1">
          <a:blip r:embed="rId4"/>
          <a:srcRect l="65499"/>
          <a:stretch/>
        </p:blipFill>
        <p:spPr>
          <a:xfrm>
            <a:off x="9643669" y="2325656"/>
            <a:ext cx="2304751" cy="3702536"/>
          </a:xfrm>
          <a:prstGeom prst="rect">
            <a:avLst/>
          </a:prstGeom>
        </p:spPr>
      </p:pic>
    </p:spTree>
    <p:extLst>
      <p:ext uri="{BB962C8B-B14F-4D97-AF65-F5344CB8AC3E}">
        <p14:creationId xmlns:p14="http://schemas.microsoft.com/office/powerpoint/2010/main" val="622755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D636-624A-4210-8708-949B295BE9B4}"/>
              </a:ext>
            </a:extLst>
          </p:cNvPr>
          <p:cNvSpPr>
            <a:spLocks noGrp="1"/>
          </p:cNvSpPr>
          <p:nvPr>
            <p:ph type="title" idx="4294967295"/>
          </p:nvPr>
        </p:nvSpPr>
        <p:spPr>
          <a:xfrm>
            <a:off x="838200" y="2368096"/>
            <a:ext cx="10515600" cy="1325563"/>
          </a:xfrm>
        </p:spPr>
        <p:txBody>
          <a:bodyPr>
            <a:normAutofit/>
          </a:bodyPr>
          <a:lstStyle/>
          <a:p>
            <a:pPr algn="ctr"/>
            <a:r>
              <a:rPr lang="en-US" sz="5800" b="1">
                <a:solidFill>
                  <a:srgbClr val="007DBC"/>
                </a:solidFill>
                <a:latin typeface="Merriweather" pitchFamily="50" charset="0"/>
              </a:rPr>
              <a:t>Resources</a:t>
            </a:r>
          </a:p>
        </p:txBody>
      </p:sp>
    </p:spTree>
    <p:extLst>
      <p:ext uri="{BB962C8B-B14F-4D97-AF65-F5344CB8AC3E}">
        <p14:creationId xmlns:p14="http://schemas.microsoft.com/office/powerpoint/2010/main" val="2983953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A1D5-5AD1-4E45-86CF-F1B57A88B109}"/>
              </a:ext>
            </a:extLst>
          </p:cNvPr>
          <p:cNvSpPr>
            <a:spLocks noGrp="1"/>
          </p:cNvSpPr>
          <p:nvPr>
            <p:ph type="title"/>
          </p:nvPr>
        </p:nvSpPr>
        <p:spPr/>
        <p:txBody>
          <a:bodyPr>
            <a:normAutofit/>
          </a:bodyPr>
          <a:lstStyle/>
          <a:p>
            <a:r>
              <a:rPr lang="en-US" b="1">
                <a:latin typeface="Merriweather" pitchFamily="50" charset="0"/>
              </a:rPr>
              <a:t>The Purple Book</a:t>
            </a:r>
          </a:p>
        </p:txBody>
      </p:sp>
      <p:sp>
        <p:nvSpPr>
          <p:cNvPr id="3" name="Content Placeholder 2">
            <a:extLst>
              <a:ext uri="{FF2B5EF4-FFF2-40B4-BE49-F238E27FC236}">
                <a16:creationId xmlns:a16="http://schemas.microsoft.com/office/drawing/2014/main" id="{8EA1ACF9-50B4-46E1-8AB3-FFEC56CDEEED}"/>
              </a:ext>
            </a:extLst>
          </p:cNvPr>
          <p:cNvSpPr>
            <a:spLocks noGrp="1"/>
          </p:cNvSpPr>
          <p:nvPr>
            <p:ph idx="1"/>
          </p:nvPr>
        </p:nvSpPr>
        <p:spPr>
          <a:xfrm>
            <a:off x="170366" y="1299407"/>
            <a:ext cx="11623124" cy="1138484"/>
          </a:xfrm>
        </p:spPr>
        <p:txBody>
          <a:bodyPr>
            <a:noAutofit/>
          </a:bodyPr>
          <a:lstStyle/>
          <a:p>
            <a:pPr marL="0" indent="0" algn="just">
              <a:lnSpc>
                <a:spcPct val="100000"/>
              </a:lnSpc>
              <a:spcBef>
                <a:spcPts val="600"/>
              </a:spcBef>
              <a:buNone/>
            </a:pPr>
            <a:r>
              <a:rPr lang="en-US" sz="1700">
                <a:latin typeface="Helvetica" panose="020B0604020202020204" pitchFamily="34" charset="0"/>
                <a:cs typeface="Helvetica" panose="020B0604020202020204" pitchFamily="34" charset="0"/>
              </a:rPr>
              <a:t>The </a:t>
            </a:r>
            <a:r>
              <a:rPr lang="en-US" sz="1700">
                <a:latin typeface="Helvetica" panose="020B0604020202020204" pitchFamily="34" charset="0"/>
                <a:cs typeface="Helvetica" panose="020B0604020202020204" pitchFamily="34" charset="0"/>
                <a:hlinkClick r:id="rId3"/>
              </a:rPr>
              <a:t>Purple Book: Database of Licensed Biological Products</a:t>
            </a:r>
            <a:r>
              <a:rPr lang="en-US" sz="1700">
                <a:latin typeface="Helvetica" panose="020B0604020202020204" pitchFamily="34" charset="0"/>
                <a:cs typeface="Helvetica" panose="020B0604020202020204" pitchFamily="34" charset="0"/>
              </a:rPr>
              <a:t> is a user-friendly online database with information on all FDA-approved biologics. It provides patients, payors, clinicians, and others with an accessible, easy-to-use online search engine with information about FDA-approved biologics, including whether a specific biologic is a reference product, biosimilar, or interchangeable biosimilar. </a:t>
            </a:r>
          </a:p>
        </p:txBody>
      </p:sp>
      <p:pic>
        <p:nvPicPr>
          <p:cNvPr id="5" name="Picture 4">
            <a:extLst>
              <a:ext uri="{FF2B5EF4-FFF2-40B4-BE49-F238E27FC236}">
                <a16:creationId xmlns:a16="http://schemas.microsoft.com/office/drawing/2014/main" id="{4AEFD7C8-33B0-4B80-BE02-B167D6CB6361}"/>
              </a:ext>
              <a:ext uri="{C183D7F6-B498-43B3-948B-1728B52AA6E4}">
                <adec:decorative xmlns:adec="http://schemas.microsoft.com/office/drawing/2017/decorative" val="1"/>
              </a:ext>
            </a:extLst>
          </p:cNvPr>
          <p:cNvPicPr>
            <a:picLocks noChangeAspect="1"/>
          </p:cNvPicPr>
          <p:nvPr/>
        </p:nvPicPr>
        <p:blipFill rotWithShape="1">
          <a:blip r:embed="rId4"/>
          <a:srcRect t="974" b="10204"/>
          <a:stretch/>
        </p:blipFill>
        <p:spPr>
          <a:xfrm>
            <a:off x="936959" y="2830743"/>
            <a:ext cx="4676037" cy="3129903"/>
          </a:xfrm>
          <a:prstGeom prst="rect">
            <a:avLst/>
          </a:prstGeom>
        </p:spPr>
      </p:pic>
      <p:sp>
        <p:nvSpPr>
          <p:cNvPr id="4" name="TextBox 3">
            <a:extLst>
              <a:ext uri="{FF2B5EF4-FFF2-40B4-BE49-F238E27FC236}">
                <a16:creationId xmlns:a16="http://schemas.microsoft.com/office/drawing/2014/main" id="{1016184E-7D4F-2E40-B2BA-2162E6E3BE29}"/>
              </a:ext>
            </a:extLst>
          </p:cNvPr>
          <p:cNvSpPr txBox="1"/>
          <p:nvPr/>
        </p:nvSpPr>
        <p:spPr>
          <a:xfrm>
            <a:off x="1852502" y="5935631"/>
            <a:ext cx="2844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a:ea typeface="+mn-lt"/>
                <a:cs typeface="+mn-lt"/>
                <a:hlinkClick r:id="rId3"/>
              </a:rPr>
              <a:t>purplebooksearch.fda.gov</a:t>
            </a:r>
            <a:endParaRPr lang="en-US">
              <a:latin typeface="Helvetica"/>
            </a:endParaRPr>
          </a:p>
        </p:txBody>
      </p:sp>
      <p:sp>
        <p:nvSpPr>
          <p:cNvPr id="7" name="Rectangle 6">
            <a:extLst>
              <a:ext uri="{FF2B5EF4-FFF2-40B4-BE49-F238E27FC236}">
                <a16:creationId xmlns:a16="http://schemas.microsoft.com/office/drawing/2014/main" id="{D37CE078-B5A5-4F6E-9B4B-446997D55ED6}"/>
              </a:ext>
            </a:extLst>
          </p:cNvPr>
          <p:cNvSpPr/>
          <p:nvPr/>
        </p:nvSpPr>
        <p:spPr>
          <a:xfrm>
            <a:off x="5823905" y="2857866"/>
            <a:ext cx="5969585" cy="3077766"/>
          </a:xfrm>
          <a:prstGeom prst="rect">
            <a:avLst/>
          </a:prstGeom>
        </p:spPr>
        <p:txBody>
          <a:bodyPr wrap="square">
            <a:spAutoFit/>
          </a:bodyPr>
          <a:lstStyle/>
          <a:p>
            <a:pPr algn="just">
              <a:spcBef>
                <a:spcPts val="600"/>
              </a:spcBef>
            </a:pPr>
            <a:r>
              <a:rPr lang="en-US" b="1" dirty="0">
                <a:latin typeface="Helvetica" panose="020B0604020202020204" pitchFamily="34" charset="0"/>
                <a:cs typeface="Helvetica" panose="020B0604020202020204" pitchFamily="34" charset="0"/>
              </a:rPr>
              <a:t>Features of the Purple Book</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Simple and advanced search options</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Auto-suggest search function</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Additional search filters</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Data download options</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Links to product labels (</a:t>
            </a:r>
            <a:r>
              <a:rPr lang="en-US" sz="1700" dirty="0" err="1">
                <a:latin typeface="Helvetica" panose="020B0604020202020204" pitchFamily="34" charset="0"/>
                <a:cs typeface="Helvetica" panose="020B0604020202020204" pitchFamily="34" charset="0"/>
                <a:hlinkClick r:id="rId5"/>
              </a:rPr>
              <a:t>Drugs@FDA</a:t>
            </a:r>
            <a:r>
              <a:rPr lang="en-US" sz="1700" dirty="0">
                <a:latin typeface="Helvetica" panose="020B0604020202020204" pitchFamily="34" charset="0"/>
                <a:cs typeface="Helvetica" panose="020B0604020202020204" pitchFamily="34" charset="0"/>
              </a:rPr>
              <a:t>)</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Ability to show/hide sortable columns of information</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Ability to print or export search results</a:t>
            </a:r>
          </a:p>
          <a:p>
            <a:pPr marL="182880" lvl="1" indent="-182880" algn="just">
              <a:spcBef>
                <a:spcPts val="600"/>
              </a:spcBef>
              <a:buFont typeface="Arial" panose="020B0604020202020204" pitchFamily="34" charset="0"/>
              <a:buChar char="•"/>
              <a:tabLst>
                <a:tab pos="457200" algn="l"/>
                <a:tab pos="5257800" algn="l"/>
              </a:tabLst>
            </a:pPr>
            <a:r>
              <a:rPr lang="en-US" sz="1700" dirty="0">
                <a:latin typeface="Helvetica" panose="020B0604020202020204" pitchFamily="34" charset="0"/>
                <a:cs typeface="Helvetica" panose="020B0604020202020204" pitchFamily="34" charset="0"/>
              </a:rPr>
              <a:t>Searchable glossary </a:t>
            </a:r>
            <a:r>
              <a:rPr lang="en-US" sz="1700">
                <a:latin typeface="Helvetica" panose="020B0604020202020204" pitchFamily="34" charset="0"/>
                <a:cs typeface="Helvetica" panose="020B0604020202020204" pitchFamily="34" charset="0"/>
              </a:rPr>
              <a:t>of terms</a:t>
            </a:r>
            <a:endParaRPr lang="en-US" sz="17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516149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E34D-117B-A748-8009-97C2A2272447}"/>
              </a:ext>
            </a:extLst>
          </p:cNvPr>
          <p:cNvSpPr>
            <a:spLocks noGrp="1"/>
          </p:cNvSpPr>
          <p:nvPr>
            <p:ph type="title"/>
          </p:nvPr>
        </p:nvSpPr>
        <p:spPr/>
        <p:txBody>
          <a:bodyPr>
            <a:normAutofit/>
          </a:bodyPr>
          <a:lstStyle/>
          <a:p>
            <a:r>
              <a:rPr lang="en-US" b="1">
                <a:latin typeface="Merriweather" pitchFamily="50" charset="0"/>
              </a:rPr>
              <a:t>Health Care Provider Materials</a:t>
            </a:r>
          </a:p>
        </p:txBody>
      </p:sp>
      <p:sp>
        <p:nvSpPr>
          <p:cNvPr id="3" name="Content Placeholder 2">
            <a:extLst>
              <a:ext uri="{FF2B5EF4-FFF2-40B4-BE49-F238E27FC236}">
                <a16:creationId xmlns:a16="http://schemas.microsoft.com/office/drawing/2014/main" id="{C29B978D-E7EE-C24A-A2D1-F1B865337C80}"/>
              </a:ext>
            </a:extLst>
          </p:cNvPr>
          <p:cNvSpPr>
            <a:spLocks noGrp="1"/>
          </p:cNvSpPr>
          <p:nvPr>
            <p:ph idx="1"/>
          </p:nvPr>
        </p:nvSpPr>
        <p:spPr>
          <a:xfrm>
            <a:off x="170366" y="1331488"/>
            <a:ext cx="11877090" cy="671390"/>
          </a:xfrm>
        </p:spPr>
        <p:txBody>
          <a:bodyPr>
            <a:normAutofit/>
          </a:bodyPr>
          <a:lstStyle/>
          <a:p>
            <a:pPr marL="0" indent="0">
              <a:buNone/>
            </a:pPr>
            <a:r>
              <a:rPr lang="en-US" sz="1800">
                <a:latin typeface="Helvetica" panose="020B0604020202020204" pitchFamily="34" charset="0"/>
                <a:cs typeface="Helvetica" panose="020B0604020202020204" pitchFamily="34" charset="0"/>
              </a:rPr>
              <a:t>FDA has developed a growing library of resources (e.g., videos, fact sheets, infographics, toolkits) that offers providers information they can use to increase understanding of biosimilars and interchangeable biosimilars.</a:t>
            </a:r>
          </a:p>
        </p:txBody>
      </p:sp>
      <p:grpSp>
        <p:nvGrpSpPr>
          <p:cNvPr id="7" name="Group 6" descr="Screenshots of Interchangeable Biological Products fact sheet with information on biosimilars and pharmacy-level substitution, What is a Biosimilar, and Biosimilars are safe, effective treatment options. Learn More. U.S. Department of Health and Human Services seal. FDA U.S. Food &amp; Drug Administration logo.">
            <a:extLst>
              <a:ext uri="{FF2B5EF4-FFF2-40B4-BE49-F238E27FC236}">
                <a16:creationId xmlns:a16="http://schemas.microsoft.com/office/drawing/2014/main" id="{4BF4BBFD-3902-45C1-9489-260C8E4B7B7B}"/>
              </a:ext>
            </a:extLst>
          </p:cNvPr>
          <p:cNvGrpSpPr/>
          <p:nvPr/>
        </p:nvGrpSpPr>
        <p:grpSpPr>
          <a:xfrm>
            <a:off x="1613971" y="2024300"/>
            <a:ext cx="8964058" cy="4369348"/>
            <a:chOff x="1613971" y="2024300"/>
            <a:chExt cx="8964058" cy="4369348"/>
          </a:xfrm>
        </p:grpSpPr>
        <p:pic>
          <p:nvPicPr>
            <p:cNvPr id="6" name="Picture 5" descr="Interchangeable Biological Products fact sheet with information on biosimilars and pharmacy-level substitution">
              <a:extLst>
                <a:ext uri="{FF2B5EF4-FFF2-40B4-BE49-F238E27FC236}">
                  <a16:creationId xmlns:a16="http://schemas.microsoft.com/office/drawing/2014/main" id="{70D1D7DD-F676-C248-A98C-B42AFD592EB6}"/>
                </a:ext>
              </a:extLst>
            </p:cNvPr>
            <p:cNvPicPr>
              <a:picLocks noChangeAspect="1"/>
            </p:cNvPicPr>
            <p:nvPr/>
          </p:nvPicPr>
          <p:blipFill>
            <a:blip r:embed="rId2"/>
            <a:stretch>
              <a:fillRect/>
            </a:stretch>
          </p:blipFill>
          <p:spPr>
            <a:xfrm>
              <a:off x="1613971" y="2024300"/>
              <a:ext cx="3973776" cy="3155118"/>
            </a:xfrm>
            <a:prstGeom prst="rect">
              <a:avLst/>
            </a:prstGeom>
          </p:spPr>
        </p:pic>
        <p:pic>
          <p:nvPicPr>
            <p:cNvPr id="5" name="Picture 4" descr="What is a Biosimilar? A biosimilar is a biological product. FDA-approved biosimilars have been compared to an FDA-approved biologic, known as the reference product. Reference and biosimilar products are: generally large, complex molecules, produced from living organisms, and carefully monitored to ensure consistent quality.">
              <a:extLst>
                <a:ext uri="{FF2B5EF4-FFF2-40B4-BE49-F238E27FC236}">
                  <a16:creationId xmlns:a16="http://schemas.microsoft.com/office/drawing/2014/main" id="{F8C9E243-E668-0140-A1E9-2AA61D143789}"/>
                </a:ext>
              </a:extLst>
            </p:cNvPr>
            <p:cNvPicPr>
              <a:picLocks noChangeAspect="1"/>
            </p:cNvPicPr>
            <p:nvPr/>
          </p:nvPicPr>
          <p:blipFill>
            <a:blip r:embed="rId3"/>
            <a:stretch>
              <a:fillRect/>
            </a:stretch>
          </p:blipFill>
          <p:spPr>
            <a:xfrm>
              <a:off x="5839981" y="2024300"/>
              <a:ext cx="4738048" cy="3221873"/>
            </a:xfrm>
            <a:prstGeom prst="rect">
              <a:avLst/>
            </a:prstGeom>
          </p:spPr>
        </p:pic>
        <p:pic>
          <p:nvPicPr>
            <p:cNvPr id="4" name="Content Placeholder 8" descr="Biosimilars are safe, effective treatment options. Learn More. U.S. Department of Health and Human Services seal. FDA U.S&gt; Food &amp; Drug Administration logo.">
              <a:extLst>
                <a:ext uri="{FF2B5EF4-FFF2-40B4-BE49-F238E27FC236}">
                  <a16:creationId xmlns:a16="http://schemas.microsoft.com/office/drawing/2014/main" id="{D8D842EA-993B-824D-BC7A-B516D80F6654}"/>
                </a:ext>
              </a:extLst>
            </p:cNvPr>
            <p:cNvPicPr>
              <a:picLocks noChangeAspect="1"/>
            </p:cNvPicPr>
            <p:nvPr/>
          </p:nvPicPr>
          <p:blipFill>
            <a:blip r:embed="rId4"/>
            <a:stretch>
              <a:fillRect/>
            </a:stretch>
          </p:blipFill>
          <p:spPr>
            <a:xfrm>
              <a:off x="1613971" y="5285454"/>
              <a:ext cx="8964058" cy="1108194"/>
            </a:xfrm>
            <a:prstGeom prst="rect">
              <a:avLst/>
            </a:prstGeom>
          </p:spPr>
        </p:pic>
      </p:grpSp>
    </p:spTree>
    <p:extLst>
      <p:ext uri="{BB962C8B-B14F-4D97-AF65-F5344CB8AC3E}">
        <p14:creationId xmlns:p14="http://schemas.microsoft.com/office/powerpoint/2010/main" val="1077543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27C35-70DE-C84A-882C-4373520B127F}"/>
              </a:ext>
            </a:extLst>
          </p:cNvPr>
          <p:cNvSpPr>
            <a:spLocks noGrp="1"/>
          </p:cNvSpPr>
          <p:nvPr>
            <p:ph type="title"/>
          </p:nvPr>
        </p:nvSpPr>
        <p:spPr/>
        <p:txBody>
          <a:bodyPr>
            <a:normAutofit/>
          </a:bodyPr>
          <a:lstStyle/>
          <a:p>
            <a:r>
              <a:rPr lang="en-US" b="1">
                <a:latin typeface="Merriweather" pitchFamily="50" charset="0"/>
              </a:rPr>
              <a:t>Addressing Patient Questions</a:t>
            </a:r>
          </a:p>
        </p:txBody>
      </p:sp>
      <p:sp>
        <p:nvSpPr>
          <p:cNvPr id="4" name="Content Placeholder 2">
            <a:extLst>
              <a:ext uri="{FF2B5EF4-FFF2-40B4-BE49-F238E27FC236}">
                <a16:creationId xmlns:a16="http://schemas.microsoft.com/office/drawing/2014/main" id="{D4722B74-8E03-1D45-8D33-44E70F5218ED}"/>
              </a:ext>
            </a:extLst>
          </p:cNvPr>
          <p:cNvSpPr>
            <a:spLocks noGrp="1"/>
          </p:cNvSpPr>
          <p:nvPr>
            <p:ph idx="1"/>
          </p:nvPr>
        </p:nvSpPr>
        <p:spPr>
          <a:xfrm>
            <a:off x="223782" y="1236220"/>
            <a:ext cx="5176918" cy="5363871"/>
          </a:xfrm>
        </p:spPr>
        <p:txBody>
          <a:bodyPr vert="horz" lIns="91440" tIns="45720" rIns="91440" bIns="45720" rtlCol="0" anchor="t">
            <a:noAutofit/>
          </a:bodyPr>
          <a:lstStyle/>
          <a:p>
            <a:pPr marL="0" indent="0">
              <a:lnSpc>
                <a:spcPct val="100000"/>
              </a:lnSpc>
              <a:spcBef>
                <a:spcPts val="600"/>
              </a:spcBef>
              <a:buNone/>
            </a:pPr>
            <a:r>
              <a:rPr lang="en-US" sz="1600">
                <a:latin typeface="Helvetica" panose="020B0604020202020204" pitchFamily="34" charset="0"/>
                <a:cs typeface="Helvetica" panose="020B0604020202020204" pitchFamily="34" charset="0"/>
              </a:rPr>
              <a:t>Patients may have questions for their health care providers about biosimilars on topics such as safety, effectiveness, quality, and cost. When addressing patient questions, in addition to their experiences from professional practice, providers can also direct patients to resources from FDA or patient advocacy/ disease-specific associations, as appropriate.</a:t>
            </a:r>
          </a:p>
          <a:p>
            <a:pPr marL="0" indent="0">
              <a:buNone/>
            </a:pPr>
            <a:endParaRPr lang="en-US" sz="600" b="1">
              <a:latin typeface="Helvetica" panose="020B0604020202020204" pitchFamily="34" charset="0"/>
              <a:cs typeface="Helvetica" panose="020B0604020202020204" pitchFamily="34" charset="0"/>
            </a:endParaRPr>
          </a:p>
          <a:p>
            <a:pPr marL="0" indent="0">
              <a:buNone/>
            </a:pPr>
            <a:r>
              <a:rPr lang="en-US" sz="1700" b="1">
                <a:latin typeface="Helvetica" panose="020B0604020202020204" pitchFamily="34" charset="0"/>
                <a:cs typeface="Helvetica" panose="020B0604020202020204" pitchFamily="34" charset="0"/>
              </a:rPr>
              <a:t>FDA’s Patient Materials:</a:t>
            </a:r>
          </a:p>
          <a:p>
            <a:pPr marL="285750" indent="-285750"/>
            <a:r>
              <a:rPr lang="en-US" sz="1600">
                <a:latin typeface="Helvetica" panose="020B0604020202020204" pitchFamily="34" charset="0"/>
                <a:cs typeface="Helvetica" panose="020B0604020202020204" pitchFamily="34" charset="0"/>
              </a:rPr>
              <a:t>Use patient-friendly language and imagery.</a:t>
            </a:r>
          </a:p>
          <a:p>
            <a:pPr marL="285750" indent="-285750"/>
            <a:r>
              <a:rPr lang="en-US" sz="1600">
                <a:latin typeface="Helvetica" panose="020B0604020202020204" pitchFamily="34" charset="0"/>
                <a:cs typeface="Helvetica" panose="020B0604020202020204" pitchFamily="34" charset="0"/>
              </a:rPr>
              <a:t>Address topics, concerns, and misconceptions shown to be most important to patients.</a:t>
            </a:r>
          </a:p>
          <a:p>
            <a:pPr marL="285750" indent="-285750"/>
            <a:r>
              <a:rPr lang="en-US" sz="1600">
                <a:latin typeface="Helvetica" panose="020B0604020202020204" pitchFamily="34" charset="0"/>
                <a:cs typeface="Helvetica" panose="020B0604020202020204" pitchFamily="34" charset="0"/>
              </a:rPr>
              <a:t>Were tested with patient advocacy organizations and with patients treated with a biologic.</a:t>
            </a:r>
          </a:p>
          <a:p>
            <a:pPr marL="285750" indent="-285750"/>
            <a:r>
              <a:rPr lang="en-US" sz="1600">
                <a:latin typeface="Helvetica" panose="020B0604020202020204" pitchFamily="34" charset="0"/>
                <a:cs typeface="Helvetica" panose="020B0604020202020204" pitchFamily="34" charset="0"/>
              </a:rPr>
              <a:t>Include frequently asked questions, infographics, and more.</a:t>
            </a:r>
          </a:p>
          <a:p>
            <a:pPr marL="0" indent="0">
              <a:buNone/>
            </a:pPr>
            <a:r>
              <a:rPr lang="en-US" sz="1600">
                <a:latin typeface="Helvetica" panose="020B0604020202020204" pitchFamily="34" charset="0"/>
                <a:cs typeface="Helvetica" panose="020B0604020202020204" pitchFamily="34" charset="0"/>
              </a:rPr>
              <a:t>For more information on patient education, please visit:</a:t>
            </a:r>
            <a:br>
              <a:rPr lang="en-US" sz="1600">
                <a:latin typeface="Helvetica" panose="020B0604020202020204" pitchFamily="34" charset="0"/>
                <a:cs typeface="Helvetica" panose="020B0604020202020204" pitchFamily="34" charset="0"/>
              </a:rPr>
            </a:br>
            <a:r>
              <a:rPr lang="en-US" sz="1600">
                <a:latin typeface="Helvetica" panose="020B0604020202020204" pitchFamily="34" charset="0"/>
                <a:cs typeface="Helvetica" panose="020B0604020202020204" pitchFamily="34" charset="0"/>
                <a:hlinkClick r:id="rId2"/>
              </a:rPr>
              <a:t>https://www.fda.gov/drugs/biosimilars/patient-materials</a:t>
            </a:r>
            <a:endParaRPr lang="en-US" sz="1600">
              <a:latin typeface="Helvetica" panose="020B0604020202020204" pitchFamily="34" charset="0"/>
              <a:cs typeface="Helvetica" panose="020B0604020202020204" pitchFamily="34" charset="0"/>
            </a:endParaRPr>
          </a:p>
          <a:p>
            <a:pPr marL="0" indent="0">
              <a:lnSpc>
                <a:spcPct val="100000"/>
              </a:lnSpc>
              <a:spcBef>
                <a:spcPts val="600"/>
              </a:spcBef>
              <a:buNone/>
            </a:pPr>
            <a:endParaRPr lang="en-US" sz="1800"/>
          </a:p>
        </p:txBody>
      </p:sp>
      <p:grpSp>
        <p:nvGrpSpPr>
          <p:cNvPr id="3" name="Group 2" descr="Screenshots of Biosimilar Basics for Patients, Biosimilar poster of FDA-approved biosimilars are safe and effective options for patients, Explore FDA resources to learn more. Biosimilar poster of Explore FDA's new resources to learn more about biosimilars and What is a Biosimilar? A screenshot of Biosimilar Basics infographic.">
            <a:extLst>
              <a:ext uri="{FF2B5EF4-FFF2-40B4-BE49-F238E27FC236}">
                <a16:creationId xmlns:a16="http://schemas.microsoft.com/office/drawing/2014/main" id="{3D122E14-4A1D-4BE4-9F37-1A46412969EF}"/>
              </a:ext>
            </a:extLst>
          </p:cNvPr>
          <p:cNvGrpSpPr/>
          <p:nvPr/>
        </p:nvGrpSpPr>
        <p:grpSpPr>
          <a:xfrm>
            <a:off x="5473238" y="1236220"/>
            <a:ext cx="6494980" cy="5116653"/>
            <a:chOff x="5468132" y="1254854"/>
            <a:chExt cx="6542984" cy="5154470"/>
          </a:xfrm>
        </p:grpSpPr>
        <p:pic>
          <p:nvPicPr>
            <p:cNvPr id="5" name="Content Placeholder 4" descr="Biosimilar Basics for Patients">
              <a:extLst>
                <a:ext uri="{FF2B5EF4-FFF2-40B4-BE49-F238E27FC236}">
                  <a16:creationId xmlns:a16="http://schemas.microsoft.com/office/drawing/2014/main" id="{11D732CE-5F41-4B42-B966-37878BD2F669}"/>
                </a:ext>
              </a:extLst>
            </p:cNvPr>
            <p:cNvPicPr>
              <a:picLocks noChangeAspect="1"/>
            </p:cNvPicPr>
            <p:nvPr/>
          </p:nvPicPr>
          <p:blipFill>
            <a:blip r:embed="rId3"/>
            <a:stretch>
              <a:fillRect/>
            </a:stretch>
          </p:blipFill>
          <p:spPr>
            <a:xfrm>
              <a:off x="5474474" y="1263844"/>
              <a:ext cx="4553368" cy="1138342"/>
            </a:xfrm>
            <a:prstGeom prst="rect">
              <a:avLst/>
            </a:prstGeom>
          </p:spPr>
        </p:pic>
        <p:pic>
          <p:nvPicPr>
            <p:cNvPr id="6" name="Picture 5" descr="Biosimilar poster: FDA-approved biosimilars are safe and effective options for patients. Explore FDA resources to learn more. ">
              <a:extLst>
                <a:ext uri="{FF2B5EF4-FFF2-40B4-BE49-F238E27FC236}">
                  <a16:creationId xmlns:a16="http://schemas.microsoft.com/office/drawing/2014/main" id="{4FF274E0-ECAF-6A43-BEB0-138AF9D5AC84}"/>
                </a:ext>
              </a:extLst>
            </p:cNvPr>
            <p:cNvPicPr>
              <a:picLocks noChangeAspect="1"/>
            </p:cNvPicPr>
            <p:nvPr/>
          </p:nvPicPr>
          <p:blipFill>
            <a:blip r:embed="rId4"/>
            <a:stretch>
              <a:fillRect/>
            </a:stretch>
          </p:blipFill>
          <p:spPr>
            <a:xfrm>
              <a:off x="5468132" y="2602173"/>
              <a:ext cx="2191232" cy="1319640"/>
            </a:xfrm>
            <a:prstGeom prst="rect">
              <a:avLst/>
            </a:prstGeom>
          </p:spPr>
        </p:pic>
        <p:pic>
          <p:nvPicPr>
            <p:cNvPr id="7" name="Picture 6" descr="Biosimilar poster: Explore FDA's new resources to learn more about biosimilars">
              <a:extLst>
                <a:ext uri="{FF2B5EF4-FFF2-40B4-BE49-F238E27FC236}">
                  <a16:creationId xmlns:a16="http://schemas.microsoft.com/office/drawing/2014/main" id="{C8A58B7C-868B-4B45-8236-B17EF4AB5529}"/>
                </a:ext>
              </a:extLst>
            </p:cNvPr>
            <p:cNvPicPr>
              <a:picLocks noChangeAspect="1"/>
            </p:cNvPicPr>
            <p:nvPr/>
          </p:nvPicPr>
          <p:blipFill>
            <a:blip r:embed="rId5"/>
            <a:stretch>
              <a:fillRect/>
            </a:stretch>
          </p:blipFill>
          <p:spPr>
            <a:xfrm>
              <a:off x="7693716" y="2591540"/>
              <a:ext cx="2369629" cy="1332917"/>
            </a:xfrm>
            <a:prstGeom prst="rect">
              <a:avLst/>
            </a:prstGeom>
          </p:spPr>
        </p:pic>
        <p:pic>
          <p:nvPicPr>
            <p:cNvPr id="8" name="Picture 7" descr="What is a Biosimilar?">
              <a:extLst>
                <a:ext uri="{FF2B5EF4-FFF2-40B4-BE49-F238E27FC236}">
                  <a16:creationId xmlns:a16="http://schemas.microsoft.com/office/drawing/2014/main" id="{226D5F79-06DD-AA44-AA70-110B1D7BB62C}"/>
                </a:ext>
              </a:extLst>
            </p:cNvPr>
            <p:cNvPicPr>
              <a:picLocks noChangeAspect="1"/>
            </p:cNvPicPr>
            <p:nvPr/>
          </p:nvPicPr>
          <p:blipFill>
            <a:blip r:embed="rId6"/>
            <a:stretch>
              <a:fillRect/>
            </a:stretch>
          </p:blipFill>
          <p:spPr>
            <a:xfrm>
              <a:off x="6089610" y="4126965"/>
              <a:ext cx="3309582" cy="2250516"/>
            </a:xfrm>
            <a:prstGeom prst="rect">
              <a:avLst/>
            </a:prstGeom>
          </p:spPr>
        </p:pic>
        <p:pic>
          <p:nvPicPr>
            <p:cNvPr id="9" name="Picture 8" descr="Biosimilar Basics infographic">
              <a:extLst>
                <a:ext uri="{FF2B5EF4-FFF2-40B4-BE49-F238E27FC236}">
                  <a16:creationId xmlns:a16="http://schemas.microsoft.com/office/drawing/2014/main" id="{F1413A5E-1F75-074D-AD48-EF349C041842}"/>
                </a:ext>
              </a:extLst>
            </p:cNvPr>
            <p:cNvPicPr>
              <a:picLocks noChangeAspect="1"/>
            </p:cNvPicPr>
            <p:nvPr/>
          </p:nvPicPr>
          <p:blipFill>
            <a:blip r:embed="rId7"/>
            <a:stretch>
              <a:fillRect/>
            </a:stretch>
          </p:blipFill>
          <p:spPr>
            <a:xfrm>
              <a:off x="10088102" y="1254854"/>
              <a:ext cx="1923014" cy="5154470"/>
            </a:xfrm>
            <a:prstGeom prst="rect">
              <a:avLst/>
            </a:prstGeom>
          </p:spPr>
        </p:pic>
      </p:grpSp>
    </p:spTree>
    <p:extLst>
      <p:ext uri="{BB962C8B-B14F-4D97-AF65-F5344CB8AC3E}">
        <p14:creationId xmlns:p14="http://schemas.microsoft.com/office/powerpoint/2010/main" val="2091121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222-00B1-9E44-B89B-DE6464ACFDB2}"/>
              </a:ext>
            </a:extLst>
          </p:cNvPr>
          <p:cNvSpPr>
            <a:spLocks noGrp="1"/>
          </p:cNvSpPr>
          <p:nvPr>
            <p:ph type="title"/>
          </p:nvPr>
        </p:nvSpPr>
        <p:spPr/>
        <p:txBody>
          <a:bodyPr>
            <a:normAutofit fontScale="90000"/>
          </a:bodyPr>
          <a:lstStyle/>
          <a:p>
            <a:r>
              <a:rPr lang="en-US" b="1">
                <a:latin typeface="Merriweather" pitchFamily="50" charset="0"/>
              </a:rPr>
              <a:t>FDA Biosimilar </a:t>
            </a:r>
            <a:br>
              <a:rPr lang="en-US" b="1">
                <a:latin typeface="Merriweather" pitchFamily="50" charset="0"/>
              </a:rPr>
            </a:br>
            <a:r>
              <a:rPr lang="en-US" b="1">
                <a:latin typeface="Merriweather" pitchFamily="50" charset="0"/>
              </a:rPr>
              <a:t>Materials</a:t>
            </a:r>
            <a:r>
              <a:rPr lang="en-US" b="1"/>
              <a:t> </a:t>
            </a:r>
            <a:r>
              <a:rPr lang="en-US" b="1">
                <a:latin typeface="Merriweather" pitchFamily="50" charset="0"/>
              </a:rPr>
              <a:t>in Spanish</a:t>
            </a:r>
          </a:p>
        </p:txBody>
      </p:sp>
      <p:grpSp>
        <p:nvGrpSpPr>
          <p:cNvPr id="3" name="Group 2" descr="Screenshots of Biosimilars patient information in Spanish. Screenshot of webpage with video on biosimilars. Screenshot of infographic explaining What is a biosimilar? in Spanish.">
            <a:extLst>
              <a:ext uri="{FF2B5EF4-FFF2-40B4-BE49-F238E27FC236}">
                <a16:creationId xmlns:a16="http://schemas.microsoft.com/office/drawing/2014/main" id="{A405A142-51ED-4ED7-BD64-E1248EBD0B33}"/>
              </a:ext>
            </a:extLst>
          </p:cNvPr>
          <p:cNvGrpSpPr/>
          <p:nvPr/>
        </p:nvGrpSpPr>
        <p:grpSpPr>
          <a:xfrm>
            <a:off x="668032" y="1159457"/>
            <a:ext cx="10293013" cy="5328182"/>
            <a:chOff x="668032" y="1159457"/>
            <a:chExt cx="10293013" cy="5328182"/>
          </a:xfrm>
        </p:grpSpPr>
        <p:pic>
          <p:nvPicPr>
            <p:cNvPr id="4" name="Picture 3" descr="Biosimilars patient information in Spanish">
              <a:extLst>
                <a:ext uri="{FF2B5EF4-FFF2-40B4-BE49-F238E27FC236}">
                  <a16:creationId xmlns:a16="http://schemas.microsoft.com/office/drawing/2014/main" id="{8B19EEE1-F5BA-C240-9593-CD5A2A33B509}"/>
                </a:ext>
              </a:extLst>
            </p:cNvPr>
            <p:cNvPicPr>
              <a:picLocks noChangeAspect="1"/>
            </p:cNvPicPr>
            <p:nvPr/>
          </p:nvPicPr>
          <p:blipFill>
            <a:blip r:embed="rId2"/>
            <a:stretch>
              <a:fillRect/>
            </a:stretch>
          </p:blipFill>
          <p:spPr>
            <a:xfrm>
              <a:off x="1258165" y="1159457"/>
              <a:ext cx="5277389" cy="1305349"/>
            </a:xfrm>
            <a:prstGeom prst="rect">
              <a:avLst/>
            </a:prstGeom>
          </p:spPr>
        </p:pic>
        <p:pic>
          <p:nvPicPr>
            <p:cNvPr id="6" name="Picture 5" descr="Screenshot of webpage with video on biosimilars">
              <a:extLst>
                <a:ext uri="{FF2B5EF4-FFF2-40B4-BE49-F238E27FC236}">
                  <a16:creationId xmlns:a16="http://schemas.microsoft.com/office/drawing/2014/main" id="{4D112684-0DEE-2A4F-84A1-C4059DE73E56}"/>
                </a:ext>
              </a:extLst>
            </p:cNvPr>
            <p:cNvPicPr>
              <a:picLocks noChangeAspect="1"/>
            </p:cNvPicPr>
            <p:nvPr/>
          </p:nvPicPr>
          <p:blipFill>
            <a:blip r:embed="rId3"/>
            <a:stretch>
              <a:fillRect/>
            </a:stretch>
          </p:blipFill>
          <p:spPr>
            <a:xfrm>
              <a:off x="1258165" y="2567350"/>
              <a:ext cx="5412142" cy="3601793"/>
            </a:xfrm>
            <a:prstGeom prst="rect">
              <a:avLst/>
            </a:prstGeom>
          </p:spPr>
        </p:pic>
        <p:sp>
          <p:nvSpPr>
            <p:cNvPr id="7" name="TextBox 6">
              <a:extLst>
                <a:ext uri="{FF2B5EF4-FFF2-40B4-BE49-F238E27FC236}">
                  <a16:creationId xmlns:a16="http://schemas.microsoft.com/office/drawing/2014/main" id="{2C2673D7-F860-7F42-86D5-29B2333834F1}"/>
                </a:ext>
              </a:extLst>
            </p:cNvPr>
            <p:cNvSpPr txBox="1"/>
            <p:nvPr/>
          </p:nvSpPr>
          <p:spPr>
            <a:xfrm>
              <a:off x="668032" y="6210640"/>
              <a:ext cx="6768420" cy="276999"/>
            </a:xfrm>
            <a:prstGeom prst="rect">
              <a:avLst/>
            </a:prstGeom>
            <a:noFill/>
          </p:spPr>
          <p:txBody>
            <a:bodyPr wrap="square">
              <a:spAutoFit/>
            </a:bodyPr>
            <a:lstStyle/>
            <a:p>
              <a:r>
                <a:rPr lang="en-US" sz="1200">
                  <a:effectLst/>
                  <a:latin typeface="Helvetica" panose="020B0604020202020204" pitchFamily="34" charset="0"/>
                  <a:cs typeface="Helvetica" panose="020B0604020202020204" pitchFamily="34" charset="0"/>
                  <a:hlinkClick r:id="rId4"/>
                </a:rPr>
                <a:t>https://www.fda.gov/drugs/biosimilars/conceptos-basicos-de-los-biosimilares-para-los-pacientes</a:t>
              </a:r>
              <a:endParaRPr lang="en-US" sz="1200">
                <a:effectLst/>
                <a:latin typeface="Helvetica" panose="020B0604020202020204" pitchFamily="34" charset="0"/>
                <a:cs typeface="Helvetica" panose="020B0604020202020204" pitchFamily="34" charset="0"/>
              </a:endParaRPr>
            </a:p>
          </p:txBody>
        </p:sp>
        <p:pic>
          <p:nvPicPr>
            <p:cNvPr id="5" name="Picture 4" descr="Infographic explaining What is a biosimilar? in Spanish.">
              <a:extLst>
                <a:ext uri="{FF2B5EF4-FFF2-40B4-BE49-F238E27FC236}">
                  <a16:creationId xmlns:a16="http://schemas.microsoft.com/office/drawing/2014/main" id="{543278F8-F864-4B47-8BF2-1BDC2C7D9CED}"/>
                </a:ext>
              </a:extLst>
            </p:cNvPr>
            <p:cNvPicPr>
              <a:picLocks noChangeAspect="1"/>
            </p:cNvPicPr>
            <p:nvPr/>
          </p:nvPicPr>
          <p:blipFill rotWithShape="1">
            <a:blip r:embed="rId5"/>
            <a:srcRect b="972"/>
            <a:stretch/>
          </p:blipFill>
          <p:spPr>
            <a:xfrm>
              <a:off x="7668558" y="1230727"/>
              <a:ext cx="3292487" cy="5198040"/>
            </a:xfrm>
            <a:prstGeom prst="rect">
              <a:avLst/>
            </a:prstGeom>
          </p:spPr>
        </p:pic>
      </p:grpSp>
    </p:spTree>
    <p:extLst>
      <p:ext uri="{BB962C8B-B14F-4D97-AF65-F5344CB8AC3E}">
        <p14:creationId xmlns:p14="http://schemas.microsoft.com/office/powerpoint/2010/main" val="361933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EFA89-79A5-1644-B62F-1DB59E3FF218}"/>
              </a:ext>
            </a:extLst>
          </p:cNvPr>
          <p:cNvSpPr>
            <a:spLocks noGrp="1"/>
          </p:cNvSpPr>
          <p:nvPr>
            <p:ph type="title"/>
          </p:nvPr>
        </p:nvSpPr>
        <p:spPr/>
        <p:txBody>
          <a:bodyPr/>
          <a:lstStyle/>
          <a:p>
            <a:r>
              <a:rPr lang="en-US" b="1">
                <a:latin typeface="Merriweather" pitchFamily="50" charset="0"/>
              </a:rPr>
              <a:t>Biologics Inherent Variability </a:t>
            </a:r>
          </a:p>
        </p:txBody>
      </p:sp>
      <p:sp>
        <p:nvSpPr>
          <p:cNvPr id="6" name="TextBox 5">
            <a:extLst>
              <a:ext uri="{FF2B5EF4-FFF2-40B4-BE49-F238E27FC236}">
                <a16:creationId xmlns:a16="http://schemas.microsoft.com/office/drawing/2014/main" id="{97BCC1A8-64E8-B640-AE63-38B41B06C7C6}"/>
              </a:ext>
            </a:extLst>
          </p:cNvPr>
          <p:cNvSpPr txBox="1"/>
          <p:nvPr/>
        </p:nvSpPr>
        <p:spPr>
          <a:xfrm>
            <a:off x="171008" y="1177664"/>
            <a:ext cx="11677065" cy="1323439"/>
          </a:xfrm>
          <a:prstGeom prst="rect">
            <a:avLst/>
          </a:prstGeom>
          <a:noFill/>
        </p:spPr>
        <p:txBody>
          <a:bodyPr wrap="square" rtlCol="0">
            <a:spAutoFit/>
          </a:bodyPr>
          <a:lstStyle/>
          <a:p>
            <a:r>
              <a:rPr lang="en-US" sz="1600">
                <a:latin typeface="Helvetica" panose="020B0604020202020204" pitchFamily="34" charset="0"/>
                <a:cs typeface="Helvetica" panose="020B0604020202020204" pitchFamily="34" charset="0"/>
              </a:rPr>
              <a:t>As part of the manufacturing process, different lots of biological products contain millions of slightly different versions of the same protein or antibody, called lot-to-lot variation (observed in both the reference product and biosimilar). In this example, red arrows indicate small differences in the N-glycosylation chain within a lot during the manufacturing process of both reference products and biosimilars. Identical biological variants (reference products and biosimilars) are depicted as circles with the same color.</a:t>
            </a:r>
          </a:p>
        </p:txBody>
      </p:sp>
      <p:pic>
        <p:nvPicPr>
          <p:cNvPr id="3" name="Picture 2" descr="Expanded views of Monoclonal Antibody (Reference Product) and Monoclonal Antibody (Biosimilar Product) and Close-up view of their Inherent variations.&#10;Expanded view: Biosimilars are highly similar to the reference product.&#10;Close-up view: Inherent variations exist in both reference products and biosimilars, but studies are conducted to confirm that they do not lead to clinically meaningful differences.">
            <a:extLst>
              <a:ext uri="{FF2B5EF4-FFF2-40B4-BE49-F238E27FC236}">
                <a16:creationId xmlns:a16="http://schemas.microsoft.com/office/drawing/2014/main" id="{49E7C95A-1B6C-4641-89F0-3A95BB58FA68}"/>
              </a:ext>
            </a:extLst>
          </p:cNvPr>
          <p:cNvPicPr>
            <a:picLocks noChangeAspect="1"/>
          </p:cNvPicPr>
          <p:nvPr/>
        </p:nvPicPr>
        <p:blipFill>
          <a:blip r:embed="rId2"/>
          <a:stretch>
            <a:fillRect/>
          </a:stretch>
        </p:blipFill>
        <p:spPr>
          <a:xfrm>
            <a:off x="189715" y="2364059"/>
            <a:ext cx="11942813" cy="4151821"/>
          </a:xfrm>
          <a:prstGeom prst="rect">
            <a:avLst/>
          </a:prstGeom>
        </p:spPr>
      </p:pic>
    </p:spTree>
    <p:extLst>
      <p:ext uri="{BB962C8B-B14F-4D97-AF65-F5344CB8AC3E}">
        <p14:creationId xmlns:p14="http://schemas.microsoft.com/office/powerpoint/2010/main" val="2413011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80F9-5AE7-0A4C-83D4-376D5E1BC8B4}"/>
              </a:ext>
            </a:extLst>
          </p:cNvPr>
          <p:cNvSpPr>
            <a:spLocks noGrp="1"/>
          </p:cNvSpPr>
          <p:nvPr>
            <p:ph type="title"/>
          </p:nvPr>
        </p:nvSpPr>
        <p:spPr/>
        <p:txBody>
          <a:bodyPr/>
          <a:lstStyle/>
          <a:p>
            <a:r>
              <a:rPr lang="en-US" b="1">
                <a:latin typeface="Merriweather" pitchFamily="50" charset="0"/>
              </a:rPr>
              <a:t>Resources</a:t>
            </a:r>
          </a:p>
        </p:txBody>
      </p:sp>
      <p:sp>
        <p:nvSpPr>
          <p:cNvPr id="4" name="TextBox 10">
            <a:extLst>
              <a:ext uri="{FF2B5EF4-FFF2-40B4-BE49-F238E27FC236}">
                <a16:creationId xmlns:a16="http://schemas.microsoft.com/office/drawing/2014/main" id="{3CA90F79-EEFF-C246-B489-E6E97974DB33}"/>
              </a:ext>
            </a:extLst>
          </p:cNvPr>
          <p:cNvSpPr txBox="1"/>
          <p:nvPr/>
        </p:nvSpPr>
        <p:spPr>
          <a:xfrm>
            <a:off x="290677" y="1246356"/>
            <a:ext cx="3610763" cy="29546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Merriweather" pitchFamily="50" charset="0"/>
              </a:rPr>
              <a:t>FDA Pages</a:t>
            </a:r>
          </a:p>
          <a:p>
            <a:endParaRPr lang="en-US" sz="800" b="1" dirty="0"/>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hlinkClick r:id="rId2"/>
              </a:rPr>
              <a:t>Biosimilar materials</a:t>
            </a:r>
            <a:endParaRPr lang="en-US" sz="1600" dirty="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hlinkClick r:id="rId3"/>
              </a:rPr>
              <a:t>Provider materials</a:t>
            </a:r>
            <a:endParaRPr lang="en-US" sz="1600" dirty="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hlinkClick r:id="rId4"/>
              </a:rPr>
              <a:t>Patient materials</a:t>
            </a:r>
            <a:endParaRPr lang="en-US" sz="1600" dirty="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hlinkClick r:id="rId5"/>
              </a:rPr>
              <a:t>Purple Book</a:t>
            </a:r>
            <a:endParaRPr lang="en-US" sz="1600" dirty="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dirty="0" err="1">
                <a:latin typeface="Helvetica" panose="020B0604020202020204" pitchFamily="34" charset="0"/>
                <a:cs typeface="Helvetica" panose="020B0604020202020204" pitchFamily="34" charset="0"/>
                <a:hlinkClick r:id="rId6"/>
              </a:rPr>
              <a:t>Drugs@FDA</a:t>
            </a:r>
            <a:r>
              <a:rPr lang="en-US" sz="1600" dirty="0">
                <a:latin typeface="Helvetica" panose="020B0604020202020204" pitchFamily="34" charset="0"/>
                <a:cs typeface="Helvetica" panose="020B0604020202020204" pitchFamily="34" charset="0"/>
                <a:hlinkClick r:id="rId6"/>
              </a:rPr>
              <a:t> </a:t>
            </a:r>
            <a:r>
              <a:rPr lang="en-US" sz="1600" dirty="0">
                <a:latin typeface="Helvetica" panose="020B0604020202020204" pitchFamily="34" charset="0"/>
                <a:cs typeface="Helvetica" panose="020B0604020202020204" pitchFamily="34" charset="0"/>
              </a:rPr>
              <a:t>(Drug Information)</a:t>
            </a:r>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hlinkClick r:id="rId7"/>
              </a:rPr>
              <a:t>Search page for FDA </a:t>
            </a:r>
            <a:r>
              <a:rPr lang="en-US" sz="1600" dirty="0" err="1">
                <a:latin typeface="Helvetica" panose="020B0604020202020204" pitchFamily="34" charset="0"/>
                <a:cs typeface="Helvetica" panose="020B0604020202020204" pitchFamily="34" charset="0"/>
                <a:hlinkClick r:id="rId7"/>
              </a:rPr>
              <a:t>guidances</a:t>
            </a:r>
            <a:r>
              <a:rPr lang="en-US" sz="1600" dirty="0">
                <a:latin typeface="Helvetica" panose="020B0604020202020204" pitchFamily="34" charset="0"/>
                <a:cs typeface="Helvetica" panose="020B0604020202020204" pitchFamily="34" charset="0"/>
              </a:rPr>
              <a:t> </a:t>
            </a:r>
          </a:p>
          <a:p>
            <a:pPr marL="173038" lvl="1" indent="-173038">
              <a:buFont typeface="Arial" panose="020B0604020202020204" pitchFamily="34" charset="0"/>
              <a:buChar char="•"/>
            </a:pPr>
            <a:r>
              <a:rPr lang="en-US" sz="1600" dirty="0">
                <a:latin typeface="Helvetica" panose="020B0604020202020204" pitchFamily="34" charset="0"/>
                <a:cs typeface="Helvetica" panose="020B0604020202020204" pitchFamily="34" charset="0"/>
                <a:hlinkClick r:id="rId8"/>
              </a:rPr>
              <a:t>Advisory committee materials for biosimilars</a:t>
            </a:r>
            <a:endParaRPr lang="en-US" sz="1600" dirty="0">
              <a:latin typeface="Helvetica" panose="020B0604020202020204" pitchFamily="34" charset="0"/>
              <a:cs typeface="Helvetica" panose="020B0604020202020204" pitchFamily="34" charset="0"/>
            </a:endParaRPr>
          </a:p>
          <a:p>
            <a:pPr marL="174625" lvl="1" indent="-174625">
              <a:buFont typeface="Arial" panose="020B0604020202020204" pitchFamily="34" charset="0"/>
              <a:buChar char="•"/>
            </a:pPr>
            <a:r>
              <a:rPr lang="en-US" sz="1600" dirty="0">
                <a:latin typeface="Helvetica" panose="020B0604020202020204" pitchFamily="34" charset="0"/>
                <a:cs typeface="Helvetica" panose="020B0604020202020204" pitchFamily="34" charset="0"/>
                <a:hlinkClick r:id="rId9"/>
              </a:rPr>
              <a:t>Biosimilar approval process information</a:t>
            </a:r>
            <a:endParaRPr lang="en-US" sz="1600" dirty="0">
              <a:latin typeface="Helvetica" panose="020B0604020202020204" pitchFamily="34" charset="0"/>
              <a:cs typeface="Helvetica" panose="020B0604020202020204" pitchFamily="34" charset="0"/>
            </a:endParaRPr>
          </a:p>
        </p:txBody>
      </p:sp>
      <p:sp>
        <p:nvSpPr>
          <p:cNvPr id="6" name="TextBox 12">
            <a:extLst>
              <a:ext uri="{FF2B5EF4-FFF2-40B4-BE49-F238E27FC236}">
                <a16:creationId xmlns:a16="http://schemas.microsoft.com/office/drawing/2014/main" id="{C252BD33-7293-314B-9936-3AC5F7061FA4}"/>
              </a:ext>
            </a:extLst>
          </p:cNvPr>
          <p:cNvSpPr txBox="1"/>
          <p:nvPr/>
        </p:nvSpPr>
        <p:spPr>
          <a:xfrm>
            <a:off x="4468592" y="1246356"/>
            <a:ext cx="563950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Merriweather" pitchFamily="50" charset="0"/>
              </a:rPr>
              <a:t>Additional Resources for Health Care Students</a:t>
            </a:r>
          </a:p>
        </p:txBody>
      </p:sp>
      <p:sp>
        <p:nvSpPr>
          <p:cNvPr id="7" name="Rectangle 6">
            <a:extLst>
              <a:ext uri="{FF2B5EF4-FFF2-40B4-BE49-F238E27FC236}">
                <a16:creationId xmlns:a16="http://schemas.microsoft.com/office/drawing/2014/main" id="{50FFDAA1-7D7D-483C-BA4F-4336F4D62C29}"/>
              </a:ext>
            </a:extLst>
          </p:cNvPr>
          <p:cNvSpPr/>
          <p:nvPr/>
        </p:nvSpPr>
        <p:spPr>
          <a:xfrm>
            <a:off x="3901440" y="1644013"/>
            <a:ext cx="7879882" cy="4802480"/>
          </a:xfrm>
          <a:prstGeom prst="rect">
            <a:avLst/>
          </a:prstGeom>
        </p:spPr>
        <p:txBody>
          <a:bodyPr wrap="square" lIns="91440" tIns="45720" rIns="91440" bIns="45720" numCol="2" anchor="t">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rPr>
              <a:t>Resource Guide for Teaching Faculty</a:t>
            </a:r>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rPr>
              <a:t>Slide Decks (Levels 1 and 2):</a:t>
            </a: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0"/>
              </a:rPr>
              <a:t>Foundational Concepts </a:t>
            </a:r>
            <a:endParaRPr lang="en-US" sz="1600" dirty="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1"/>
              </a:rPr>
              <a:t>Regulatory and Scientific Concepts</a:t>
            </a:r>
            <a:endParaRPr lang="en-US" sz="1600" dirty="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rPr>
              <a:t>Case study (Levels 1 and 2):</a:t>
            </a: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2"/>
              </a:rPr>
              <a:t>What Is a Biosimilar?</a:t>
            </a:r>
            <a:endParaRPr lang="en-US" sz="1600" dirty="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3"/>
              </a:rPr>
              <a:t>Biosimilars in Patient Care</a:t>
            </a:r>
            <a:endParaRPr lang="en-US" sz="1600" dirty="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4"/>
              </a:rPr>
              <a:t>Interchangeable Biosimilars</a:t>
            </a:r>
            <a:endParaRPr lang="en-US" sz="1600" dirty="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rPr>
              <a:t>Biosimilar and Interchangeable Biosimilar Insulin Products</a:t>
            </a: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rPr>
              <a:t>Comparative Analytical Assessment – Data Supporting </a:t>
            </a:r>
            <a:r>
              <a:rPr lang="en-US" sz="1600" dirty="0" err="1">
                <a:latin typeface="Helvetica" panose="020B0604020202020204" pitchFamily="34" charset="0"/>
                <a:cs typeface="Helvetica" panose="020B0604020202020204" pitchFamily="34" charset="0"/>
              </a:rPr>
              <a:t>Biosimilarity</a:t>
            </a:r>
            <a:endParaRPr lang="en-US" sz="1600" dirty="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rPr>
              <a:t>Info sheets (Levels 1 and 2):</a:t>
            </a: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5"/>
              </a:rPr>
              <a:t>Biological Products, Biosimilar Products, and Interchangeable Biosimilars Products</a:t>
            </a:r>
            <a:endParaRPr 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6"/>
              </a:rPr>
              <a:t>Generics and Biosimilars</a:t>
            </a:r>
            <a:endParaRPr 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7"/>
              </a:rPr>
              <a:t>Manufacturing and Variation</a:t>
            </a:r>
            <a:endParaRPr 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8"/>
              </a:rPr>
              <a:t>Biosimilar Regulatory Approval Pathway</a:t>
            </a:r>
            <a:endParaRPr 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19"/>
              </a:rPr>
              <a:t>Variation in Biological Products</a:t>
            </a:r>
            <a:endParaRPr 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altLang="en-US" sz="1600" dirty="0">
                <a:latin typeface="Helvetica" panose="020B0604020202020204" pitchFamily="34" charset="0"/>
                <a:cs typeface="Helvetica" panose="020B0604020202020204" pitchFamily="34" charset="0"/>
                <a:hlinkClick r:id="rId20"/>
              </a:rPr>
              <a:t>Comparative Clinical Studies</a:t>
            </a:r>
            <a:endParaRPr lang="en-US" alt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21"/>
              </a:rPr>
              <a:t>Prescribing Biosimilar Products and Interchangeable Biosimilar Products</a:t>
            </a:r>
            <a:endParaRPr 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rPr>
              <a:t>Navigating the Purple Book Database of Licensed Biological Products</a:t>
            </a: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rPr>
              <a:t>Biosimilar and Interchangeable Biosimilar Insulin Products</a:t>
            </a:r>
          </a:p>
          <a:p>
            <a:pPr marL="182880"/>
            <a:endParaRPr lang="en-US" sz="1600" dirty="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rPr>
              <a:t>Comparative Analytical Assessment and Product Quality</a:t>
            </a: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rPr>
              <a:t>Biosimilar Product Quality Attributes</a:t>
            </a:r>
          </a:p>
          <a:p>
            <a:pPr marL="365760"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rPr>
              <a:t>Labeling for Biosimilar and Interchangeable Biosimilar Products</a:t>
            </a:r>
          </a:p>
          <a:p>
            <a:pPr marL="0" marR="0" lvl="1" indent="-182880">
              <a:lnSpc>
                <a:spcPct val="107000"/>
              </a:lnSpc>
              <a:spcBef>
                <a:spcPts val="0"/>
              </a:spcBef>
              <a:spcAft>
                <a:spcPts val="0"/>
              </a:spcAft>
              <a:buFont typeface="Arial" panose="020B0604020202020204" pitchFamily="34" charset="0"/>
              <a:buChar char="•"/>
            </a:pPr>
            <a:r>
              <a:rPr lang="en-US" sz="1600" dirty="0">
                <a:latin typeface="Helvetica" panose="020B0604020202020204" pitchFamily="34" charset="0"/>
                <a:cs typeface="Helvetica" panose="020B0604020202020204" pitchFamily="34" charset="0"/>
              </a:rPr>
              <a:t>Explanatory Videos (Levels 1 and 2):</a:t>
            </a:r>
          </a:p>
          <a:p>
            <a:pPr marL="365760" marR="0" lvl="2" indent="-182880">
              <a:lnSpc>
                <a:spcPct val="107000"/>
              </a:lnSpc>
              <a:spcBef>
                <a:spcPts val="0"/>
              </a:spcBef>
              <a:spcAft>
                <a:spcPts val="0"/>
              </a:spcAft>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22"/>
              </a:rPr>
              <a:t>Biosimilars: Manufacturing and Inherent Variation</a:t>
            </a:r>
            <a:endParaRPr lang="en-US" sz="1600" dirty="0">
              <a:latin typeface="Helvetica" panose="020B0604020202020204" pitchFamily="34" charset="0"/>
              <a:cs typeface="Helvetica" panose="020B0604020202020204" pitchFamily="34" charset="0"/>
            </a:endParaRPr>
          </a:p>
          <a:p>
            <a:pPr marL="365760" lvl="2" indent="-182880">
              <a:lnSpc>
                <a:spcPct val="107000"/>
              </a:lnSpc>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23"/>
              </a:rPr>
              <a:t>Biosimilars: Approval Process </a:t>
            </a:r>
            <a:endParaRPr lang="en-US" sz="1600" dirty="0">
              <a:latin typeface="Helvetica" panose="020B0604020202020204" pitchFamily="34" charset="0"/>
              <a:cs typeface="Helvetica" panose="020B0604020202020204" pitchFamily="34" charset="0"/>
            </a:endParaRPr>
          </a:p>
          <a:p>
            <a:pPr marL="365760" marR="0" lvl="2" indent="-182880">
              <a:lnSpc>
                <a:spcPct val="107000"/>
              </a:lnSpc>
              <a:spcBef>
                <a:spcPts val="0"/>
              </a:spcBef>
              <a:spcAft>
                <a:spcPts val="0"/>
              </a:spcAft>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24"/>
              </a:rPr>
              <a:t>Biosimilars: Critical Quality Attributes</a:t>
            </a:r>
            <a:endParaRPr lang="en-US" sz="1600" dirty="0">
              <a:latin typeface="Helvetica" panose="020B0604020202020204" pitchFamily="34" charset="0"/>
              <a:cs typeface="Helvetica" panose="020B0604020202020204" pitchFamily="34" charset="0"/>
            </a:endParaRPr>
          </a:p>
          <a:p>
            <a:pPr marL="365760" lvl="2" indent="-182880">
              <a:lnSpc>
                <a:spcPct val="107000"/>
              </a:lnSpc>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25"/>
              </a:rPr>
              <a:t>Biosimilars: Interchangeability </a:t>
            </a:r>
            <a:endParaRPr lang="en-US" sz="1600" dirty="0">
              <a:latin typeface="Helvetica" panose="020B0604020202020204" pitchFamily="34" charset="0"/>
              <a:cs typeface="Helvetica" panose="020B0604020202020204" pitchFamily="34" charset="0"/>
            </a:endParaRPr>
          </a:p>
          <a:p>
            <a:pPr marL="365760" lvl="2" indent="-182880">
              <a:lnSpc>
                <a:spcPct val="107000"/>
              </a:lnSpc>
              <a:buFont typeface="Calibri" panose="020F0502020204030204" pitchFamily="34" charset="0"/>
              <a:buChar char="­"/>
            </a:pPr>
            <a:r>
              <a:rPr lang="en-US" sz="1600" dirty="0">
                <a:latin typeface="Helvetica" panose="020B0604020202020204" pitchFamily="34" charset="0"/>
                <a:cs typeface="Helvetica" panose="020B0604020202020204" pitchFamily="34" charset="0"/>
              </a:rPr>
              <a:t>Biosimilars: The Purple Book</a:t>
            </a:r>
          </a:p>
          <a:p>
            <a:pPr marL="365760" lvl="2" indent="-182880">
              <a:lnSpc>
                <a:spcPct val="107000"/>
              </a:lnSpc>
              <a:buFont typeface="Calibri" panose="020F0502020204030204" pitchFamily="34" charset="0"/>
              <a:buChar char="­"/>
            </a:pPr>
            <a:r>
              <a:rPr lang="en-US" sz="1600" dirty="0">
                <a:latin typeface="Helvetica" panose="020B0604020202020204" pitchFamily="34" charset="0"/>
                <a:cs typeface="Helvetica" panose="020B0604020202020204" pitchFamily="34" charset="0"/>
              </a:rPr>
              <a:t>A Walk-Through of FDA’s Purple Book: Database of Biological Products</a:t>
            </a:r>
          </a:p>
          <a:p>
            <a:pPr marL="365760" lvl="2" indent="-182880">
              <a:lnSpc>
                <a:spcPct val="107000"/>
              </a:lnSpc>
              <a:buFont typeface="Calibri" panose="020F0502020204030204" pitchFamily="34" charset="0"/>
              <a:buChar char="­"/>
            </a:pPr>
            <a:r>
              <a:rPr lang="en-US" sz="1600" dirty="0">
                <a:latin typeface="Helvetica" panose="020B0604020202020204" pitchFamily="34" charset="0"/>
                <a:cs typeface="Helvetica" panose="020B0604020202020204" pitchFamily="34" charset="0"/>
              </a:rPr>
              <a:t>Biosimilars: Totality of the Evidence in Biosimilar Development</a:t>
            </a:r>
          </a:p>
          <a:p>
            <a:pPr marL="365760" lvl="2" indent="-182880">
              <a:lnSpc>
                <a:spcPct val="107000"/>
              </a:lnSpc>
              <a:buFont typeface="Calibri" panose="020F0502020204030204" pitchFamily="34" charset="0"/>
              <a:buChar char="­"/>
            </a:pPr>
            <a:r>
              <a:rPr lang="en-US" sz="1600" dirty="0">
                <a:latin typeface="Helvetica" panose="020B0604020202020204" pitchFamily="34" charset="0"/>
                <a:cs typeface="Helvetica" panose="020B0604020202020204" pitchFamily="34" charset="0"/>
              </a:rPr>
              <a:t>Biosimilars: Comparative Analytical Assessment</a:t>
            </a:r>
          </a:p>
          <a:p>
            <a:pPr marL="0" lvl="1" indent="-182880">
              <a:lnSpc>
                <a:spcPct val="107000"/>
              </a:lnSpc>
              <a:buFont typeface="Arial" panose="020B0604020202020204" pitchFamily="34" charset="0"/>
              <a:buChar char="•"/>
            </a:pPr>
            <a:r>
              <a:rPr lang="en-US" sz="1600" dirty="0">
                <a:latin typeface="Helvetica" panose="020B0604020202020204" pitchFamily="34" charset="0"/>
                <a:cs typeface="Helvetica" panose="020B0604020202020204" pitchFamily="34" charset="0"/>
              </a:rPr>
              <a:t>Discussion Questions (Levels 1 and 2)</a:t>
            </a: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26"/>
              </a:rPr>
              <a:t>Foundational Concepts </a:t>
            </a:r>
            <a:endParaRPr lang="en-US" sz="1600" dirty="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dirty="0">
                <a:latin typeface="Helvetica" panose="020B0604020202020204" pitchFamily="34" charset="0"/>
                <a:cs typeface="Helvetica" panose="020B0604020202020204" pitchFamily="34" charset="0"/>
                <a:hlinkClick r:id="rId27"/>
              </a:rPr>
              <a:t>Regulatory and Scientific Concepts </a:t>
            </a:r>
            <a:endParaRPr lang="en-US" sz="1600" dirty="0">
              <a:latin typeface="Helvetica" panose="020B0604020202020204" pitchFamily="34" charset="0"/>
              <a:cs typeface="Helvetica" panose="020B0604020202020204" pitchFamily="34" charset="0"/>
            </a:endParaRPr>
          </a:p>
          <a:p>
            <a:pPr marL="182880" lvl="1" indent="-182880">
              <a:buFont typeface="Arial" panose="020B0604020202020204" pitchFamily="34" charset="0"/>
              <a:buChar char="•"/>
            </a:pPr>
            <a:r>
              <a:rPr lang="en-US" sz="1600" dirty="0">
                <a:latin typeface="Helvetica" panose="020B0604020202020204" pitchFamily="34" charset="0"/>
                <a:cs typeface="Helvetica" panose="020B0604020202020204" pitchFamily="34" charset="0"/>
              </a:rPr>
              <a:t>Exercises (Levels 1 and 2) Provided in the Resource Guide for Teaching Faculty </a:t>
            </a:r>
          </a:p>
          <a:p>
            <a:pPr marL="0" lvl="1" indent="-182880">
              <a:lnSpc>
                <a:spcPct val="107000"/>
              </a:lnSpc>
              <a:buFont typeface="Arial" panose="020B0604020202020204" pitchFamily="34" charset="0"/>
              <a:buChar char="•"/>
            </a:pPr>
            <a:r>
              <a:rPr lang="en-US" sz="1600" dirty="0">
                <a:latin typeface="Helvetica" panose="020B0604020202020204" pitchFamily="34" charset="0"/>
                <a:cs typeface="Helvetica" panose="020B0604020202020204" pitchFamily="34" charset="0"/>
              </a:rPr>
              <a:t>Resources</a:t>
            </a:r>
          </a:p>
        </p:txBody>
      </p:sp>
    </p:spTree>
    <p:extLst>
      <p:ext uri="{BB962C8B-B14F-4D97-AF65-F5344CB8AC3E}">
        <p14:creationId xmlns:p14="http://schemas.microsoft.com/office/powerpoint/2010/main" val="23007984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7DD9-3C17-4A4A-B4A1-3032AB2E89DF}"/>
              </a:ext>
            </a:extLst>
          </p:cNvPr>
          <p:cNvSpPr>
            <a:spLocks noGrp="1"/>
          </p:cNvSpPr>
          <p:nvPr>
            <p:ph type="title" idx="4294967295"/>
          </p:nvPr>
        </p:nvSpPr>
        <p:spPr>
          <a:xfrm>
            <a:off x="838200" y="2353576"/>
            <a:ext cx="10515600" cy="1325563"/>
          </a:xfrm>
        </p:spPr>
        <p:txBody>
          <a:bodyPr>
            <a:normAutofit/>
          </a:bodyPr>
          <a:lstStyle/>
          <a:p>
            <a:pPr algn="ctr"/>
            <a:r>
              <a:rPr lang="en-US" sz="5800" b="1">
                <a:solidFill>
                  <a:srgbClr val="007DBC"/>
                </a:solidFill>
                <a:latin typeface="Merriweather" pitchFamily="50" charset="0"/>
              </a:rPr>
              <a:t>Key Takeaways</a:t>
            </a:r>
          </a:p>
        </p:txBody>
      </p:sp>
    </p:spTree>
    <p:extLst>
      <p:ext uri="{BB962C8B-B14F-4D97-AF65-F5344CB8AC3E}">
        <p14:creationId xmlns:p14="http://schemas.microsoft.com/office/powerpoint/2010/main" val="3583118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9CD2-86A5-1443-8BBD-52A1237CA3B6}"/>
              </a:ext>
            </a:extLst>
          </p:cNvPr>
          <p:cNvSpPr>
            <a:spLocks noGrp="1"/>
          </p:cNvSpPr>
          <p:nvPr>
            <p:ph type="title"/>
          </p:nvPr>
        </p:nvSpPr>
        <p:spPr/>
        <p:txBody>
          <a:bodyPr/>
          <a:lstStyle/>
          <a:p>
            <a:r>
              <a:rPr lang="en-US" b="1">
                <a:latin typeface="Merriweather" pitchFamily="50" charset="0"/>
              </a:rPr>
              <a:t>Key Takeaways</a:t>
            </a:r>
          </a:p>
        </p:txBody>
      </p:sp>
      <p:graphicFrame>
        <p:nvGraphicFramePr>
          <p:cNvPr id="4" name="Table 8">
            <a:extLst>
              <a:ext uri="{FF2B5EF4-FFF2-40B4-BE49-F238E27FC236}">
                <a16:creationId xmlns:a16="http://schemas.microsoft.com/office/drawing/2014/main" id="{FEC5DA10-3072-F342-9772-485A013FB1E6}"/>
              </a:ext>
            </a:extLst>
          </p:cNvPr>
          <p:cNvGraphicFramePr>
            <a:graphicFrameLocks noGrp="1"/>
          </p:cNvGraphicFramePr>
          <p:nvPr>
            <p:extLst>
              <p:ext uri="{D42A27DB-BD31-4B8C-83A1-F6EECF244321}">
                <p14:modId xmlns:p14="http://schemas.microsoft.com/office/powerpoint/2010/main" val="2717388660"/>
              </p:ext>
            </p:extLst>
          </p:nvPr>
        </p:nvGraphicFramePr>
        <p:xfrm>
          <a:off x="221876" y="1375965"/>
          <a:ext cx="11752731" cy="4849368"/>
        </p:xfrm>
        <a:graphic>
          <a:graphicData uri="http://schemas.openxmlformats.org/drawingml/2006/table">
            <a:tbl>
              <a:tblPr firstRow="1" bandRow="1">
                <a:tableStyleId>{5C22544A-7EE6-4342-B048-85BDC9FD1C3A}</a:tableStyleId>
              </a:tblPr>
              <a:tblGrid>
                <a:gridCol w="2696136">
                  <a:extLst>
                    <a:ext uri="{9D8B030D-6E8A-4147-A177-3AD203B41FA5}">
                      <a16:colId xmlns:a16="http://schemas.microsoft.com/office/drawing/2014/main" val="3608953874"/>
                    </a:ext>
                  </a:extLst>
                </a:gridCol>
                <a:gridCol w="2528047">
                  <a:extLst>
                    <a:ext uri="{9D8B030D-6E8A-4147-A177-3AD203B41FA5}">
                      <a16:colId xmlns:a16="http://schemas.microsoft.com/office/drawing/2014/main" val="1801589172"/>
                    </a:ext>
                  </a:extLst>
                </a:gridCol>
                <a:gridCol w="2084258">
                  <a:extLst>
                    <a:ext uri="{9D8B030D-6E8A-4147-A177-3AD203B41FA5}">
                      <a16:colId xmlns:a16="http://schemas.microsoft.com/office/drawing/2014/main" val="3301610992"/>
                    </a:ext>
                  </a:extLst>
                </a:gridCol>
                <a:gridCol w="2155019">
                  <a:extLst>
                    <a:ext uri="{9D8B030D-6E8A-4147-A177-3AD203B41FA5}">
                      <a16:colId xmlns:a16="http://schemas.microsoft.com/office/drawing/2014/main" val="2614828570"/>
                    </a:ext>
                  </a:extLst>
                </a:gridCol>
                <a:gridCol w="2289271">
                  <a:extLst>
                    <a:ext uri="{9D8B030D-6E8A-4147-A177-3AD203B41FA5}">
                      <a16:colId xmlns:a16="http://schemas.microsoft.com/office/drawing/2014/main" val="3264986596"/>
                    </a:ext>
                  </a:extLst>
                </a:gridCol>
              </a:tblGrid>
              <a:tr h="7040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Merriweather" pitchFamily="50" charset="0"/>
                        </a:rPr>
                        <a:t>Variation in </a:t>
                      </a:r>
                      <a:r>
                        <a:rPr lang="en-US" sz="1400" b="1">
                          <a:solidFill>
                            <a:schemeClr val="bg1"/>
                          </a:solidFill>
                          <a:latin typeface="Merriweather" pitchFamily="50" charset="0"/>
                        </a:rPr>
                        <a:t>biologics</a:t>
                      </a:r>
                      <a:r>
                        <a:rPr lang="en-US" sz="1400" b="1">
                          <a:latin typeface="Merriweather" pitchFamily="50" charset="0"/>
                        </a:rPr>
                        <a:t> and </a:t>
                      </a:r>
                      <a:br>
                        <a:rPr lang="en-US" sz="1400" b="1">
                          <a:latin typeface="Merriweather" pitchFamily="50" charset="0"/>
                        </a:rPr>
                      </a:br>
                      <a:r>
                        <a:rPr lang="en-US" sz="1400" b="1">
                          <a:latin typeface="Merriweather" pitchFamily="50" charset="0"/>
                        </a:rPr>
                        <a:t>safety of biosimilars</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algn="ctr"/>
                      <a:r>
                        <a:rPr lang="en-US" sz="1400" b="1">
                          <a:latin typeface="Merriweather" pitchFamily="50" charset="0"/>
                        </a:rPr>
                        <a:t>Naming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latin typeface="Merriweather" pitchFamily="50" charset="0"/>
                        </a:rPr>
                        <a:t>Labeling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algn="ctr"/>
                      <a:r>
                        <a:rPr lang="en-US" sz="1400" b="1">
                          <a:latin typeface="Merriweather" pitchFamily="50" charset="0"/>
                        </a:rPr>
                        <a:t>Prescribing </a:t>
                      </a:r>
                      <a:r>
                        <a:rPr lang="en-US" sz="1400" b="1">
                          <a:solidFill>
                            <a:schemeClr val="bg1"/>
                          </a:solidFill>
                          <a:latin typeface="Merriweather" pitchFamily="50" charset="0"/>
                        </a:rPr>
                        <a:t>and s</a:t>
                      </a:r>
                      <a:r>
                        <a:rPr lang="en-US" sz="1400" b="1">
                          <a:latin typeface="Merriweather" pitchFamily="50" charset="0"/>
                        </a:rPr>
                        <a:t>ubstitution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algn="ctr"/>
                      <a:r>
                        <a:rPr lang="en-US" sz="1400" b="1">
                          <a:latin typeface="Merriweather" pitchFamily="50" charset="0"/>
                        </a:rPr>
                        <a:t>Resources</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extLst>
                  <a:ext uri="{0D108BD9-81ED-4DB2-BD59-A6C34878D82A}">
                    <a16:rowId xmlns:a16="http://schemas.microsoft.com/office/drawing/2014/main" val="4232945922"/>
                  </a:ext>
                </a:extLst>
              </a:tr>
              <a:tr h="3968496">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Reference products and biosimilar are approved through different regulatory pathways.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All biologics (both reference products and biosimilars) contain slight, natural variation as they are typically manufactured from living sources.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Assessments are performed to compare the biosimilar to the reference product to ensure that any inherent variability in the final product does not result in any clinically meaningful differences in terms of safety and effectiveness. </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Helvetica" panose="020B0604020202020204" pitchFamily="34" charset="0"/>
                          <a:ea typeface="+mn-ea"/>
                          <a:cs typeface="Helvetica" panose="020B0604020202020204" pitchFamily="34" charset="0"/>
                        </a:rPr>
                        <a:t>Many biologics, including most</a:t>
                      </a:r>
                      <a:r>
                        <a:rPr lang="en-US" sz="1400" kern="1200" dirty="0">
                          <a:solidFill>
                            <a:srgbClr val="FF0000"/>
                          </a:solidFill>
                          <a:latin typeface="Helvetica" panose="020B0604020202020204" pitchFamily="34" charset="0"/>
                          <a:ea typeface="+mn-ea"/>
                          <a:cs typeface="Helvetica" panose="020B0604020202020204" pitchFamily="34" charset="0"/>
                        </a:rPr>
                        <a:t> </a:t>
                      </a:r>
                      <a:r>
                        <a:rPr lang="en-US" sz="1400" kern="1200" dirty="0">
                          <a:solidFill>
                            <a:schemeClr val="tx1"/>
                          </a:solidFill>
                          <a:latin typeface="Helvetica" panose="020B0604020202020204" pitchFamily="34" charset="0"/>
                          <a:ea typeface="+mn-ea"/>
                          <a:cs typeface="Helvetica" panose="020B0604020202020204" pitchFamily="34" charset="0"/>
                        </a:rPr>
                        <a:t>recently approved reference products, and all biosimilars, and interchangeable biosimilars, are subject to FDA’s nonproprietary naming policy for biologics. </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Helvetica" panose="020B0604020202020204" pitchFamily="34" charset="0"/>
                          <a:ea typeface="+mn-ea"/>
                          <a:cs typeface="Helvetica" panose="020B0604020202020204" pitchFamily="34" charset="0"/>
                        </a:rPr>
                        <a:t>The naming convention for biologics is a nonproprietary name consisting of a core name and a unique, product-identifying 4-letter suffix.</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Helvetica" panose="020B0604020202020204" pitchFamily="34" charset="0"/>
                          <a:ea typeface="+mn-ea"/>
                          <a:cs typeface="Helvetica" panose="020B0604020202020204" pitchFamily="34" charset="0"/>
                        </a:rPr>
                        <a:t>The naming convention helps patients and providers know which biologic is being prescribed and dispensed.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Helvetica" panose="020B0604020202020204" pitchFamily="34" charset="0"/>
                          <a:cs typeface="Helvetica" panose="020B0604020202020204" pitchFamily="34" charset="0"/>
                        </a:rPr>
                        <a:t>Health care professionals are advised to review the labeling (i.e., prescribing information) of the biosimilar to determine the conditions of use (e.g., indications, dosing regimens) and routes of administration for which the biosimilar is approved.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Health care professionals can prescribe biosimilars and interchangeable biosimilars just as they would prescribe other medication</a:t>
                      </a:r>
                      <a:r>
                        <a:rPr lang="en-US" sz="1400" kern="1200">
                          <a:solidFill>
                            <a:schemeClr val="tx1"/>
                          </a:solidFill>
                          <a:latin typeface="Helvetica" panose="020B0604020202020204" pitchFamily="34" charset="0"/>
                          <a:ea typeface="+mn-ea"/>
                          <a:cs typeface="Helvetica" panose="020B0604020202020204" pitchFamily="34" charset="0"/>
                        </a:rPr>
                        <a:t>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FDA-approved interchangeable biosimilars may be substituted for the reference product without the intervention of the prescribing health care provider, subject to state laws.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Laws differ by state on biologic substitution.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7475" indent="-90488">
                        <a:buFont typeface="Arial" panose="020B0604020202020204" pitchFamily="34" charset="0"/>
                        <a:buChar char="•"/>
                      </a:pPr>
                      <a:r>
                        <a:rPr lang="en-US" sz="1400" dirty="0">
                          <a:solidFill>
                            <a:schemeClr val="tx1"/>
                          </a:solidFill>
                          <a:latin typeface="Helvetica" panose="020B0604020202020204" pitchFamily="34" charset="0"/>
                          <a:cs typeface="Helvetica" panose="020B0604020202020204" pitchFamily="34" charset="0"/>
                        </a:rPr>
                        <a:t>Purple Book is an online database on FDA-approved biologics.</a:t>
                      </a:r>
                    </a:p>
                    <a:p>
                      <a:pPr marL="91440" indent="-91440">
                        <a:buFont typeface="Arial" panose="020B0604020202020204" pitchFamily="34" charset="0"/>
                        <a:buChar char="•"/>
                      </a:pPr>
                      <a:r>
                        <a:rPr lang="en-US" sz="1400" dirty="0">
                          <a:solidFill>
                            <a:schemeClr val="tx1"/>
                          </a:solidFill>
                          <a:latin typeface="Helvetica" panose="020B0604020202020204" pitchFamily="34" charset="0"/>
                          <a:cs typeface="Helvetica" panose="020B0604020202020204" pitchFamily="34" charset="0"/>
                        </a:rPr>
                        <a:t>It includes simple and advanced search functions.</a:t>
                      </a:r>
                    </a:p>
                    <a:p>
                      <a:pPr marL="91440" indent="-91440">
                        <a:buFont typeface="Arial" panose="020B0604020202020204" pitchFamily="34" charset="0"/>
                        <a:buChar char="•"/>
                      </a:pPr>
                      <a:r>
                        <a:rPr lang="en-US" sz="1400" dirty="0">
                          <a:solidFill>
                            <a:schemeClr val="tx1"/>
                          </a:solidFill>
                          <a:latin typeface="Helvetica" panose="020B0604020202020204" pitchFamily="34" charset="0"/>
                          <a:cs typeface="Helvetica" panose="020B0604020202020204" pitchFamily="34" charset="0"/>
                        </a:rPr>
                        <a:t>Listings include links to product labels and other information via </a:t>
                      </a:r>
                      <a:r>
                        <a:rPr lang="en-US" sz="1400" dirty="0" err="1">
                          <a:solidFill>
                            <a:schemeClr val="tx1"/>
                          </a:solidFill>
                          <a:latin typeface="Helvetica" panose="020B0604020202020204" pitchFamily="34" charset="0"/>
                          <a:cs typeface="Helvetica" panose="020B0604020202020204" pitchFamily="34" charset="0"/>
                        </a:rPr>
                        <a:t>Drugs@FDA</a:t>
                      </a:r>
                      <a:r>
                        <a:rPr lang="en-US" sz="1400" dirty="0">
                          <a:solidFill>
                            <a:schemeClr val="tx1"/>
                          </a:solidFill>
                          <a:latin typeface="Helvetica" panose="020B0604020202020204" pitchFamily="34" charset="0"/>
                          <a:cs typeface="Helvetica" panose="020B0604020202020204" pitchFamily="34" charset="0"/>
                        </a:rPr>
                        <a:t>.</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Helvetica" panose="020B0604020202020204" pitchFamily="34" charset="0"/>
                          <a:cs typeface="Helvetica" panose="020B0604020202020204" pitchFamily="34" charset="0"/>
                        </a:rPr>
                        <a:t>FDA has patient and provider resources on its website:</a:t>
                      </a:r>
                    </a:p>
                    <a:p>
                      <a:pPr marL="274320" marR="0" lvl="0"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aseline="0" dirty="0">
                          <a:solidFill>
                            <a:schemeClr val="tx1"/>
                          </a:solidFill>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Provider resources</a:t>
                      </a:r>
                      <a:endParaRPr lang="en-US" sz="1400" baseline="0" dirty="0">
                        <a:solidFill>
                          <a:schemeClr val="tx1"/>
                        </a:solidFill>
                        <a:latin typeface="Helvetica" panose="020B0604020202020204" pitchFamily="34" charset="0"/>
                        <a:cs typeface="Helvetica" panose="020B0604020202020204" pitchFamily="34" charset="0"/>
                      </a:endParaRPr>
                    </a:p>
                    <a:p>
                      <a:pPr marL="274320" marR="0" lvl="0"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aseline="0" dirty="0">
                          <a:solidFill>
                            <a:schemeClr val="tx1"/>
                          </a:solidFill>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Patient resources</a:t>
                      </a:r>
                      <a:r>
                        <a:rPr lang="en-US" sz="1400" baseline="0" dirty="0">
                          <a:solidFill>
                            <a:schemeClr val="tx1"/>
                          </a:solidFill>
                          <a:latin typeface="Helvetica" panose="020B0604020202020204" pitchFamily="34" charset="0"/>
                          <a:cs typeface="Helvetica" panose="020B0604020202020204" pitchFamily="34" charset="0"/>
                        </a:rPr>
                        <a:t> (English)</a:t>
                      </a:r>
                    </a:p>
                    <a:p>
                      <a:pPr marL="274320" marR="0" lvl="0" indent="-18288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aseline="0" dirty="0">
                          <a:solidFill>
                            <a:schemeClr val="tx1"/>
                          </a:solidFill>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Patient resources </a:t>
                      </a:r>
                      <a:r>
                        <a:rPr lang="en-US" sz="1400" baseline="0" dirty="0">
                          <a:solidFill>
                            <a:schemeClr val="tx1"/>
                          </a:solidFill>
                          <a:latin typeface="Helvetica" panose="020B0604020202020204" pitchFamily="34" charset="0"/>
                          <a:cs typeface="Helvetica" panose="020B0604020202020204" pitchFamily="34" charset="0"/>
                        </a:rPr>
                        <a:t>(Spanish)</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5987970"/>
                  </a:ext>
                </a:extLst>
              </a:tr>
            </a:tbl>
          </a:graphicData>
        </a:graphic>
      </p:graphicFrame>
    </p:spTree>
    <p:extLst>
      <p:ext uri="{BB962C8B-B14F-4D97-AF65-F5344CB8AC3E}">
        <p14:creationId xmlns:p14="http://schemas.microsoft.com/office/powerpoint/2010/main" val="3726788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4F5A-C303-49F2-8FA9-3F113ACD3C7A}"/>
              </a:ext>
            </a:extLst>
          </p:cNvPr>
          <p:cNvSpPr>
            <a:spLocks noGrp="1"/>
          </p:cNvSpPr>
          <p:nvPr>
            <p:ph type="title" idx="4294967295"/>
          </p:nvPr>
        </p:nvSpPr>
        <p:spPr>
          <a:xfrm>
            <a:off x="1012371" y="2426155"/>
            <a:ext cx="10515600" cy="1325563"/>
          </a:xfrm>
        </p:spPr>
        <p:txBody>
          <a:bodyPr>
            <a:normAutofit/>
          </a:bodyPr>
          <a:lstStyle/>
          <a:p>
            <a:pPr algn="ctr"/>
            <a:r>
              <a:rPr lang="en-US" sz="5800" b="1" dirty="0">
                <a:solidFill>
                  <a:srgbClr val="007DBC"/>
                </a:solidFill>
                <a:latin typeface="Merriweather" pitchFamily="50" charset="0"/>
              </a:rPr>
              <a:t>Knowledge Assessment</a:t>
            </a:r>
          </a:p>
        </p:txBody>
      </p:sp>
    </p:spTree>
    <p:extLst>
      <p:ext uri="{BB962C8B-B14F-4D97-AF65-F5344CB8AC3E}">
        <p14:creationId xmlns:p14="http://schemas.microsoft.com/office/powerpoint/2010/main" val="808538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515D38-020B-8343-A3B7-8D78B1A67A6F}"/>
              </a:ext>
            </a:extLst>
          </p:cNvPr>
          <p:cNvSpPr>
            <a:spLocks noGrp="1"/>
          </p:cNvSpPr>
          <p:nvPr>
            <p:ph type="title"/>
          </p:nvPr>
        </p:nvSpPr>
        <p:spPr>
          <a:xfrm>
            <a:off x="170366" y="1"/>
            <a:ext cx="10515600" cy="1130358"/>
          </a:xfrm>
        </p:spPr>
        <p:txBody>
          <a:bodyPr/>
          <a:lstStyle/>
          <a:p>
            <a:r>
              <a:rPr lang="en-US" b="1" dirty="0">
                <a:latin typeface="Merriweather" pitchFamily="50" charset="0"/>
              </a:rPr>
              <a:t>Multiple Choice Questions</a:t>
            </a:r>
            <a:r>
              <a:rPr lang="en-US" b="1">
                <a:latin typeface="Merriweather" pitchFamily="50" charset="0"/>
              </a:rPr>
              <a:t> – 1 of 6</a:t>
            </a:r>
            <a:endParaRPr lang="en-US" b="1" dirty="0">
              <a:latin typeface="Merriweather" pitchFamily="50" charset="0"/>
            </a:endParaRP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Biological Product Complexity</a:t>
            </a: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88791" cy="3339184"/>
          </a:xfrm>
          <a:prstGeom prst="rect">
            <a:avLst/>
          </a:prstGeom>
          <a:noFill/>
        </p:spPr>
        <p:txBody>
          <a:bodyPr wrap="square">
            <a:spAutoFit/>
          </a:bodyPr>
          <a:lstStyle/>
          <a:p>
            <a:pPr marR="0" algn="just">
              <a:lnSpc>
                <a:spcPct val="107000"/>
              </a:lnSpc>
              <a:spcBef>
                <a:spcPts val="0"/>
              </a:spcBef>
              <a:spcAft>
                <a:spcPts val="0"/>
              </a:spcAft>
            </a:pPr>
            <a:r>
              <a:rPr lang="en-US" b="1" dirty="0">
                <a:latin typeface="Helvetica" panose="020B0604020202020204" pitchFamily="34" charset="0"/>
                <a:ea typeface="Calibri" panose="020F0502020204030204" pitchFamily="34" charset="0"/>
                <a:cs typeface="Helvetica" panose="020B0604020202020204" pitchFamily="34" charset="0"/>
              </a:rPr>
              <a:t>Q1: Minor inherent variation occurs during manufacturing of biological products. Which statement(s) is true about inherent variation?</a:t>
            </a:r>
            <a:endParaRPr lang="en-US"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Minor inherent variation occurs during the manufacturing of both reference products and biosimilar products as both are typically manufactured from living cells. </a:t>
            </a:r>
          </a:p>
          <a:p>
            <a:pPr marL="342900" marR="0" lvl="0" indent="-342900">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Each lot of the reference product and biosimilar product can show slight difference in molecular structure due to inherent variation.</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As part of the approval process, FDA assesses manufacturers’ strategies to control for the pattern and degree of variations between different lots of the biological product to ensure that all biological products are safe, effective, and high quality. </a:t>
            </a:r>
          </a:p>
          <a:p>
            <a:pPr marL="342900" marR="0" lvl="0" indent="-342900" algn="just">
              <a:lnSpc>
                <a:spcPct val="107000"/>
              </a:lnSpc>
              <a:spcBef>
                <a:spcPts val="0"/>
              </a:spcBef>
              <a:spcAft>
                <a:spcPts val="0"/>
              </a:spcAft>
              <a:buFont typeface="+mj-lt"/>
              <a:buAutoNum type="alphaUcPeriod"/>
            </a:pPr>
            <a:r>
              <a:rPr lang="en-US" dirty="0">
                <a:solidFill>
                  <a:srgbClr val="004A90"/>
                </a:solidFill>
                <a:latin typeface="Helvetica" panose="020B0604020202020204" pitchFamily="34" charset="0"/>
                <a:ea typeface="Calibri" panose="020F0502020204030204" pitchFamily="34" charset="0"/>
                <a:cs typeface="Helvetica" panose="020B0604020202020204" pitchFamily="34" charset="0"/>
              </a:rPr>
              <a:t>*All of the above.</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None of the above.</a:t>
            </a:r>
            <a:endParaRPr lang="en-US" sz="1800" dirty="0">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272395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515D38-020B-8343-A3B7-8D78B1A67A6F}"/>
              </a:ext>
            </a:extLst>
          </p:cNvPr>
          <p:cNvSpPr>
            <a:spLocks noGrp="1"/>
          </p:cNvSpPr>
          <p:nvPr>
            <p:ph type="title"/>
          </p:nvPr>
        </p:nvSpPr>
        <p:spPr>
          <a:xfrm>
            <a:off x="170366" y="1"/>
            <a:ext cx="10515600" cy="1130358"/>
          </a:xfrm>
        </p:spPr>
        <p:txBody>
          <a:bodyPr/>
          <a:lstStyle/>
          <a:p>
            <a:r>
              <a:rPr lang="en-US" b="1">
                <a:latin typeface="Merriweather" pitchFamily="50" charset="0"/>
              </a:rPr>
              <a:t>Multiple Choice Questions – 2 of 6</a:t>
            </a: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Biological Product Complexity</a:t>
            </a: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95176" cy="3923575"/>
          </a:xfrm>
          <a:prstGeom prst="rect">
            <a:avLst/>
          </a:prstGeom>
          <a:noFill/>
        </p:spPr>
        <p:txBody>
          <a:bodyPr wrap="square">
            <a:spAutoFit/>
          </a:bodyPr>
          <a:lstStyle/>
          <a:p>
            <a:pPr marR="0">
              <a:lnSpc>
                <a:spcPct val="107000"/>
              </a:lnSpc>
              <a:spcBef>
                <a:spcPts val="0"/>
              </a:spcBef>
              <a:spcAft>
                <a:spcPts val="0"/>
              </a:spcAft>
            </a:pPr>
            <a:r>
              <a:rPr lang="en-US" b="1" dirty="0">
                <a:latin typeface="Helvetica" panose="020B0604020202020204" pitchFamily="34" charset="0"/>
                <a:ea typeface="Calibri" panose="020F0502020204030204" pitchFamily="34" charset="0"/>
                <a:cs typeface="Helvetica" panose="020B0604020202020204" pitchFamily="34" charset="0"/>
              </a:rPr>
              <a:t>Q2: What data must biosimilar manufacturers demonstrate as part of the approval process?</a:t>
            </a:r>
            <a:endParaRPr lang="en-US"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Biosimilar manufacturers do not have to generate the same profile of data as for reference products. Instead, data are generated and evaluated from a foundation of detailed analytical characterization, and a structural and functional comparison of the products including, if needed, animal and toxicity studies.</a:t>
            </a:r>
          </a:p>
          <a:p>
            <a:pPr marL="342900" marR="0" lvl="0" indent="-342900">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Biosimilar manufacturers must provide comprehensive comparative analytical data to demonstrate that the biosimilar is highly similar to the reference product. This also includes studies to understand the heterogeneity of biological products and the strategies to control for ranges of variability of different forms by standardizing the manufacturing process.</a:t>
            </a:r>
          </a:p>
          <a:p>
            <a:pPr marL="342900" marR="0" lvl="0" indent="-342900">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Biosimilar manufacturers must demonstrate that no clinically meaningful differences exist between the biosimilar product and reference product by providing comparative clinical pharmacology data (i.e., pharmacokinetics, and where applicable, pharmacodynamics), and if needed, additional clinical studies.  </a:t>
            </a:r>
          </a:p>
          <a:p>
            <a:pPr marL="342900" marR="0" lvl="0" indent="-342900">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B and C.</a:t>
            </a:r>
          </a:p>
          <a:p>
            <a:pPr marL="342900" marR="0" lvl="0" indent="-342900">
              <a:lnSpc>
                <a:spcPct val="107000"/>
              </a:lnSpc>
              <a:spcBef>
                <a:spcPts val="0"/>
              </a:spcBef>
              <a:spcAft>
                <a:spcPts val="0"/>
              </a:spcAft>
              <a:buFont typeface="+mj-lt"/>
              <a:buAutoNum type="alphaUcPeriod"/>
            </a:pPr>
            <a:r>
              <a:rPr lang="en-US" dirty="0">
                <a:solidFill>
                  <a:srgbClr val="004A90"/>
                </a:solidFill>
                <a:latin typeface="Helvetica" panose="020B0604020202020204" pitchFamily="34" charset="0"/>
                <a:ea typeface="Calibri" panose="020F0502020204030204" pitchFamily="34" charset="0"/>
                <a:cs typeface="Helvetica" panose="020B0604020202020204" pitchFamily="34" charset="0"/>
              </a:rPr>
              <a:t>* A, B, and C.</a:t>
            </a:r>
          </a:p>
        </p:txBody>
      </p:sp>
    </p:spTree>
    <p:extLst>
      <p:ext uri="{BB962C8B-B14F-4D97-AF65-F5344CB8AC3E}">
        <p14:creationId xmlns:p14="http://schemas.microsoft.com/office/powerpoint/2010/main" val="2349074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515D38-020B-8343-A3B7-8D78B1A67A6F}"/>
              </a:ext>
            </a:extLst>
          </p:cNvPr>
          <p:cNvSpPr>
            <a:spLocks noGrp="1"/>
          </p:cNvSpPr>
          <p:nvPr>
            <p:ph type="title"/>
          </p:nvPr>
        </p:nvSpPr>
        <p:spPr>
          <a:xfrm>
            <a:off x="170366" y="1"/>
            <a:ext cx="10515600" cy="1130358"/>
          </a:xfrm>
        </p:spPr>
        <p:txBody>
          <a:bodyPr/>
          <a:lstStyle/>
          <a:p>
            <a:r>
              <a:rPr lang="en-US" b="1">
                <a:latin typeface="Merriweather" pitchFamily="50" charset="0"/>
              </a:rPr>
              <a:t>Multiple Choice Questions – 3 of 6</a:t>
            </a: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Approval Pathways</a:t>
            </a:r>
            <a:endParaRPr lang="en-US" sz="2000">
              <a:solidFill>
                <a:srgbClr val="004A90"/>
              </a:solidFill>
              <a:latin typeface="Merriweather" pitchFamily="50" charset="0"/>
            </a:endParaRP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95176" cy="3339184"/>
          </a:xfrm>
          <a:prstGeom prst="rect">
            <a:avLst/>
          </a:prstGeom>
          <a:noFill/>
        </p:spPr>
        <p:txBody>
          <a:bodyPr wrap="square">
            <a:spAutoFit/>
          </a:bodyPr>
          <a:lstStyle/>
          <a:p>
            <a:pPr marL="6350" marR="0" indent="-6350">
              <a:lnSpc>
                <a:spcPct val="107000"/>
              </a:lnSpc>
              <a:spcBef>
                <a:spcPts val="0"/>
              </a:spcBef>
              <a:spcAft>
                <a:spcPts val="0"/>
              </a:spcAft>
            </a:pPr>
            <a:r>
              <a:rPr lang="en-US" b="1" dirty="0">
                <a:latin typeface="Helvetica" panose="020B0604020202020204" pitchFamily="34" charset="0"/>
                <a:ea typeface="Calibri" panose="020F0502020204030204" pitchFamily="34" charset="0"/>
                <a:cs typeface="Helvetica" panose="020B0604020202020204" pitchFamily="34" charset="0"/>
              </a:rPr>
              <a:t>Q3. What types of data are needed for approval of a biosimilar? </a:t>
            </a:r>
            <a:endParaRPr lang="en-US"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Comprehensive analytical studies, which form the foundation to demonstrate </a:t>
            </a:r>
            <a:r>
              <a:rPr lang="en-US" dirty="0" err="1">
                <a:latin typeface="Helvetica" panose="020B0604020202020204" pitchFamily="34" charset="0"/>
                <a:ea typeface="Calibri" panose="020F0502020204030204" pitchFamily="34" charset="0"/>
                <a:cs typeface="Helvetica" panose="020B0604020202020204" pitchFamily="34" charset="0"/>
              </a:rPr>
              <a:t>biosimilarity</a:t>
            </a:r>
            <a:r>
              <a:rPr lang="en-US" dirty="0">
                <a:latin typeface="Helvetica" panose="020B0604020202020204" pitchFamily="34" charset="0"/>
                <a:ea typeface="Calibri" panose="020F0502020204030204" pitchFamily="34" charset="0"/>
                <a:cs typeface="Helvetica" panose="020B0604020202020204" pitchFamily="34" charset="0"/>
              </a:rPr>
              <a:t> to an FDA-approved reference product.</a:t>
            </a: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r>
              <a:rPr lang="en-US" dirty="0">
                <a:latin typeface="Helvetica" panose="020B0604020202020204" pitchFamily="34" charset="0"/>
                <a:ea typeface="Calibri" panose="020F0502020204030204" pitchFamily="34" charset="0"/>
                <a:cs typeface="Helvetica" panose="020B0604020202020204" pitchFamily="34" charset="0"/>
              </a:rPr>
              <a:t>This includes data on the structure, purity, and bioactivity of the molecule.</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Comparative animal studies to assess toxicity of the biosimilar product as compared to the reference product, if needed.</a:t>
            </a:r>
            <a:r>
              <a:rPr lang="en-US" dirty="0">
                <a:latin typeface="Helvetica" panose="020B0604020202020204" pitchFamily="34" charset="0"/>
                <a:ea typeface="Times New Roman" panose="02020603050405020304" pitchFamily="18" charset="0"/>
                <a:cs typeface="Helvetica" panose="020B0604020202020204" pitchFamily="34" charset="0"/>
              </a:rPr>
              <a:t>  </a:t>
            </a:r>
            <a:endParaRPr lang="en-US" dirty="0">
              <a:latin typeface="Helvetica" panose="020B0604020202020204" pitchFamily="34" charset="0"/>
              <a:ea typeface="Calibri" panose="020F0502020204030204" pitchFamily="34" charset="0"/>
              <a:cs typeface="Helvetica" panose="020B0604020202020204" pitchFamily="34" charset="0"/>
            </a:endParaRPr>
          </a:p>
          <a:p>
            <a:pPr marL="342900" indent="-342900" algn="just">
              <a:lnSpc>
                <a:spcPct val="107000"/>
              </a:lnSpc>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Comparative clinical study (or studies), if needed, to demonstrate safety, purity, and potency in one or more appropriate conditions of use for which licensure is sought for the biosimilar product. This often includes a comparison of pharmacokinetics (PK), pharmacodynamics (PD) if applicable, and may include comparison of clinical effect, safety, and immunogenicity. </a:t>
            </a:r>
          </a:p>
          <a:p>
            <a:pPr marL="342900" indent="-342900" algn="just">
              <a:lnSpc>
                <a:spcPct val="107000"/>
              </a:lnSpc>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Clinical trials to establish efficacy and safety in each indication for which licensure is sought. </a:t>
            </a:r>
            <a:endParaRPr lang="en-US" strike="sngStrike"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just">
              <a:lnSpc>
                <a:spcPct val="107000"/>
              </a:lnSpc>
              <a:spcBef>
                <a:spcPts val="0"/>
              </a:spcBef>
              <a:spcAft>
                <a:spcPts val="0"/>
              </a:spcAft>
              <a:buFont typeface="+mj-lt"/>
              <a:buAutoNum type="alphaUcPeriod"/>
            </a:pPr>
            <a:r>
              <a:rPr lang="en-US" dirty="0">
                <a:solidFill>
                  <a:srgbClr val="004A90"/>
                </a:solidFill>
                <a:latin typeface="Helvetica" panose="020B0604020202020204" pitchFamily="34" charset="0"/>
                <a:ea typeface="Calibri" panose="020F0502020204030204" pitchFamily="34" charset="0"/>
                <a:cs typeface="Helvetica" panose="020B0604020202020204" pitchFamily="34" charset="0"/>
              </a:rPr>
              <a:t>* A</a:t>
            </a: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r>
              <a:rPr lang="en-US" dirty="0">
                <a:solidFill>
                  <a:srgbClr val="004A90"/>
                </a:solidFill>
                <a:latin typeface="Helvetica" panose="020B0604020202020204" pitchFamily="34" charset="0"/>
                <a:ea typeface="Calibri" panose="020F0502020204030204" pitchFamily="34" charset="0"/>
                <a:cs typeface="Helvetica" panose="020B0604020202020204" pitchFamily="34" charset="0"/>
              </a:rPr>
              <a:t>and C.</a:t>
            </a:r>
          </a:p>
        </p:txBody>
      </p:sp>
    </p:spTree>
    <p:extLst>
      <p:ext uri="{BB962C8B-B14F-4D97-AF65-F5344CB8AC3E}">
        <p14:creationId xmlns:p14="http://schemas.microsoft.com/office/powerpoint/2010/main" val="424548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515D38-020B-8343-A3B7-8D78B1A67A6F}"/>
              </a:ext>
            </a:extLst>
          </p:cNvPr>
          <p:cNvSpPr>
            <a:spLocks noGrp="1"/>
          </p:cNvSpPr>
          <p:nvPr>
            <p:ph type="title"/>
          </p:nvPr>
        </p:nvSpPr>
        <p:spPr>
          <a:xfrm>
            <a:off x="170366" y="1"/>
            <a:ext cx="10515600" cy="1130358"/>
          </a:xfrm>
        </p:spPr>
        <p:txBody>
          <a:bodyPr/>
          <a:lstStyle/>
          <a:p>
            <a:r>
              <a:rPr lang="en-US" b="1">
                <a:latin typeface="Merriweather" pitchFamily="50" charset="0"/>
              </a:rPr>
              <a:t>Multiple Choice Questions – 4 of 6</a:t>
            </a: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Approval Pathways</a:t>
            </a:r>
            <a:endParaRPr lang="en-US" sz="2000">
              <a:solidFill>
                <a:srgbClr val="004A90"/>
              </a:solidFill>
              <a:latin typeface="Merriweather" pitchFamily="50" charset="0"/>
            </a:endParaRP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95176" cy="4477572"/>
          </a:xfrm>
          <a:prstGeom prst="rect">
            <a:avLst/>
          </a:prstGeom>
          <a:noFill/>
        </p:spPr>
        <p:txBody>
          <a:bodyPr wrap="square">
            <a:spAutoFit/>
          </a:bodyPr>
          <a:lstStyle/>
          <a:p>
            <a:pPr marR="0" algn="just">
              <a:spcBef>
                <a:spcPts val="0"/>
              </a:spcBef>
              <a:spcAft>
                <a:spcPts val="0"/>
              </a:spcAft>
            </a:pPr>
            <a:r>
              <a:rPr lang="en-US" b="1" dirty="0">
                <a:latin typeface="Helvetica" panose="020B0604020202020204" pitchFamily="34" charset="0"/>
                <a:ea typeface="Times New Roman" panose="02020603050405020304" pitchFamily="18" charset="0"/>
                <a:cs typeface="Helvetica" panose="020B0604020202020204" pitchFamily="34" charset="0"/>
              </a:rPr>
              <a:t>Q4: </a:t>
            </a:r>
            <a:r>
              <a:rPr lang="en-US" b="1" dirty="0">
                <a:latin typeface="Helvetica" panose="020B0604020202020204" pitchFamily="34" charset="0"/>
                <a:ea typeface="Calibri" panose="020F0502020204030204" pitchFamily="34" charset="0"/>
                <a:cs typeface="Helvetica" panose="020B0604020202020204" pitchFamily="34" charset="0"/>
              </a:rPr>
              <a:t>A meaningful analytical assessment should</a:t>
            </a:r>
            <a:r>
              <a:rPr lang="en-US" b="1"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r>
              <a:rPr lang="en-US" b="1" dirty="0">
                <a:latin typeface="Helvetica" panose="020B0604020202020204" pitchFamily="34" charset="0"/>
                <a:ea typeface="Calibri" panose="020F0502020204030204" pitchFamily="34" charset="0"/>
                <a:cs typeface="Helvetica" panose="020B0604020202020204" pitchFamily="34" charset="0"/>
              </a:rPr>
              <a:t>include comprehensive physicochemical and functional studies. Which of these statements is false?</a:t>
            </a:r>
            <a:endParaRPr lang="en-US" dirty="0">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A physicochemical assessment should consider all relevant physical characteristics of the therapeutic protein. This assessment should detect differences in quality attributes between the proposed biosimilar product and the reference product. Examples may include characterization of molecular weight, complexity, degree of heterogeneity, impurity profiles, and degradation profiles of the protein.</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Functional studies complement the physicochemical analyses and provide a quantitative measure of the function of the protein (e.g., biological assays, binding assays, enzyme kinetics, assessing the occurrence of neutralizing antibodies).</a:t>
            </a:r>
          </a:p>
          <a:p>
            <a:pPr marL="342900" marR="0" lvl="0" indent="-342900" algn="just">
              <a:lnSpc>
                <a:spcPct val="107000"/>
              </a:lnSpc>
              <a:spcBef>
                <a:spcPts val="0"/>
              </a:spcBef>
              <a:spcAft>
                <a:spcPts val="0"/>
              </a:spcAft>
              <a:buFont typeface="+mj-lt"/>
              <a:buAutoNum type="alphaUcPeriod"/>
            </a:pPr>
            <a:r>
              <a:rPr lang="en-US" dirty="0">
                <a:solidFill>
                  <a:srgbClr val="004A90"/>
                </a:solidFill>
                <a:latin typeface="Helvetica" panose="020B0604020202020204" pitchFamily="34" charset="0"/>
                <a:ea typeface="Calibri" panose="020F0502020204030204" pitchFamily="34" charset="0"/>
                <a:cs typeface="Helvetica" panose="020B0604020202020204" pitchFamily="34" charset="0"/>
              </a:rPr>
              <a:t>* Totality of evidence is not important when assessing a 351(k) application. FDA does not consider the totality of the physicochemical and functional comparative evidence between the biosimilar product and the reference product, or clinical data comparing the biosimilar product and reference product. </a:t>
            </a:r>
            <a:endParaRPr lang="en-US" strike="sngStrike" dirty="0">
              <a:solidFill>
                <a:srgbClr val="004A90"/>
              </a:solidFill>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The analytical assessment serves as the foundation for demonstrating </a:t>
            </a:r>
            <a:r>
              <a:rPr lang="en-US" dirty="0" err="1">
                <a:latin typeface="Helvetica" panose="020B0604020202020204" pitchFamily="34" charset="0"/>
                <a:ea typeface="Calibri" panose="020F0502020204030204" pitchFamily="34" charset="0"/>
                <a:cs typeface="Helvetica" panose="020B0604020202020204" pitchFamily="34" charset="0"/>
              </a:rPr>
              <a:t>biosimilarity</a:t>
            </a:r>
            <a:r>
              <a:rPr lang="en-US" dirty="0">
                <a:latin typeface="Helvetica" panose="020B0604020202020204" pitchFamily="34" charset="0"/>
                <a:ea typeface="Calibri" panose="020F0502020204030204" pitchFamily="34" charset="0"/>
                <a:cs typeface="Helvetica" panose="020B0604020202020204" pitchFamily="34" charset="0"/>
              </a:rPr>
              <a:t> to the reference product in the 351(k) biosimilar regulatory approval pathway. Additional clinical studies are likely also needed to demonstrate </a:t>
            </a:r>
            <a:r>
              <a:rPr lang="en-US" dirty="0" err="1">
                <a:latin typeface="Helvetica" panose="020B0604020202020204" pitchFamily="34" charset="0"/>
                <a:ea typeface="Calibri" panose="020F0502020204030204" pitchFamily="34" charset="0"/>
                <a:cs typeface="Helvetica" panose="020B0604020202020204" pitchFamily="34" charset="0"/>
              </a:rPr>
              <a:t>biosimilarity</a:t>
            </a:r>
            <a:r>
              <a:rPr lang="en-US" dirty="0">
                <a:latin typeface="Helvetica" panose="020B0604020202020204" pitchFamily="34" charset="0"/>
                <a:ea typeface="Calibri" panose="020F0502020204030204" pitchFamily="34" charset="0"/>
                <a:cs typeface="Helvetica" panose="020B0604020202020204" pitchFamily="34" charset="0"/>
              </a:rPr>
              <a:t>.</a:t>
            </a:r>
            <a:endParaRPr lang="en-US" strike="sngStrike" dirty="0">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3817917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515D38-020B-8343-A3B7-8D78B1A67A6F}"/>
              </a:ext>
            </a:extLst>
          </p:cNvPr>
          <p:cNvSpPr>
            <a:spLocks noGrp="1"/>
          </p:cNvSpPr>
          <p:nvPr>
            <p:ph type="title"/>
          </p:nvPr>
        </p:nvSpPr>
        <p:spPr>
          <a:xfrm>
            <a:off x="170366" y="1"/>
            <a:ext cx="10515600" cy="1130358"/>
          </a:xfrm>
        </p:spPr>
        <p:txBody>
          <a:bodyPr/>
          <a:lstStyle/>
          <a:p>
            <a:r>
              <a:rPr lang="en-US" b="1">
                <a:latin typeface="Merriweather" pitchFamily="50" charset="0"/>
              </a:rPr>
              <a:t>Multiple Choice Questions – 5 of 6</a:t>
            </a: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Biosimilar Labeling</a:t>
            </a: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95176" cy="3272755"/>
          </a:xfrm>
          <a:prstGeom prst="rect">
            <a:avLst/>
          </a:prstGeom>
          <a:noFill/>
        </p:spPr>
        <p:txBody>
          <a:bodyPr wrap="square">
            <a:spAutoFit/>
          </a:bodyPr>
          <a:lstStyle/>
          <a:p>
            <a:pPr marR="0" algn="just">
              <a:spcBef>
                <a:spcPts val="0"/>
              </a:spcBef>
              <a:spcAft>
                <a:spcPts val="0"/>
              </a:spcAft>
            </a:pPr>
            <a:r>
              <a:rPr lang="en-US" b="1" dirty="0">
                <a:latin typeface="Helvetica" panose="020B0604020202020204" pitchFamily="34" charset="0"/>
                <a:ea typeface="Times New Roman" panose="02020603050405020304" pitchFamily="18" charset="0"/>
                <a:cs typeface="Helvetica" panose="020B0604020202020204" pitchFamily="34" charset="0"/>
              </a:rPr>
              <a:t>Q5: Approved prescribing information summarizes the scientific information health care practitioners need for safe and effective use of biosimilar products and interchangeable</a:t>
            </a:r>
            <a:r>
              <a:rPr lang="en-US" b="1"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 </a:t>
            </a:r>
            <a:r>
              <a:rPr lang="en-US" b="1" dirty="0">
                <a:latin typeface="Helvetica" panose="020B0604020202020204" pitchFamily="34" charset="0"/>
                <a:ea typeface="Times New Roman" panose="02020603050405020304" pitchFamily="18" charset="0"/>
                <a:cs typeface="Helvetica" panose="020B0604020202020204" pitchFamily="34" charset="0"/>
              </a:rPr>
              <a:t>biosimilar products. Which of these statements is true?</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A biosimilar product can be approved by the FDA for some or all of the same conditions of use, strengths, dosage forms, and routes of administration as the FDA-approved reference product. </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The highlights of Prescribing Information in a biosimilar product or interchangeable biosimilar product label describes its relationship to the reference product.</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Biosimilar products are expected to have same potential benefits and risks (side effects) as the reference product.</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Specific information on the biosimilar product and reference product can be found in </a:t>
            </a:r>
            <a:r>
              <a:rPr lang="en-US" dirty="0">
                <a:latin typeface="Helvetica" panose="020B0604020202020204" pitchFamily="34" charset="0"/>
                <a:ea typeface="Calibri" panose="020F0502020204030204" pitchFamily="34" charset="0"/>
                <a:cs typeface="Helvetica" panose="020B0604020202020204" pitchFamily="34" charset="0"/>
                <a:hlinkClick r:id="rId3"/>
              </a:rPr>
              <a:t>FDA’s Purple Book</a:t>
            </a:r>
            <a:r>
              <a:rPr lang="en-US" dirty="0">
                <a:latin typeface="Helvetica" panose="020B0604020202020204" pitchFamily="34" charset="0"/>
                <a:ea typeface="Calibri" panose="020F0502020204030204" pitchFamily="34" charset="0"/>
                <a:cs typeface="Helvetica" panose="020B0604020202020204" pitchFamily="34" charset="0"/>
              </a:rPr>
              <a:t>.</a:t>
            </a:r>
          </a:p>
          <a:p>
            <a:pPr marL="342900" marR="0" lvl="0" indent="-342900" algn="just">
              <a:lnSpc>
                <a:spcPct val="107000"/>
              </a:lnSpc>
              <a:spcBef>
                <a:spcPts val="0"/>
              </a:spcBef>
              <a:spcAft>
                <a:spcPts val="0"/>
              </a:spcAft>
              <a:buFont typeface="+mj-lt"/>
              <a:buAutoNum type="alphaUcPeriod"/>
            </a:pPr>
            <a:r>
              <a:rPr lang="en-US" dirty="0">
                <a:solidFill>
                  <a:srgbClr val="004A90"/>
                </a:solidFill>
                <a:latin typeface="Helvetica" panose="020B0604020202020204" pitchFamily="34" charset="0"/>
                <a:ea typeface="Calibri" panose="020F0502020204030204" pitchFamily="34" charset="0"/>
                <a:cs typeface="Helvetica" panose="020B0604020202020204" pitchFamily="34" charset="0"/>
              </a:rPr>
              <a:t>* All of the above.</a:t>
            </a:r>
          </a:p>
        </p:txBody>
      </p:sp>
    </p:spTree>
    <p:extLst>
      <p:ext uri="{BB962C8B-B14F-4D97-AF65-F5344CB8AC3E}">
        <p14:creationId xmlns:p14="http://schemas.microsoft.com/office/powerpoint/2010/main" val="347837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515D38-020B-8343-A3B7-8D78B1A67A6F}"/>
              </a:ext>
            </a:extLst>
          </p:cNvPr>
          <p:cNvSpPr>
            <a:spLocks noGrp="1"/>
          </p:cNvSpPr>
          <p:nvPr>
            <p:ph type="title"/>
          </p:nvPr>
        </p:nvSpPr>
        <p:spPr>
          <a:xfrm>
            <a:off x="170366" y="1"/>
            <a:ext cx="10515600" cy="1130358"/>
          </a:xfrm>
        </p:spPr>
        <p:txBody>
          <a:bodyPr/>
          <a:lstStyle/>
          <a:p>
            <a:r>
              <a:rPr lang="en-US" b="1">
                <a:latin typeface="Merriweather" pitchFamily="50" charset="0"/>
              </a:rPr>
              <a:t>Multiple Choice Questions – 6 of 6</a:t>
            </a: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Prescribing Biosimilars</a:t>
            </a: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95176" cy="3704156"/>
          </a:xfrm>
          <a:prstGeom prst="rect">
            <a:avLst/>
          </a:prstGeom>
          <a:noFill/>
        </p:spPr>
        <p:txBody>
          <a:bodyPr wrap="square">
            <a:spAutoFit/>
          </a:bodyPr>
          <a:lstStyle/>
          <a:p>
            <a:pPr marR="0" algn="just">
              <a:lnSpc>
                <a:spcPct val="107000"/>
              </a:lnSpc>
              <a:spcBef>
                <a:spcPts val="600"/>
              </a:spcBef>
              <a:spcAft>
                <a:spcPts val="600"/>
              </a:spcAft>
            </a:pPr>
            <a:r>
              <a:rPr lang="en-US" b="1" dirty="0">
                <a:latin typeface="Helvetica" panose="020B0604020202020204" pitchFamily="34" charset="0"/>
                <a:ea typeface="Calibri" panose="020F0502020204030204" pitchFamily="34" charset="0"/>
                <a:cs typeface="Helvetica" panose="020B0604020202020204" pitchFamily="34" charset="0"/>
              </a:rPr>
              <a:t>Q6: Which statement is false about biosimilar and interchangeable biosimilar products?</a:t>
            </a:r>
            <a:endParaRPr lang="en-US" dirty="0">
              <a:latin typeface="Helvetica" panose="020B0604020202020204" pitchFamily="34" charset="0"/>
              <a:ea typeface="Calibri" panose="020F0502020204030204" pitchFamily="34" charset="0"/>
              <a:cs typeface="Helvetica" panose="020B0604020202020204" pitchFamily="34" charset="0"/>
            </a:endParaRP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Approved biosimilar products can be used in patients who are treatment-experienced (i.e., already used the reference product or biosimilar product) and treatment-naïve (i.e., never used the reference product or biosimilar product).</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Biosimilar products are expected to have the same rate of immunogenic response as the reference product. If a patient doesn’t respond to the reference product or develops anti-drug antibodies, the same can be expected with the biosimilar.</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FDA may require additional studies (switching studies) to show that a biosimilar is interchangeable with its reference product. </a:t>
            </a:r>
          </a:p>
          <a:p>
            <a:pPr marL="342900" marR="0" lvl="0" indent="-342900" algn="just">
              <a:lnSpc>
                <a:spcPct val="107000"/>
              </a:lnSpc>
              <a:spcBef>
                <a:spcPts val="0"/>
              </a:spcBef>
              <a:spcAft>
                <a:spcPts val="0"/>
              </a:spcAft>
              <a:buFont typeface="+mj-lt"/>
              <a:buAutoNum type="alphaUcPeriod"/>
            </a:pPr>
            <a:r>
              <a:rPr lang="en-US" dirty="0">
                <a:latin typeface="Helvetica" panose="020B0604020202020204" pitchFamily="34" charset="0"/>
                <a:ea typeface="Calibri" panose="020F0502020204030204" pitchFamily="34" charset="0"/>
                <a:cs typeface="Helvetica" panose="020B0604020202020204" pitchFamily="34" charset="0"/>
              </a:rPr>
              <a:t>An interchangeable biosimilar product may be substituted without intervention of the healthcare provider</a:t>
            </a:r>
            <a:r>
              <a:rPr lang="en-US" dirty="0">
                <a:solidFill>
                  <a:srgbClr val="FF0000"/>
                </a:solidFill>
                <a:latin typeface="Helvetica" panose="020B0604020202020204" pitchFamily="34" charset="0"/>
                <a:ea typeface="Calibri" panose="020F0502020204030204" pitchFamily="34" charset="0"/>
                <a:cs typeface="Helvetica" panose="020B0604020202020204" pitchFamily="34" charset="0"/>
              </a:rPr>
              <a:t> </a:t>
            </a:r>
            <a:r>
              <a:rPr lang="en-US" dirty="0">
                <a:latin typeface="Helvetica" panose="020B0604020202020204" pitchFamily="34" charset="0"/>
                <a:ea typeface="Calibri" panose="020F0502020204030204" pitchFamily="34" charset="0"/>
                <a:cs typeface="Helvetica" panose="020B0604020202020204" pitchFamily="34" charset="0"/>
              </a:rPr>
              <a:t>subject to state laws.</a:t>
            </a:r>
          </a:p>
          <a:p>
            <a:pPr marL="342900" indent="-342900" algn="just">
              <a:lnSpc>
                <a:spcPct val="107000"/>
              </a:lnSpc>
              <a:spcAft>
                <a:spcPts val="800"/>
              </a:spcAft>
              <a:buFont typeface="+mj-lt"/>
              <a:buAutoNum type="alphaUcPeriod"/>
            </a:pPr>
            <a:r>
              <a:rPr lang="en-US" dirty="0">
                <a:solidFill>
                  <a:srgbClr val="004A90"/>
                </a:solidFill>
                <a:latin typeface="Helvetica" panose="020B0604020202020204" pitchFamily="34" charset="0"/>
                <a:ea typeface="Calibri" panose="020F0502020204030204" pitchFamily="34" charset="0"/>
                <a:cs typeface="Helvetica" panose="020B0604020202020204" pitchFamily="34" charset="0"/>
              </a:rPr>
              <a:t>* Interchangeable biosimilar products are safer and more effective than a regular biosimilar product. </a:t>
            </a:r>
          </a:p>
        </p:txBody>
      </p:sp>
    </p:spTree>
    <p:extLst>
      <p:ext uri="{BB962C8B-B14F-4D97-AF65-F5344CB8AC3E}">
        <p14:creationId xmlns:p14="http://schemas.microsoft.com/office/powerpoint/2010/main" val="242693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5699-A9A5-974B-B767-B072E894B3B8}"/>
              </a:ext>
            </a:extLst>
          </p:cNvPr>
          <p:cNvSpPr>
            <a:spLocks noGrp="1"/>
          </p:cNvSpPr>
          <p:nvPr>
            <p:ph type="title"/>
          </p:nvPr>
        </p:nvSpPr>
        <p:spPr/>
        <p:txBody>
          <a:bodyPr>
            <a:normAutofit/>
          </a:bodyPr>
          <a:lstStyle/>
          <a:p>
            <a:r>
              <a:rPr lang="en-US" sz="3000" b="1">
                <a:latin typeface="Merriweather" pitchFamily="50" charset="0"/>
              </a:rPr>
              <a:t>Consistency in Manufacturing </a:t>
            </a:r>
            <a:br>
              <a:rPr lang="en-US" sz="3000" b="1">
                <a:latin typeface="Merriweather" pitchFamily="50" charset="0"/>
              </a:rPr>
            </a:br>
            <a:r>
              <a:rPr lang="en-US" sz="3000" b="1">
                <a:latin typeface="Merriweather" pitchFamily="50" charset="0"/>
              </a:rPr>
              <a:t>and Analytical Assessments</a:t>
            </a:r>
          </a:p>
        </p:txBody>
      </p:sp>
      <p:sp>
        <p:nvSpPr>
          <p:cNvPr id="5" name="TextBox 4">
            <a:extLst>
              <a:ext uri="{FF2B5EF4-FFF2-40B4-BE49-F238E27FC236}">
                <a16:creationId xmlns:a16="http://schemas.microsoft.com/office/drawing/2014/main" id="{28A7C9E8-979B-7C41-BBF9-09F04BF802D4}"/>
              </a:ext>
            </a:extLst>
          </p:cNvPr>
          <p:cNvSpPr txBox="1"/>
          <p:nvPr/>
        </p:nvSpPr>
        <p:spPr>
          <a:xfrm>
            <a:off x="84842" y="1130359"/>
            <a:ext cx="5661754" cy="5097293"/>
          </a:xfrm>
          <a:prstGeom prst="rect">
            <a:avLst/>
          </a:prstGeom>
          <a:noFill/>
        </p:spPr>
        <p:txBody>
          <a:bodyPr wrap="square">
            <a:spAutoFit/>
          </a:bodyPr>
          <a:lstStyle/>
          <a:p>
            <a:pPr marL="0" indent="0">
              <a:lnSpc>
                <a:spcPct val="120000"/>
              </a:lnSpc>
              <a:spcBef>
                <a:spcPts val="600"/>
              </a:spcBef>
              <a:buNone/>
            </a:pPr>
            <a:r>
              <a:rPr lang="en-US" b="1">
                <a:solidFill>
                  <a:srgbClr val="004A90"/>
                </a:solidFill>
                <a:latin typeface="Helvetica" panose="020B0604020202020204" pitchFamily="34" charset="0"/>
                <a:cs typeface="Helvetica" panose="020B0604020202020204" pitchFamily="34" charset="0"/>
              </a:rPr>
              <a:t>Analytical assessment serves as the foundation for demonstrating biosimilarity:</a:t>
            </a:r>
          </a:p>
          <a:p>
            <a:pPr marL="285750" indent="-285750">
              <a:lnSpc>
                <a:spcPct val="120000"/>
              </a:lnSpc>
              <a:spcBef>
                <a:spcPts val="600"/>
              </a:spcBef>
              <a:buFont typeface="Arial" panose="020B0604020202020204" pitchFamily="34" charset="0"/>
              <a:buChar char="•"/>
            </a:pPr>
            <a:r>
              <a:rPr lang="en-CA" altLang="en-US" sz="1600">
                <a:latin typeface="Helvetica" panose="020B0604020202020204" pitchFamily="34" charset="0"/>
                <a:cs typeface="Helvetica" panose="020B0604020202020204" pitchFamily="34" charset="0"/>
              </a:rPr>
              <a:t>Inherent variations occur in both reference products and biosimilars, where </a:t>
            </a:r>
            <a:r>
              <a:rPr lang="en-US" altLang="en-US" sz="1600">
                <a:latin typeface="Helvetica" panose="020B0604020202020204" pitchFamily="34" charset="0"/>
                <a:cs typeface="Helvetica" panose="020B0604020202020204" pitchFamily="34" charset="0"/>
              </a:rPr>
              <a:t>the same </a:t>
            </a:r>
            <a:r>
              <a:rPr lang="en-US" sz="1600">
                <a:latin typeface="Helvetica" panose="020B0604020202020204" pitchFamily="34" charset="0"/>
                <a:cs typeface="Helvetica" panose="020B0604020202020204" pitchFamily="34" charset="0"/>
              </a:rPr>
              <a:t>protein may have many slightly different versions in a single lot (for example, variation typically occurs in glycosylation).</a:t>
            </a:r>
          </a:p>
          <a:p>
            <a:pPr marL="285750" indent="-285750">
              <a:lnSpc>
                <a:spcPct val="120000"/>
              </a:lnSpc>
              <a:spcBef>
                <a:spcPts val="600"/>
              </a:spcBef>
              <a:buFont typeface="Arial" panose="020B0604020202020204" pitchFamily="34" charset="0"/>
              <a:buChar char="•"/>
            </a:pPr>
            <a:r>
              <a:rPr lang="en-US" sz="1600">
                <a:latin typeface="Helvetica" panose="020B0604020202020204" pitchFamily="34" charset="0"/>
                <a:cs typeface="Helvetica" panose="020B0604020202020204" pitchFamily="34" charset="0"/>
              </a:rPr>
              <a:t>Comparative analytical data are necessary to understand the heterogeneity of biologics and the ranges of variability of different forms (e.g., levels of glycosylation) and provide the foundation for biosimilar development. </a:t>
            </a:r>
          </a:p>
          <a:p>
            <a:pPr marL="285750" indent="-285750">
              <a:lnSpc>
                <a:spcPct val="120000"/>
              </a:lnSpc>
              <a:spcBef>
                <a:spcPts val="600"/>
              </a:spcBef>
              <a:buFont typeface="Arial" panose="020B0604020202020204" pitchFamily="34" charset="0"/>
              <a:buChar char="•"/>
            </a:pPr>
            <a:r>
              <a:rPr lang="en-US" sz="1600">
                <a:latin typeface="Helvetica" panose="020B0604020202020204" pitchFamily="34" charset="0"/>
                <a:cs typeface="Helvetica" panose="020B0604020202020204" pitchFamily="34" charset="0"/>
              </a:rPr>
              <a:t>As part of the approval process, FDA assesses manufacturers’ strategies to control for the pattern and degree of variations between different lots of the biological product (i.e., </a:t>
            </a:r>
            <a:r>
              <a:rPr lang="en-CA" altLang="en-US" sz="1600">
                <a:latin typeface="Helvetica" panose="020B0604020202020204" pitchFamily="34" charset="0"/>
                <a:cs typeface="Helvetica" panose="020B0604020202020204" pitchFamily="34" charset="0"/>
              </a:rPr>
              <a:t>keep a consistent mix of variants between the lots) </a:t>
            </a:r>
            <a:r>
              <a:rPr lang="en-US" sz="1600">
                <a:latin typeface="Helvetica" panose="020B0604020202020204" pitchFamily="34" charset="0"/>
                <a:cs typeface="Helvetica" panose="020B0604020202020204" pitchFamily="34" charset="0"/>
              </a:rPr>
              <a:t>to help ensure consistency in safety and effectiveness.</a:t>
            </a:r>
          </a:p>
        </p:txBody>
      </p:sp>
      <p:pic>
        <p:nvPicPr>
          <p:cNvPr id="4" name="Picture 3" descr="Graph of 15 different glycoforms identified for a reference biological product using mass spectroscopy. See additional detail in Notes pane. ">
            <a:extLst>
              <a:ext uri="{FF2B5EF4-FFF2-40B4-BE49-F238E27FC236}">
                <a16:creationId xmlns:a16="http://schemas.microsoft.com/office/drawing/2014/main" id="{FA150CCF-A8FC-4543-94B4-358CD9A93313}"/>
              </a:ext>
            </a:extLst>
          </p:cNvPr>
          <p:cNvPicPr>
            <a:picLocks noChangeAspect="1"/>
          </p:cNvPicPr>
          <p:nvPr/>
        </p:nvPicPr>
        <p:blipFill>
          <a:blip r:embed="rId3"/>
          <a:stretch>
            <a:fillRect/>
          </a:stretch>
        </p:blipFill>
        <p:spPr>
          <a:xfrm>
            <a:off x="5916175" y="1324305"/>
            <a:ext cx="6190984" cy="5048215"/>
          </a:xfrm>
          <a:prstGeom prst="rect">
            <a:avLst/>
          </a:prstGeom>
        </p:spPr>
      </p:pic>
    </p:spTree>
    <p:extLst>
      <p:ext uri="{BB962C8B-B14F-4D97-AF65-F5344CB8AC3E}">
        <p14:creationId xmlns:p14="http://schemas.microsoft.com/office/powerpoint/2010/main" val="201533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B8F9-A49C-406D-933E-13781C004FCC}"/>
              </a:ext>
            </a:extLst>
          </p:cNvPr>
          <p:cNvSpPr>
            <a:spLocks noGrp="1"/>
          </p:cNvSpPr>
          <p:nvPr>
            <p:ph type="title" idx="4294967295"/>
          </p:nvPr>
        </p:nvSpPr>
        <p:spPr>
          <a:xfrm>
            <a:off x="838200" y="1889125"/>
            <a:ext cx="10515600" cy="1853307"/>
          </a:xfrm>
        </p:spPr>
        <p:txBody>
          <a:bodyPr>
            <a:noAutofit/>
          </a:bodyPr>
          <a:lstStyle/>
          <a:p>
            <a:pPr algn="ctr"/>
            <a:r>
              <a:rPr lang="en-US" sz="5800" b="1">
                <a:solidFill>
                  <a:srgbClr val="007DBC"/>
                </a:solidFill>
                <a:latin typeface="Merriweather" pitchFamily="50" charset="0"/>
              </a:rPr>
              <a:t>Biological Product </a:t>
            </a:r>
            <a:br>
              <a:rPr lang="en-US" sz="5800" b="1">
                <a:solidFill>
                  <a:srgbClr val="007DBC"/>
                </a:solidFill>
                <a:latin typeface="Merriweather" pitchFamily="50" charset="0"/>
              </a:rPr>
            </a:br>
            <a:r>
              <a:rPr lang="en-US" sz="5800" b="1">
                <a:solidFill>
                  <a:srgbClr val="007DBC"/>
                </a:solidFill>
                <a:latin typeface="Merriweather" pitchFamily="50" charset="0"/>
              </a:rPr>
              <a:t>Approval Pathways</a:t>
            </a:r>
          </a:p>
        </p:txBody>
      </p:sp>
    </p:spTree>
    <p:extLst>
      <p:ext uri="{BB962C8B-B14F-4D97-AF65-F5344CB8AC3E}">
        <p14:creationId xmlns:p14="http://schemas.microsoft.com/office/powerpoint/2010/main" val="86228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391-E5DD-4189-98AD-8F2041749140}"/>
              </a:ext>
            </a:extLst>
          </p:cNvPr>
          <p:cNvSpPr>
            <a:spLocks noGrp="1"/>
          </p:cNvSpPr>
          <p:nvPr>
            <p:ph type="title"/>
          </p:nvPr>
        </p:nvSpPr>
        <p:spPr/>
        <p:txBody>
          <a:bodyPr>
            <a:normAutofit/>
          </a:bodyPr>
          <a:lstStyle/>
          <a:p>
            <a:r>
              <a:rPr lang="en-US" sz="3000" b="1">
                <a:latin typeface="Merriweather" pitchFamily="50" charset="0"/>
              </a:rPr>
              <a:t>Different Approval Pathways for Reference </a:t>
            </a:r>
            <a:br>
              <a:rPr lang="en-US" sz="3000" b="1">
                <a:latin typeface="Merriweather" pitchFamily="50" charset="0"/>
              </a:rPr>
            </a:br>
            <a:r>
              <a:rPr lang="en-US" sz="3000" b="1">
                <a:latin typeface="Merriweather" pitchFamily="50" charset="0"/>
              </a:rPr>
              <a:t>Products and Biosimilar Products</a:t>
            </a:r>
          </a:p>
        </p:txBody>
      </p:sp>
      <p:sp>
        <p:nvSpPr>
          <p:cNvPr id="7" name="TextBox 6">
            <a:extLst>
              <a:ext uri="{FF2B5EF4-FFF2-40B4-BE49-F238E27FC236}">
                <a16:creationId xmlns:a16="http://schemas.microsoft.com/office/drawing/2014/main" id="{CCB85917-6421-F141-A01F-A30B32DC84CD}"/>
              </a:ext>
            </a:extLst>
          </p:cNvPr>
          <p:cNvSpPr txBox="1"/>
          <p:nvPr/>
        </p:nvSpPr>
        <p:spPr>
          <a:xfrm>
            <a:off x="180757" y="1181797"/>
            <a:ext cx="11792905" cy="1661993"/>
          </a:xfrm>
          <a:prstGeom prst="rect">
            <a:avLst/>
          </a:prstGeom>
          <a:noFill/>
        </p:spPr>
        <p:txBody>
          <a:bodyPr wrap="square" rtlCol="0">
            <a:spAutoFit/>
          </a:bodyPr>
          <a:lstStyle/>
          <a:p>
            <a:r>
              <a:rPr lang="en-US" sz="1700" b="1">
                <a:solidFill>
                  <a:srgbClr val="004A90"/>
                </a:solidFill>
                <a:latin typeface="Helvetica" panose="020B0604020202020204" pitchFamily="34" charset="0"/>
                <a:cs typeface="Helvetica" panose="020B0604020202020204" pitchFamily="34" charset="0"/>
              </a:rPr>
              <a:t>FDA approves reference products and biosimilars through different statutory approval pathways. While reference products are approved in a “standalone” application submitted through the section 351(a) pathway, biosimilars and interchangeable biosimilars are approved through the abbreviated section 351(k) pathway that is based on a comparison of the proposed biosimilar to the reference product. To demonstrate that the product is biosimilar to the reference product, 351(k) applications must include information demonstrating that the biosimilar: </a:t>
            </a:r>
          </a:p>
        </p:txBody>
      </p:sp>
      <p:sp>
        <p:nvSpPr>
          <p:cNvPr id="8" name="Rectangle 7">
            <a:extLst>
              <a:ext uri="{FF2B5EF4-FFF2-40B4-BE49-F238E27FC236}">
                <a16:creationId xmlns:a16="http://schemas.microsoft.com/office/drawing/2014/main" id="{D8C5855C-3CF3-BE4F-82F9-37D0E2658AF6}"/>
              </a:ext>
            </a:extLst>
          </p:cNvPr>
          <p:cNvSpPr/>
          <p:nvPr/>
        </p:nvSpPr>
        <p:spPr>
          <a:xfrm>
            <a:off x="180758" y="2843790"/>
            <a:ext cx="4642527" cy="3524042"/>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dirty="0">
                <a:latin typeface="Helvetica" panose="020B0604020202020204" pitchFamily="34" charset="0"/>
                <a:cs typeface="Helvetica" panose="020B0604020202020204" pitchFamily="34" charset="0"/>
              </a:rPr>
              <a:t>Utilizes the same mechanism(s) of action for the proposed condition(s) of use - but only to the extent the mechanism(s) are known for the reference product.</a:t>
            </a:r>
          </a:p>
          <a:p>
            <a:pPr marL="285750" indent="-285750">
              <a:spcBef>
                <a:spcPts val="600"/>
              </a:spcBef>
              <a:buFont typeface="Arial" panose="020B0604020202020204" pitchFamily="34" charset="0"/>
              <a:buChar char="•"/>
            </a:pPr>
            <a:r>
              <a:rPr lang="en-US" sz="1600" dirty="0">
                <a:latin typeface="Helvetica" panose="020B0604020202020204" pitchFamily="34" charset="0"/>
                <a:cs typeface="Helvetica" panose="020B0604020202020204" pitchFamily="34" charset="0"/>
              </a:rPr>
              <a:t>Proposes condition(s) of use in labeling that have been previously approved for the reference product.</a:t>
            </a:r>
          </a:p>
          <a:p>
            <a:pPr marL="285750" indent="-285750">
              <a:spcBef>
                <a:spcPts val="600"/>
              </a:spcBef>
              <a:buFont typeface="Arial" panose="020B0604020202020204" pitchFamily="34" charset="0"/>
              <a:buChar char="•"/>
            </a:pPr>
            <a:r>
              <a:rPr lang="en-US" sz="1600" dirty="0">
                <a:latin typeface="Helvetica" panose="020B0604020202020204" pitchFamily="34" charset="0"/>
                <a:cs typeface="Helvetica" panose="020B0604020202020204" pitchFamily="34" charset="0"/>
              </a:rPr>
              <a:t>Has the same route of administration, dosage form, and strength as the reference product.</a:t>
            </a:r>
          </a:p>
          <a:p>
            <a:pPr marL="285750" indent="-285750">
              <a:spcBef>
                <a:spcPts val="600"/>
              </a:spcBef>
              <a:buFont typeface="Arial" panose="020B0604020202020204" pitchFamily="34" charset="0"/>
              <a:buChar char="•"/>
            </a:pPr>
            <a:r>
              <a:rPr lang="en-US" sz="1600" dirty="0">
                <a:latin typeface="Helvetica" panose="020B0604020202020204" pitchFamily="34" charset="0"/>
                <a:cs typeface="Helvetica" panose="020B0604020202020204" pitchFamily="34" charset="0"/>
              </a:rPr>
              <a:t>Is manufactured, processed, packed, or held in a facility that meets standards designed to assure that the biologic continues to be safe, pure, and potent.</a:t>
            </a:r>
          </a:p>
        </p:txBody>
      </p:sp>
      <p:pic>
        <p:nvPicPr>
          <p:cNvPr id="4" name="Picture 3" descr="351(a) Pathway: Reference Product: Clinical Safety &amp; Efficacy Study for Each Indication, Clinical Pharmacology, Animal/Nonclinical, and Analytical; 351(k) Pathway: Biosimilar Product: Additional Clinical Studies, Clinical Pharmacology, Comparative Analytical Assessment, Product Quality">
            <a:extLst>
              <a:ext uri="{FF2B5EF4-FFF2-40B4-BE49-F238E27FC236}">
                <a16:creationId xmlns:a16="http://schemas.microsoft.com/office/drawing/2014/main" id="{E1AAF567-28A2-D266-E794-7C5EB79AB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285" y="3192850"/>
            <a:ext cx="7138016" cy="2359324"/>
          </a:xfrm>
          <a:prstGeom prst="rect">
            <a:avLst/>
          </a:prstGeom>
        </p:spPr>
      </p:pic>
    </p:spTree>
    <p:extLst>
      <p:ext uri="{BB962C8B-B14F-4D97-AF65-F5344CB8AC3E}">
        <p14:creationId xmlns:p14="http://schemas.microsoft.com/office/powerpoint/2010/main" val="3701819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820D-8387-0B40-921F-4B03DED7BAA5}"/>
              </a:ext>
            </a:extLst>
          </p:cNvPr>
          <p:cNvSpPr>
            <a:spLocks noGrp="1"/>
          </p:cNvSpPr>
          <p:nvPr>
            <p:ph type="title"/>
          </p:nvPr>
        </p:nvSpPr>
        <p:spPr/>
        <p:txBody>
          <a:bodyPr>
            <a:normAutofit/>
          </a:bodyPr>
          <a:lstStyle/>
          <a:p>
            <a:r>
              <a:rPr lang="en-US" sz="3000" b="1">
                <a:latin typeface="Merriweather" pitchFamily="50" charset="0"/>
              </a:rPr>
              <a:t>Biosimilar Manufacturers Must Demonstrate </a:t>
            </a:r>
            <a:br>
              <a:rPr lang="en-US" sz="3000" b="1">
                <a:latin typeface="Merriweather" pitchFamily="50" charset="0"/>
              </a:rPr>
            </a:br>
            <a:r>
              <a:rPr lang="en-US" sz="3000" b="1" err="1">
                <a:latin typeface="Merriweather" pitchFamily="50" charset="0"/>
              </a:rPr>
              <a:t>Biosimilarity</a:t>
            </a:r>
            <a:r>
              <a:rPr lang="en-US" sz="3000" b="1">
                <a:latin typeface="Merriweather" pitchFamily="50" charset="0"/>
              </a:rPr>
              <a:t> to the Reference Product</a:t>
            </a:r>
          </a:p>
        </p:txBody>
      </p:sp>
      <p:sp>
        <p:nvSpPr>
          <p:cNvPr id="4" name="TextBox 3">
            <a:extLst>
              <a:ext uri="{FF2B5EF4-FFF2-40B4-BE49-F238E27FC236}">
                <a16:creationId xmlns:a16="http://schemas.microsoft.com/office/drawing/2014/main" id="{DED57556-1CAD-5947-9801-C95B184C381B}"/>
              </a:ext>
            </a:extLst>
          </p:cNvPr>
          <p:cNvSpPr txBox="1"/>
          <p:nvPr/>
        </p:nvSpPr>
        <p:spPr>
          <a:xfrm>
            <a:off x="170366" y="1311374"/>
            <a:ext cx="11851268" cy="4909036"/>
          </a:xfrm>
          <a:prstGeom prst="rect">
            <a:avLst/>
          </a:prstGeom>
          <a:noFill/>
        </p:spPr>
        <p:txBody>
          <a:bodyPr wrap="square" lIns="91440" tIns="45720" rIns="91440" bIns="45720" rtlCol="0" anchor="t">
            <a:spAutoFit/>
          </a:bodyPr>
          <a:lstStyle/>
          <a:p>
            <a:pPr>
              <a:spcBef>
                <a:spcPts val="600"/>
              </a:spcBef>
            </a:pPr>
            <a:r>
              <a:rPr lang="en-US" dirty="0">
                <a:latin typeface="Helvetica"/>
                <a:cs typeface="Helvetica"/>
              </a:rPr>
              <a:t>The approval process for a biosimilar involves an extensive structural and functional comparison to the reference product. For approval, the comparison to the reference product must demonstrate that:</a:t>
            </a:r>
          </a:p>
          <a:p>
            <a:pPr>
              <a:spcBef>
                <a:spcPts val="600"/>
              </a:spcBef>
            </a:pPr>
            <a:endParaRPr lang="en-US" sz="1000" dirty="0">
              <a:latin typeface="Helvetica"/>
              <a:cs typeface="Helvetica"/>
            </a:endParaRPr>
          </a:p>
          <a:p>
            <a:pPr>
              <a:spcBef>
                <a:spcPts val="600"/>
              </a:spcBef>
            </a:pPr>
            <a:r>
              <a:rPr lang="en-US" b="1" u="sng" dirty="0">
                <a:latin typeface="Helvetica"/>
                <a:cs typeface="Helvetica"/>
              </a:rPr>
              <a:t>The proposed biosimilar is highly similar </a:t>
            </a:r>
          </a:p>
          <a:p>
            <a:pPr>
              <a:spcBef>
                <a:spcPts val="600"/>
              </a:spcBef>
            </a:pPr>
            <a:r>
              <a:rPr lang="en-US" dirty="0">
                <a:latin typeface="Helvetica"/>
                <a:cs typeface="Helvetica"/>
              </a:rPr>
              <a:t>A demonstration supporting biosimilarity is based on comparative analytical studies to the reference product.  Analytical studies form the foundation of the biosimilar approval process that is based on comparative data from: </a:t>
            </a:r>
            <a:endParaRPr lang="en-US" dirty="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r>
              <a:rPr lang="en-US" dirty="0">
                <a:latin typeface="Helvetica"/>
                <a:cs typeface="Helvetica"/>
              </a:rPr>
              <a:t> Physicochemical assays</a:t>
            </a:r>
          </a:p>
          <a:p>
            <a:pPr marL="742950" lvl="1" indent="-285750">
              <a:buFont typeface="Arial" panose="020B0604020202020204" pitchFamily="34" charset="0"/>
              <a:buChar char="•"/>
            </a:pPr>
            <a:r>
              <a:rPr lang="en-US" dirty="0">
                <a:latin typeface="Helvetica"/>
                <a:cs typeface="Helvetica"/>
              </a:rPr>
              <a:t> Functional assays</a:t>
            </a:r>
          </a:p>
          <a:p>
            <a:endParaRPr lang="en-US" dirty="0">
              <a:latin typeface="Helvetica"/>
              <a:cs typeface="Helvetica"/>
            </a:endParaRPr>
          </a:p>
          <a:p>
            <a:endParaRPr lang="en-US" dirty="0">
              <a:latin typeface="Helvetica"/>
              <a:cs typeface="Helvetica"/>
            </a:endParaRPr>
          </a:p>
          <a:p>
            <a:r>
              <a:rPr lang="en-US" b="1" u="sng" dirty="0">
                <a:latin typeface="Helvetica"/>
                <a:cs typeface="Helvetica"/>
              </a:rPr>
              <a:t>The proposed biosimilar has no clinically meaningful differences </a:t>
            </a:r>
            <a:endParaRPr lang="en-US" b="1" u="sng" dirty="0">
              <a:latin typeface="Helvetica" panose="020B0604020202020204" pitchFamily="34" charset="0"/>
              <a:cs typeface="Helvetica" panose="020B0604020202020204" pitchFamily="34" charset="0"/>
            </a:endParaRPr>
          </a:p>
          <a:p>
            <a:r>
              <a:rPr lang="en-US" dirty="0">
                <a:latin typeface="Helvetica"/>
                <a:cs typeface="Helvetica"/>
              </a:rPr>
              <a:t>Studies are performed to show that proposed biosimilars have no clinically meaningful differences in safety, purity, or potency (i.e., safety and effectiveness) compared to the reference product. These may include:</a:t>
            </a:r>
            <a:endParaRPr lang="en-US" dirty="0">
              <a:solidFill>
                <a:srgbClr val="000000"/>
              </a:solidFill>
              <a:latin typeface="Helvetica"/>
              <a:cs typeface="Helvetica"/>
            </a:endParaRPr>
          </a:p>
          <a:p>
            <a:pPr marL="742950" lvl="1" indent="-285750">
              <a:buFont typeface="Arial" panose="020B0604020202020204" pitchFamily="34" charset="0"/>
              <a:buChar char="•"/>
            </a:pPr>
            <a:r>
              <a:rPr lang="en-US" dirty="0">
                <a:latin typeface="Helvetica"/>
                <a:cs typeface="Helvetica"/>
              </a:rPr>
              <a:t>Comparative analytical assessments</a:t>
            </a:r>
          </a:p>
          <a:p>
            <a:pPr marL="742950" lvl="1" indent="-285750">
              <a:buFont typeface="Arial" panose="020B0604020202020204" pitchFamily="34" charset="0"/>
              <a:buChar char="•"/>
            </a:pPr>
            <a:r>
              <a:rPr lang="en-US" dirty="0">
                <a:latin typeface="Helvetica"/>
                <a:cs typeface="Helvetica"/>
              </a:rPr>
              <a:t>Clinical pharmacology studies</a:t>
            </a:r>
          </a:p>
          <a:p>
            <a:pPr marL="742950" lvl="1" indent="-285750">
              <a:buFont typeface="Arial" panose="020B0604020202020204" pitchFamily="34" charset="0"/>
              <a:buChar char="•"/>
            </a:pPr>
            <a:r>
              <a:rPr lang="en-US" dirty="0">
                <a:latin typeface="Helvetica"/>
                <a:cs typeface="Helvetica"/>
              </a:rPr>
              <a:t>Additional clinical studies </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89092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2356CD-28C8-0344-8706-5F171BE07002}"/>
              </a:ext>
            </a:extLst>
          </p:cNvPr>
          <p:cNvSpPr>
            <a:spLocks noGrp="1"/>
          </p:cNvSpPr>
          <p:nvPr>
            <p:ph type="title"/>
          </p:nvPr>
        </p:nvSpPr>
        <p:spPr>
          <a:xfrm>
            <a:off x="170366" y="1"/>
            <a:ext cx="6676748" cy="1130358"/>
          </a:xfrm>
        </p:spPr>
        <p:txBody>
          <a:bodyPr>
            <a:normAutofit/>
          </a:bodyPr>
          <a:lstStyle/>
          <a:p>
            <a:r>
              <a:rPr lang="en-US" sz="3000" b="1">
                <a:latin typeface="Merriweather" pitchFamily="50" charset="0"/>
              </a:rPr>
              <a:t>Clinical Studies to Address </a:t>
            </a:r>
            <a:br>
              <a:rPr lang="en-US" sz="3000" b="1">
                <a:latin typeface="Merriweather" pitchFamily="50" charset="0"/>
              </a:rPr>
            </a:br>
            <a:r>
              <a:rPr lang="en-US" sz="3000" b="1">
                <a:latin typeface="Merriweather" pitchFamily="50" charset="0"/>
              </a:rPr>
              <a:t>Residual Uncertainty</a:t>
            </a:r>
            <a:endParaRPr lang="en-US" sz="3000" b="1">
              <a:highlight>
                <a:srgbClr val="FFFF00"/>
              </a:highlight>
              <a:latin typeface="Merriweather" pitchFamily="50" charset="0"/>
            </a:endParaRPr>
          </a:p>
        </p:txBody>
      </p:sp>
      <p:sp>
        <p:nvSpPr>
          <p:cNvPr id="15" name="Content Placeholder 2">
            <a:extLst>
              <a:ext uri="{FF2B5EF4-FFF2-40B4-BE49-F238E27FC236}">
                <a16:creationId xmlns:a16="http://schemas.microsoft.com/office/drawing/2014/main" id="{8B9B21D9-8C88-49F0-A942-688EB53AF023}"/>
              </a:ext>
            </a:extLst>
          </p:cNvPr>
          <p:cNvSpPr>
            <a:spLocks noGrp="1"/>
          </p:cNvSpPr>
          <p:nvPr>
            <p:ph idx="1"/>
          </p:nvPr>
        </p:nvSpPr>
        <p:spPr>
          <a:xfrm>
            <a:off x="170366" y="1281801"/>
            <a:ext cx="5523205" cy="1130354"/>
          </a:xfrm>
        </p:spPr>
        <p:txBody>
          <a:bodyPr>
            <a:noAutofit/>
          </a:bodyPr>
          <a:lstStyle/>
          <a:p>
            <a:pPr marL="0" indent="0">
              <a:buNone/>
            </a:pPr>
            <a:r>
              <a:rPr lang="en-US" sz="1800">
                <a:latin typeface="Helvetica" panose="020B0604020202020204" pitchFamily="34" charset="0"/>
                <a:cs typeface="Helvetica" panose="020B0604020202020204" pitchFamily="34" charset="0"/>
              </a:rPr>
              <a:t>The nature and scope of the clinical study or studies will depend on the nature and extent of residual uncertainty about </a:t>
            </a:r>
            <a:r>
              <a:rPr lang="en-US" sz="1800" err="1">
                <a:latin typeface="Helvetica" panose="020B0604020202020204" pitchFamily="34" charset="0"/>
                <a:cs typeface="Helvetica" panose="020B0604020202020204" pitchFamily="34" charset="0"/>
              </a:rPr>
              <a:t>biosimilarity</a:t>
            </a:r>
            <a:r>
              <a:rPr lang="en-US" sz="1800">
                <a:latin typeface="Helvetica" panose="020B0604020202020204" pitchFamily="34" charset="0"/>
                <a:cs typeface="Helvetica" panose="020B0604020202020204" pitchFamily="34" charset="0"/>
              </a:rPr>
              <a:t> after conducting structural and functional characterization.</a:t>
            </a:r>
          </a:p>
        </p:txBody>
      </p:sp>
      <p:sp>
        <p:nvSpPr>
          <p:cNvPr id="10" name="Content Placeholder 2" descr="Line graph of comparative pharmacokinetic study conducted in patients. The Biosimilar product and Reference Product have a very similar line of Mean (SD) Serum Concentrations over Time (weeks).">
            <a:extLst>
              <a:ext uri="{FF2B5EF4-FFF2-40B4-BE49-F238E27FC236}">
                <a16:creationId xmlns:a16="http://schemas.microsoft.com/office/drawing/2014/main" id="{0F8EEE2A-46B4-A341-8711-4E06A8CCED56}"/>
              </a:ext>
            </a:extLst>
          </p:cNvPr>
          <p:cNvSpPr txBox="1">
            <a:spLocks/>
          </p:cNvSpPr>
          <p:nvPr/>
        </p:nvSpPr>
        <p:spPr>
          <a:xfrm>
            <a:off x="6096000" y="1281801"/>
            <a:ext cx="5523205" cy="11303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a:latin typeface="Helvetica" panose="020B0604020202020204" pitchFamily="34" charset="0"/>
                <a:cs typeface="Helvetica" panose="020B0604020202020204" pitchFamily="34" charset="0"/>
              </a:rPr>
              <a:t>Human PK and PD studies comparing a proposed product to the reference product generally are fundamental components in supporting a demonstration of </a:t>
            </a:r>
            <a:r>
              <a:rPr lang="en-US" sz="1800" err="1">
                <a:latin typeface="Helvetica" panose="020B0604020202020204" pitchFamily="34" charset="0"/>
                <a:cs typeface="Helvetica" panose="020B0604020202020204" pitchFamily="34" charset="0"/>
              </a:rPr>
              <a:t>biosimilarity</a:t>
            </a:r>
            <a:r>
              <a:rPr lang="en-US" sz="1800">
                <a:latin typeface="Helvetica" panose="020B0604020202020204" pitchFamily="34" charset="0"/>
                <a:cs typeface="Helvetica" panose="020B0604020202020204" pitchFamily="34" charset="0"/>
              </a:rPr>
              <a:t>. </a:t>
            </a:r>
          </a:p>
          <a:p>
            <a:pPr marL="0" indent="0">
              <a:buFont typeface="Arial" panose="020B0604020202020204" pitchFamily="34" charset="0"/>
              <a:buNone/>
            </a:pPr>
            <a:endParaRPr lang="en-US" sz="1800"/>
          </a:p>
        </p:txBody>
      </p:sp>
      <p:cxnSp>
        <p:nvCxnSpPr>
          <p:cNvPr id="4" name="Straight Connector 3">
            <a:extLst>
              <a:ext uri="{FF2B5EF4-FFF2-40B4-BE49-F238E27FC236}">
                <a16:creationId xmlns:a16="http://schemas.microsoft.com/office/drawing/2014/main" id="{98FB41D9-C2F7-6E44-BEF7-4593E6AC22C1}"/>
              </a:ext>
              <a:ext uri="{C183D7F6-B498-43B3-948B-1728B52AA6E4}">
                <adec:decorative xmlns:adec="http://schemas.microsoft.com/office/drawing/2017/decorative" val="1"/>
              </a:ext>
            </a:extLst>
          </p:cNvPr>
          <p:cNvCxnSpPr>
            <a:cxnSpLocks/>
          </p:cNvCxnSpPr>
          <p:nvPr/>
        </p:nvCxnSpPr>
        <p:spPr>
          <a:xfrm>
            <a:off x="249382" y="2483427"/>
            <a:ext cx="11700163" cy="0"/>
          </a:xfrm>
          <a:prstGeom prst="line">
            <a:avLst/>
          </a:prstGeom>
          <a:ln>
            <a:solidFill>
              <a:srgbClr val="0071BC"/>
            </a:solidFill>
          </a:ln>
        </p:spPr>
        <p:style>
          <a:lnRef idx="1">
            <a:schemeClr val="accent1"/>
          </a:lnRef>
          <a:fillRef idx="0">
            <a:schemeClr val="accent1"/>
          </a:fillRef>
          <a:effectRef idx="0">
            <a:schemeClr val="accent1"/>
          </a:effectRef>
          <a:fontRef idx="minor">
            <a:schemeClr val="tx1"/>
          </a:fontRef>
        </p:style>
      </p:cxnSp>
      <p:pic>
        <p:nvPicPr>
          <p:cNvPr id="6" name="Picture 5" descr="Line graph of comparative pharmacokinetic study conducted in patients. This graph is looking at the Mean (SD) Serum Concentrations of the Biosimilar Product and Reference Product compared to Time (Weeks). The Biosimilar Product and Reference Product have a very similar line of Mean (SD) Serum Concentrations over Time (weeks).">
            <a:extLst>
              <a:ext uri="{FF2B5EF4-FFF2-40B4-BE49-F238E27FC236}">
                <a16:creationId xmlns:a16="http://schemas.microsoft.com/office/drawing/2014/main" id="{4442DBC3-3401-4F72-85CF-A065A969DAD4}"/>
              </a:ext>
            </a:extLst>
          </p:cNvPr>
          <p:cNvPicPr>
            <a:picLocks noChangeAspect="1"/>
          </p:cNvPicPr>
          <p:nvPr/>
        </p:nvPicPr>
        <p:blipFill rotWithShape="1">
          <a:blip r:embed="rId3"/>
          <a:srcRect r="41808"/>
          <a:stretch/>
        </p:blipFill>
        <p:spPr>
          <a:xfrm>
            <a:off x="170366" y="2861193"/>
            <a:ext cx="6676748" cy="3334801"/>
          </a:xfrm>
          <a:prstGeom prst="rect">
            <a:avLst/>
          </a:prstGeom>
        </p:spPr>
      </p:pic>
      <p:graphicFrame>
        <p:nvGraphicFramePr>
          <p:cNvPr id="5" name="Table 4">
            <a:extLst>
              <a:ext uri="{FF2B5EF4-FFF2-40B4-BE49-F238E27FC236}">
                <a16:creationId xmlns:a16="http://schemas.microsoft.com/office/drawing/2014/main" id="{30F83899-A976-D219-D8BD-51F6759F7FA3}"/>
              </a:ext>
            </a:extLst>
          </p:cNvPr>
          <p:cNvGraphicFramePr>
            <a:graphicFrameLocks noGrp="1"/>
          </p:cNvGraphicFramePr>
          <p:nvPr>
            <p:extLst>
              <p:ext uri="{D42A27DB-BD31-4B8C-83A1-F6EECF244321}">
                <p14:modId xmlns:p14="http://schemas.microsoft.com/office/powerpoint/2010/main" val="1533960562"/>
              </p:ext>
            </p:extLst>
          </p:nvPr>
        </p:nvGraphicFramePr>
        <p:xfrm>
          <a:off x="7095454" y="2866974"/>
          <a:ext cx="4466430" cy="2624018"/>
        </p:xfrm>
        <a:graphic>
          <a:graphicData uri="http://schemas.openxmlformats.org/drawingml/2006/table">
            <a:tbl>
              <a:tblPr firstRow="1" bandRow="1">
                <a:tableStyleId>{6E25E649-3F16-4E02-A733-19D2CDBF48F0}</a:tableStyleId>
              </a:tblPr>
              <a:tblGrid>
                <a:gridCol w="1488810">
                  <a:extLst>
                    <a:ext uri="{9D8B030D-6E8A-4147-A177-3AD203B41FA5}">
                      <a16:colId xmlns:a16="http://schemas.microsoft.com/office/drawing/2014/main" val="3543308361"/>
                    </a:ext>
                  </a:extLst>
                </a:gridCol>
                <a:gridCol w="1488810">
                  <a:extLst>
                    <a:ext uri="{9D8B030D-6E8A-4147-A177-3AD203B41FA5}">
                      <a16:colId xmlns:a16="http://schemas.microsoft.com/office/drawing/2014/main" val="927386513"/>
                    </a:ext>
                  </a:extLst>
                </a:gridCol>
                <a:gridCol w="1488810">
                  <a:extLst>
                    <a:ext uri="{9D8B030D-6E8A-4147-A177-3AD203B41FA5}">
                      <a16:colId xmlns:a16="http://schemas.microsoft.com/office/drawing/2014/main" val="685615332"/>
                    </a:ext>
                  </a:extLst>
                </a:gridCol>
              </a:tblGrid>
              <a:tr h="510225">
                <a:tc>
                  <a:txBody>
                    <a:bodyPr/>
                    <a:lstStyle/>
                    <a:p>
                      <a:pPr algn="ctr"/>
                      <a:r>
                        <a:rPr lang="en-US" sz="1100"/>
                        <a:t>Treatment and Comparison</a:t>
                      </a:r>
                    </a:p>
                  </a:txBody>
                  <a:tcPr>
                    <a:solidFill>
                      <a:srgbClr val="007CBA"/>
                    </a:solidFill>
                  </a:tcPr>
                </a:tc>
                <a:tc>
                  <a:txBody>
                    <a:bodyPr/>
                    <a:lstStyle/>
                    <a:p>
                      <a:pPr algn="ctr"/>
                      <a:r>
                        <a:rPr lang="en-US" sz="1100"/>
                        <a:t>Area Under the Curve</a:t>
                      </a:r>
                    </a:p>
                  </a:txBody>
                  <a:tcPr>
                    <a:solidFill>
                      <a:srgbClr val="007CBA"/>
                    </a:solidFill>
                  </a:tcPr>
                </a:tc>
                <a:tc>
                  <a:txBody>
                    <a:bodyPr/>
                    <a:lstStyle/>
                    <a:p>
                      <a:pPr algn="ctr"/>
                      <a:r>
                        <a:rPr lang="en-US" sz="1100"/>
                        <a:t>Peak Serum Concentration</a:t>
                      </a:r>
                    </a:p>
                  </a:txBody>
                  <a:tcPr>
                    <a:solidFill>
                      <a:srgbClr val="007CBA"/>
                    </a:solidFill>
                  </a:tcPr>
                </a:tc>
                <a:extLst>
                  <a:ext uri="{0D108BD9-81ED-4DB2-BD59-A6C34878D82A}">
                    <a16:rowId xmlns:a16="http://schemas.microsoft.com/office/drawing/2014/main" val="4180046679"/>
                  </a:ext>
                </a:extLst>
              </a:tr>
              <a:tr h="291558">
                <a:tc>
                  <a:txBody>
                    <a:bodyPr/>
                    <a:lstStyle/>
                    <a:p>
                      <a:r>
                        <a:rPr lang="en-US" sz="1100"/>
                        <a:t>Geometric Mean</a:t>
                      </a:r>
                    </a:p>
                  </a:txBody>
                  <a:tcPr/>
                </a:tc>
                <a:tc>
                  <a:txBody>
                    <a:bodyPr/>
                    <a:lstStyle/>
                    <a:p>
                      <a:endParaRPr lang="en-US" sz="1100"/>
                    </a:p>
                  </a:txBody>
                  <a:tcPr/>
                </a:tc>
                <a:tc>
                  <a:txBody>
                    <a:bodyPr/>
                    <a:lstStyle/>
                    <a:p>
                      <a:endParaRPr lang="en-US" sz="1100"/>
                    </a:p>
                  </a:txBody>
                  <a:tcPr/>
                </a:tc>
                <a:extLst>
                  <a:ext uri="{0D108BD9-81ED-4DB2-BD59-A6C34878D82A}">
                    <a16:rowId xmlns:a16="http://schemas.microsoft.com/office/drawing/2014/main" val="2605815017"/>
                  </a:ext>
                </a:extLst>
              </a:tr>
              <a:tr h="291558">
                <a:tc>
                  <a:txBody>
                    <a:bodyPr/>
                    <a:lstStyle/>
                    <a:p>
                      <a:r>
                        <a:rPr lang="en-US" sz="1100" dirty="0"/>
                        <a:t>Proposed biosimilar</a:t>
                      </a:r>
                    </a:p>
                  </a:txBody>
                  <a:tcPr/>
                </a:tc>
                <a:tc>
                  <a:txBody>
                    <a:bodyPr/>
                    <a:lstStyle/>
                    <a:p>
                      <a:pPr algn="ctr"/>
                      <a:r>
                        <a:rPr lang="en-US" sz="1100"/>
                        <a:t>30,651 h*ug/mL</a:t>
                      </a:r>
                    </a:p>
                  </a:txBody>
                  <a:tcPr/>
                </a:tc>
                <a:tc>
                  <a:txBody>
                    <a:bodyPr/>
                    <a:lstStyle/>
                    <a:p>
                      <a:pPr algn="ctr"/>
                      <a:r>
                        <a:rPr lang="en-US" sz="1100"/>
                        <a:t>226ug/mL</a:t>
                      </a:r>
                    </a:p>
                  </a:txBody>
                  <a:tcPr/>
                </a:tc>
                <a:extLst>
                  <a:ext uri="{0D108BD9-81ED-4DB2-BD59-A6C34878D82A}">
                    <a16:rowId xmlns:a16="http://schemas.microsoft.com/office/drawing/2014/main" val="3869852654"/>
                  </a:ext>
                </a:extLst>
              </a:tr>
              <a:tr h="291558">
                <a:tc>
                  <a:txBody>
                    <a:bodyPr/>
                    <a:lstStyle/>
                    <a:p>
                      <a:r>
                        <a:rPr lang="en-US" sz="1100" dirty="0"/>
                        <a:t>Reference product</a:t>
                      </a:r>
                    </a:p>
                  </a:txBody>
                  <a:tcPr/>
                </a:tc>
                <a:tc>
                  <a:txBody>
                    <a:bodyPr/>
                    <a:lstStyle/>
                    <a:p>
                      <a:pPr algn="ctr"/>
                      <a:r>
                        <a:rPr lang="en-US" sz="1100"/>
                        <a:t>32,160 h*ug/mL</a:t>
                      </a:r>
                    </a:p>
                  </a:txBody>
                  <a:tcPr/>
                </a:tc>
                <a:tc>
                  <a:txBody>
                    <a:bodyPr/>
                    <a:lstStyle/>
                    <a:p>
                      <a:pPr algn="ctr"/>
                      <a:r>
                        <a:rPr lang="en-US" sz="1100"/>
                        <a:t>223ug/mL</a:t>
                      </a:r>
                    </a:p>
                  </a:txBody>
                  <a:tcPr/>
                </a:tc>
                <a:extLst>
                  <a:ext uri="{0D108BD9-81ED-4DB2-BD59-A6C34878D82A}">
                    <a16:rowId xmlns:a16="http://schemas.microsoft.com/office/drawing/2014/main" val="13684254"/>
                  </a:ext>
                </a:extLst>
              </a:tr>
              <a:tr h="510225">
                <a:tc>
                  <a:txBody>
                    <a:bodyPr/>
                    <a:lstStyle/>
                    <a:p>
                      <a:r>
                        <a:rPr lang="en-US" sz="1100"/>
                        <a:t>Ratio of Geometric Means (90% Cl) (%)*</a:t>
                      </a:r>
                    </a:p>
                  </a:txBody>
                  <a:tcPr/>
                </a:tc>
                <a:tc>
                  <a:txBody>
                    <a:bodyPr/>
                    <a:lstStyle/>
                    <a:p>
                      <a:pPr algn="ctr"/>
                      <a:endParaRPr lang="en-US" sz="1100"/>
                    </a:p>
                  </a:txBody>
                  <a:tcPr/>
                </a:tc>
                <a:tc>
                  <a:txBody>
                    <a:bodyPr/>
                    <a:lstStyle/>
                    <a:p>
                      <a:pPr algn="ctr"/>
                      <a:endParaRPr lang="en-US" sz="1100"/>
                    </a:p>
                  </a:txBody>
                  <a:tcPr/>
                </a:tc>
                <a:extLst>
                  <a:ext uri="{0D108BD9-81ED-4DB2-BD59-A6C34878D82A}">
                    <a16:rowId xmlns:a16="http://schemas.microsoft.com/office/drawing/2014/main" val="424134890"/>
                  </a:ext>
                </a:extLst>
              </a:tr>
              <a:tr h="728894">
                <a:tc>
                  <a:txBody>
                    <a:bodyPr/>
                    <a:lstStyle/>
                    <a:p>
                      <a:r>
                        <a:rPr lang="en-US" sz="1100"/>
                        <a:t>Proposed biosimilar product vs. Reference product</a:t>
                      </a:r>
                    </a:p>
                  </a:txBody>
                  <a:tcPr/>
                </a:tc>
                <a:tc>
                  <a:txBody>
                    <a:bodyPr/>
                    <a:lstStyle/>
                    <a:p>
                      <a:pPr algn="ctr"/>
                      <a:r>
                        <a:rPr lang="en-US" sz="1100"/>
                        <a:t>95.31</a:t>
                      </a:r>
                    </a:p>
                    <a:p>
                      <a:pPr algn="ctr"/>
                      <a:r>
                        <a:rPr lang="en-US" sz="1100"/>
                        <a:t>(81.01 – 112.13) </a:t>
                      </a:r>
                    </a:p>
                  </a:txBody>
                  <a:tcPr/>
                </a:tc>
                <a:tc>
                  <a:txBody>
                    <a:bodyPr/>
                    <a:lstStyle/>
                    <a:p>
                      <a:pPr algn="ctr"/>
                      <a:r>
                        <a:rPr lang="en-US" sz="1100" dirty="0"/>
                        <a:t>101.38</a:t>
                      </a:r>
                    </a:p>
                    <a:p>
                      <a:pPr algn="ctr"/>
                      <a:r>
                        <a:rPr lang="en-US" sz="1100" dirty="0"/>
                        <a:t>(93.49 – 109.94)</a:t>
                      </a:r>
                    </a:p>
                  </a:txBody>
                  <a:tcPr/>
                </a:tc>
                <a:extLst>
                  <a:ext uri="{0D108BD9-81ED-4DB2-BD59-A6C34878D82A}">
                    <a16:rowId xmlns:a16="http://schemas.microsoft.com/office/drawing/2014/main" val="2062174705"/>
                  </a:ext>
                </a:extLst>
              </a:tr>
            </a:tbl>
          </a:graphicData>
        </a:graphic>
      </p:graphicFrame>
      <p:sp>
        <p:nvSpPr>
          <p:cNvPr id="7" name="TextBox 6">
            <a:extLst>
              <a:ext uri="{FF2B5EF4-FFF2-40B4-BE49-F238E27FC236}">
                <a16:creationId xmlns:a16="http://schemas.microsoft.com/office/drawing/2014/main" id="{A4E0CA5E-294B-3CF4-B011-32B6E87B998C}"/>
              </a:ext>
            </a:extLst>
          </p:cNvPr>
          <p:cNvSpPr txBox="1"/>
          <p:nvPr/>
        </p:nvSpPr>
        <p:spPr>
          <a:xfrm>
            <a:off x="7391919" y="5540264"/>
            <a:ext cx="3873500" cy="430887"/>
          </a:xfrm>
          <a:prstGeom prst="rect">
            <a:avLst/>
          </a:prstGeom>
          <a:noFill/>
        </p:spPr>
        <p:txBody>
          <a:bodyPr wrap="square" rtlCol="0">
            <a:spAutoFit/>
          </a:bodyPr>
          <a:lstStyle/>
          <a:p>
            <a:r>
              <a:rPr lang="en-US" sz="1100"/>
              <a:t>*FDA considers 80-125% as an appropriate starting point for an acceptable limit for the confidence interval (Cl) of the ratio </a:t>
            </a:r>
          </a:p>
        </p:txBody>
      </p:sp>
    </p:spTree>
    <p:extLst>
      <p:ext uri="{BB962C8B-B14F-4D97-AF65-F5344CB8AC3E}">
        <p14:creationId xmlns:p14="http://schemas.microsoft.com/office/powerpoint/2010/main" val="460528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Type xmlns="015577b1-81ff-4cd0-8779-4f013e0cbf27" xsi:nil="true"/>
    <Task xmlns="015577b1-81ff-4cd0-8779-4f013e0cbf27">Project Management</Tas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4115BD288A3E499080F467F5B6D43C" ma:contentTypeVersion="8" ma:contentTypeDescription="Create a new document." ma:contentTypeScope="" ma:versionID="24835ac97cf7c60c87a317e8bc03d7b1">
  <xsd:schema xmlns:xsd="http://www.w3.org/2001/XMLSchema" xmlns:xs="http://www.w3.org/2001/XMLSchema" xmlns:p="http://schemas.microsoft.com/office/2006/metadata/properties" xmlns:ns2="015577b1-81ff-4cd0-8779-4f013e0cbf27" xmlns:ns3="166e6144-d1cf-43af-99d4-4feae9452fc7" targetNamespace="http://schemas.microsoft.com/office/2006/metadata/properties" ma:root="true" ma:fieldsID="4adcacb10e9c0de274e90e6b46651455" ns2:_="" ns3:_="">
    <xsd:import namespace="015577b1-81ff-4cd0-8779-4f013e0cbf27"/>
    <xsd:import namespace="166e6144-d1cf-43af-99d4-4feae9452fc7"/>
    <xsd:element name="properties">
      <xsd:complexType>
        <xsd:sequence>
          <xsd:element name="documentManagement">
            <xsd:complexType>
              <xsd:all>
                <xsd:element ref="ns2:MediaServiceMetadata" minOccurs="0"/>
                <xsd:element ref="ns2:MediaServiceFastMetadata" minOccurs="0"/>
                <xsd:element ref="ns2:Task" minOccurs="0"/>
                <xsd:element ref="ns2:DocumentTyp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577b1-81ff-4cd0-8779-4f013e0cb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sk" ma:index="10" nillable="true" ma:displayName="Task Area" ma:default="Project Management" ma:format="Dropdown" ma:internalName="Task">
      <xsd:simpleType>
        <xsd:restriction base="dms:Text">
          <xsd:maxLength value="255"/>
        </xsd:restriction>
      </xsd:simpleType>
    </xsd:element>
    <xsd:element name="DocumentType" ma:index="11" nillable="true" ma:displayName="Document Type" ma:format="Dropdown" ma:internalName="DocumentType">
      <xsd:simpleType>
        <xsd:restriction base="dms:Text">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6e6144-d1cf-43af-99d4-4feae9452f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9FDE63-62B4-47C6-8AF8-DC36D2A5C38C}">
  <ds:schemaRefs>
    <ds:schemaRef ds:uri="http://purl.org/dc/dcmitype/"/>
    <ds:schemaRef ds:uri="015577b1-81ff-4cd0-8779-4f013e0cbf27"/>
    <ds:schemaRef ds:uri="http://purl.org/dc/elements/1.1/"/>
    <ds:schemaRef ds:uri="http://purl.org/dc/terms/"/>
    <ds:schemaRef ds:uri="http://schemas.microsoft.com/office/2006/documentManagement/types"/>
    <ds:schemaRef ds:uri="166e6144-d1cf-43af-99d4-4feae9452fc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77D568D-FAD3-4B9C-843B-051FA2DBD573}">
  <ds:schemaRefs>
    <ds:schemaRef ds:uri="http://schemas.microsoft.com/sharepoint/v3/contenttype/forms"/>
  </ds:schemaRefs>
</ds:datastoreItem>
</file>

<file path=customXml/itemProps3.xml><?xml version="1.0" encoding="utf-8"?>
<ds:datastoreItem xmlns:ds="http://schemas.openxmlformats.org/officeDocument/2006/customXml" ds:itemID="{817B7FFE-9D91-405E-BCDB-A6755183AD13}">
  <ds:schemaRefs>
    <ds:schemaRef ds:uri="015577b1-81ff-4cd0-8779-4f013e0cbf27"/>
    <ds:schemaRef ds:uri="166e6144-d1cf-43af-99d4-4feae9452f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TotalTime>2067</TotalTime>
  <Words>5563</Words>
  <Application>Microsoft Office PowerPoint</Application>
  <PresentationFormat>Widescreen</PresentationFormat>
  <Paragraphs>422</Paragraphs>
  <Slides>49</Slides>
  <Notes>28</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Biosimilars and Interchangeable Biosimilars</vt:lpstr>
      <vt:lpstr>Contents</vt:lpstr>
      <vt:lpstr>Biological Product  Complexity</vt:lpstr>
      <vt:lpstr>Biologics Inherent Variability </vt:lpstr>
      <vt:lpstr>Consistency in Manufacturing  and Analytical Assessments</vt:lpstr>
      <vt:lpstr>Biological Product  Approval Pathways</vt:lpstr>
      <vt:lpstr>Different Approval Pathways for Reference  Products and Biosimilar Products</vt:lpstr>
      <vt:lpstr>Biosimilar Manufacturers Must Demonstrate  Biosimilarity to the Reference Product</vt:lpstr>
      <vt:lpstr>Clinical Studies to Address  Residual Uncertainty</vt:lpstr>
      <vt:lpstr>Clinical Studies to Address  Residual Uncertainty</vt:lpstr>
      <vt:lpstr>Clinical Studies to Demonstrate  Similar Exposure, Efficacy, and Safety</vt:lpstr>
      <vt:lpstr>Clinical Studies to Demonstrate  Similar Exposure, Efficacy, and Safety</vt:lpstr>
      <vt:lpstr>Comparative Analytical Assessment</vt:lpstr>
      <vt:lpstr>Comparative Analytical Assessment: The Foundation of the 351(k) Pathway</vt:lpstr>
      <vt:lpstr>Identification and Measurement of Product Quality Attributes</vt:lpstr>
      <vt:lpstr>Characterizing Quality Attributes of  the Reference and Biosimilar Product</vt:lpstr>
      <vt:lpstr>Evaluation of Biosimilarity Using a Totality-of-the-Evidence Approach</vt:lpstr>
      <vt:lpstr>Comparative Analytical Assessment and Product Quality</vt:lpstr>
      <vt:lpstr>Analytical Studies are the  Foundation of the 351(k) Pathway</vt:lpstr>
      <vt:lpstr>Identification of Product Quality Attributes</vt:lpstr>
      <vt:lpstr>Critical Quality Attributes Example:  Insulin Products</vt:lpstr>
      <vt:lpstr>Illustrative Critical Quality Attribute:  Post-Translational Modifications </vt:lpstr>
      <vt:lpstr>Illustrative Quality Attribute:  Post-Translational Modifications </vt:lpstr>
      <vt:lpstr>Commonly Encountered  Post-Translational Modifications</vt:lpstr>
      <vt:lpstr>Clinically Inactive Components in  Demonstration of Biosimilarity</vt:lpstr>
      <vt:lpstr>Insulins/Interchangeability</vt:lpstr>
      <vt:lpstr>Biosimilar and Interchangeable Products in  Primary Care and Community Practice: Insulins</vt:lpstr>
      <vt:lpstr>Adoption of Biosimilars</vt:lpstr>
      <vt:lpstr>Biosimilar Naming</vt:lpstr>
      <vt:lpstr>Biologics Naming Conventions</vt:lpstr>
      <vt:lpstr>Practical Considerations for Using Biosimilars and Interchangeable Biosimilars</vt:lpstr>
      <vt:lpstr>Biosimilars Are as Safe and  Effective as the Reference Product</vt:lpstr>
      <vt:lpstr>Immune Response to Biologics</vt:lpstr>
      <vt:lpstr>Biosimilar and Interchangeable  Biosimilar Labeling</vt:lpstr>
      <vt:lpstr>Resources</vt:lpstr>
      <vt:lpstr>The Purple Book</vt:lpstr>
      <vt:lpstr>Health Care Provider Materials</vt:lpstr>
      <vt:lpstr>Addressing Patient Questions</vt:lpstr>
      <vt:lpstr>FDA Biosimilar  Materials in Spanish</vt:lpstr>
      <vt:lpstr>Resources</vt:lpstr>
      <vt:lpstr>Key Takeaways</vt:lpstr>
      <vt:lpstr>Key Takeaways</vt:lpstr>
      <vt:lpstr>Knowledge Assessment</vt:lpstr>
      <vt:lpstr>Multiple Choice Questions – 1 of 6</vt:lpstr>
      <vt:lpstr>Multiple Choice Questions – 2 of 6</vt:lpstr>
      <vt:lpstr>Multiple Choice Questions – 3 of 6</vt:lpstr>
      <vt:lpstr>Multiple Choice Questions – 4 of 6</vt:lpstr>
      <vt:lpstr>Multiple Choice Questions – 5 of 6</vt:lpstr>
      <vt:lpstr>Multiple Choice Questions – 6 of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Biosimilars and Interchangeable Biosimilars, Regulatory and Scientific Concepts, Level 2</dc:title>
  <dc:creator>U.S. Food &amp; Drug Administration</dc:creator>
  <cp:lastModifiedBy>Emery, David *</cp:lastModifiedBy>
  <cp:revision>6</cp:revision>
  <dcterms:created xsi:type="dcterms:W3CDTF">2021-08-17T21:07:19Z</dcterms:created>
  <dcterms:modified xsi:type="dcterms:W3CDTF">2024-09-24T19:41:23Z</dcterms:modified>
</cp:coreProperties>
</file>