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3"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hani, Ayma" initials="RA" lastIdx="5" clrIdx="0">
    <p:extLst>
      <p:ext uri="{19B8F6BF-5375-455C-9EA6-DF929625EA0E}">
        <p15:presenceInfo xmlns:p15="http://schemas.microsoft.com/office/powerpoint/2012/main" userId="S::Ayma.Rouhani@fda.gov::4b51f0eb-e57f-44c4-b2c7-de329e844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64CAE-6F0D-4699-BB70-223546F5731A}" v="5" dt="2022-04-28T16:07:48.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66667" autoAdjust="0"/>
  </p:normalViewPr>
  <p:slideViewPr>
    <p:cSldViewPr snapToGrid="0" snapToObjects="1">
      <p:cViewPr varScale="1">
        <p:scale>
          <a:sx n="44" d="100"/>
          <a:sy n="44" d="100"/>
        </p:scale>
        <p:origin x="1668" y="4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snapToObjects="1">
      <p:cViewPr varScale="1">
        <p:scale>
          <a:sx n="118" d="100"/>
          <a:sy n="118" d="100"/>
        </p:scale>
        <p:origin x="320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5EEED-8E12-6E43-81E7-750DD0F28B95}"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1F305-BA7D-0E4B-A656-A385D97AB657}" type="slidenum">
              <a:rPr lang="en-US" smtClean="0"/>
              <a:t>‹#›</a:t>
            </a:fld>
            <a:endParaRPr lang="en-US"/>
          </a:p>
        </p:txBody>
      </p:sp>
    </p:spTree>
    <p:extLst>
      <p:ext uri="{BB962C8B-B14F-4D97-AF65-F5344CB8AC3E}">
        <p14:creationId xmlns:p14="http://schemas.microsoft.com/office/powerpoint/2010/main" val="337533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FDA and EPA have issued advice regarding eating fish to help those who might become or are pregnant or breastfeeding as well as parents and caregivers who are feeding children make informed choices when it comes to the types of fish that are nutritious and safe to eat. </a:t>
            </a:r>
          </a:p>
          <a:p>
            <a:endParaRPr lang="en-US" b="0" u="none" dirty="0"/>
          </a:p>
          <a:p>
            <a:r>
              <a:rPr lang="en-US" b="0" u="none" dirty="0"/>
              <a:t>FDA recommends eating fish as part of a healthy diet and encourages children to eat fish that are lower in mercury. </a:t>
            </a:r>
          </a:p>
          <a:p>
            <a:endParaRPr lang="en-US" b="0" u="none" dirty="0"/>
          </a:p>
          <a:p>
            <a:r>
              <a:rPr lang="en-US" b="0" u="none" dirty="0"/>
              <a:t>Fish provide key nutrients to support a child’s brain development, such as omega-3 and omega-6 fats, iron, and choline. Choline also supports development of the baby’s spinal cord. Fish provide iron and zinc to support children’s immune systems and are a source of other nutrients like protein, vitamin B12, vitamin D, and selenium too.</a:t>
            </a:r>
          </a:p>
        </p:txBody>
      </p:sp>
      <p:sp>
        <p:nvSpPr>
          <p:cNvPr id="4" name="Slide Number Placeholder 3"/>
          <p:cNvSpPr>
            <a:spLocks noGrp="1"/>
          </p:cNvSpPr>
          <p:nvPr>
            <p:ph type="sldNum" sz="quarter" idx="5"/>
          </p:nvPr>
        </p:nvSpPr>
        <p:spPr/>
        <p:txBody>
          <a:bodyPr/>
          <a:lstStyle/>
          <a:p>
            <a:fld id="{F341F305-BA7D-0E4B-A656-A385D97AB657}" type="slidenum">
              <a:rPr lang="en-US" smtClean="0"/>
              <a:t>1</a:t>
            </a:fld>
            <a:endParaRPr lang="en-US"/>
          </a:p>
        </p:txBody>
      </p:sp>
    </p:spTree>
    <p:extLst>
      <p:ext uri="{BB962C8B-B14F-4D97-AF65-F5344CB8AC3E}">
        <p14:creationId xmlns:p14="http://schemas.microsoft.com/office/powerpoint/2010/main" val="152878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u="none" dirty="0"/>
              <a:t>the Dietary Guidelines for Americans, </a:t>
            </a:r>
            <a:r>
              <a:rPr lang="en-US" dirty="0"/>
              <a:t>you can introduce nutritious foods like fish to complement breast milk or infant formula in your baby’s diet once they are about 6 months of age.</a:t>
            </a:r>
          </a:p>
          <a:p>
            <a:endParaRPr lang="en-US" b="0" u="sng" dirty="0"/>
          </a:p>
          <a:p>
            <a:r>
              <a:rPr lang="en-US" b="0" u="none" dirty="0">
                <a:solidFill>
                  <a:srgbClr val="FF0000"/>
                </a:solidFill>
              </a:rPr>
              <a:t>FDA recommends children </a:t>
            </a:r>
            <a:r>
              <a:rPr lang="en-US" b="0" u="none" dirty="0"/>
              <a:t>eat 2 servings of fish a week from FDA and EPA’s “Best Choices” list. This list will be provided on the next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children, a serving starts small at about an ounce of fish and then gradually gets larger over time - to about 4 ounces by age 11. Remember, the recommendation is 2 servings of “Best Choice” fish twice a week. So for a toddler, this would be about 2 ounces total a week and for an older school-aged child, up to 8 ounces a week.</a:t>
            </a:r>
          </a:p>
          <a:p>
            <a:endParaRPr lang="en-US" b="0" u="none" dirty="0"/>
          </a:p>
          <a:p>
            <a:r>
              <a:rPr lang="en-US" b="0" u="none" dirty="0"/>
              <a:t>When your child is a baby, it is important to give them age and developmentally appropriate foods to help prevent choking. Signs that your baby is ready for complementary foods include:</a:t>
            </a:r>
          </a:p>
          <a:p>
            <a:r>
              <a:rPr lang="en-US" b="0" u="none" dirty="0"/>
              <a:t>• Being able to control head and neck</a:t>
            </a:r>
          </a:p>
          <a:p>
            <a:r>
              <a:rPr lang="en-US" b="0" u="none" dirty="0"/>
              <a:t>• Sitting up alone or with support</a:t>
            </a:r>
          </a:p>
          <a:p>
            <a:r>
              <a:rPr lang="en-US" b="0" u="none" dirty="0"/>
              <a:t>• Bringing objects to the mouth</a:t>
            </a:r>
          </a:p>
          <a:p>
            <a:r>
              <a:rPr lang="en-US" b="0" u="none" dirty="0"/>
              <a:t>• Trying to grasp small objects, such as toys or food</a:t>
            </a:r>
          </a:p>
          <a:p>
            <a:r>
              <a:rPr lang="en-US" b="0" u="none" dirty="0"/>
              <a:t>• Swallowing food rather than pushing it back out onto the chin.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341F305-BA7D-0E4B-A656-A385D97AB657}" type="slidenum">
              <a:rPr lang="en-US" smtClean="0"/>
              <a:t>2</a:t>
            </a:fld>
            <a:endParaRPr lang="en-US"/>
          </a:p>
        </p:txBody>
      </p:sp>
    </p:spTree>
    <p:extLst>
      <p:ext uri="{BB962C8B-B14F-4D97-AF65-F5344CB8AC3E}">
        <p14:creationId xmlns:p14="http://schemas.microsoft.com/office/powerpoint/2010/main" val="197563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While it is important to limit mercury in </a:t>
            </a:r>
            <a:r>
              <a:rPr lang="en-US" u="none" dirty="0"/>
              <a:t>the diets of children, many types of fish are both nutritious and lower in mercury. FDA and EPA have created a chart to help you choose which fish to feed your child, and how often, based on their mercury levels. </a:t>
            </a:r>
          </a:p>
          <a:p>
            <a:pPr algn="l"/>
            <a:endParaRPr lang="en-US" u="none" dirty="0"/>
          </a:p>
          <a:p>
            <a:pPr algn="l"/>
            <a:r>
              <a:rPr lang="en-US" u="none" dirty="0"/>
              <a:t>When feeding your child, include a variety of “Best Choices” fish, which are lower in mercury, in your child’s diet. </a:t>
            </a:r>
          </a:p>
          <a:p>
            <a:pPr algn="l"/>
            <a:endParaRPr lang="en-US" u="none" dirty="0"/>
          </a:p>
          <a:p>
            <a:pPr algn="l"/>
            <a:r>
              <a:rPr lang="en-US" u="none" dirty="0"/>
              <a:t>The “Best Choices” list of fish shown in this slide is one of three categories of fish in FDA and EPA’s chart. The full chart describes “Best Choices,” “Good Choices” and “Choices to Avoid.”</a:t>
            </a:r>
          </a:p>
          <a:p>
            <a:endParaRPr lang="en-US" dirty="0"/>
          </a:p>
          <a:p>
            <a:r>
              <a:rPr lang="en-US" dirty="0"/>
              <a:t>For more information on choosing fish to help support child growth and development, visit www.fda.gov/fishadvice </a:t>
            </a:r>
          </a:p>
        </p:txBody>
      </p:sp>
      <p:sp>
        <p:nvSpPr>
          <p:cNvPr id="4" name="Slide Number Placeholder 3"/>
          <p:cNvSpPr>
            <a:spLocks noGrp="1"/>
          </p:cNvSpPr>
          <p:nvPr>
            <p:ph type="sldNum" sz="quarter" idx="5"/>
          </p:nvPr>
        </p:nvSpPr>
        <p:spPr/>
        <p:txBody>
          <a:bodyPr/>
          <a:lstStyle/>
          <a:p>
            <a:fld id="{F341F305-BA7D-0E4B-A656-A385D97AB657}" type="slidenum">
              <a:rPr lang="en-US" smtClean="0"/>
              <a:t>3</a:t>
            </a:fld>
            <a:endParaRPr lang="en-US"/>
          </a:p>
        </p:txBody>
      </p:sp>
    </p:spTree>
    <p:extLst>
      <p:ext uri="{BB962C8B-B14F-4D97-AF65-F5344CB8AC3E}">
        <p14:creationId xmlns:p14="http://schemas.microsoft.com/office/powerpoint/2010/main" val="349066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3F28-954C-0C4D-8D4C-775843848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E253B6-19D5-054D-B82F-7C134895A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403D80-1015-B244-9E05-7FAD62F22FA9}"/>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743A290F-5D6D-1C4D-B08E-0033A292C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62866-A9A3-C748-8E27-F90C4A302E2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81125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E7C1-ABDB-BF40-A08F-CE041E53E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8A3E6-466F-864E-801C-D9DEE1F7C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93B459-895B-7048-BCCC-D6F9406CE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3C458-7E91-7546-BA5E-1B780F757EDF}"/>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6" name="Footer Placeholder 5">
            <a:extLst>
              <a:ext uri="{FF2B5EF4-FFF2-40B4-BE49-F238E27FC236}">
                <a16:creationId xmlns:a16="http://schemas.microsoft.com/office/drawing/2014/main" id="{D929363C-6186-D542-A81E-638330FAE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9994D-BD7A-DA45-95F2-F394DC838F9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237359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9CD8-5F2B-3740-AA2C-AABA0BDBB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73D67-ABB9-FD4E-9A6A-04C9929BD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7A816-1447-2646-A6D0-D3B92BCF2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DE796-787A-C949-A2F5-618771D93FA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6" name="Footer Placeholder 5">
            <a:extLst>
              <a:ext uri="{FF2B5EF4-FFF2-40B4-BE49-F238E27FC236}">
                <a16:creationId xmlns:a16="http://schemas.microsoft.com/office/drawing/2014/main" id="{06B3342F-0DFE-DD45-83AD-DF72F8FF2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01C80-C092-114E-820F-DBA33B8E15A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43762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8862-910E-7D45-A10F-F9B3D42377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53D56-82BB-624E-BD80-31A435173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474C-1458-2342-88CE-EE9256DB0874}"/>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21FE7AB7-D0B3-334C-8A97-913EED6DB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AC00D-C050-8743-A6AC-2877D52FA494}"/>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583231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05DDB-A1EA-4A47-9ECB-79CB18D21D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DE84F7-E8F8-BD48-B1D2-6D70CF2CAB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19C8E-7F87-4E44-89EA-1B04C1360BD6}"/>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7BCDB688-B1D5-7E43-A954-CDEEC8806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A93E4-711D-CC46-A56B-78F2E29801EA}"/>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153020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F132-0A8A-E442-A422-ABB8AA975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8691A-7552-B043-8BE4-0CA077609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05FD6-82A6-0146-B714-5139759F40F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012A5A9A-1E28-6444-BF13-D9B614D8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AAC9-C6D8-CC4C-B155-D8FC70294E2B}"/>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73907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F132-0A8A-E442-A422-ABB8AA9755E4}"/>
              </a:ext>
            </a:extLst>
          </p:cNvPr>
          <p:cNvSpPr>
            <a:spLocks noGrp="1"/>
          </p:cNvSpPr>
          <p:nvPr>
            <p:ph type="title"/>
          </p:nvPr>
        </p:nvSpPr>
        <p:spPr/>
        <p:txBody>
          <a:bodyPr/>
          <a:lstStyle/>
          <a:p>
            <a:r>
              <a:rPr lang="en-US" dirty="0"/>
              <a:t>Click to edit Master title style</a:t>
            </a:r>
          </a:p>
        </p:txBody>
      </p:sp>
      <p:sp>
        <p:nvSpPr>
          <p:cNvPr id="12" name="Content Placeholder 11">
            <a:extLst>
              <a:ext uri="{FF2B5EF4-FFF2-40B4-BE49-F238E27FC236}">
                <a16:creationId xmlns:a16="http://schemas.microsoft.com/office/drawing/2014/main" id="{CD3CEAAA-BA36-2D4E-B7AE-4227860786F2}"/>
              </a:ext>
            </a:extLst>
          </p:cNvPr>
          <p:cNvSpPr>
            <a:spLocks noGrp="1"/>
          </p:cNvSpPr>
          <p:nvPr>
            <p:ph sz="quarter" idx="14"/>
          </p:nvPr>
        </p:nvSpPr>
        <p:spPr>
          <a:xfrm>
            <a:off x="838200" y="1804988"/>
            <a:ext cx="10515600" cy="3152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F454FE9-60D9-914C-942B-DCC9747B9D8F}"/>
              </a:ext>
            </a:extLst>
          </p:cNvPr>
          <p:cNvSpPr>
            <a:spLocks noGrp="1"/>
          </p:cNvSpPr>
          <p:nvPr>
            <p:ph type="body" sz="quarter" idx="13"/>
          </p:nvPr>
        </p:nvSpPr>
        <p:spPr>
          <a:xfrm>
            <a:off x="838200" y="5067300"/>
            <a:ext cx="10515600" cy="115570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F4005FD6-82A6-0146-B714-5139759F40F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012A5A9A-1E28-6444-BF13-D9B614D8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AAC9-C6D8-CC4C-B155-D8FC70294E2B}"/>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73850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F132-0A8A-E442-A422-ABB8AA9755E4}"/>
              </a:ext>
            </a:extLst>
          </p:cNvPr>
          <p:cNvSpPr>
            <a:spLocks noGrp="1"/>
          </p:cNvSpPr>
          <p:nvPr>
            <p:ph type="title"/>
          </p:nvPr>
        </p:nvSpPr>
        <p:spPr>
          <a:xfrm>
            <a:off x="838200" y="472708"/>
            <a:ext cx="10515600" cy="103213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8691A-7552-B043-8BE4-0CA0776093A3}"/>
              </a:ext>
            </a:extLst>
          </p:cNvPr>
          <p:cNvSpPr>
            <a:spLocks noGrp="1"/>
          </p:cNvSpPr>
          <p:nvPr>
            <p:ph idx="1"/>
          </p:nvPr>
        </p:nvSpPr>
        <p:spPr>
          <a:xfrm>
            <a:off x="838200" y="1544143"/>
            <a:ext cx="10515600" cy="14553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005FD6-82A6-0146-B714-5139759F40F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012A5A9A-1E28-6444-BF13-D9B614D8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AAC9-C6D8-CC4C-B155-D8FC70294E2B}"/>
              </a:ext>
            </a:extLst>
          </p:cNvPr>
          <p:cNvSpPr>
            <a:spLocks noGrp="1"/>
          </p:cNvSpPr>
          <p:nvPr>
            <p:ph type="sldNum" sz="quarter" idx="12"/>
          </p:nvPr>
        </p:nvSpPr>
        <p:spPr/>
        <p:txBody>
          <a:bodyPr/>
          <a:lstStyle/>
          <a:p>
            <a:fld id="{7B95EE63-AFE5-1943-8577-4F1FFC7E21C4}" type="slidenum">
              <a:rPr lang="en-US" smtClean="0"/>
              <a:t>‹#›</a:t>
            </a:fld>
            <a:endParaRPr lang="en-US"/>
          </a:p>
        </p:txBody>
      </p:sp>
      <p:sp>
        <p:nvSpPr>
          <p:cNvPr id="8" name="Content Placeholder 2">
            <a:extLst>
              <a:ext uri="{FF2B5EF4-FFF2-40B4-BE49-F238E27FC236}">
                <a16:creationId xmlns:a16="http://schemas.microsoft.com/office/drawing/2014/main" id="{B3D0E967-3FD8-C94A-B825-B5E83DF27E0A}"/>
              </a:ext>
            </a:extLst>
          </p:cNvPr>
          <p:cNvSpPr>
            <a:spLocks noGrp="1"/>
          </p:cNvSpPr>
          <p:nvPr>
            <p:ph idx="13"/>
          </p:nvPr>
        </p:nvSpPr>
        <p:spPr>
          <a:xfrm>
            <a:off x="838200" y="4413917"/>
            <a:ext cx="10515600" cy="1455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8FB9D4B-DF02-C44A-8ADA-07CC7726A420}"/>
              </a:ext>
            </a:extLst>
          </p:cNvPr>
          <p:cNvSpPr>
            <a:spLocks noGrp="1"/>
          </p:cNvSpPr>
          <p:nvPr>
            <p:ph type="body" sz="quarter" idx="14"/>
          </p:nvPr>
        </p:nvSpPr>
        <p:spPr>
          <a:xfrm>
            <a:off x="838200" y="3236913"/>
            <a:ext cx="10515600" cy="1176337"/>
          </a:xfrm>
        </p:spPr>
        <p:txBody>
          <a:bodyPr anchor="ctr">
            <a:normAutofit/>
          </a:bodyPr>
          <a:lstStyle>
            <a:lvl1pPr marL="0" indent="0">
              <a:buNone/>
              <a:defRPr lang="en-US" sz="4400" kern="1200" dirty="0" smtClean="0">
                <a:solidFill>
                  <a:schemeClr val="tx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0568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2C0D-1437-994E-85D6-C9296CFA7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385A0-E088-F542-8EE0-E4A298439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3CFDA9-E9E3-E94E-9D5C-C46BE1CE1A6B}"/>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3A8D1748-6DD2-034C-823D-0E7CE04A7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05B64-402F-8C4D-A11E-1FDFEAB2B3AE}"/>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20976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222A-DD1F-E244-8DBF-6988B9CB1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A124F-C656-204F-9208-7E37B4699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8FA765-F401-6943-9101-8D7244B03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5186EB-7394-AB42-8CF0-4B862BCE8210}"/>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6" name="Footer Placeholder 5">
            <a:extLst>
              <a:ext uri="{FF2B5EF4-FFF2-40B4-BE49-F238E27FC236}">
                <a16:creationId xmlns:a16="http://schemas.microsoft.com/office/drawing/2014/main" id="{EDFA10A7-5C86-914C-815B-5A571A8B0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02191-E8A3-5944-A250-4C867E594150}"/>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72400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C4C6-77CD-BF48-917E-35D2B7DC7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881E7-4DCD-8F49-831A-1ECDAE1EA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63B80-939F-C94E-9736-45C12721DF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CFA25-64AF-704B-8333-FC4E6393A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F0CD28-2A58-5946-B66F-893795346D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09F6CB-DE7C-C944-9849-002BFC9A99BB}"/>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8" name="Footer Placeholder 7">
            <a:extLst>
              <a:ext uri="{FF2B5EF4-FFF2-40B4-BE49-F238E27FC236}">
                <a16:creationId xmlns:a16="http://schemas.microsoft.com/office/drawing/2014/main" id="{44E6C809-DD18-5148-A0C0-4E6BD950F0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999AD8-5628-4B42-BCAA-9D8181E290A8}"/>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237754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0886-403C-DD42-908E-4A5620D81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284E4-5DFF-0F4B-A471-7C144AD9A94D}"/>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4" name="Footer Placeholder 3">
            <a:extLst>
              <a:ext uri="{FF2B5EF4-FFF2-40B4-BE49-F238E27FC236}">
                <a16:creationId xmlns:a16="http://schemas.microsoft.com/office/drawing/2014/main" id="{E74BE92A-920C-754D-B76C-FE32947188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5DB875-05F7-E54E-860C-13D3D96CFD5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55332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C09D7-6F45-4045-8903-A47AEBF50575}"/>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3" name="Footer Placeholder 2">
            <a:extLst>
              <a:ext uri="{FF2B5EF4-FFF2-40B4-BE49-F238E27FC236}">
                <a16:creationId xmlns:a16="http://schemas.microsoft.com/office/drawing/2014/main" id="{74D42114-95E8-CD4E-ABDB-8F3B978679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6D4154-DAD8-EF4E-9704-1E0E1A216B47}"/>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67886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C4191-1068-7248-B3AB-A8D9E7647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2F535-0C85-7E46-969D-AD00DA6BD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2F345-7985-D946-8E07-A4DF299F5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F01A23C2-1372-2742-BE41-5E255E5A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38825A-C9C0-F947-AADF-516C3C78D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5EE63-AFE5-1943-8577-4F1FFC7E21C4}" type="slidenum">
              <a:rPr lang="en-US" smtClean="0"/>
              <a:t>‹#›</a:t>
            </a:fld>
            <a:endParaRPr lang="en-US"/>
          </a:p>
        </p:txBody>
      </p:sp>
    </p:spTree>
    <p:extLst>
      <p:ext uri="{BB962C8B-B14F-4D97-AF65-F5344CB8AC3E}">
        <p14:creationId xmlns:p14="http://schemas.microsoft.com/office/powerpoint/2010/main" val="43291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da.gov/advic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BF1D8-16E4-ED4E-A8C5-8B313E8FDC6F}"/>
              </a:ext>
            </a:extLst>
          </p:cNvPr>
          <p:cNvSpPr>
            <a:spLocks noGrp="1"/>
          </p:cNvSpPr>
          <p:nvPr>
            <p:ph type="title"/>
          </p:nvPr>
        </p:nvSpPr>
        <p:spPr>
          <a:xfrm>
            <a:off x="838200" y="714777"/>
            <a:ext cx="10515600" cy="1325563"/>
          </a:xfrm>
        </p:spPr>
        <p:txBody>
          <a:bodyPr>
            <a:noAutofit/>
          </a:bodyPr>
          <a:lstStyle/>
          <a:p>
            <a:r>
              <a:rPr lang="en-US" b="1" dirty="0"/>
              <a:t>CHILDREN EATING FISH </a:t>
            </a:r>
            <a:br>
              <a:rPr lang="en-US" dirty="0"/>
            </a:br>
            <a:r>
              <a:rPr lang="en-US" sz="2800" dirty="0"/>
              <a:t>Fish provide key nutrients that support a child’s brain development. </a:t>
            </a:r>
            <a:br>
              <a:rPr lang="en-US" dirty="0"/>
            </a:br>
            <a:endParaRPr lang="en-US" dirty="0"/>
          </a:p>
        </p:txBody>
      </p:sp>
      <p:sp>
        <p:nvSpPr>
          <p:cNvPr id="6" name="Content Placeholder 5">
            <a:extLst>
              <a:ext uri="{FF2B5EF4-FFF2-40B4-BE49-F238E27FC236}">
                <a16:creationId xmlns:a16="http://schemas.microsoft.com/office/drawing/2014/main" id="{C9E7566E-93D9-8C48-A082-79416F4EC96B}"/>
              </a:ext>
            </a:extLst>
          </p:cNvPr>
          <p:cNvSpPr>
            <a:spLocks noGrp="1"/>
          </p:cNvSpPr>
          <p:nvPr>
            <p:ph idx="1"/>
          </p:nvPr>
        </p:nvSpPr>
        <p:spPr>
          <a:xfrm>
            <a:off x="838200" y="1939713"/>
            <a:ext cx="10515600" cy="4203510"/>
          </a:xfrm>
        </p:spPr>
        <p:txBody>
          <a:bodyPr>
            <a:noAutofit/>
          </a:bodyPr>
          <a:lstStyle/>
          <a:p>
            <a:pPr marL="0" indent="0">
              <a:buNone/>
            </a:pPr>
            <a:r>
              <a:rPr lang="en-US" sz="2400" b="1" dirty="0">
                <a:latin typeface="+mj-lt"/>
              </a:rPr>
              <a:t>Why is Fish Nutritious  for Children? </a:t>
            </a:r>
          </a:p>
          <a:p>
            <a:r>
              <a:rPr lang="en-US" sz="2400" dirty="0"/>
              <a:t>Fish provide key nutrients that support a child’s brain development:</a:t>
            </a:r>
          </a:p>
          <a:p>
            <a:r>
              <a:rPr lang="en-US" sz="2400" dirty="0"/>
              <a:t>OMEGA-3 FAT </a:t>
            </a:r>
          </a:p>
          <a:p>
            <a:r>
              <a:rPr lang="en-US" sz="2400" dirty="0"/>
              <a:t>OMEGA-6 FAT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kern="1200" dirty="0">
                <a:solidFill>
                  <a:schemeClr val="tx1"/>
                </a:solidFill>
                <a:effectLst/>
                <a:latin typeface="+mn-lt"/>
                <a:ea typeface="+mn-ea"/>
                <a:cs typeface="+mn-cs"/>
              </a:rPr>
              <a:t>CHOLINE - Choline also supports development of the baby’s spinal cord.</a:t>
            </a:r>
            <a:endParaRPr lang="en-US" sz="2800" dirty="0">
              <a:effectLst/>
            </a:endParaRPr>
          </a:p>
          <a:p>
            <a:r>
              <a:rPr lang="en-US" sz="2400" dirty="0"/>
              <a:t>IRON - Iron and zinc support children’s immune systems.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IODINE - Fish are a source of other nutrients like protein, vitamin B12, vitamin D, iodine, and selenium, too.</a:t>
            </a:r>
          </a:p>
        </p:txBody>
      </p:sp>
      <p:pic>
        <p:nvPicPr>
          <p:cNvPr id="12" name="Picture 11">
            <a:extLst>
              <a:ext uri="{FF2B5EF4-FFF2-40B4-BE49-F238E27FC236}">
                <a16:creationId xmlns:a16="http://schemas.microsoft.com/office/drawing/2014/main" id="{CC615549-27CE-6345-B3C9-A22A95C32A2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81777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ACC75-EB30-C943-B71F-55093DA1EFF2}"/>
              </a:ext>
            </a:extLst>
          </p:cNvPr>
          <p:cNvSpPr>
            <a:spLocks noGrp="1"/>
          </p:cNvSpPr>
          <p:nvPr>
            <p:ph type="title"/>
          </p:nvPr>
        </p:nvSpPr>
        <p:spPr/>
        <p:txBody>
          <a:bodyPr/>
          <a:lstStyle/>
          <a:p>
            <a:r>
              <a:rPr lang="en-US" dirty="0"/>
              <a:t>How Much Should My Child Eat?</a:t>
            </a:r>
          </a:p>
        </p:txBody>
      </p:sp>
      <p:sp>
        <p:nvSpPr>
          <p:cNvPr id="6" name="Content Placeholder 5">
            <a:extLst>
              <a:ext uri="{FF2B5EF4-FFF2-40B4-BE49-F238E27FC236}">
                <a16:creationId xmlns:a16="http://schemas.microsoft.com/office/drawing/2014/main" id="{953F9FF8-8786-1D4D-B6B6-FCCFB6822DCC}"/>
              </a:ext>
            </a:extLst>
          </p:cNvPr>
          <p:cNvSpPr>
            <a:spLocks noGrp="1"/>
          </p:cNvSpPr>
          <p:nvPr>
            <p:ph idx="1"/>
          </p:nvPr>
        </p:nvSpPr>
        <p:spPr/>
        <p:txBody>
          <a:bodyPr>
            <a:normAutofit/>
          </a:bodyPr>
          <a:lstStyle/>
          <a:p>
            <a:pPr marL="0" indent="0">
              <a:buNone/>
            </a:pPr>
            <a:r>
              <a:rPr lang="en-US" dirty="0"/>
              <a:t>Eat 2 servings a week from the “Best Choices” list.</a:t>
            </a:r>
          </a:p>
          <a:p>
            <a:pPr marL="0" indent="0">
              <a:buNone/>
            </a:pPr>
            <a:r>
              <a:rPr lang="en-US" b="1" dirty="0"/>
              <a:t>A serving is about:</a:t>
            </a:r>
            <a:endParaRPr lang="en-US" dirty="0"/>
          </a:p>
          <a:p>
            <a:r>
              <a:rPr lang="en-US" dirty="0"/>
              <a:t>1 ounce – age 1 to 3</a:t>
            </a:r>
          </a:p>
          <a:p>
            <a:r>
              <a:rPr lang="en-US" dirty="0"/>
              <a:t>2 ounces – age 4 to 7</a:t>
            </a:r>
          </a:p>
          <a:p>
            <a:r>
              <a:rPr lang="en-US" dirty="0"/>
              <a:t>3 ounces – age 8 to 10</a:t>
            </a:r>
          </a:p>
          <a:p>
            <a:r>
              <a:rPr lang="en-US" dirty="0"/>
              <a:t>4 ounces – age 11</a:t>
            </a:r>
          </a:p>
          <a:p>
            <a:pPr marL="0" indent="0">
              <a:buNone/>
            </a:pPr>
            <a:r>
              <a:rPr lang="en-US" dirty="0"/>
              <a:t>Younger kids can eat fish too. You can introduce nutritious foods like fish to complement breast milk or infant formula in your baby’s diet once they are about 6 months of age.</a:t>
            </a:r>
          </a:p>
        </p:txBody>
      </p:sp>
      <p:pic>
        <p:nvPicPr>
          <p:cNvPr id="17" name="Picture 16">
            <a:extLst>
              <a:ext uri="{FF2B5EF4-FFF2-40B4-BE49-F238E27FC236}">
                <a16:creationId xmlns:a16="http://schemas.microsoft.com/office/drawing/2014/main" id="{94E44274-160A-1847-8B5C-F7A50EA5377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92000" cy="6858000"/>
          </a:xfrm>
          <a:prstGeom prst="rect">
            <a:avLst/>
          </a:prstGeom>
          <a:solidFill>
            <a:schemeClr val="bg1"/>
          </a:solidFill>
        </p:spPr>
      </p:pic>
    </p:spTree>
    <p:extLst>
      <p:ext uri="{BB962C8B-B14F-4D97-AF65-F5344CB8AC3E}">
        <p14:creationId xmlns:p14="http://schemas.microsoft.com/office/powerpoint/2010/main" val="339829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9DF17D-DDD0-9B43-A776-88498A72AC1E}"/>
              </a:ext>
            </a:extLst>
          </p:cNvPr>
          <p:cNvSpPr>
            <a:spLocks noGrp="1"/>
          </p:cNvSpPr>
          <p:nvPr>
            <p:ph type="title"/>
          </p:nvPr>
        </p:nvSpPr>
        <p:spPr/>
        <p:txBody>
          <a:bodyPr>
            <a:normAutofit fontScale="90000"/>
          </a:bodyPr>
          <a:lstStyle/>
          <a:p>
            <a:r>
              <a:rPr lang="en-US" dirty="0"/>
              <a:t>What Kind of Fish Should My Child Eat?</a:t>
            </a:r>
            <a:br>
              <a:rPr lang="en-US" dirty="0"/>
            </a:br>
            <a:r>
              <a:rPr lang="en-US" sz="3100" dirty="0"/>
              <a:t>Include a variety of </a:t>
            </a:r>
            <a:r>
              <a:rPr lang="en-US" sz="3100" b="1" dirty="0"/>
              <a:t>“Best Choices*” </a:t>
            </a:r>
            <a:r>
              <a:rPr lang="en-US" sz="3100" dirty="0"/>
              <a:t>fish, which are lower in mercury, in your child’s diet.</a:t>
            </a:r>
            <a:endParaRPr lang="en-US" dirty="0"/>
          </a:p>
        </p:txBody>
      </p:sp>
      <p:sp>
        <p:nvSpPr>
          <p:cNvPr id="23" name="Content Placeholder 22">
            <a:extLst>
              <a:ext uri="{FF2B5EF4-FFF2-40B4-BE49-F238E27FC236}">
                <a16:creationId xmlns:a16="http://schemas.microsoft.com/office/drawing/2014/main" id="{EDAF3A88-55CA-0B47-B177-89E626E24EE1}"/>
              </a:ext>
            </a:extLst>
          </p:cNvPr>
          <p:cNvSpPr>
            <a:spLocks noGrp="1"/>
          </p:cNvSpPr>
          <p:nvPr>
            <p:ph sz="quarter" idx="14"/>
          </p:nvPr>
        </p:nvSpPr>
        <p:spPr>
          <a:xfrm>
            <a:off x="838201" y="1852612"/>
            <a:ext cx="9715500" cy="3240088"/>
          </a:xfrm>
        </p:spPr>
        <p:txBody>
          <a:bodyPr numCol="4">
            <a:noAutofit/>
          </a:bodyPr>
          <a:lstStyle/>
          <a:p>
            <a:pPr>
              <a:lnSpc>
                <a:spcPct val="100000"/>
              </a:lnSpc>
              <a:spcBef>
                <a:spcPts val="0"/>
              </a:spcBef>
            </a:pPr>
            <a:r>
              <a:rPr lang="en-US" sz="2000" dirty="0">
                <a:effectLst/>
                <a:latin typeface="Gotham HTF"/>
              </a:rPr>
              <a:t>Anchovy</a:t>
            </a:r>
          </a:p>
          <a:p>
            <a:pPr>
              <a:lnSpc>
                <a:spcPct val="100000"/>
              </a:lnSpc>
              <a:spcBef>
                <a:spcPts val="0"/>
              </a:spcBef>
            </a:pPr>
            <a:r>
              <a:rPr lang="en-US" sz="2000" dirty="0">
                <a:effectLst/>
                <a:latin typeface="Gotham HTF"/>
              </a:rPr>
              <a:t>Atlantic croaker</a:t>
            </a:r>
          </a:p>
          <a:p>
            <a:pPr>
              <a:lnSpc>
                <a:spcPct val="100000"/>
              </a:lnSpc>
              <a:spcBef>
                <a:spcPts val="0"/>
              </a:spcBef>
            </a:pPr>
            <a:r>
              <a:rPr lang="en-US" sz="2000" dirty="0">
                <a:effectLst/>
                <a:latin typeface="Gotham HTF"/>
              </a:rPr>
              <a:t>Atlantic mackerel</a:t>
            </a:r>
          </a:p>
          <a:p>
            <a:pPr>
              <a:lnSpc>
                <a:spcPct val="100000"/>
              </a:lnSpc>
              <a:spcBef>
                <a:spcPts val="0"/>
              </a:spcBef>
            </a:pPr>
            <a:r>
              <a:rPr lang="en-US" sz="2000" dirty="0">
                <a:effectLst/>
                <a:latin typeface="Gotham HTF"/>
              </a:rPr>
              <a:t>Black sea bass</a:t>
            </a:r>
          </a:p>
          <a:p>
            <a:pPr>
              <a:lnSpc>
                <a:spcPct val="100000"/>
              </a:lnSpc>
              <a:spcBef>
                <a:spcPts val="0"/>
              </a:spcBef>
            </a:pPr>
            <a:r>
              <a:rPr lang="en-US" sz="2000" dirty="0">
                <a:effectLst/>
                <a:latin typeface="Gotham HTF"/>
              </a:rPr>
              <a:t>Butterfish </a:t>
            </a:r>
          </a:p>
          <a:p>
            <a:pPr>
              <a:lnSpc>
                <a:spcPct val="100000"/>
              </a:lnSpc>
              <a:spcBef>
                <a:spcPts val="0"/>
              </a:spcBef>
            </a:pPr>
            <a:r>
              <a:rPr lang="en-US" sz="2000" dirty="0">
                <a:effectLst/>
                <a:latin typeface="Gotham HTF"/>
              </a:rPr>
              <a:t>Catfish </a:t>
            </a:r>
          </a:p>
          <a:p>
            <a:pPr>
              <a:lnSpc>
                <a:spcPct val="100000"/>
              </a:lnSpc>
              <a:spcBef>
                <a:spcPts val="0"/>
              </a:spcBef>
            </a:pPr>
            <a:r>
              <a:rPr lang="en-US" sz="2000" dirty="0">
                <a:effectLst/>
                <a:latin typeface="Gotham HTF"/>
              </a:rPr>
              <a:t>Clam </a:t>
            </a:r>
          </a:p>
          <a:p>
            <a:pPr>
              <a:lnSpc>
                <a:spcPct val="100000"/>
              </a:lnSpc>
              <a:spcBef>
                <a:spcPts val="0"/>
              </a:spcBef>
            </a:pPr>
            <a:r>
              <a:rPr lang="en-US" sz="2000" dirty="0">
                <a:effectLst/>
                <a:latin typeface="Gotham HTF"/>
              </a:rPr>
              <a:t>Cod</a:t>
            </a:r>
          </a:p>
          <a:p>
            <a:pPr>
              <a:lnSpc>
                <a:spcPct val="100000"/>
              </a:lnSpc>
              <a:spcBef>
                <a:spcPts val="0"/>
              </a:spcBef>
            </a:pPr>
            <a:r>
              <a:rPr lang="en-US" sz="2000" dirty="0">
                <a:effectLst/>
                <a:latin typeface="Gotham HTF"/>
              </a:rPr>
              <a:t>Crab </a:t>
            </a:r>
          </a:p>
          <a:p>
            <a:pPr>
              <a:lnSpc>
                <a:spcPct val="100000"/>
              </a:lnSpc>
              <a:spcBef>
                <a:spcPts val="0"/>
              </a:spcBef>
            </a:pPr>
            <a:r>
              <a:rPr lang="en-US" sz="2000" dirty="0">
                <a:effectLst/>
                <a:latin typeface="Gotham HTF"/>
              </a:rPr>
              <a:t>Crawfish </a:t>
            </a:r>
          </a:p>
          <a:p>
            <a:pPr>
              <a:lnSpc>
                <a:spcPct val="100000"/>
              </a:lnSpc>
              <a:spcBef>
                <a:spcPts val="0"/>
              </a:spcBef>
            </a:pPr>
            <a:r>
              <a:rPr lang="en-US" sz="2000" dirty="0">
                <a:effectLst/>
                <a:latin typeface="Gotham HTF"/>
              </a:rPr>
              <a:t>Flounder</a:t>
            </a:r>
          </a:p>
          <a:p>
            <a:pPr>
              <a:lnSpc>
                <a:spcPct val="100000"/>
              </a:lnSpc>
              <a:spcBef>
                <a:spcPts val="0"/>
              </a:spcBef>
            </a:pPr>
            <a:r>
              <a:rPr lang="en-US" sz="2000" dirty="0">
                <a:effectLst/>
                <a:latin typeface="Gotham HTF"/>
              </a:rPr>
              <a:t>Haddock</a:t>
            </a:r>
          </a:p>
          <a:p>
            <a:pPr>
              <a:lnSpc>
                <a:spcPct val="100000"/>
              </a:lnSpc>
              <a:spcBef>
                <a:spcPts val="0"/>
              </a:spcBef>
            </a:pPr>
            <a:r>
              <a:rPr lang="en-US" sz="2000" dirty="0">
                <a:effectLst/>
                <a:latin typeface="Gotham HTF"/>
              </a:rPr>
              <a:t>Hake</a:t>
            </a:r>
          </a:p>
          <a:p>
            <a:pPr>
              <a:lnSpc>
                <a:spcPct val="100000"/>
              </a:lnSpc>
              <a:spcBef>
                <a:spcPts val="0"/>
              </a:spcBef>
            </a:pPr>
            <a:r>
              <a:rPr lang="en-US" sz="2000" dirty="0">
                <a:effectLst/>
                <a:latin typeface="Gotham HTF"/>
              </a:rPr>
              <a:t>Herring </a:t>
            </a:r>
          </a:p>
          <a:p>
            <a:pPr>
              <a:lnSpc>
                <a:spcPct val="100000"/>
              </a:lnSpc>
              <a:spcBef>
                <a:spcPts val="0"/>
              </a:spcBef>
            </a:pPr>
            <a:r>
              <a:rPr lang="en-US" sz="2000" dirty="0">
                <a:effectLst/>
                <a:latin typeface="Gotham HTF"/>
              </a:rPr>
              <a:t>Lobster, American and spiny </a:t>
            </a:r>
          </a:p>
          <a:p>
            <a:pPr>
              <a:lnSpc>
                <a:spcPct val="100000"/>
              </a:lnSpc>
              <a:spcBef>
                <a:spcPts val="0"/>
              </a:spcBef>
            </a:pPr>
            <a:r>
              <a:rPr lang="en-US" sz="2000" dirty="0">
                <a:effectLst/>
                <a:latin typeface="Gotham HTF"/>
              </a:rPr>
              <a:t>Mullet</a:t>
            </a:r>
          </a:p>
          <a:p>
            <a:pPr>
              <a:lnSpc>
                <a:spcPct val="100000"/>
              </a:lnSpc>
              <a:spcBef>
                <a:spcPts val="0"/>
              </a:spcBef>
            </a:pPr>
            <a:r>
              <a:rPr lang="en-US" sz="2000" dirty="0">
                <a:effectLst/>
                <a:latin typeface="Gotham HTF"/>
              </a:rPr>
              <a:t>Oyster</a:t>
            </a:r>
          </a:p>
          <a:p>
            <a:pPr>
              <a:lnSpc>
                <a:spcPct val="100000"/>
              </a:lnSpc>
              <a:spcBef>
                <a:spcPts val="0"/>
              </a:spcBef>
            </a:pPr>
            <a:r>
              <a:rPr lang="en-US" sz="2000" dirty="0">
                <a:effectLst/>
                <a:latin typeface="Gotham HTF"/>
              </a:rPr>
              <a:t>Pacific chub mackerel</a:t>
            </a:r>
          </a:p>
          <a:p>
            <a:pPr>
              <a:lnSpc>
                <a:spcPct val="100000"/>
              </a:lnSpc>
              <a:spcBef>
                <a:spcPts val="0"/>
              </a:spcBef>
            </a:pPr>
            <a:r>
              <a:rPr lang="en-US" sz="2000" dirty="0">
                <a:effectLst/>
                <a:latin typeface="Gotham HTF"/>
              </a:rPr>
              <a:t>Perch, freshwater and ocean </a:t>
            </a:r>
          </a:p>
          <a:p>
            <a:pPr>
              <a:lnSpc>
                <a:spcPct val="100000"/>
              </a:lnSpc>
              <a:spcBef>
                <a:spcPts val="0"/>
              </a:spcBef>
            </a:pPr>
            <a:r>
              <a:rPr lang="en-US" sz="2000" dirty="0">
                <a:effectLst/>
                <a:latin typeface="Gotham HTF"/>
              </a:rPr>
              <a:t>Pickerel</a:t>
            </a:r>
          </a:p>
          <a:p>
            <a:pPr>
              <a:lnSpc>
                <a:spcPct val="100000"/>
              </a:lnSpc>
              <a:spcBef>
                <a:spcPts val="0"/>
              </a:spcBef>
            </a:pPr>
            <a:r>
              <a:rPr lang="en-US" sz="2000" dirty="0">
                <a:effectLst/>
                <a:latin typeface="Gotham HTF"/>
              </a:rPr>
              <a:t>Plaice</a:t>
            </a:r>
          </a:p>
          <a:p>
            <a:pPr>
              <a:lnSpc>
                <a:spcPct val="100000"/>
              </a:lnSpc>
              <a:spcBef>
                <a:spcPts val="0"/>
              </a:spcBef>
            </a:pPr>
            <a:r>
              <a:rPr lang="en-US" sz="2000" dirty="0">
                <a:effectLst/>
                <a:latin typeface="Gotham HTF"/>
              </a:rPr>
              <a:t>Pollock </a:t>
            </a:r>
          </a:p>
          <a:p>
            <a:pPr>
              <a:lnSpc>
                <a:spcPct val="100000"/>
              </a:lnSpc>
              <a:spcBef>
                <a:spcPts val="0"/>
              </a:spcBef>
            </a:pPr>
            <a:r>
              <a:rPr lang="en-US" sz="2000" dirty="0">
                <a:effectLst/>
                <a:latin typeface="Gotham HTF"/>
              </a:rPr>
              <a:t>Salmon</a:t>
            </a:r>
          </a:p>
          <a:p>
            <a:pPr>
              <a:lnSpc>
                <a:spcPct val="100000"/>
              </a:lnSpc>
              <a:spcBef>
                <a:spcPts val="0"/>
              </a:spcBef>
            </a:pPr>
            <a:r>
              <a:rPr lang="en-US" sz="2000" dirty="0">
                <a:effectLst/>
                <a:latin typeface="Gotham HTF"/>
              </a:rPr>
              <a:t>Sardine</a:t>
            </a:r>
          </a:p>
          <a:p>
            <a:pPr>
              <a:lnSpc>
                <a:spcPct val="100000"/>
              </a:lnSpc>
              <a:spcBef>
                <a:spcPts val="0"/>
              </a:spcBef>
            </a:pPr>
            <a:r>
              <a:rPr lang="en-US" sz="2000" dirty="0">
                <a:effectLst/>
                <a:latin typeface="Gotham HTF"/>
              </a:rPr>
              <a:t>Scallop </a:t>
            </a:r>
          </a:p>
          <a:p>
            <a:pPr>
              <a:lnSpc>
                <a:spcPct val="100000"/>
              </a:lnSpc>
              <a:spcBef>
                <a:spcPts val="0"/>
              </a:spcBef>
            </a:pPr>
            <a:r>
              <a:rPr lang="en-US" sz="2000" dirty="0">
                <a:effectLst/>
                <a:latin typeface="Gotham HTF"/>
              </a:rPr>
              <a:t>Shad </a:t>
            </a:r>
          </a:p>
          <a:p>
            <a:pPr>
              <a:lnSpc>
                <a:spcPct val="100000"/>
              </a:lnSpc>
              <a:spcBef>
                <a:spcPts val="0"/>
              </a:spcBef>
            </a:pPr>
            <a:r>
              <a:rPr lang="en-US" sz="2000" dirty="0">
                <a:effectLst/>
                <a:latin typeface="Gotham HTF"/>
              </a:rPr>
              <a:t>Shrimp </a:t>
            </a:r>
          </a:p>
          <a:p>
            <a:pPr>
              <a:lnSpc>
                <a:spcPct val="100000"/>
              </a:lnSpc>
              <a:spcBef>
                <a:spcPts val="0"/>
              </a:spcBef>
            </a:pPr>
            <a:r>
              <a:rPr lang="en-US" sz="2000" dirty="0">
                <a:effectLst/>
                <a:latin typeface="Gotham HTF"/>
              </a:rPr>
              <a:t>Skate</a:t>
            </a:r>
          </a:p>
          <a:p>
            <a:pPr>
              <a:lnSpc>
                <a:spcPct val="100000"/>
              </a:lnSpc>
              <a:spcBef>
                <a:spcPts val="0"/>
              </a:spcBef>
            </a:pPr>
            <a:r>
              <a:rPr lang="en-US" sz="2000" dirty="0">
                <a:effectLst/>
                <a:latin typeface="Gotham HTF"/>
              </a:rPr>
              <a:t>Smelt</a:t>
            </a:r>
          </a:p>
          <a:p>
            <a:pPr>
              <a:lnSpc>
                <a:spcPct val="100000"/>
              </a:lnSpc>
              <a:spcBef>
                <a:spcPts val="0"/>
              </a:spcBef>
            </a:pPr>
            <a:r>
              <a:rPr lang="en-US" sz="2000" dirty="0">
                <a:effectLst/>
                <a:latin typeface="Gotham HTF"/>
              </a:rPr>
              <a:t>Sole </a:t>
            </a:r>
          </a:p>
          <a:p>
            <a:pPr>
              <a:lnSpc>
                <a:spcPct val="100000"/>
              </a:lnSpc>
              <a:spcBef>
                <a:spcPts val="0"/>
              </a:spcBef>
            </a:pPr>
            <a:r>
              <a:rPr lang="en-US" sz="2000" dirty="0">
                <a:effectLst/>
                <a:latin typeface="Gotham HTF"/>
              </a:rPr>
              <a:t>Squid </a:t>
            </a:r>
          </a:p>
          <a:p>
            <a:pPr>
              <a:lnSpc>
                <a:spcPct val="100000"/>
              </a:lnSpc>
              <a:spcBef>
                <a:spcPts val="0"/>
              </a:spcBef>
            </a:pPr>
            <a:r>
              <a:rPr lang="en-US" sz="2000" dirty="0">
                <a:effectLst/>
                <a:latin typeface="Gotham HTF"/>
              </a:rPr>
              <a:t>Tilapia </a:t>
            </a:r>
          </a:p>
          <a:p>
            <a:pPr>
              <a:lnSpc>
                <a:spcPct val="100000"/>
              </a:lnSpc>
              <a:spcBef>
                <a:spcPts val="0"/>
              </a:spcBef>
            </a:pPr>
            <a:r>
              <a:rPr lang="en-US" sz="2000" dirty="0">
                <a:effectLst/>
                <a:latin typeface="Gotham HTF"/>
              </a:rPr>
              <a:t>Trout, freshwater</a:t>
            </a:r>
          </a:p>
          <a:p>
            <a:pPr>
              <a:lnSpc>
                <a:spcPct val="100000"/>
              </a:lnSpc>
              <a:spcBef>
                <a:spcPts val="0"/>
              </a:spcBef>
            </a:pPr>
            <a:r>
              <a:rPr lang="en-US" sz="2000" dirty="0">
                <a:effectLst/>
                <a:latin typeface="Gotham HTF"/>
              </a:rPr>
              <a:t>Tuna, canned light (includes skipjack)</a:t>
            </a:r>
          </a:p>
          <a:p>
            <a:pPr>
              <a:lnSpc>
                <a:spcPct val="100000"/>
              </a:lnSpc>
              <a:spcBef>
                <a:spcPts val="0"/>
              </a:spcBef>
            </a:pPr>
            <a:r>
              <a:rPr lang="en-US" sz="2000" dirty="0">
                <a:effectLst/>
                <a:latin typeface="Gotham HTF"/>
              </a:rPr>
              <a:t>Whitefish</a:t>
            </a:r>
          </a:p>
          <a:p>
            <a:pPr>
              <a:lnSpc>
                <a:spcPct val="100000"/>
              </a:lnSpc>
              <a:spcBef>
                <a:spcPts val="0"/>
              </a:spcBef>
            </a:pPr>
            <a:r>
              <a:rPr lang="en-US" sz="2000" dirty="0">
                <a:effectLst/>
                <a:latin typeface="Gotham HTF"/>
              </a:rPr>
              <a:t>Whiting</a:t>
            </a:r>
          </a:p>
        </p:txBody>
      </p:sp>
      <p:sp>
        <p:nvSpPr>
          <p:cNvPr id="6" name="Content Placeholder 5">
            <a:extLst>
              <a:ext uri="{FF2B5EF4-FFF2-40B4-BE49-F238E27FC236}">
                <a16:creationId xmlns:a16="http://schemas.microsoft.com/office/drawing/2014/main" id="{364430E4-0758-FD4D-BC26-2AC271518146}"/>
              </a:ext>
            </a:extLst>
          </p:cNvPr>
          <p:cNvSpPr>
            <a:spLocks noGrp="1"/>
          </p:cNvSpPr>
          <p:nvPr>
            <p:ph type="body" sz="quarter" idx="13"/>
          </p:nvPr>
        </p:nvSpPr>
        <p:spPr>
          <a:xfrm>
            <a:off x="838200" y="5326062"/>
            <a:ext cx="10515600" cy="1155700"/>
          </a:xfrm>
        </p:spPr>
        <p:txBody>
          <a:bodyPr>
            <a:normAutofit fontScale="92500" lnSpcReduction="10000"/>
          </a:bodyPr>
          <a:lstStyle/>
          <a:p>
            <a:r>
              <a:rPr lang="en-US" dirty="0"/>
              <a:t>*The “Best Choices” list of fish shown above is one of three categories of fish in this advice. The full chart describes  “Best Choices,” “Good Choices,” and “Choices to Avoid.”</a:t>
            </a:r>
          </a:p>
          <a:p>
            <a:r>
              <a:rPr lang="en-US" dirty="0"/>
              <a:t>For more information on choosing healthy and safe options when it comes to fish, visit </a:t>
            </a:r>
            <a:r>
              <a:rPr lang="en-US" dirty="0">
                <a:hlinkClick r:id="rId3"/>
              </a:rPr>
              <a:t>www.fda.gov/fishadvice</a:t>
            </a:r>
            <a:r>
              <a:rPr lang="en-US" dirty="0"/>
              <a:t>.</a:t>
            </a:r>
          </a:p>
          <a:p>
            <a:endParaRPr lang="en-US" dirty="0"/>
          </a:p>
        </p:txBody>
      </p:sp>
      <p:pic>
        <p:nvPicPr>
          <p:cNvPr id="30" name="Picture 29">
            <a:extLst>
              <a:ext uri="{FF2B5EF4-FFF2-40B4-BE49-F238E27FC236}">
                <a16:creationId xmlns:a16="http://schemas.microsoft.com/office/drawing/2014/main" id="{C603ED51-B1B6-EC4B-92CD-E71342E389DF}"/>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0" y="0"/>
            <a:ext cx="12192000" cy="6858000"/>
          </a:xfrm>
          <a:prstGeom prst="rect">
            <a:avLst/>
          </a:prstGeom>
        </p:spPr>
      </p:pic>
    </p:spTree>
    <p:extLst>
      <p:ext uri="{BB962C8B-B14F-4D97-AF65-F5344CB8AC3E}">
        <p14:creationId xmlns:p14="http://schemas.microsoft.com/office/powerpoint/2010/main" val="648984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824</Words>
  <Application>Microsoft Office PowerPoint</Application>
  <PresentationFormat>Widescreen</PresentationFormat>
  <Paragraphs>83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Gotham HTF</vt:lpstr>
      <vt:lpstr>Office Theme</vt:lpstr>
      <vt:lpstr>CHILDREN EATING FISH  Fish provide key nutrients that support a child’s brain development.  </vt:lpstr>
      <vt:lpstr>How Much Should My Child Eat?</vt:lpstr>
      <vt:lpstr>What Kind of Fish Should My Child Eat? Include a variety of “Best Choices*” fish, which are lower in mercury, in your child’s diet.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John-Crosland, Geninne</dc:creator>
  <cp:lastModifiedBy>Rouhani, Ayma</cp:lastModifiedBy>
  <cp:revision>22</cp:revision>
  <dcterms:created xsi:type="dcterms:W3CDTF">2022-04-20T14:39:37Z</dcterms:created>
  <dcterms:modified xsi:type="dcterms:W3CDTF">2023-03-13T17:16:40Z</dcterms:modified>
</cp:coreProperties>
</file>