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3"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hani, Ayma" initials="RA" lastIdx="2" clrIdx="0">
    <p:extLst>
      <p:ext uri="{19B8F6BF-5375-455C-9EA6-DF929625EA0E}">
        <p15:presenceInfo xmlns:p15="http://schemas.microsoft.com/office/powerpoint/2012/main" userId="S::Ayma.Rouhani@fda.gov::4b51f0eb-e57f-44c4-b2c7-de329e844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7"/>
    <p:restoredTop sz="79048" autoAdjust="0"/>
  </p:normalViewPr>
  <p:slideViewPr>
    <p:cSldViewPr snapToGrid="0" snapToObjects="1">
      <p:cViewPr varScale="1">
        <p:scale>
          <a:sx n="53" d="100"/>
          <a:sy n="53" d="100"/>
        </p:scale>
        <p:origin x="136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8" d="100"/>
          <a:sy n="118" d="100"/>
        </p:scale>
        <p:origin x="320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5EEED-8E12-6E43-81E7-750DD0F28B95}"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1F305-BA7D-0E4B-A656-A385D97AB657}" type="slidenum">
              <a:rPr lang="en-US" smtClean="0"/>
              <a:t>‹#›</a:t>
            </a:fld>
            <a:endParaRPr lang="en-US"/>
          </a:p>
        </p:txBody>
      </p:sp>
    </p:spTree>
    <p:extLst>
      <p:ext uri="{BB962C8B-B14F-4D97-AF65-F5344CB8AC3E}">
        <p14:creationId xmlns:p14="http://schemas.microsoft.com/office/powerpoint/2010/main" val="337533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and EPA have issued advice regarding eating fish to help those who might become or are pregnant or breastfeeding as well as parents and caregivers who are feeding children make informed choices when it comes to the types of fish that are nutritious and safe to eat. </a:t>
            </a:r>
          </a:p>
          <a:p>
            <a:endParaRPr lang="en-US" dirty="0"/>
          </a:p>
          <a:p>
            <a:r>
              <a:rPr lang="en-US" dirty="0"/>
              <a:t>FDA recommends eating fish as part of a healthy diet and encourages children and people who are or might become pregnant or breastfeeding to eat fish that are lower in mercury. </a:t>
            </a:r>
          </a:p>
          <a:p>
            <a:endParaRPr lang="en-US" dirty="0"/>
          </a:p>
          <a:p>
            <a:r>
              <a:rPr lang="en-US" dirty="0"/>
              <a:t>Fish provides key nutrients such as omega-3 and omega-6 fats, iron, choline, and iodine (during pregnancy) to support a child’s brain development. Choline also supports development of the baby’s spinal cord and fish provides iron and zinc to support children’s immune systems. Fish are a source of other nutrients like protein, vitamin B12, vitamin D, and selenium too.</a:t>
            </a:r>
          </a:p>
          <a:p>
            <a:endParaRPr lang="en-US" dirty="0"/>
          </a:p>
        </p:txBody>
      </p:sp>
      <p:sp>
        <p:nvSpPr>
          <p:cNvPr id="4" name="Slide Number Placeholder 3"/>
          <p:cNvSpPr>
            <a:spLocks noGrp="1"/>
          </p:cNvSpPr>
          <p:nvPr>
            <p:ph type="sldNum" sz="quarter" idx="5"/>
          </p:nvPr>
        </p:nvSpPr>
        <p:spPr/>
        <p:txBody>
          <a:bodyPr/>
          <a:lstStyle/>
          <a:p>
            <a:fld id="{F341F305-BA7D-0E4B-A656-A385D97AB657}" type="slidenum">
              <a:rPr lang="en-US" smtClean="0"/>
              <a:t>1</a:t>
            </a:fld>
            <a:endParaRPr lang="en-US"/>
          </a:p>
        </p:txBody>
      </p:sp>
    </p:spTree>
    <p:extLst>
      <p:ext uri="{BB962C8B-B14F-4D97-AF65-F5344CB8AC3E}">
        <p14:creationId xmlns:p14="http://schemas.microsoft.com/office/powerpoint/2010/main" val="152878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evidence also shows that eating fish, as part of a healthy eating pattern, may have heart health benefits. Healthy eating patterns that include fish may have other benefits too. </a:t>
            </a:r>
          </a:p>
          <a:p>
            <a:endParaRPr lang="en-US" dirty="0"/>
          </a:p>
          <a:p>
            <a:r>
              <a:rPr lang="en-US" dirty="0"/>
              <a:t>Moderate scientific evidence shows that eating patterns relatively higher in fish but also in other foods, are associated with the promotion of bone health by decreasing the risk for hip fractures, decreasing the risk of becoming overweight or obese, and decreasing the risk for colon and rectal cancers. In addition to fish, these eating patterns also include vegetables, fruits, legumes, whole grains, low- or non- fat dairy, lean meats and poultry, nuts, and unsaturated vegetable oils, and are lower in red and processed meats, sugar-sweetened foods and beverages, and refined grains.  </a:t>
            </a:r>
          </a:p>
          <a:p>
            <a:endParaRPr lang="en-US" dirty="0"/>
          </a:p>
          <a:p>
            <a:r>
              <a:rPr lang="en-US" dirty="0"/>
              <a:t>Those who are pregnant or breastfeeding should eat between 8 and 12 ounces of fish from FDA and EPA’s “Best Choices” list. This list will be provided on the next slide. A serving is 4 ounces (about the size of an adult palm).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41F305-BA7D-0E4B-A656-A385D97AB657}" type="slidenum">
              <a:rPr lang="en-US" smtClean="0"/>
              <a:t>2</a:t>
            </a:fld>
            <a:endParaRPr lang="en-US"/>
          </a:p>
        </p:txBody>
      </p:sp>
    </p:spTree>
    <p:extLst>
      <p:ext uri="{BB962C8B-B14F-4D97-AF65-F5344CB8AC3E}">
        <p14:creationId xmlns:p14="http://schemas.microsoft.com/office/powerpoint/2010/main" val="197563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important to limit mercury in the diets of those who are pregnant or breastfeeding and children, many types of fish are both nutritious and lower in mercury. FDA and EPA have created a chart to help you choose which fish to eat, and how often to eat them, based on their mercury levels.</a:t>
            </a:r>
          </a:p>
          <a:p>
            <a:endParaRPr lang="en-US" dirty="0"/>
          </a:p>
          <a:p>
            <a:r>
              <a:rPr lang="en-US" dirty="0"/>
              <a:t>Choose a variety of fish from “Best Choices” fish, which are lower in mercury.</a:t>
            </a:r>
          </a:p>
          <a:p>
            <a:endParaRPr lang="en-US" dirty="0"/>
          </a:p>
          <a:p>
            <a:r>
              <a:rPr lang="en-US" dirty="0"/>
              <a:t>The “Best Choices” list of fish shown in this slide is one of three categories of fish in FDA and EPA’s chart. The full chart describes “Best Choices,” “Good Choices” and “Choices to Avoid.”</a:t>
            </a:r>
          </a:p>
          <a:p>
            <a:endParaRPr lang="en-US" dirty="0"/>
          </a:p>
          <a:p>
            <a:r>
              <a:rPr lang="en-US" dirty="0"/>
              <a:t>For more information on choosing healthy and safe options when it comes to fish, visit www.fda.gov/fishadvice </a:t>
            </a:r>
          </a:p>
          <a:p>
            <a:endParaRPr lang="en-US" dirty="0"/>
          </a:p>
        </p:txBody>
      </p:sp>
      <p:sp>
        <p:nvSpPr>
          <p:cNvPr id="4" name="Slide Number Placeholder 3"/>
          <p:cNvSpPr>
            <a:spLocks noGrp="1"/>
          </p:cNvSpPr>
          <p:nvPr>
            <p:ph type="sldNum" sz="quarter" idx="5"/>
          </p:nvPr>
        </p:nvSpPr>
        <p:spPr/>
        <p:txBody>
          <a:bodyPr/>
          <a:lstStyle/>
          <a:p>
            <a:fld id="{F341F305-BA7D-0E4B-A656-A385D97AB657}" type="slidenum">
              <a:rPr lang="en-US" smtClean="0"/>
              <a:t>3</a:t>
            </a:fld>
            <a:endParaRPr lang="en-US"/>
          </a:p>
        </p:txBody>
      </p:sp>
    </p:spTree>
    <p:extLst>
      <p:ext uri="{BB962C8B-B14F-4D97-AF65-F5344CB8AC3E}">
        <p14:creationId xmlns:p14="http://schemas.microsoft.com/office/powerpoint/2010/main" val="349066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3F28-954C-0C4D-8D4C-775843848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E253B6-19D5-054D-B82F-7C134895A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403D80-1015-B244-9E05-7FAD62F22FA9}"/>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743A290F-5D6D-1C4D-B08E-0033A292C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62866-A9A3-C748-8E27-F90C4A302E29}"/>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81125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E7C1-ABDB-BF40-A08F-CE041E53E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8A3E6-466F-864E-801C-D9DEE1F7C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93B459-895B-7048-BCCC-D6F9406CE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3C458-7E91-7546-BA5E-1B780F757EDF}"/>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6" name="Footer Placeholder 5">
            <a:extLst>
              <a:ext uri="{FF2B5EF4-FFF2-40B4-BE49-F238E27FC236}">
                <a16:creationId xmlns:a16="http://schemas.microsoft.com/office/drawing/2014/main" id="{D929363C-6186-D542-A81E-638330FAE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9994D-BD7A-DA45-95F2-F394DC838F99}"/>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237359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9CD8-5F2B-3740-AA2C-AABA0BDBB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D73D67-ABB9-FD4E-9A6A-04C9929BD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97A816-1447-2646-A6D0-D3B92BCF2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DE796-787A-C949-A2F5-618771D93FA2}"/>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6" name="Footer Placeholder 5">
            <a:extLst>
              <a:ext uri="{FF2B5EF4-FFF2-40B4-BE49-F238E27FC236}">
                <a16:creationId xmlns:a16="http://schemas.microsoft.com/office/drawing/2014/main" id="{06B3342F-0DFE-DD45-83AD-DF72F8FF2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601C80-C092-114E-820F-DBA33B8E15A9}"/>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43762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8862-910E-7D45-A10F-F9B3D42377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53D56-82BB-624E-BD80-31A435173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474C-1458-2342-88CE-EE9256DB0874}"/>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21FE7AB7-D0B3-334C-8A97-913EED6DB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AC00D-C050-8743-A6AC-2877D52FA494}"/>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583231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05DDB-A1EA-4A47-9ECB-79CB18D21D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DE84F7-E8F8-BD48-B1D2-6D70CF2CAB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19C8E-7F87-4E44-89EA-1B04C1360BD6}"/>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7BCDB688-B1D5-7E43-A954-CDEEC8806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A93E4-711D-CC46-A56B-78F2E29801EA}"/>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153020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F132-0A8A-E442-A422-ABB8AA9755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8691A-7552-B043-8BE4-0CA077609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05FD6-82A6-0146-B714-5139759F40F2}"/>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012A5A9A-1E28-6444-BF13-D9B614D8D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8AAC9-C6D8-CC4C-B155-D8FC70294E2B}"/>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73907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F132-0A8A-E442-A422-ABB8AA9755E4}"/>
              </a:ext>
            </a:extLst>
          </p:cNvPr>
          <p:cNvSpPr>
            <a:spLocks noGrp="1"/>
          </p:cNvSpPr>
          <p:nvPr>
            <p:ph type="title"/>
          </p:nvPr>
        </p:nvSpPr>
        <p:spPr/>
        <p:txBody>
          <a:bodyPr/>
          <a:lstStyle/>
          <a:p>
            <a:r>
              <a:rPr lang="en-US" dirty="0"/>
              <a:t>Click to edit Master title style</a:t>
            </a:r>
          </a:p>
        </p:txBody>
      </p:sp>
      <p:sp>
        <p:nvSpPr>
          <p:cNvPr id="12" name="Content Placeholder 11">
            <a:extLst>
              <a:ext uri="{FF2B5EF4-FFF2-40B4-BE49-F238E27FC236}">
                <a16:creationId xmlns:a16="http://schemas.microsoft.com/office/drawing/2014/main" id="{CD3CEAAA-BA36-2D4E-B7AE-4227860786F2}"/>
              </a:ext>
            </a:extLst>
          </p:cNvPr>
          <p:cNvSpPr>
            <a:spLocks noGrp="1"/>
          </p:cNvSpPr>
          <p:nvPr>
            <p:ph sz="quarter" idx="14"/>
          </p:nvPr>
        </p:nvSpPr>
        <p:spPr>
          <a:xfrm>
            <a:off x="838200" y="1804988"/>
            <a:ext cx="10515600" cy="3152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F454FE9-60D9-914C-942B-DCC9747B9D8F}"/>
              </a:ext>
            </a:extLst>
          </p:cNvPr>
          <p:cNvSpPr>
            <a:spLocks noGrp="1"/>
          </p:cNvSpPr>
          <p:nvPr>
            <p:ph type="body" sz="quarter" idx="13"/>
          </p:nvPr>
        </p:nvSpPr>
        <p:spPr>
          <a:xfrm>
            <a:off x="838200" y="5067300"/>
            <a:ext cx="10515600" cy="115570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Date Placeholder 3">
            <a:extLst>
              <a:ext uri="{FF2B5EF4-FFF2-40B4-BE49-F238E27FC236}">
                <a16:creationId xmlns:a16="http://schemas.microsoft.com/office/drawing/2014/main" id="{F4005FD6-82A6-0146-B714-5139759F40F2}"/>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012A5A9A-1E28-6444-BF13-D9B614D8D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8AAC9-C6D8-CC4C-B155-D8FC70294E2B}"/>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73850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F132-0A8A-E442-A422-ABB8AA9755E4}"/>
              </a:ext>
            </a:extLst>
          </p:cNvPr>
          <p:cNvSpPr>
            <a:spLocks noGrp="1"/>
          </p:cNvSpPr>
          <p:nvPr>
            <p:ph type="title"/>
          </p:nvPr>
        </p:nvSpPr>
        <p:spPr>
          <a:xfrm>
            <a:off x="838200" y="472708"/>
            <a:ext cx="10515600" cy="103213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8691A-7552-B043-8BE4-0CA0776093A3}"/>
              </a:ext>
            </a:extLst>
          </p:cNvPr>
          <p:cNvSpPr>
            <a:spLocks noGrp="1"/>
          </p:cNvSpPr>
          <p:nvPr>
            <p:ph idx="1"/>
          </p:nvPr>
        </p:nvSpPr>
        <p:spPr>
          <a:xfrm>
            <a:off x="838200" y="1544143"/>
            <a:ext cx="10515600" cy="14553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005FD6-82A6-0146-B714-5139759F40F2}"/>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012A5A9A-1E28-6444-BF13-D9B614D8D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8AAC9-C6D8-CC4C-B155-D8FC70294E2B}"/>
              </a:ext>
            </a:extLst>
          </p:cNvPr>
          <p:cNvSpPr>
            <a:spLocks noGrp="1"/>
          </p:cNvSpPr>
          <p:nvPr>
            <p:ph type="sldNum" sz="quarter" idx="12"/>
          </p:nvPr>
        </p:nvSpPr>
        <p:spPr/>
        <p:txBody>
          <a:bodyPr/>
          <a:lstStyle/>
          <a:p>
            <a:fld id="{7B95EE63-AFE5-1943-8577-4F1FFC7E21C4}" type="slidenum">
              <a:rPr lang="en-US" smtClean="0"/>
              <a:t>‹#›</a:t>
            </a:fld>
            <a:endParaRPr lang="en-US"/>
          </a:p>
        </p:txBody>
      </p:sp>
      <p:sp>
        <p:nvSpPr>
          <p:cNvPr id="8" name="Content Placeholder 2">
            <a:extLst>
              <a:ext uri="{FF2B5EF4-FFF2-40B4-BE49-F238E27FC236}">
                <a16:creationId xmlns:a16="http://schemas.microsoft.com/office/drawing/2014/main" id="{B3D0E967-3FD8-C94A-B825-B5E83DF27E0A}"/>
              </a:ext>
            </a:extLst>
          </p:cNvPr>
          <p:cNvSpPr>
            <a:spLocks noGrp="1"/>
          </p:cNvSpPr>
          <p:nvPr>
            <p:ph idx="13"/>
          </p:nvPr>
        </p:nvSpPr>
        <p:spPr>
          <a:xfrm>
            <a:off x="838200" y="4413917"/>
            <a:ext cx="10515600" cy="14553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8FB9D4B-DF02-C44A-8ADA-07CC7726A420}"/>
              </a:ext>
            </a:extLst>
          </p:cNvPr>
          <p:cNvSpPr>
            <a:spLocks noGrp="1"/>
          </p:cNvSpPr>
          <p:nvPr>
            <p:ph type="body" sz="quarter" idx="14"/>
          </p:nvPr>
        </p:nvSpPr>
        <p:spPr>
          <a:xfrm>
            <a:off x="838200" y="3236913"/>
            <a:ext cx="10515600" cy="1176337"/>
          </a:xfrm>
        </p:spPr>
        <p:txBody>
          <a:bodyPr anchor="ctr">
            <a:normAutofit/>
          </a:bodyPr>
          <a:lstStyle>
            <a:lvl1pPr marL="0" indent="0">
              <a:buNone/>
              <a:defRPr lang="en-US" sz="4400" kern="1200" dirty="0" smtClean="0">
                <a:solidFill>
                  <a:schemeClr val="tx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90568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2C0D-1437-994E-85D6-C9296CFA7F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6385A0-E088-F542-8EE0-E4A298439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3CFDA9-E9E3-E94E-9D5C-C46BE1CE1A6B}"/>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3A8D1748-6DD2-034C-823D-0E7CE04A7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05B64-402F-8C4D-A11E-1FDFEAB2B3AE}"/>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20976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222A-DD1F-E244-8DBF-6988B9CB1F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A124F-C656-204F-9208-7E37B4699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8FA765-F401-6943-9101-8D7244B03E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5186EB-7394-AB42-8CF0-4B862BCE8210}"/>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6" name="Footer Placeholder 5">
            <a:extLst>
              <a:ext uri="{FF2B5EF4-FFF2-40B4-BE49-F238E27FC236}">
                <a16:creationId xmlns:a16="http://schemas.microsoft.com/office/drawing/2014/main" id="{EDFA10A7-5C86-914C-815B-5A571A8B0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02191-E8A3-5944-A250-4C867E594150}"/>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72400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C4C6-77CD-BF48-917E-35D2B7DC7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4881E7-4DCD-8F49-831A-1ECDAE1EA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63B80-939F-C94E-9736-45C12721DF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0CFA25-64AF-704B-8333-FC4E6393A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F0CD28-2A58-5946-B66F-893795346D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09F6CB-DE7C-C944-9849-002BFC9A99BB}"/>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8" name="Footer Placeholder 7">
            <a:extLst>
              <a:ext uri="{FF2B5EF4-FFF2-40B4-BE49-F238E27FC236}">
                <a16:creationId xmlns:a16="http://schemas.microsoft.com/office/drawing/2014/main" id="{44E6C809-DD18-5148-A0C0-4E6BD950F0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999AD8-5628-4B42-BCAA-9D8181E290A8}"/>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237754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0886-403C-DD42-908E-4A5620D81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284E4-5DFF-0F4B-A471-7C144AD9A94D}"/>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4" name="Footer Placeholder 3">
            <a:extLst>
              <a:ext uri="{FF2B5EF4-FFF2-40B4-BE49-F238E27FC236}">
                <a16:creationId xmlns:a16="http://schemas.microsoft.com/office/drawing/2014/main" id="{E74BE92A-920C-754D-B76C-FE32947188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5DB875-05F7-E54E-860C-13D3D96CFD59}"/>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55332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C09D7-6F45-4045-8903-A47AEBF50575}"/>
              </a:ext>
            </a:extLst>
          </p:cNvPr>
          <p:cNvSpPr>
            <a:spLocks noGrp="1"/>
          </p:cNvSpPr>
          <p:nvPr>
            <p:ph type="dt" sz="half" idx="10"/>
          </p:nvPr>
        </p:nvSpPr>
        <p:spPr/>
        <p:txBody>
          <a:bodyPr/>
          <a:lstStyle/>
          <a:p>
            <a:fld id="{99A5C36A-AB62-1947-8E4D-BD96B1F68B0C}" type="datetimeFigureOut">
              <a:rPr lang="en-US" smtClean="0"/>
              <a:t>3/13/2023</a:t>
            </a:fld>
            <a:endParaRPr lang="en-US"/>
          </a:p>
        </p:txBody>
      </p:sp>
      <p:sp>
        <p:nvSpPr>
          <p:cNvPr id="3" name="Footer Placeholder 2">
            <a:extLst>
              <a:ext uri="{FF2B5EF4-FFF2-40B4-BE49-F238E27FC236}">
                <a16:creationId xmlns:a16="http://schemas.microsoft.com/office/drawing/2014/main" id="{74D42114-95E8-CD4E-ABDB-8F3B978679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6D4154-DAD8-EF4E-9704-1E0E1A216B47}"/>
              </a:ext>
            </a:extLst>
          </p:cNvPr>
          <p:cNvSpPr>
            <a:spLocks noGrp="1"/>
          </p:cNvSpPr>
          <p:nvPr>
            <p:ph type="sldNum" sz="quarter" idx="12"/>
          </p:nvPr>
        </p:nvSpPr>
        <p:spPr/>
        <p:txBody>
          <a:bodyPr/>
          <a:lstStyle/>
          <a:p>
            <a:fld id="{7B95EE63-AFE5-1943-8577-4F1FFC7E21C4}" type="slidenum">
              <a:rPr lang="en-US" smtClean="0"/>
              <a:t>‹#›</a:t>
            </a:fld>
            <a:endParaRPr lang="en-US"/>
          </a:p>
        </p:txBody>
      </p:sp>
    </p:spTree>
    <p:extLst>
      <p:ext uri="{BB962C8B-B14F-4D97-AF65-F5344CB8AC3E}">
        <p14:creationId xmlns:p14="http://schemas.microsoft.com/office/powerpoint/2010/main" val="367886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C4191-1068-7248-B3AB-A8D9E7647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42F535-0C85-7E46-969D-AD00DA6BD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2F345-7985-D946-8E07-A4DF299F5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5C36A-AB62-1947-8E4D-BD96B1F68B0C}" type="datetimeFigureOut">
              <a:rPr lang="en-US" smtClean="0"/>
              <a:t>3/13/2023</a:t>
            </a:fld>
            <a:endParaRPr lang="en-US"/>
          </a:p>
        </p:txBody>
      </p:sp>
      <p:sp>
        <p:nvSpPr>
          <p:cNvPr id="5" name="Footer Placeholder 4">
            <a:extLst>
              <a:ext uri="{FF2B5EF4-FFF2-40B4-BE49-F238E27FC236}">
                <a16:creationId xmlns:a16="http://schemas.microsoft.com/office/drawing/2014/main" id="{F01A23C2-1372-2742-BE41-5E255E5A9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38825A-C9C0-F947-AADF-516C3C78D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5EE63-AFE5-1943-8577-4F1FFC7E21C4}" type="slidenum">
              <a:rPr lang="en-US" smtClean="0"/>
              <a:t>‹#›</a:t>
            </a:fld>
            <a:endParaRPr lang="en-US"/>
          </a:p>
        </p:txBody>
      </p:sp>
    </p:spTree>
    <p:extLst>
      <p:ext uri="{BB962C8B-B14F-4D97-AF65-F5344CB8AC3E}">
        <p14:creationId xmlns:p14="http://schemas.microsoft.com/office/powerpoint/2010/main" val="432912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fda.gov/advic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8BF1D8-16E4-ED4E-A8C5-8B313E8FDC6F}"/>
              </a:ext>
            </a:extLst>
          </p:cNvPr>
          <p:cNvSpPr>
            <a:spLocks noGrp="1"/>
          </p:cNvSpPr>
          <p:nvPr>
            <p:ph type="title"/>
          </p:nvPr>
        </p:nvSpPr>
        <p:spPr>
          <a:xfrm>
            <a:off x="838200" y="714777"/>
            <a:ext cx="10515600" cy="1325563"/>
          </a:xfrm>
        </p:spPr>
        <p:txBody>
          <a:bodyPr>
            <a:noAutofit/>
          </a:bodyPr>
          <a:lstStyle/>
          <a:p>
            <a:r>
              <a:rPr lang="en-US" b="1" dirty="0"/>
              <a:t>PREGNANCY &amp; BREASTFEEDING EATING FISH </a:t>
            </a:r>
            <a:br>
              <a:rPr lang="en-US" dirty="0"/>
            </a:br>
            <a:r>
              <a:rPr lang="en-US" sz="2800" dirty="0"/>
              <a:t>Fish provide key nutrients that support a child’s brain development</a:t>
            </a:r>
            <a:r>
              <a:rPr lang="en-US" sz="4000" dirty="0"/>
              <a:t>. </a:t>
            </a:r>
            <a:br>
              <a:rPr lang="en-US" dirty="0"/>
            </a:br>
            <a:endParaRPr lang="en-US" dirty="0"/>
          </a:p>
        </p:txBody>
      </p:sp>
      <p:sp>
        <p:nvSpPr>
          <p:cNvPr id="6" name="Content Placeholder 5">
            <a:extLst>
              <a:ext uri="{FF2B5EF4-FFF2-40B4-BE49-F238E27FC236}">
                <a16:creationId xmlns:a16="http://schemas.microsoft.com/office/drawing/2014/main" id="{C9E7566E-93D9-8C48-A082-79416F4EC96B}"/>
              </a:ext>
            </a:extLst>
          </p:cNvPr>
          <p:cNvSpPr>
            <a:spLocks noGrp="1"/>
          </p:cNvSpPr>
          <p:nvPr>
            <p:ph idx="1"/>
          </p:nvPr>
        </p:nvSpPr>
        <p:spPr>
          <a:xfrm>
            <a:off x="838200" y="1939713"/>
            <a:ext cx="10515600" cy="4203510"/>
          </a:xfrm>
        </p:spPr>
        <p:txBody>
          <a:bodyPr>
            <a:noAutofit/>
          </a:bodyPr>
          <a:lstStyle/>
          <a:p>
            <a:pPr marL="0" indent="0">
              <a:buNone/>
            </a:pPr>
            <a:r>
              <a:rPr lang="en-US" sz="2400" b="1" dirty="0">
                <a:latin typeface="+mj-lt"/>
              </a:rPr>
              <a:t>Why is Fish Nutritious? </a:t>
            </a:r>
          </a:p>
          <a:p>
            <a:pPr marL="0" indent="0">
              <a:buNone/>
            </a:pPr>
            <a:r>
              <a:rPr lang="en-US" sz="2400" dirty="0"/>
              <a:t>Eating fish during pregnancy and breastfeeding provides key nutrients that support a child’s brain development:</a:t>
            </a:r>
          </a:p>
          <a:p>
            <a:r>
              <a:rPr lang="en-US" sz="2400" dirty="0"/>
              <a:t>OMEGA-3 FAT </a:t>
            </a:r>
          </a:p>
          <a:p>
            <a:r>
              <a:rPr lang="en-US" sz="2400" dirty="0"/>
              <a:t>OMEGA-6 FAT</a:t>
            </a:r>
          </a:p>
          <a:p>
            <a:r>
              <a:rPr lang="en-US" sz="2400" dirty="0"/>
              <a:t>CHOLINE - Choline also supports development of the baby’s spinal cord.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kern="1200" dirty="0">
                <a:solidFill>
                  <a:schemeClr val="tx1"/>
                </a:solidFill>
                <a:effectLst/>
                <a:latin typeface="+mn-lt"/>
                <a:ea typeface="+mn-ea"/>
                <a:cs typeface="+mn-cs"/>
              </a:rPr>
              <a:t>IRON - Iron and zinc support children’s immune systems. </a:t>
            </a:r>
            <a:endParaRPr lang="en-US" sz="2800" dirty="0">
              <a:effectLs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t>IODINE - Fish are a source of other nutrients like protein, vitamin B12, vitamin D, iodine, and selenium, too.</a:t>
            </a:r>
          </a:p>
        </p:txBody>
      </p:sp>
      <p:pic>
        <p:nvPicPr>
          <p:cNvPr id="3" name="Picture 2">
            <a:extLst>
              <a:ext uri="{FF2B5EF4-FFF2-40B4-BE49-F238E27FC236}">
                <a16:creationId xmlns:a16="http://schemas.microsoft.com/office/drawing/2014/main" id="{75E5C558-72C8-7149-BB02-A6BFCB2FCAF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81777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8ACC75-EB30-C943-B71F-55093DA1EFF2}"/>
              </a:ext>
            </a:extLst>
          </p:cNvPr>
          <p:cNvSpPr>
            <a:spLocks noGrp="1"/>
          </p:cNvSpPr>
          <p:nvPr>
            <p:ph type="title"/>
          </p:nvPr>
        </p:nvSpPr>
        <p:spPr/>
        <p:txBody>
          <a:bodyPr/>
          <a:lstStyle/>
          <a:p>
            <a:r>
              <a:rPr lang="en-US" dirty="0"/>
              <a:t>Are There Other Benefits of Eating Fish?</a:t>
            </a:r>
          </a:p>
        </p:txBody>
      </p:sp>
      <p:sp>
        <p:nvSpPr>
          <p:cNvPr id="6" name="Content Placeholder 5">
            <a:extLst>
              <a:ext uri="{FF2B5EF4-FFF2-40B4-BE49-F238E27FC236}">
                <a16:creationId xmlns:a16="http://schemas.microsoft.com/office/drawing/2014/main" id="{953F9FF8-8786-1D4D-B6B6-FCCFB6822DCC}"/>
              </a:ext>
            </a:extLst>
          </p:cNvPr>
          <p:cNvSpPr>
            <a:spLocks noGrp="1"/>
          </p:cNvSpPr>
          <p:nvPr>
            <p:ph idx="1"/>
          </p:nvPr>
        </p:nvSpPr>
        <p:spPr/>
        <p:txBody>
          <a:bodyPr>
            <a:normAutofit/>
          </a:bodyPr>
          <a:lstStyle/>
          <a:p>
            <a:r>
              <a:rPr lang="en-US" dirty="0"/>
              <a:t>There are many potential benefits of eating fish. For example, strong evidence shows that eating fish, as part of a healthy eating pattern, may have heart health benefits.</a:t>
            </a:r>
          </a:p>
        </p:txBody>
      </p:sp>
      <p:sp>
        <p:nvSpPr>
          <p:cNvPr id="9" name="Content Placeholder 8">
            <a:extLst>
              <a:ext uri="{FF2B5EF4-FFF2-40B4-BE49-F238E27FC236}">
                <a16:creationId xmlns:a16="http://schemas.microsoft.com/office/drawing/2014/main" id="{D422D856-8962-B44F-B066-1D0859D28DE1}"/>
              </a:ext>
            </a:extLst>
          </p:cNvPr>
          <p:cNvSpPr>
            <a:spLocks noGrp="1"/>
          </p:cNvSpPr>
          <p:nvPr>
            <p:ph idx="13"/>
          </p:nvPr>
        </p:nvSpPr>
        <p:spPr/>
        <p:txBody>
          <a:bodyPr>
            <a:normAutofit fontScale="85000" lnSpcReduction="20000"/>
          </a:bodyPr>
          <a:lstStyle/>
          <a:p>
            <a:pPr marL="0" indent="0">
              <a:buNone/>
            </a:pPr>
            <a:r>
              <a:rPr lang="en-US" sz="5700" b="0" dirty="0">
                <a:latin typeface="+mj-lt"/>
                <a:ea typeface="+mj-ea"/>
                <a:cs typeface="+mj-cs"/>
              </a:rPr>
              <a:t>How Much Fish Should I Eat?</a:t>
            </a:r>
          </a:p>
          <a:p>
            <a:r>
              <a:rPr lang="en-US" dirty="0"/>
              <a:t>A serving is 4 ounces (about the size of an adult palm).</a:t>
            </a:r>
          </a:p>
          <a:p>
            <a:r>
              <a:rPr lang="en-US" dirty="0"/>
              <a:t>Eat 8 to 12 ounces per week of fish from the “Best Choices” list.</a:t>
            </a:r>
          </a:p>
        </p:txBody>
      </p:sp>
      <p:pic>
        <p:nvPicPr>
          <p:cNvPr id="3" name="Picture 2">
            <a:extLst>
              <a:ext uri="{FF2B5EF4-FFF2-40B4-BE49-F238E27FC236}">
                <a16:creationId xmlns:a16="http://schemas.microsoft.com/office/drawing/2014/main" id="{C4229F73-1706-DF4A-A9F9-AAA4DD6BBDD5}"/>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39829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9DF17D-DDD0-9B43-A776-88498A72AC1E}"/>
              </a:ext>
            </a:extLst>
          </p:cNvPr>
          <p:cNvSpPr>
            <a:spLocks noGrp="1"/>
          </p:cNvSpPr>
          <p:nvPr>
            <p:ph type="title"/>
          </p:nvPr>
        </p:nvSpPr>
        <p:spPr/>
        <p:txBody>
          <a:bodyPr>
            <a:normAutofit/>
          </a:bodyPr>
          <a:lstStyle/>
          <a:p>
            <a:r>
              <a:rPr lang="en-US" dirty="0"/>
              <a:t>What Kind of Fish Should I Eat?</a:t>
            </a:r>
            <a:br>
              <a:rPr lang="en-US" dirty="0"/>
            </a:br>
            <a:r>
              <a:rPr lang="en-US" sz="2700" dirty="0"/>
              <a:t>Choose a variety of fish from “Best Choices*,” which are lower in mercury.</a:t>
            </a:r>
            <a:endParaRPr lang="en-US" dirty="0"/>
          </a:p>
        </p:txBody>
      </p:sp>
      <p:sp>
        <p:nvSpPr>
          <p:cNvPr id="23" name="Content Placeholder 22">
            <a:extLst>
              <a:ext uri="{FF2B5EF4-FFF2-40B4-BE49-F238E27FC236}">
                <a16:creationId xmlns:a16="http://schemas.microsoft.com/office/drawing/2014/main" id="{EDAF3A88-55CA-0B47-B177-89E626E24EE1}"/>
              </a:ext>
            </a:extLst>
          </p:cNvPr>
          <p:cNvSpPr>
            <a:spLocks noGrp="1"/>
          </p:cNvSpPr>
          <p:nvPr>
            <p:ph sz="quarter" idx="14"/>
          </p:nvPr>
        </p:nvSpPr>
        <p:spPr>
          <a:xfrm>
            <a:off x="838199" y="1688683"/>
            <a:ext cx="11241505" cy="3152775"/>
          </a:xfrm>
        </p:spPr>
        <p:txBody>
          <a:bodyPr numCol="4">
            <a:noAutofit/>
          </a:bodyPr>
          <a:lstStyle/>
          <a:p>
            <a:pPr>
              <a:lnSpc>
                <a:spcPct val="100000"/>
              </a:lnSpc>
              <a:spcBef>
                <a:spcPts val="0"/>
              </a:spcBef>
            </a:pPr>
            <a:r>
              <a:rPr lang="en-US" sz="2000" dirty="0">
                <a:effectLst/>
                <a:latin typeface="Gotham HTF"/>
              </a:rPr>
              <a:t>Anchovy</a:t>
            </a:r>
          </a:p>
          <a:p>
            <a:pPr>
              <a:lnSpc>
                <a:spcPct val="100000"/>
              </a:lnSpc>
              <a:spcBef>
                <a:spcPts val="0"/>
              </a:spcBef>
            </a:pPr>
            <a:r>
              <a:rPr lang="en-US" sz="2000" dirty="0">
                <a:effectLst/>
                <a:latin typeface="Gotham HTF"/>
              </a:rPr>
              <a:t>Atlantic croaker</a:t>
            </a:r>
          </a:p>
          <a:p>
            <a:pPr>
              <a:lnSpc>
                <a:spcPct val="100000"/>
              </a:lnSpc>
              <a:spcBef>
                <a:spcPts val="0"/>
              </a:spcBef>
            </a:pPr>
            <a:r>
              <a:rPr lang="en-US" sz="2000" dirty="0">
                <a:effectLst/>
                <a:latin typeface="Gotham HTF"/>
              </a:rPr>
              <a:t>Atlantic mackerel</a:t>
            </a:r>
          </a:p>
          <a:p>
            <a:pPr>
              <a:lnSpc>
                <a:spcPct val="100000"/>
              </a:lnSpc>
              <a:spcBef>
                <a:spcPts val="0"/>
              </a:spcBef>
            </a:pPr>
            <a:r>
              <a:rPr lang="en-US" sz="2000" dirty="0">
                <a:effectLst/>
                <a:latin typeface="Gotham HTF"/>
              </a:rPr>
              <a:t>Black sea bass</a:t>
            </a:r>
          </a:p>
          <a:p>
            <a:pPr>
              <a:lnSpc>
                <a:spcPct val="100000"/>
              </a:lnSpc>
              <a:spcBef>
                <a:spcPts val="0"/>
              </a:spcBef>
            </a:pPr>
            <a:r>
              <a:rPr lang="en-US" sz="2000" dirty="0">
                <a:effectLst/>
                <a:latin typeface="Gotham HTF"/>
              </a:rPr>
              <a:t>Butterfish </a:t>
            </a:r>
          </a:p>
          <a:p>
            <a:pPr>
              <a:lnSpc>
                <a:spcPct val="100000"/>
              </a:lnSpc>
              <a:spcBef>
                <a:spcPts val="0"/>
              </a:spcBef>
            </a:pPr>
            <a:r>
              <a:rPr lang="en-US" sz="2000" dirty="0">
                <a:effectLst/>
                <a:latin typeface="Gotham HTF"/>
              </a:rPr>
              <a:t>Catfish </a:t>
            </a:r>
          </a:p>
          <a:p>
            <a:pPr>
              <a:lnSpc>
                <a:spcPct val="100000"/>
              </a:lnSpc>
              <a:spcBef>
                <a:spcPts val="0"/>
              </a:spcBef>
            </a:pPr>
            <a:r>
              <a:rPr lang="en-US" sz="2000" dirty="0">
                <a:effectLst/>
                <a:latin typeface="Gotham HTF"/>
              </a:rPr>
              <a:t>Clam </a:t>
            </a:r>
          </a:p>
          <a:p>
            <a:pPr>
              <a:lnSpc>
                <a:spcPct val="100000"/>
              </a:lnSpc>
              <a:spcBef>
                <a:spcPts val="0"/>
              </a:spcBef>
            </a:pPr>
            <a:r>
              <a:rPr lang="en-US" sz="2000" dirty="0">
                <a:effectLst/>
                <a:latin typeface="Gotham HTF"/>
              </a:rPr>
              <a:t>Cod</a:t>
            </a:r>
          </a:p>
          <a:p>
            <a:pPr>
              <a:lnSpc>
                <a:spcPct val="100000"/>
              </a:lnSpc>
              <a:spcBef>
                <a:spcPts val="0"/>
              </a:spcBef>
            </a:pPr>
            <a:r>
              <a:rPr lang="en-US" sz="2000" dirty="0">
                <a:effectLst/>
                <a:latin typeface="Gotham HTF"/>
              </a:rPr>
              <a:t>Crab </a:t>
            </a:r>
          </a:p>
          <a:p>
            <a:pPr>
              <a:lnSpc>
                <a:spcPct val="100000"/>
              </a:lnSpc>
              <a:spcBef>
                <a:spcPts val="0"/>
              </a:spcBef>
            </a:pPr>
            <a:r>
              <a:rPr lang="en-US" sz="2000" dirty="0">
                <a:effectLst/>
                <a:latin typeface="Gotham HTF"/>
              </a:rPr>
              <a:t>Crawfish </a:t>
            </a:r>
          </a:p>
          <a:p>
            <a:pPr>
              <a:lnSpc>
                <a:spcPct val="100000"/>
              </a:lnSpc>
              <a:spcBef>
                <a:spcPts val="0"/>
              </a:spcBef>
            </a:pPr>
            <a:r>
              <a:rPr lang="en-US" sz="2000" dirty="0">
                <a:effectLst/>
                <a:latin typeface="Gotham HTF"/>
              </a:rPr>
              <a:t>Flounder</a:t>
            </a:r>
          </a:p>
          <a:p>
            <a:pPr>
              <a:lnSpc>
                <a:spcPct val="100000"/>
              </a:lnSpc>
              <a:spcBef>
                <a:spcPts val="0"/>
              </a:spcBef>
            </a:pPr>
            <a:r>
              <a:rPr lang="en-US" sz="2000" dirty="0">
                <a:effectLst/>
                <a:latin typeface="Gotham HTF"/>
              </a:rPr>
              <a:t>Haddock</a:t>
            </a:r>
          </a:p>
          <a:p>
            <a:pPr>
              <a:lnSpc>
                <a:spcPct val="100000"/>
              </a:lnSpc>
              <a:spcBef>
                <a:spcPts val="0"/>
              </a:spcBef>
            </a:pPr>
            <a:r>
              <a:rPr lang="en-US" sz="2000" dirty="0">
                <a:effectLst/>
                <a:latin typeface="Gotham HTF"/>
              </a:rPr>
              <a:t>Hake</a:t>
            </a:r>
          </a:p>
          <a:p>
            <a:pPr>
              <a:lnSpc>
                <a:spcPct val="100000"/>
              </a:lnSpc>
              <a:spcBef>
                <a:spcPts val="0"/>
              </a:spcBef>
            </a:pPr>
            <a:r>
              <a:rPr lang="en-US" sz="2000" dirty="0">
                <a:effectLst/>
                <a:latin typeface="Gotham HTF"/>
              </a:rPr>
              <a:t>Herring </a:t>
            </a:r>
          </a:p>
          <a:p>
            <a:pPr>
              <a:lnSpc>
                <a:spcPct val="100000"/>
              </a:lnSpc>
              <a:spcBef>
                <a:spcPts val="0"/>
              </a:spcBef>
            </a:pPr>
            <a:r>
              <a:rPr lang="en-US" sz="2000" dirty="0">
                <a:effectLst/>
                <a:latin typeface="Gotham HTF"/>
              </a:rPr>
              <a:t>Lobster, American and spiny </a:t>
            </a:r>
          </a:p>
          <a:p>
            <a:pPr>
              <a:lnSpc>
                <a:spcPct val="100000"/>
              </a:lnSpc>
              <a:spcBef>
                <a:spcPts val="0"/>
              </a:spcBef>
            </a:pPr>
            <a:r>
              <a:rPr lang="en-US" sz="2000" dirty="0">
                <a:effectLst/>
                <a:latin typeface="Gotham HTF"/>
              </a:rPr>
              <a:t>Mullet</a:t>
            </a:r>
          </a:p>
          <a:p>
            <a:pPr>
              <a:lnSpc>
                <a:spcPct val="100000"/>
              </a:lnSpc>
              <a:spcBef>
                <a:spcPts val="0"/>
              </a:spcBef>
            </a:pPr>
            <a:r>
              <a:rPr lang="en-US" sz="2000" dirty="0">
                <a:effectLst/>
                <a:latin typeface="Gotham HTF"/>
              </a:rPr>
              <a:t>Oyster</a:t>
            </a:r>
          </a:p>
          <a:p>
            <a:pPr>
              <a:lnSpc>
                <a:spcPct val="100000"/>
              </a:lnSpc>
              <a:spcBef>
                <a:spcPts val="0"/>
              </a:spcBef>
            </a:pPr>
            <a:r>
              <a:rPr lang="en-US" sz="2000" dirty="0">
                <a:effectLst/>
                <a:latin typeface="Gotham HTF"/>
              </a:rPr>
              <a:t>Pacific chub mackerel</a:t>
            </a:r>
          </a:p>
          <a:p>
            <a:pPr>
              <a:lnSpc>
                <a:spcPct val="100000"/>
              </a:lnSpc>
              <a:spcBef>
                <a:spcPts val="0"/>
              </a:spcBef>
            </a:pPr>
            <a:r>
              <a:rPr lang="en-US" sz="2000" dirty="0">
                <a:effectLst/>
                <a:latin typeface="Gotham HTF"/>
              </a:rPr>
              <a:t>Perch, freshwater and ocean </a:t>
            </a:r>
          </a:p>
          <a:p>
            <a:pPr>
              <a:lnSpc>
                <a:spcPct val="100000"/>
              </a:lnSpc>
              <a:spcBef>
                <a:spcPts val="0"/>
              </a:spcBef>
            </a:pPr>
            <a:r>
              <a:rPr lang="en-US" sz="2000" dirty="0">
                <a:effectLst/>
                <a:latin typeface="Gotham HTF"/>
              </a:rPr>
              <a:t>Pickerel</a:t>
            </a:r>
          </a:p>
          <a:p>
            <a:pPr>
              <a:lnSpc>
                <a:spcPct val="100000"/>
              </a:lnSpc>
              <a:spcBef>
                <a:spcPts val="0"/>
              </a:spcBef>
            </a:pPr>
            <a:r>
              <a:rPr lang="en-US" sz="2000" dirty="0">
                <a:effectLst/>
                <a:latin typeface="Gotham HTF"/>
              </a:rPr>
              <a:t>Plaice</a:t>
            </a:r>
          </a:p>
          <a:p>
            <a:pPr>
              <a:lnSpc>
                <a:spcPct val="100000"/>
              </a:lnSpc>
              <a:spcBef>
                <a:spcPts val="0"/>
              </a:spcBef>
            </a:pPr>
            <a:r>
              <a:rPr lang="en-US" sz="2000" dirty="0">
                <a:effectLst/>
                <a:latin typeface="Gotham HTF"/>
              </a:rPr>
              <a:t>Pollock </a:t>
            </a:r>
          </a:p>
          <a:p>
            <a:pPr>
              <a:lnSpc>
                <a:spcPct val="100000"/>
              </a:lnSpc>
              <a:spcBef>
                <a:spcPts val="0"/>
              </a:spcBef>
            </a:pPr>
            <a:r>
              <a:rPr lang="en-US" sz="2000" dirty="0">
                <a:effectLst/>
                <a:latin typeface="Gotham HTF"/>
              </a:rPr>
              <a:t>Salmon</a:t>
            </a:r>
          </a:p>
          <a:p>
            <a:pPr>
              <a:lnSpc>
                <a:spcPct val="100000"/>
              </a:lnSpc>
              <a:spcBef>
                <a:spcPts val="0"/>
              </a:spcBef>
            </a:pPr>
            <a:r>
              <a:rPr lang="en-US" sz="2000" dirty="0">
                <a:effectLst/>
                <a:latin typeface="Gotham HTF"/>
              </a:rPr>
              <a:t>Sardine</a:t>
            </a:r>
          </a:p>
          <a:p>
            <a:pPr>
              <a:lnSpc>
                <a:spcPct val="100000"/>
              </a:lnSpc>
              <a:spcBef>
                <a:spcPts val="0"/>
              </a:spcBef>
            </a:pPr>
            <a:r>
              <a:rPr lang="en-US" sz="2000" dirty="0">
                <a:effectLst/>
                <a:latin typeface="Gotham HTF"/>
              </a:rPr>
              <a:t>Scallop </a:t>
            </a:r>
          </a:p>
          <a:p>
            <a:pPr>
              <a:lnSpc>
                <a:spcPct val="100000"/>
              </a:lnSpc>
              <a:spcBef>
                <a:spcPts val="0"/>
              </a:spcBef>
            </a:pPr>
            <a:r>
              <a:rPr lang="en-US" sz="2000" dirty="0">
                <a:effectLst/>
                <a:latin typeface="Gotham HTF"/>
              </a:rPr>
              <a:t>Shad </a:t>
            </a:r>
          </a:p>
          <a:p>
            <a:pPr>
              <a:lnSpc>
                <a:spcPct val="100000"/>
              </a:lnSpc>
              <a:spcBef>
                <a:spcPts val="0"/>
              </a:spcBef>
            </a:pPr>
            <a:r>
              <a:rPr lang="en-US" sz="2000" dirty="0">
                <a:effectLst/>
                <a:latin typeface="Gotham HTF"/>
              </a:rPr>
              <a:t>Shrimp </a:t>
            </a:r>
          </a:p>
          <a:p>
            <a:pPr>
              <a:lnSpc>
                <a:spcPct val="100000"/>
              </a:lnSpc>
              <a:spcBef>
                <a:spcPts val="0"/>
              </a:spcBef>
            </a:pPr>
            <a:r>
              <a:rPr lang="en-US" sz="2000" dirty="0">
                <a:effectLst/>
                <a:latin typeface="Gotham HTF"/>
              </a:rPr>
              <a:t>Skate</a:t>
            </a:r>
          </a:p>
          <a:p>
            <a:pPr>
              <a:lnSpc>
                <a:spcPct val="100000"/>
              </a:lnSpc>
              <a:spcBef>
                <a:spcPts val="0"/>
              </a:spcBef>
            </a:pPr>
            <a:r>
              <a:rPr lang="en-US" sz="2000" dirty="0">
                <a:effectLst/>
                <a:latin typeface="Gotham HTF"/>
              </a:rPr>
              <a:t>Smelt</a:t>
            </a:r>
          </a:p>
          <a:p>
            <a:pPr>
              <a:lnSpc>
                <a:spcPct val="100000"/>
              </a:lnSpc>
              <a:spcBef>
                <a:spcPts val="0"/>
              </a:spcBef>
            </a:pPr>
            <a:r>
              <a:rPr lang="en-US" sz="2000" dirty="0">
                <a:effectLst/>
                <a:latin typeface="Gotham HTF"/>
              </a:rPr>
              <a:t>Sole </a:t>
            </a:r>
          </a:p>
          <a:p>
            <a:pPr>
              <a:lnSpc>
                <a:spcPct val="100000"/>
              </a:lnSpc>
              <a:spcBef>
                <a:spcPts val="0"/>
              </a:spcBef>
            </a:pPr>
            <a:r>
              <a:rPr lang="en-US" sz="2000" dirty="0">
                <a:effectLst/>
                <a:latin typeface="Gotham HTF"/>
              </a:rPr>
              <a:t>Squid </a:t>
            </a:r>
          </a:p>
          <a:p>
            <a:pPr>
              <a:lnSpc>
                <a:spcPct val="100000"/>
              </a:lnSpc>
              <a:spcBef>
                <a:spcPts val="0"/>
              </a:spcBef>
            </a:pPr>
            <a:r>
              <a:rPr lang="en-US" sz="2000" dirty="0">
                <a:effectLst/>
                <a:latin typeface="Gotham HTF"/>
              </a:rPr>
              <a:t>Tilapia </a:t>
            </a:r>
          </a:p>
          <a:p>
            <a:pPr>
              <a:lnSpc>
                <a:spcPct val="100000"/>
              </a:lnSpc>
              <a:spcBef>
                <a:spcPts val="0"/>
              </a:spcBef>
            </a:pPr>
            <a:r>
              <a:rPr lang="en-US" sz="2000" dirty="0">
                <a:effectLst/>
                <a:latin typeface="Gotham HTF"/>
              </a:rPr>
              <a:t>Trout, freshwater</a:t>
            </a:r>
          </a:p>
          <a:p>
            <a:pPr>
              <a:lnSpc>
                <a:spcPct val="100000"/>
              </a:lnSpc>
              <a:spcBef>
                <a:spcPts val="0"/>
              </a:spcBef>
            </a:pPr>
            <a:r>
              <a:rPr lang="en-US" sz="2000" dirty="0">
                <a:effectLst/>
                <a:latin typeface="Gotham HTF"/>
              </a:rPr>
              <a:t>Tuna, canned light (includes skipjack)</a:t>
            </a:r>
          </a:p>
          <a:p>
            <a:pPr>
              <a:lnSpc>
                <a:spcPct val="100000"/>
              </a:lnSpc>
              <a:spcBef>
                <a:spcPts val="0"/>
              </a:spcBef>
            </a:pPr>
            <a:r>
              <a:rPr lang="en-US" sz="2000" dirty="0">
                <a:effectLst/>
                <a:latin typeface="Gotham HTF"/>
              </a:rPr>
              <a:t>Whitefish</a:t>
            </a:r>
          </a:p>
          <a:p>
            <a:pPr>
              <a:lnSpc>
                <a:spcPct val="100000"/>
              </a:lnSpc>
              <a:spcBef>
                <a:spcPts val="0"/>
              </a:spcBef>
            </a:pPr>
            <a:r>
              <a:rPr lang="en-US" sz="2000" dirty="0">
                <a:effectLst/>
                <a:latin typeface="Gotham HTF"/>
              </a:rPr>
              <a:t>Whiting</a:t>
            </a:r>
          </a:p>
        </p:txBody>
      </p:sp>
      <p:sp>
        <p:nvSpPr>
          <p:cNvPr id="6" name="Content Placeholder 5">
            <a:extLst>
              <a:ext uri="{FF2B5EF4-FFF2-40B4-BE49-F238E27FC236}">
                <a16:creationId xmlns:a16="http://schemas.microsoft.com/office/drawing/2014/main" id="{364430E4-0758-FD4D-BC26-2AC271518146}"/>
              </a:ext>
            </a:extLst>
          </p:cNvPr>
          <p:cNvSpPr>
            <a:spLocks noGrp="1"/>
          </p:cNvSpPr>
          <p:nvPr>
            <p:ph type="body" sz="quarter" idx="13"/>
          </p:nvPr>
        </p:nvSpPr>
        <p:spPr/>
        <p:txBody>
          <a:bodyPr>
            <a:normAutofit fontScale="92500" lnSpcReduction="10000"/>
          </a:bodyPr>
          <a:lstStyle/>
          <a:p>
            <a:r>
              <a:rPr lang="en-US" dirty="0"/>
              <a:t>*The “Best Choices” list of fish shown above is one of three categories of fish in this advice. The full chart describes  “Best Choices,” “Good Choices,” and “Choices to Avoid.”</a:t>
            </a:r>
          </a:p>
          <a:p>
            <a:r>
              <a:rPr lang="en-US" dirty="0"/>
              <a:t>For more information on choosing healthy and safe options when it comes to fish, visit </a:t>
            </a:r>
            <a:r>
              <a:rPr lang="en-US" dirty="0">
                <a:hlinkClick r:id="rId3"/>
              </a:rPr>
              <a:t>www.fda.gov/fishadvice</a:t>
            </a:r>
            <a:r>
              <a:rPr lang="en-US" dirty="0"/>
              <a:t>.</a:t>
            </a:r>
          </a:p>
          <a:p>
            <a:endParaRPr lang="en-US" dirty="0"/>
          </a:p>
        </p:txBody>
      </p:sp>
      <p:pic>
        <p:nvPicPr>
          <p:cNvPr id="3" name="Picture 2">
            <a:extLst>
              <a:ext uri="{FF2B5EF4-FFF2-40B4-BE49-F238E27FC236}">
                <a16:creationId xmlns:a16="http://schemas.microsoft.com/office/drawing/2014/main" id="{444C8444-FB23-3849-AEB4-5197D0752139}"/>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0" y="0"/>
            <a:ext cx="12192000" cy="6858000"/>
          </a:xfrm>
          <a:prstGeom prst="rect">
            <a:avLst/>
          </a:prstGeom>
        </p:spPr>
      </p:pic>
    </p:spTree>
    <p:extLst>
      <p:ext uri="{BB962C8B-B14F-4D97-AF65-F5344CB8AC3E}">
        <p14:creationId xmlns:p14="http://schemas.microsoft.com/office/powerpoint/2010/main" val="648984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805</Words>
  <Application>Microsoft Office PowerPoint</Application>
  <PresentationFormat>Widescreen</PresentationFormat>
  <Paragraphs>74</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Gotham HTF</vt:lpstr>
      <vt:lpstr>Office Theme</vt:lpstr>
      <vt:lpstr>PREGNANCY &amp; BREASTFEEDING EATING FISH  Fish provide key nutrients that support a child’s brain development.  </vt:lpstr>
      <vt:lpstr>Are There Other Benefits of Eating Fish?</vt:lpstr>
      <vt:lpstr>What Kind of Fish Should I Eat? Choose a variety of fish from “Best Choices*,” which are lower in mercury.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John-Crosland, Geninne</dc:creator>
  <cp:lastModifiedBy>Rouhani, Ayma</cp:lastModifiedBy>
  <cp:revision>19</cp:revision>
  <dcterms:created xsi:type="dcterms:W3CDTF">2022-04-20T14:39:37Z</dcterms:created>
  <dcterms:modified xsi:type="dcterms:W3CDTF">2023-03-13T17:16:22Z</dcterms:modified>
</cp:coreProperties>
</file>