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311" r:id="rId4"/>
  </p:sldMasterIdLst>
  <p:notesMasterIdLst>
    <p:notesMasterId r:id="rId68"/>
  </p:notesMasterIdLst>
  <p:sldIdLst>
    <p:sldId id="444" r:id="rId5"/>
    <p:sldId id="505" r:id="rId6"/>
    <p:sldId id="506" r:id="rId7"/>
    <p:sldId id="443" r:id="rId8"/>
    <p:sldId id="328" r:id="rId9"/>
    <p:sldId id="445" r:id="rId10"/>
    <p:sldId id="446" r:id="rId11"/>
    <p:sldId id="1827" r:id="rId12"/>
    <p:sldId id="1824" r:id="rId13"/>
    <p:sldId id="1830" r:id="rId14"/>
    <p:sldId id="1832" r:id="rId15"/>
    <p:sldId id="1833" r:id="rId16"/>
    <p:sldId id="1834" r:id="rId17"/>
    <p:sldId id="1828" r:id="rId18"/>
    <p:sldId id="1829" r:id="rId19"/>
    <p:sldId id="1831" r:id="rId20"/>
    <p:sldId id="1836" r:id="rId21"/>
    <p:sldId id="1837" r:id="rId22"/>
    <p:sldId id="270" r:id="rId23"/>
    <p:sldId id="384" r:id="rId24"/>
    <p:sldId id="263" r:id="rId25"/>
    <p:sldId id="264" r:id="rId26"/>
    <p:sldId id="265" r:id="rId27"/>
    <p:sldId id="266" r:id="rId28"/>
    <p:sldId id="267" r:id="rId29"/>
    <p:sldId id="268" r:id="rId30"/>
    <p:sldId id="357" r:id="rId31"/>
    <p:sldId id="269" r:id="rId32"/>
    <p:sldId id="385" r:id="rId33"/>
    <p:sldId id="413" r:id="rId34"/>
    <p:sldId id="415" r:id="rId35"/>
    <p:sldId id="272" r:id="rId36"/>
    <p:sldId id="273" r:id="rId37"/>
    <p:sldId id="372" r:id="rId38"/>
    <p:sldId id="414" r:id="rId39"/>
    <p:sldId id="1821" r:id="rId40"/>
    <p:sldId id="1835" r:id="rId41"/>
    <p:sldId id="492" r:id="rId42"/>
    <p:sldId id="493" r:id="rId43"/>
    <p:sldId id="509" r:id="rId44"/>
    <p:sldId id="510" r:id="rId45"/>
    <p:sldId id="511" r:id="rId46"/>
    <p:sldId id="512" r:id="rId47"/>
    <p:sldId id="513" r:id="rId48"/>
    <p:sldId id="502" r:id="rId49"/>
    <p:sldId id="503" r:id="rId50"/>
    <p:sldId id="519" r:id="rId51"/>
    <p:sldId id="1822" r:id="rId52"/>
    <p:sldId id="504" r:id="rId53"/>
    <p:sldId id="514" r:id="rId54"/>
    <p:sldId id="515" r:id="rId55"/>
    <p:sldId id="516" r:id="rId56"/>
    <p:sldId id="518" r:id="rId57"/>
    <p:sldId id="1825" r:id="rId58"/>
    <p:sldId id="517" r:id="rId59"/>
    <p:sldId id="520" r:id="rId60"/>
    <p:sldId id="521" r:id="rId61"/>
    <p:sldId id="522" r:id="rId62"/>
    <p:sldId id="523" r:id="rId63"/>
    <p:sldId id="1826" r:id="rId64"/>
    <p:sldId id="524" r:id="rId65"/>
    <p:sldId id="525" r:id="rId66"/>
    <p:sldId id="508" r:id="rId67"/>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824442-1265-9A8F-D8BE-460C010E431A}" name="Viswanathan, Prabha" initials="VP" userId="S::VISWANATHANP@fda.gov::2334817c-d397-4b33-b9f9-0f0b73164934" providerId="AD"/>
  <p188:author id="{3E07C0A5-A3F5-B4DE-CBB9-56FE4F4A6915}" name="Srivastava, Shivana" initials="SS" userId="S::shivana.srivastava@fda.gov::d543d6db-452d-41bc-b9cb-cd2f91e96a3a" providerId="AD"/>
  <p188:author id="{1AB800B0-2098-4822-F48B-7C9A68E7F575}" name="Green, Dionna" initials="DJG" userId="Green, Dionna" providerId="None"/>
  <p188:author id="{BE2B3EB4-2D9C-25CA-52CB-852636D8CE67}" name="Caulk, Margaret" initials="MC" userId="S::WHITTAKERM@fda.gov::5ad6de86-57ad-4d1c-a2a7-7e672b481b68" providerId="AD"/>
  <p188:author id="{4A8691F2-5D2A-83A8-925E-B2C5CB8D4C3B}" name="Caulk, Margaret" initials="CM" userId="S::whittakerm@fda.gov::5ad6de86-57ad-4d1c-a2a7-7e672b481b68" providerId="AD"/>
  <p188:author id="{BC8A57F6-22EC-8EE3-407C-74257381D4E4}" name="Mohamoud, Mohamed" initials="MM" userId="S::MOHAMOUDM@fda.gov::831b2a19-1aef-4f45-a6f6-f0a732f97c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FF"/>
    <a:srgbClr val="CCFFFF"/>
    <a:srgbClr val="0000FF"/>
    <a:srgbClr val="CC0000"/>
    <a:srgbClr val="FFFF00"/>
    <a:srgbClr val="CCFFCC"/>
    <a:srgbClr val="E5FEFF"/>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6DA5B-509D-4FAB-B2DD-A71ABE3E61D5}" v="3" dt="2024-12-13T18:54:13.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88" autoAdjust="0"/>
  </p:normalViewPr>
  <p:slideViewPr>
    <p:cSldViewPr snapToGrid="0">
      <p:cViewPr varScale="1">
        <p:scale>
          <a:sx n="129" d="100"/>
          <a:sy n="129" d="100"/>
        </p:scale>
        <p:origin x="702" y="126"/>
      </p:cViewPr>
      <p:guideLst>
        <p:guide orient="horz" pos="1620"/>
        <p:guide pos="2880"/>
      </p:guideLst>
    </p:cSldViewPr>
  </p:slideViewPr>
  <p:outlineViewPr>
    <p:cViewPr>
      <p:scale>
        <a:sx n="33" d="100"/>
        <a:sy n="33" d="100"/>
      </p:scale>
      <p:origin x="0" y="-120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fda-my.sharepoint.com/personal/mohamoudm_fda_gov/Documents/Desktop/Pediatric%20Labeling%20Changes%20Spreadsheet%200306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Sheet2!$H$6:$AC$6</c:f>
              <c:numCache>
                <c:formatCode>General</c:formatCod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numCache>
            </c:numRef>
          </c:cat>
          <c:val>
            <c:numRef>
              <c:f>Sheet2!$H$7:$AC$7</c:f>
              <c:numCache>
                <c:formatCode>General</c:formatCode>
                <c:ptCount val="22"/>
                <c:pt idx="0">
                  <c:v>31</c:v>
                </c:pt>
                <c:pt idx="1">
                  <c:v>23</c:v>
                </c:pt>
                <c:pt idx="2">
                  <c:v>38</c:v>
                </c:pt>
                <c:pt idx="3">
                  <c:v>35</c:v>
                </c:pt>
                <c:pt idx="4">
                  <c:v>38</c:v>
                </c:pt>
                <c:pt idx="5">
                  <c:v>36</c:v>
                </c:pt>
                <c:pt idx="6">
                  <c:v>58</c:v>
                </c:pt>
                <c:pt idx="7">
                  <c:v>41</c:v>
                </c:pt>
                <c:pt idx="8">
                  <c:v>36</c:v>
                </c:pt>
                <c:pt idx="9">
                  <c:v>35</c:v>
                </c:pt>
                <c:pt idx="10">
                  <c:v>34</c:v>
                </c:pt>
                <c:pt idx="11">
                  <c:v>43</c:v>
                </c:pt>
                <c:pt idx="12">
                  <c:v>40</c:v>
                </c:pt>
                <c:pt idx="13">
                  <c:v>55</c:v>
                </c:pt>
                <c:pt idx="14">
                  <c:v>60</c:v>
                </c:pt>
                <c:pt idx="15">
                  <c:v>57</c:v>
                </c:pt>
                <c:pt idx="16">
                  <c:v>56</c:v>
                </c:pt>
                <c:pt idx="17">
                  <c:v>76</c:v>
                </c:pt>
                <c:pt idx="18">
                  <c:v>61</c:v>
                </c:pt>
                <c:pt idx="19">
                  <c:v>77</c:v>
                </c:pt>
                <c:pt idx="20">
                  <c:v>71</c:v>
                </c:pt>
                <c:pt idx="21">
                  <c:v>93</c:v>
                </c:pt>
              </c:numCache>
            </c:numRef>
          </c:val>
          <c:extLst>
            <c:ext xmlns:c16="http://schemas.microsoft.com/office/drawing/2014/chart" uri="{C3380CC4-5D6E-409C-BE32-E72D297353CC}">
              <c16:uniqueId val="{00000001-B462-4B29-9067-917502AD999B}"/>
            </c:ext>
          </c:extLst>
        </c:ser>
        <c:dLbls>
          <c:showLegendKey val="0"/>
          <c:showVal val="0"/>
          <c:showCatName val="0"/>
          <c:showSerName val="0"/>
          <c:showPercent val="0"/>
          <c:showBubbleSize val="0"/>
        </c:dLbls>
        <c:gapWidth val="219"/>
        <c:overlap val="-27"/>
        <c:axId val="688631320"/>
        <c:axId val="688632400"/>
      </c:barChart>
      <c:catAx>
        <c:axId val="68863132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Years</a:t>
                </a:r>
              </a:p>
            </c:rich>
          </c:tx>
          <c:layout>
            <c:manualLayout>
              <c:xMode val="edge"/>
              <c:yMode val="edge"/>
              <c:x val="0.48835436079450817"/>
              <c:y val="0.9111984847812193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8632400"/>
        <c:crosses val="autoZero"/>
        <c:auto val="1"/>
        <c:lblAlgn val="ctr"/>
        <c:lblOffset val="100"/>
        <c:noMultiLvlLbl val="0"/>
      </c:catAx>
      <c:valAx>
        <c:axId val="68863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Number of pediatric labeling changes </a:t>
                </a:r>
              </a:p>
            </c:rich>
          </c:tx>
          <c:layout>
            <c:manualLayout>
              <c:xMode val="edge"/>
              <c:yMode val="edge"/>
              <c:x val="4.8258655995966218E-3"/>
              <c:y val="8.5107162805488065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8631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2099" tIns="46049" rIns="92099" bIns="46049" rtlCol="0"/>
          <a:lstStyle>
            <a:lvl1pPr algn="l">
              <a:defRPr sz="1200">
                <a:latin typeface="Arial" charset="0"/>
                <a:ea typeface="+mn-ea"/>
                <a:cs typeface="Arial" charset="0"/>
              </a:defRPr>
            </a:lvl1pPr>
          </a:lstStyle>
          <a:p>
            <a:pPr>
              <a:defRPr/>
            </a:pPr>
            <a:endParaRPr lang="en-US" dirty="0"/>
          </a:p>
        </p:txBody>
      </p:sp>
      <p:sp>
        <p:nvSpPr>
          <p:cNvPr id="3" name="Date Placeholder 2"/>
          <p:cNvSpPr>
            <a:spLocks noGrp="1"/>
          </p:cNvSpPr>
          <p:nvPr>
            <p:ph type="dt" idx="1"/>
          </p:nvPr>
        </p:nvSpPr>
        <p:spPr>
          <a:xfrm>
            <a:off x="3971925" y="0"/>
            <a:ext cx="3036888" cy="465138"/>
          </a:xfrm>
          <a:prstGeom prst="rect">
            <a:avLst/>
          </a:prstGeom>
        </p:spPr>
        <p:txBody>
          <a:bodyPr vert="horz" wrap="square" lIns="92099" tIns="46049" rIns="92099" bIns="46049" numCol="1" anchor="t"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fld id="{934ACF68-271C-4564-A744-D5DBE95EBD25}" type="datetimeFigureOut">
              <a:rPr lang="en-US"/>
              <a:pPr>
                <a:defRPr/>
              </a:pPr>
              <a:t>12/13/2024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099" tIns="46049" rIns="92099" bIns="4604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2099" tIns="46049" rIns="92099" bIns="460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6888" cy="465138"/>
          </a:xfrm>
          <a:prstGeom prst="rect">
            <a:avLst/>
          </a:prstGeom>
        </p:spPr>
        <p:txBody>
          <a:bodyPr vert="horz" lIns="92099" tIns="46049" rIns="92099" bIns="46049" rtlCol="0" anchor="b"/>
          <a:lstStyle>
            <a:lvl1pPr algn="l">
              <a:defRPr sz="1200">
                <a:latin typeface="Arial" charset="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2099" tIns="46049" rIns="92099" bIns="46049" numCol="1" anchor="b"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fld id="{5C95F579-8D91-4C38-A0F6-655015F0B131}" type="slidenum">
              <a:rPr lang="en-US"/>
              <a:pPr>
                <a:defRPr/>
              </a:pPr>
              <a:t>‹#›</a:t>
            </a:fld>
            <a:endParaRPr lang="en-US" dirty="0"/>
          </a:p>
        </p:txBody>
      </p:sp>
    </p:spTree>
    <p:extLst>
      <p:ext uri="{BB962C8B-B14F-4D97-AF65-F5344CB8AC3E}">
        <p14:creationId xmlns:p14="http://schemas.microsoft.com/office/powerpoint/2010/main" val="2015827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5613"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1225"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66838"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245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78126" algn="l" defTabSz="911252" rtl="0" eaLnBrk="1" latinLnBrk="0" hangingPunct="1">
      <a:defRPr sz="1200" kern="1200">
        <a:solidFill>
          <a:schemeClr val="tx1"/>
        </a:solidFill>
        <a:latin typeface="+mn-lt"/>
        <a:ea typeface="+mn-ea"/>
        <a:cs typeface="+mn-cs"/>
      </a:defRPr>
    </a:lvl6pPr>
    <a:lvl7pPr marL="2733752" algn="l" defTabSz="911252" rtl="0" eaLnBrk="1" latinLnBrk="0" hangingPunct="1">
      <a:defRPr sz="1200" kern="1200">
        <a:solidFill>
          <a:schemeClr val="tx1"/>
        </a:solidFill>
        <a:latin typeface="+mn-lt"/>
        <a:ea typeface="+mn-ea"/>
        <a:cs typeface="+mn-cs"/>
      </a:defRPr>
    </a:lvl7pPr>
    <a:lvl8pPr marL="3189380" algn="l" defTabSz="911252" rtl="0" eaLnBrk="1" latinLnBrk="0" hangingPunct="1">
      <a:defRPr sz="1200" kern="1200">
        <a:solidFill>
          <a:schemeClr val="tx1"/>
        </a:solidFill>
        <a:latin typeface="+mn-lt"/>
        <a:ea typeface="+mn-ea"/>
        <a:cs typeface="+mn-cs"/>
      </a:defRPr>
    </a:lvl8pPr>
    <a:lvl9pPr marL="3645004" algn="l" defTabSz="911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5</a:t>
            </a:fld>
            <a:endParaRPr lang="en-US" dirty="0"/>
          </a:p>
        </p:txBody>
      </p:sp>
    </p:spTree>
    <p:extLst>
      <p:ext uri="{BB962C8B-B14F-4D97-AF65-F5344CB8AC3E}">
        <p14:creationId xmlns:p14="http://schemas.microsoft.com/office/powerpoint/2010/main" val="3338604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Pediatric Advisory Committee, September 18, 2024 </a:t>
            </a:r>
          </a:p>
        </p:txBody>
      </p:sp>
      <p:sp>
        <p:nvSpPr>
          <p:cNvPr id="5" name="Slide Number Placeholder 4"/>
          <p:cNvSpPr>
            <a:spLocks noGrp="1"/>
          </p:cNvSpPr>
          <p:nvPr>
            <p:ph type="sldNum" sz="quarter" idx="5"/>
          </p:nvPr>
        </p:nvSpPr>
        <p:spPr/>
        <p:txBody>
          <a:bodyPr/>
          <a:lstStyle/>
          <a:p>
            <a:fld id="{70488F4B-C8AB-4DED-82A3-6F6C06D43A36}" type="slidenum">
              <a:rPr lang="en-US" smtClean="0"/>
              <a:t>31</a:t>
            </a:fld>
            <a:endParaRPr lang="en-US" dirty="0"/>
          </a:p>
        </p:txBody>
      </p:sp>
    </p:spTree>
    <p:extLst>
      <p:ext uri="{BB962C8B-B14F-4D97-AF65-F5344CB8AC3E}">
        <p14:creationId xmlns:p14="http://schemas.microsoft.com/office/powerpoint/2010/main" val="417143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32</a:t>
            </a:fld>
            <a:endParaRPr lang="en-US" dirty="0"/>
          </a:p>
        </p:txBody>
      </p:sp>
      <p:sp>
        <p:nvSpPr>
          <p:cNvPr id="5" name="Footer Placeholder 4">
            <a:extLst>
              <a:ext uri="{FF2B5EF4-FFF2-40B4-BE49-F238E27FC236}">
                <a16:creationId xmlns:a16="http://schemas.microsoft.com/office/drawing/2014/main" id="{9953C53D-A46E-2F04-BA54-C81C81FEB364}"/>
              </a:ext>
            </a:extLst>
          </p:cNvPr>
          <p:cNvSpPr>
            <a:spLocks noGrp="1"/>
          </p:cNvSpPr>
          <p:nvPr>
            <p:ph type="ftr" sz="quarter" idx="4"/>
          </p:nvPr>
        </p:nvSpPr>
        <p:spPr/>
        <p:txBody>
          <a:bodyPr/>
          <a:lstStyle/>
          <a:p>
            <a:r>
              <a:rPr lang="en-US" dirty="0"/>
              <a:t>Pediatric Advisory Committee, September 18, 2024 </a:t>
            </a:r>
          </a:p>
        </p:txBody>
      </p:sp>
    </p:spTree>
    <p:extLst>
      <p:ext uri="{BB962C8B-B14F-4D97-AF65-F5344CB8AC3E}">
        <p14:creationId xmlns:p14="http://schemas.microsoft.com/office/powerpoint/2010/main" val="371583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C5CBE6CD-0784-C95B-84AB-B42E3AABD8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17A6EC5-1CD4-480D-A88C-CF234232D728}" type="slidenum">
              <a:rPr lang="en-US" altLang="en-US"/>
              <a:pPr>
                <a:spcBef>
                  <a:spcPct val="0"/>
                </a:spcBef>
              </a:pPr>
              <a:t>34</a:t>
            </a:fld>
            <a:endParaRPr lang="en-US" altLang="en-US" dirty="0"/>
          </a:p>
        </p:txBody>
      </p:sp>
      <p:sp>
        <p:nvSpPr>
          <p:cNvPr id="23555" name="Rectangle 2">
            <a:extLst>
              <a:ext uri="{FF2B5EF4-FFF2-40B4-BE49-F238E27FC236}">
                <a16:creationId xmlns:a16="http://schemas.microsoft.com/office/drawing/2014/main" id="{9B272F44-617F-5FEF-9F5E-ED623353434A}"/>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E6147389-6AD2-2663-A4EA-E5929EB803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b="0" dirty="0">
              <a:solidFill>
                <a:srgbClr val="FF33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Pediatric Advisory Committee, September 18, 2024 </a:t>
            </a:r>
          </a:p>
        </p:txBody>
      </p:sp>
      <p:sp>
        <p:nvSpPr>
          <p:cNvPr id="5" name="Slide Number Placeholder 4"/>
          <p:cNvSpPr>
            <a:spLocks noGrp="1"/>
          </p:cNvSpPr>
          <p:nvPr>
            <p:ph type="sldNum" sz="quarter" idx="5"/>
          </p:nvPr>
        </p:nvSpPr>
        <p:spPr/>
        <p:txBody>
          <a:bodyPr/>
          <a:lstStyle/>
          <a:p>
            <a:fld id="{70488F4B-C8AB-4DED-82A3-6F6C06D43A36}" type="slidenum">
              <a:rPr lang="en-US" smtClean="0"/>
              <a:t>35</a:t>
            </a:fld>
            <a:endParaRPr lang="en-US" dirty="0"/>
          </a:p>
        </p:txBody>
      </p:sp>
    </p:spTree>
    <p:extLst>
      <p:ext uri="{BB962C8B-B14F-4D97-AF65-F5344CB8AC3E}">
        <p14:creationId xmlns:p14="http://schemas.microsoft.com/office/powerpoint/2010/main" val="1387541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36</a:t>
            </a:fld>
            <a:endParaRPr lang="en-US" dirty="0"/>
          </a:p>
        </p:txBody>
      </p:sp>
    </p:spTree>
    <p:extLst>
      <p:ext uri="{BB962C8B-B14F-4D97-AF65-F5344CB8AC3E}">
        <p14:creationId xmlns:p14="http://schemas.microsoft.com/office/powerpoint/2010/main" val="215677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41</a:t>
            </a:fld>
            <a:endParaRPr lang="en-US" dirty="0"/>
          </a:p>
        </p:txBody>
      </p:sp>
    </p:spTree>
    <p:extLst>
      <p:ext uri="{BB962C8B-B14F-4D97-AF65-F5344CB8AC3E}">
        <p14:creationId xmlns:p14="http://schemas.microsoft.com/office/powerpoint/2010/main" val="2541255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95F579-8D91-4C38-A0F6-655015F0B131}"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582105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95F579-8D91-4C38-A0F6-655015F0B131}"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541515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95F579-8D91-4C38-A0F6-655015F0B131}"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501717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51</a:t>
            </a:fld>
            <a:endParaRPr lang="en-US" dirty="0"/>
          </a:p>
        </p:txBody>
      </p:sp>
    </p:spTree>
    <p:extLst>
      <p:ext uri="{BB962C8B-B14F-4D97-AF65-F5344CB8AC3E}">
        <p14:creationId xmlns:p14="http://schemas.microsoft.com/office/powerpoint/2010/main" val="224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7</a:t>
            </a:fld>
            <a:endParaRPr lang="en-US" dirty="0"/>
          </a:p>
        </p:txBody>
      </p:sp>
    </p:spTree>
    <p:extLst>
      <p:ext uri="{BB962C8B-B14F-4D97-AF65-F5344CB8AC3E}">
        <p14:creationId xmlns:p14="http://schemas.microsoft.com/office/powerpoint/2010/main" val="2279819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57</a:t>
            </a:fld>
            <a:endParaRPr lang="en-US" dirty="0"/>
          </a:p>
        </p:txBody>
      </p:sp>
    </p:spTree>
    <p:extLst>
      <p:ext uri="{BB962C8B-B14F-4D97-AF65-F5344CB8AC3E}">
        <p14:creationId xmlns:p14="http://schemas.microsoft.com/office/powerpoint/2010/main" val="176709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19</a:t>
            </a:fld>
            <a:endParaRPr lang="en-US" dirty="0"/>
          </a:p>
        </p:txBody>
      </p:sp>
    </p:spTree>
    <p:extLst>
      <p:ext uri="{BB962C8B-B14F-4D97-AF65-F5344CB8AC3E}">
        <p14:creationId xmlns:p14="http://schemas.microsoft.com/office/powerpoint/2010/main" val="27516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r>
              <a:rPr lang="en-US" dirty="0"/>
              <a:t>Pediatric Advisory Committee, September 18, 2024 </a:t>
            </a:r>
          </a:p>
        </p:txBody>
      </p:sp>
      <p:sp>
        <p:nvSpPr>
          <p:cNvPr id="5" name="Slide Number Placeholder 4"/>
          <p:cNvSpPr>
            <a:spLocks noGrp="1"/>
          </p:cNvSpPr>
          <p:nvPr>
            <p:ph type="sldNum" sz="quarter" idx="5"/>
          </p:nvPr>
        </p:nvSpPr>
        <p:spPr/>
        <p:txBody>
          <a:bodyPr/>
          <a:lstStyle/>
          <a:p>
            <a:fld id="{70488F4B-C8AB-4DED-82A3-6F6C06D43A36}" type="slidenum">
              <a:rPr lang="en-US" smtClean="0"/>
              <a:t>22</a:t>
            </a:fld>
            <a:endParaRPr lang="en-US" dirty="0"/>
          </a:p>
        </p:txBody>
      </p:sp>
    </p:spTree>
    <p:extLst>
      <p:ext uri="{BB962C8B-B14F-4D97-AF65-F5344CB8AC3E}">
        <p14:creationId xmlns:p14="http://schemas.microsoft.com/office/powerpoint/2010/main" val="233127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Pediatric Advisory Committee, September 18, 2024 </a:t>
            </a:r>
          </a:p>
        </p:txBody>
      </p:sp>
      <p:sp>
        <p:nvSpPr>
          <p:cNvPr id="5" name="Slide Number Placeholder 4"/>
          <p:cNvSpPr>
            <a:spLocks noGrp="1"/>
          </p:cNvSpPr>
          <p:nvPr>
            <p:ph type="sldNum" sz="quarter" idx="5"/>
          </p:nvPr>
        </p:nvSpPr>
        <p:spPr/>
        <p:txBody>
          <a:bodyPr/>
          <a:lstStyle/>
          <a:p>
            <a:fld id="{70488F4B-C8AB-4DED-82A3-6F6C06D43A36}" type="slidenum">
              <a:rPr lang="en-US" smtClean="0"/>
              <a:t>23</a:t>
            </a:fld>
            <a:endParaRPr lang="en-US" dirty="0"/>
          </a:p>
        </p:txBody>
      </p:sp>
    </p:spTree>
    <p:extLst>
      <p:ext uri="{BB962C8B-B14F-4D97-AF65-F5344CB8AC3E}">
        <p14:creationId xmlns:p14="http://schemas.microsoft.com/office/powerpoint/2010/main" val="1875392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Pediatric Advisory Committee, September 18, 2024 </a:t>
            </a:r>
          </a:p>
        </p:txBody>
      </p:sp>
      <p:sp>
        <p:nvSpPr>
          <p:cNvPr id="5" name="Slide Number Placeholder 4"/>
          <p:cNvSpPr>
            <a:spLocks noGrp="1"/>
          </p:cNvSpPr>
          <p:nvPr>
            <p:ph type="sldNum" sz="quarter" idx="5"/>
          </p:nvPr>
        </p:nvSpPr>
        <p:spPr/>
        <p:txBody>
          <a:bodyPr/>
          <a:lstStyle/>
          <a:p>
            <a:fld id="{70488F4B-C8AB-4DED-82A3-6F6C06D43A36}" type="slidenum">
              <a:rPr lang="en-US" smtClean="0"/>
              <a:t>24</a:t>
            </a:fld>
            <a:endParaRPr lang="en-US" dirty="0"/>
          </a:p>
        </p:txBody>
      </p:sp>
    </p:spTree>
    <p:extLst>
      <p:ext uri="{BB962C8B-B14F-4D97-AF65-F5344CB8AC3E}">
        <p14:creationId xmlns:p14="http://schemas.microsoft.com/office/powerpoint/2010/main" val="300970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27</a:t>
            </a:fld>
            <a:endParaRPr lang="en-US" dirty="0"/>
          </a:p>
        </p:txBody>
      </p:sp>
      <p:sp>
        <p:nvSpPr>
          <p:cNvPr id="5" name="Footer Placeholder 4">
            <a:extLst>
              <a:ext uri="{FF2B5EF4-FFF2-40B4-BE49-F238E27FC236}">
                <a16:creationId xmlns:a16="http://schemas.microsoft.com/office/drawing/2014/main" id="{41DB01F4-7622-6561-09B0-B91A5190CD8B}"/>
              </a:ext>
            </a:extLst>
          </p:cNvPr>
          <p:cNvSpPr>
            <a:spLocks noGrp="1"/>
          </p:cNvSpPr>
          <p:nvPr>
            <p:ph type="ftr" sz="quarter" idx="4"/>
          </p:nvPr>
        </p:nvSpPr>
        <p:spPr/>
        <p:txBody>
          <a:bodyPr/>
          <a:lstStyle/>
          <a:p>
            <a:r>
              <a:rPr lang="en-US" dirty="0"/>
              <a:t>Pediatric Advisory Committee, September 18, 2024 </a:t>
            </a:r>
          </a:p>
        </p:txBody>
      </p:sp>
    </p:spTree>
    <p:extLst>
      <p:ext uri="{BB962C8B-B14F-4D97-AF65-F5344CB8AC3E}">
        <p14:creationId xmlns:p14="http://schemas.microsoft.com/office/powerpoint/2010/main" val="415264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29</a:t>
            </a:fld>
            <a:endParaRPr lang="en-US" dirty="0"/>
          </a:p>
        </p:txBody>
      </p:sp>
      <p:sp>
        <p:nvSpPr>
          <p:cNvPr id="5" name="Footer Placeholder 4">
            <a:extLst>
              <a:ext uri="{FF2B5EF4-FFF2-40B4-BE49-F238E27FC236}">
                <a16:creationId xmlns:a16="http://schemas.microsoft.com/office/drawing/2014/main" id="{BFD2DCB4-4CBA-B340-67F8-3378D4865374}"/>
              </a:ext>
            </a:extLst>
          </p:cNvPr>
          <p:cNvSpPr>
            <a:spLocks noGrp="1"/>
          </p:cNvSpPr>
          <p:nvPr>
            <p:ph type="ftr" sz="quarter" idx="4"/>
          </p:nvPr>
        </p:nvSpPr>
        <p:spPr/>
        <p:txBody>
          <a:bodyPr/>
          <a:lstStyle/>
          <a:p>
            <a:r>
              <a:rPr lang="en-US" dirty="0"/>
              <a:t>Pediatric Advisory Committee, September 18, 2024 </a:t>
            </a:r>
          </a:p>
        </p:txBody>
      </p:sp>
    </p:spTree>
    <p:extLst>
      <p:ext uri="{BB962C8B-B14F-4D97-AF65-F5344CB8AC3E}">
        <p14:creationId xmlns:p14="http://schemas.microsoft.com/office/powerpoint/2010/main" val="346052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Pediatric Advisory Committee, September 18, 2024 </a:t>
            </a:r>
          </a:p>
        </p:txBody>
      </p:sp>
      <p:sp>
        <p:nvSpPr>
          <p:cNvPr id="5" name="Slide Number Placeholder 4"/>
          <p:cNvSpPr>
            <a:spLocks noGrp="1"/>
          </p:cNvSpPr>
          <p:nvPr>
            <p:ph type="sldNum" sz="quarter" idx="5"/>
          </p:nvPr>
        </p:nvSpPr>
        <p:spPr/>
        <p:txBody>
          <a:bodyPr/>
          <a:lstStyle/>
          <a:p>
            <a:fld id="{70488F4B-C8AB-4DED-82A3-6F6C06D43A36}" type="slidenum">
              <a:rPr lang="en-US" smtClean="0"/>
              <a:t>30</a:t>
            </a:fld>
            <a:endParaRPr lang="en-US" dirty="0"/>
          </a:p>
        </p:txBody>
      </p:sp>
    </p:spTree>
    <p:extLst>
      <p:ext uri="{BB962C8B-B14F-4D97-AF65-F5344CB8AC3E}">
        <p14:creationId xmlns:p14="http://schemas.microsoft.com/office/powerpoint/2010/main" val="1734964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767759"/>
            <a:ext cx="8509103" cy="694515"/>
          </a:xfrm>
        </p:spPr>
        <p:txBody>
          <a:bodyPr/>
          <a:lstStyle/>
          <a:p>
            <a:r>
              <a:rPr lang="en-US"/>
              <a:t>Click to edit Master title style</a:t>
            </a:r>
          </a:p>
        </p:txBody>
      </p:sp>
      <p:sp>
        <p:nvSpPr>
          <p:cNvPr id="3" name="Content Placeholder 2"/>
          <p:cNvSpPr>
            <a:spLocks noGrp="1"/>
          </p:cNvSpPr>
          <p:nvPr>
            <p:ph idx="1"/>
          </p:nvPr>
        </p:nvSpPr>
        <p:spPr>
          <a:xfrm>
            <a:off x="323851" y="1507332"/>
            <a:ext cx="8509103" cy="3214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676650" y="4781550"/>
            <a:ext cx="2133600" cy="273844"/>
          </a:xfrm>
        </p:spPr>
        <p:txBody>
          <a:bodyPr/>
          <a:lstStyle>
            <a:lvl1pPr algn="ctr">
              <a:defRPr/>
            </a:lvl1pPr>
          </a:lstStyle>
          <a:p>
            <a:fld id="{A349544A-F1CD-3844-BFB3-6D230A0137DD}" type="datetimeFigureOut">
              <a:rPr lang="en-US" smtClean="0"/>
              <a:pPr/>
              <a:t>12/13/2024</a:t>
            </a:fld>
            <a:endParaRPr lang="en-US" dirty="0"/>
          </a:p>
        </p:txBody>
      </p:sp>
      <p:sp>
        <p:nvSpPr>
          <p:cNvPr id="5" name="Footer Placeholder 4"/>
          <p:cNvSpPr>
            <a:spLocks noGrp="1"/>
          </p:cNvSpPr>
          <p:nvPr>
            <p:ph type="ftr" sz="quarter" idx="11"/>
          </p:nvPr>
        </p:nvSpPr>
        <p:spPr>
          <a:xfrm>
            <a:off x="247650" y="4788694"/>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80" y="4807330"/>
            <a:ext cx="372217"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048" y="133351"/>
            <a:ext cx="636341" cy="761999"/>
          </a:xfrm>
          <a:prstGeom prst="rect">
            <a:avLst/>
          </a:prstGeom>
        </p:spPr>
      </p:pic>
    </p:spTree>
    <p:extLst>
      <p:ext uri="{BB962C8B-B14F-4D97-AF65-F5344CB8AC3E}">
        <p14:creationId xmlns:p14="http://schemas.microsoft.com/office/powerpoint/2010/main" val="322954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4766451"/>
            <a:ext cx="2133600" cy="273844"/>
          </a:xfrm>
        </p:spPr>
        <p:txBody>
          <a:bodyPr/>
          <a:lstStyle/>
          <a:p>
            <a:fld id="{A349544A-F1CD-3844-BFB3-6D230A0137DD}" type="datetimeFigureOut">
              <a:rPr lang="en-US" smtClean="0"/>
              <a:t>12/13/2024</a:t>
            </a:fld>
            <a:endParaRPr lang="en-US" dirty="0"/>
          </a:p>
        </p:txBody>
      </p:sp>
      <p:pic>
        <p:nvPicPr>
          <p:cNvPr id="8" name="Picture 7" descr="FDA_B&amp;W_Primary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949" y="196069"/>
            <a:ext cx="2703422" cy="422484"/>
          </a:xfrm>
          <a:prstGeom prst="rect">
            <a:avLst/>
          </a:prstGeom>
        </p:spPr>
      </p:pic>
      <p:sp>
        <p:nvSpPr>
          <p:cNvPr id="9" name="Footer Placeholder 4"/>
          <p:cNvSpPr>
            <a:spLocks noGrp="1"/>
          </p:cNvSpPr>
          <p:nvPr>
            <p:ph type="ftr" sz="quarter" idx="11"/>
          </p:nvPr>
        </p:nvSpPr>
        <p:spPr>
          <a:xfrm>
            <a:off x="304800" y="4788700"/>
            <a:ext cx="2895600" cy="273844"/>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31158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8" y="4785252"/>
            <a:ext cx="2133600" cy="273844"/>
          </a:xfrm>
        </p:spPr>
        <p:txBody>
          <a:bodyPr/>
          <a:lstStyle/>
          <a:p>
            <a:fld id="{A349544A-F1CD-3844-BFB3-6D230A0137DD}" type="datetimeFigureOut">
              <a:rPr lang="en-US" smtClean="0"/>
              <a:t>12/13/2024</a:t>
            </a:fld>
            <a:endParaRPr lang="en-US" dirty="0"/>
          </a:p>
        </p:txBody>
      </p:sp>
      <p:sp>
        <p:nvSpPr>
          <p:cNvPr id="9" name="Footer Placeholder 4"/>
          <p:cNvSpPr>
            <a:spLocks noGrp="1"/>
          </p:cNvSpPr>
          <p:nvPr>
            <p:ph type="ftr" sz="quarter" idx="11"/>
          </p:nvPr>
        </p:nvSpPr>
        <p:spPr>
          <a:xfrm>
            <a:off x="304801" y="4788694"/>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735467" y="4807330"/>
            <a:ext cx="184730" cy="461665"/>
          </a:xfrm>
          <a:prstGeom prst="rect">
            <a:avLst/>
          </a:prstGeom>
          <a:noFill/>
        </p:spPr>
        <p:txBody>
          <a:bodyPr wrap="none" rtlCol="0">
            <a:spAutoFit/>
          </a:bodyPr>
          <a:lstStyle/>
          <a:p>
            <a:pPr algn="r"/>
            <a:endParaRPr lang="en-US" sz="1200" dirty="0">
              <a:solidFill>
                <a:schemeClr val="tx2">
                  <a:lumMod val="60000"/>
                  <a:lumOff val="40000"/>
                </a:schemeClr>
              </a:solidFill>
              <a:latin typeface="Helvetica"/>
              <a:cs typeface="Helvetica"/>
            </a:endParaRPr>
          </a:p>
          <a:p>
            <a:pPr algn="r"/>
            <a:endParaRPr lang="en-US" sz="1200" dirty="0">
              <a:solidFill>
                <a:schemeClr val="tx2">
                  <a:lumMod val="60000"/>
                  <a:lumOff val="40000"/>
                </a:schemeClr>
              </a:solidFill>
              <a:latin typeface="Helvetica"/>
              <a:cs typeface="Helvetica"/>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048" y="133352"/>
            <a:ext cx="636341" cy="761999"/>
          </a:xfrm>
          <a:prstGeom prst="rect">
            <a:avLst/>
          </a:prstGeom>
        </p:spPr>
      </p:pic>
    </p:spTree>
    <p:extLst>
      <p:ext uri="{BB962C8B-B14F-4D97-AF65-F5344CB8AC3E}">
        <p14:creationId xmlns:p14="http://schemas.microsoft.com/office/powerpoint/2010/main" val="342324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4793820"/>
            <a:ext cx="2133600" cy="273844"/>
          </a:xfrm>
        </p:spPr>
        <p:txBody>
          <a:bodyPr/>
          <a:lstStyle/>
          <a:p>
            <a:r>
              <a:rPr lang="en-US" dirty="0"/>
              <a:t>Pediatric Advisory Committe Meeting, Septmeber 18, 2024</a:t>
            </a:r>
          </a:p>
        </p:txBody>
      </p:sp>
      <p:pic>
        <p:nvPicPr>
          <p:cNvPr id="6" name="Picture 5"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6" y="181875"/>
            <a:ext cx="620543" cy="557310"/>
          </a:xfrm>
          <a:prstGeom prst="rect">
            <a:avLst/>
          </a:prstGeom>
        </p:spPr>
      </p:pic>
      <p:sp>
        <p:nvSpPr>
          <p:cNvPr id="7" name="Footer Placeholder 4"/>
          <p:cNvSpPr>
            <a:spLocks noGrp="1"/>
          </p:cNvSpPr>
          <p:nvPr>
            <p:ph type="ftr" sz="quarter" idx="11"/>
          </p:nvPr>
        </p:nvSpPr>
        <p:spPr>
          <a:xfrm>
            <a:off x="304800" y="4788702"/>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656983" y="4807330"/>
            <a:ext cx="263214" cy="170175"/>
          </a:xfrm>
          <a:prstGeom prst="rect">
            <a:avLst/>
          </a:prstGeom>
          <a:noFill/>
        </p:spPr>
        <p:txBody>
          <a:bodyPr wrap="none" rtlCol="0">
            <a:spAutoFit/>
          </a:bodyPr>
          <a:lstStyle/>
          <a:p>
            <a:pPr algn="r"/>
            <a:fld id="{42D067E6-6582-4AD4-8521-F7089C370E58}" type="slidenum">
              <a:rPr lang="en-US" sz="506" smtClean="0">
                <a:solidFill>
                  <a:schemeClr val="tx2">
                    <a:lumMod val="60000"/>
                    <a:lumOff val="40000"/>
                  </a:schemeClr>
                </a:solidFill>
                <a:latin typeface="Helvetica"/>
                <a:cs typeface="Helvetica"/>
              </a:rPr>
              <a:t>‹#›</a:t>
            </a:fld>
            <a:endParaRPr lang="en-US" sz="506"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03064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4236" y="1986452"/>
            <a:ext cx="4198518" cy="656134"/>
          </a:xfrm>
          <a:prstGeom prst="rect">
            <a:avLst/>
          </a:prstGeom>
        </p:spPr>
      </p:pic>
    </p:spTree>
    <p:extLst>
      <p:ext uri="{BB962C8B-B14F-4D97-AF65-F5344CB8AC3E}">
        <p14:creationId xmlns:p14="http://schemas.microsoft.com/office/powerpoint/2010/main" val="1272762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2247A0-0566-4976-A476-FFE498ECC3D7}" type="slidenum">
              <a:rPr lang="en-US" smtClean="0"/>
              <a:pPr>
                <a:defRPr/>
              </a:pPr>
              <a:t>‹#›</a:t>
            </a:fld>
            <a:endParaRPr lang="en-US" dirty="0"/>
          </a:p>
        </p:txBody>
      </p:sp>
    </p:spTree>
    <p:extLst>
      <p:ext uri="{BB962C8B-B14F-4D97-AF65-F5344CB8AC3E}">
        <p14:creationId xmlns:p14="http://schemas.microsoft.com/office/powerpoint/2010/main" val="1105815762"/>
      </p:ext>
    </p:extLst>
  </p:cSld>
  <p:clrMap bg1="lt1" tx1="dk1" bg2="lt2" tx2="dk2" accent1="accent1" accent2="accent2" accent3="accent3" accent4="accent4" accent5="accent5" accent6="accent6" hlink="hlink" folHlink="folHlink"/>
  <p:sldLayoutIdLst>
    <p:sldLayoutId id="2147489314" r:id="rId1"/>
    <p:sldLayoutId id="2147489315" r:id="rId2"/>
    <p:sldLayoutId id="2147489316" r:id="rId3"/>
    <p:sldLayoutId id="2147489317" r:id="rId4"/>
    <p:sldLayoutId id="2147489318"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irtual-WOCC-Support@fda.hhs.gov" TargetMode="External"/><Relationship Id="rId2" Type="http://schemas.openxmlformats.org/officeDocument/2006/relationships/hyperlink" Target="https://www.fda.gov/advisory-committees/pediatric-advisory-committee/2024-meeting-materials-pediatric-advisory-committe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fda.gov/drugs/development-resources/non-compliance-letters-under-505bd1-federal-food-drug-and-cosmetic-act" TargetMode="External"/><Relationship Id="rId2" Type="http://schemas.openxmlformats.org/officeDocument/2006/relationships/hyperlink" Target="https://www.fda.gov/about-fda/center-biologics-evaluation-and-research-cber/prea-non-compliance-letter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Virtual-WOCC-Support@fda.hhs.gov" TargetMode="External"/><Relationship Id="rId2" Type="http://schemas.openxmlformats.org/officeDocument/2006/relationships/hyperlink" Target="mailto:PAC@fda.hhs.gov"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PAC@fda.hhs.gov"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F9C8F9-AFF3-8F53-A3A6-8BAB0D1ADBC8}"/>
              </a:ext>
            </a:extLst>
          </p:cNvPr>
          <p:cNvSpPr>
            <a:spLocks noGrp="1"/>
          </p:cNvSpPr>
          <p:nvPr>
            <p:ph type="ctrTitle"/>
          </p:nvPr>
        </p:nvSpPr>
        <p:spPr>
          <a:xfrm>
            <a:off x="685800" y="-1102519"/>
            <a:ext cx="7772400" cy="1102519"/>
          </a:xfrm>
        </p:spPr>
        <p:txBody>
          <a:bodyPr vert="horz" lIns="91440" tIns="45720" rIns="91440" bIns="45720" rtlCol="0" anchor="b">
            <a:normAutofit fontScale="90000"/>
          </a:bodyPr>
          <a:lstStyle/>
          <a:p>
            <a:r>
              <a:rPr lang="en-US" dirty="0"/>
              <a:t>Pediatric Advisory Committee Meeting</a:t>
            </a:r>
          </a:p>
        </p:txBody>
      </p:sp>
      <p:sp>
        <p:nvSpPr>
          <p:cNvPr id="3" name="Content Placeholder 2"/>
          <p:cNvSpPr>
            <a:spLocks noGrp="1"/>
          </p:cNvSpPr>
          <p:nvPr>
            <p:ph type="subTitle" idx="1"/>
          </p:nvPr>
        </p:nvSpPr>
        <p:spPr>
          <a:xfrm>
            <a:off x="1371599" y="1092572"/>
            <a:ext cx="6688951" cy="3410271"/>
          </a:xfrm>
        </p:spPr>
        <p:txBody>
          <a:bodyPr>
            <a:normAutofit fontScale="25000" lnSpcReduction="20000"/>
          </a:bodyPr>
          <a:lstStyle/>
          <a:p>
            <a:pPr marL="0" indent="0" algn="ctr">
              <a:buNone/>
            </a:pPr>
            <a:r>
              <a:rPr lang="en-US" sz="12800" b="1" dirty="0"/>
              <a:t> </a:t>
            </a:r>
            <a:r>
              <a:rPr lang="en-US" sz="12800" b="1" dirty="0">
                <a:solidFill>
                  <a:schemeClr val="accent1"/>
                </a:solidFill>
              </a:rPr>
              <a:t>Pediatric Advisory Committee Meeting</a:t>
            </a:r>
          </a:p>
          <a:p>
            <a:pPr marL="0" indent="0" algn="ctr">
              <a:buNone/>
            </a:pPr>
            <a:r>
              <a:rPr lang="en-US" sz="12800" dirty="0">
                <a:solidFill>
                  <a:schemeClr val="tx2"/>
                </a:solidFill>
              </a:rPr>
              <a:t>September 18, 2024</a:t>
            </a:r>
          </a:p>
          <a:p>
            <a:pPr marL="0" indent="0" algn="ctr">
              <a:buNone/>
            </a:pPr>
            <a:r>
              <a:rPr lang="en-US" sz="12800" dirty="0"/>
              <a:t>10:00 a.m. – 4:00 p.m. EST</a:t>
            </a:r>
          </a:p>
          <a:p>
            <a:pPr marL="0" indent="0">
              <a:buNone/>
            </a:pPr>
            <a:endParaRPr lang="en-US" sz="4200" b="1" dirty="0"/>
          </a:p>
          <a:p>
            <a:pPr marL="0" indent="0" algn="ctr">
              <a:buNone/>
            </a:pPr>
            <a:r>
              <a:rPr lang="en-US" sz="7200" b="1" dirty="0"/>
              <a:t>Meeting notice and materials are available on the PAC website </a:t>
            </a:r>
          </a:p>
          <a:p>
            <a:pPr marL="0" indent="0" algn="ctr">
              <a:buNone/>
            </a:pPr>
            <a:r>
              <a:rPr lang="en-US" sz="6400" dirty="0">
                <a:hlinkClick r:id="rId2"/>
              </a:rPr>
              <a:t>2024 Meeting Materials, Pediatric Advisory Committee | FDA</a:t>
            </a:r>
            <a:endParaRPr lang="en-US" sz="6400" dirty="0"/>
          </a:p>
          <a:p>
            <a:pPr marL="0" indent="0" algn="ctr">
              <a:buNone/>
            </a:pPr>
            <a:endParaRPr lang="en-US" sz="7200" b="1" dirty="0"/>
          </a:p>
          <a:p>
            <a:pPr marL="0" indent="0" algn="ctr">
              <a:buNone/>
            </a:pPr>
            <a:r>
              <a:rPr lang="en-US" sz="6400" dirty="0"/>
              <a:t>Please direct all technical  inquiries to the email listed below </a:t>
            </a:r>
          </a:p>
          <a:p>
            <a:pPr marL="457200" lvl="1" indent="0" algn="ctr">
              <a:buNone/>
            </a:pPr>
            <a:r>
              <a:rPr lang="en-US" sz="6400" dirty="0">
                <a:hlinkClick r:id="rId3"/>
              </a:rPr>
              <a:t>Virtual-WOCC-Support@fda.hhs.gov</a:t>
            </a:r>
            <a:endParaRPr lang="en-US" sz="6400" dirty="0"/>
          </a:p>
          <a:p>
            <a:pPr marL="457200" lvl="1" indent="0" algn="ctr">
              <a:buNone/>
            </a:pPr>
            <a:endParaRPr lang="en-US" sz="5600" dirty="0"/>
          </a:p>
          <a:p>
            <a:pPr marL="0" indent="0">
              <a:buNone/>
            </a:pP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62019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34359"/>
            <a:ext cx="8509103" cy="694515"/>
          </a:xfrm>
        </p:spPr>
        <p:txBody>
          <a:bodyPr>
            <a:normAutofit/>
          </a:bodyPr>
          <a:lstStyle/>
          <a:p>
            <a:r>
              <a:rPr lang="en-US" sz="3000" b="1" dirty="0"/>
              <a:t>PREA Non-Compliance Letters</a:t>
            </a:r>
          </a:p>
        </p:txBody>
      </p:sp>
      <p:sp>
        <p:nvSpPr>
          <p:cNvPr id="7" name="Content Placeholder 6">
            <a:extLst>
              <a:ext uri="{FF2B5EF4-FFF2-40B4-BE49-F238E27FC236}">
                <a16:creationId xmlns:a16="http://schemas.microsoft.com/office/drawing/2014/main" id="{716B2DD6-8508-4744-2A7B-3BB0D9183E27}"/>
              </a:ext>
            </a:extLst>
          </p:cNvPr>
          <p:cNvSpPr>
            <a:spLocks noGrp="1"/>
          </p:cNvSpPr>
          <p:nvPr>
            <p:ph idx="1"/>
          </p:nvPr>
        </p:nvSpPr>
        <p:spPr>
          <a:xfrm>
            <a:off x="323856" y="1162051"/>
            <a:ext cx="8509103" cy="3559817"/>
          </a:xfrm>
        </p:spPr>
        <p:txBody>
          <a:bodyPr vert="horz" lIns="68580" tIns="34290" rIns="68580" bIns="34290" rtlCol="0" anchor="t">
            <a:normAutofit fontScale="92500" lnSpcReduction="10000"/>
          </a:bodyPr>
          <a:lstStyle/>
          <a:p>
            <a:pPr marL="144304" indent="-144304"/>
            <a:r>
              <a:rPr lang="en-US" sz="2700" dirty="0"/>
              <a:t>Center for Biologics Evaluation and Research (n=6)</a:t>
            </a:r>
          </a:p>
          <a:p>
            <a:pPr marL="544354" lvl="1" indent="-144304"/>
            <a:r>
              <a:rPr lang="en-US" sz="2300" dirty="0">
                <a:hlinkClick r:id="rId2"/>
              </a:rPr>
              <a:t>https://www.fda.gov/about-fda/center-biologics-evaluation-and-research-cber/prea-non-compliance-letters</a:t>
            </a:r>
            <a:endParaRPr lang="en-US" sz="2300" dirty="0"/>
          </a:p>
          <a:p>
            <a:pPr marL="144304" indent="-144304"/>
            <a:r>
              <a:rPr lang="en-US" sz="2700" dirty="0">
                <a:cs typeface="Calibri"/>
              </a:rPr>
              <a:t>Center for Drug Evaluation and Research (n=159)</a:t>
            </a:r>
          </a:p>
          <a:p>
            <a:pPr marL="544354" lvl="1" indent="-144304"/>
            <a:r>
              <a:rPr lang="en-US" sz="2300" dirty="0">
                <a:cs typeface="Calibri"/>
                <a:hlinkClick r:id="rId3"/>
              </a:rPr>
              <a:t>https://www.fda.gov/drugs/development-resources/non-compliance-letters-under-505bd1-federal-food-drug-and-cosmetic-act</a:t>
            </a:r>
            <a:r>
              <a:rPr lang="en-US" sz="2300" dirty="0">
                <a:cs typeface="Calibri"/>
              </a:rPr>
              <a:t> </a:t>
            </a:r>
          </a:p>
          <a:p>
            <a:pPr marL="144304" indent="-144304"/>
            <a:r>
              <a:rPr lang="en-US" sz="2700" dirty="0">
                <a:cs typeface="Calibri"/>
              </a:rPr>
              <a:t>The websites list the sponsor, product, a copy of the non-compliance letter, the sponsor’s response (if available), and the status of the PREA requirement (e.g., released, replaced, fulfilled)</a:t>
            </a:r>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255507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34359"/>
            <a:ext cx="8509103" cy="694515"/>
          </a:xfrm>
        </p:spPr>
        <p:txBody>
          <a:bodyPr>
            <a:normAutofit/>
          </a:bodyPr>
          <a:lstStyle/>
          <a:p>
            <a:r>
              <a:rPr lang="en-US" sz="3000" b="1" dirty="0"/>
              <a:t>PREA Non-Compliance Letters</a:t>
            </a:r>
          </a:p>
        </p:txBody>
      </p:sp>
      <p:sp>
        <p:nvSpPr>
          <p:cNvPr id="7" name="Content Placeholder 6">
            <a:extLst>
              <a:ext uri="{FF2B5EF4-FFF2-40B4-BE49-F238E27FC236}">
                <a16:creationId xmlns:a16="http://schemas.microsoft.com/office/drawing/2014/main" id="{716B2DD6-8508-4744-2A7B-3BB0D9183E27}"/>
              </a:ext>
            </a:extLst>
          </p:cNvPr>
          <p:cNvSpPr>
            <a:spLocks noGrp="1"/>
          </p:cNvSpPr>
          <p:nvPr>
            <p:ph idx="1"/>
          </p:nvPr>
        </p:nvSpPr>
        <p:spPr>
          <a:xfrm>
            <a:off x="323856" y="1162051"/>
            <a:ext cx="8509103" cy="3559817"/>
          </a:xfrm>
        </p:spPr>
        <p:txBody>
          <a:bodyPr vert="horz" lIns="68580" tIns="34290" rIns="68580" bIns="34290" rtlCol="0" anchor="t">
            <a:normAutofit/>
          </a:bodyPr>
          <a:lstStyle/>
          <a:p>
            <a:pPr marL="144304" indent="-144304"/>
            <a:r>
              <a:rPr lang="en-US" sz="2700" dirty="0"/>
              <a:t>Center for Biologics Evaluation and Research (n=6)</a:t>
            </a:r>
          </a:p>
          <a:p>
            <a:pPr marL="544354" lvl="1" indent="-144304"/>
            <a:r>
              <a:rPr lang="en-US" sz="2300" dirty="0"/>
              <a:t>No new letters since the last Pediatric Advisory Committee Meeting</a:t>
            </a:r>
          </a:p>
          <a:p>
            <a:pPr marL="144304" indent="-144304"/>
            <a:r>
              <a:rPr lang="en-US" sz="2700" dirty="0">
                <a:cs typeface="Calibri"/>
              </a:rPr>
              <a:t>Center for Drug Evaluation and Research (n=159)</a:t>
            </a:r>
          </a:p>
          <a:p>
            <a:pPr marL="544354" lvl="1" indent="-144304"/>
            <a:r>
              <a:rPr lang="en-US" sz="2300" dirty="0">
                <a:cs typeface="Calibri"/>
              </a:rPr>
              <a:t>24 new letters since the last Pediatric Advisory Committee Meeting</a:t>
            </a:r>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42453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34359"/>
            <a:ext cx="8509103" cy="694515"/>
          </a:xfrm>
        </p:spPr>
        <p:txBody>
          <a:bodyPr>
            <a:normAutofit/>
          </a:bodyPr>
          <a:lstStyle/>
          <a:p>
            <a:r>
              <a:rPr lang="en-US" sz="3000" b="1" dirty="0"/>
              <a:t>Non-Compliance Letters (CDER)</a:t>
            </a:r>
          </a:p>
        </p:txBody>
      </p:sp>
      <p:graphicFrame>
        <p:nvGraphicFramePr>
          <p:cNvPr id="4" name="Table 3">
            <a:extLst>
              <a:ext uri="{FF2B5EF4-FFF2-40B4-BE49-F238E27FC236}">
                <a16:creationId xmlns:a16="http://schemas.microsoft.com/office/drawing/2014/main" id="{5994132C-C6D9-C8BF-11F3-88B6FF0F8592}"/>
              </a:ext>
            </a:extLst>
          </p:cNvPr>
          <p:cNvGraphicFramePr>
            <a:graphicFrameLocks noGrp="1"/>
          </p:cNvGraphicFramePr>
          <p:nvPr>
            <p:extLst>
              <p:ext uri="{D42A27DB-BD31-4B8C-83A1-F6EECF244321}">
                <p14:modId xmlns:p14="http://schemas.microsoft.com/office/powerpoint/2010/main" val="250842487"/>
              </p:ext>
            </p:extLst>
          </p:nvPr>
        </p:nvGraphicFramePr>
        <p:xfrm>
          <a:off x="404732" y="987146"/>
          <a:ext cx="8334535" cy="3651892"/>
        </p:xfrm>
        <a:graphic>
          <a:graphicData uri="http://schemas.openxmlformats.org/drawingml/2006/table">
            <a:tbl>
              <a:tblPr firstRow="1" bandRow="1">
                <a:tableStyleId>{5C22544A-7EE6-4342-B048-85BDC9FD1C3A}</a:tableStyleId>
              </a:tblPr>
              <a:tblGrid>
                <a:gridCol w="2816809">
                  <a:extLst>
                    <a:ext uri="{9D8B030D-6E8A-4147-A177-3AD203B41FA5}">
                      <a16:colId xmlns:a16="http://schemas.microsoft.com/office/drawing/2014/main" val="168299531"/>
                    </a:ext>
                  </a:extLst>
                </a:gridCol>
                <a:gridCol w="4450214">
                  <a:extLst>
                    <a:ext uri="{9D8B030D-6E8A-4147-A177-3AD203B41FA5}">
                      <a16:colId xmlns:a16="http://schemas.microsoft.com/office/drawing/2014/main" val="1090693109"/>
                    </a:ext>
                  </a:extLst>
                </a:gridCol>
                <a:gridCol w="1067512">
                  <a:extLst>
                    <a:ext uri="{9D8B030D-6E8A-4147-A177-3AD203B41FA5}">
                      <a16:colId xmlns:a16="http://schemas.microsoft.com/office/drawing/2014/main" val="1360780828"/>
                    </a:ext>
                  </a:extLst>
                </a:gridCol>
              </a:tblGrid>
              <a:tr h="257908">
                <a:tc>
                  <a:txBody>
                    <a:bodyPr/>
                    <a:lstStyle/>
                    <a:p>
                      <a:pPr algn="ctr"/>
                      <a:r>
                        <a:rPr lang="en-US" sz="1200" dirty="0"/>
                        <a:t>Sponsor</a:t>
                      </a:r>
                    </a:p>
                  </a:txBody>
                  <a:tcPr/>
                </a:tc>
                <a:tc>
                  <a:txBody>
                    <a:bodyPr/>
                    <a:lstStyle/>
                    <a:p>
                      <a:pPr algn="ctr"/>
                      <a:r>
                        <a:rPr lang="en-US" sz="1200" dirty="0"/>
                        <a:t>Product</a:t>
                      </a:r>
                    </a:p>
                  </a:txBody>
                  <a:tcPr/>
                </a:tc>
                <a:tc>
                  <a:txBody>
                    <a:bodyPr/>
                    <a:lstStyle/>
                    <a:p>
                      <a:pPr algn="ctr"/>
                      <a:r>
                        <a:rPr lang="en-US" sz="1200" dirty="0"/>
                        <a:t>Date of Letter</a:t>
                      </a:r>
                    </a:p>
                  </a:txBody>
                  <a:tcPr/>
                </a:tc>
                <a:extLst>
                  <a:ext uri="{0D108BD9-81ED-4DB2-BD59-A6C34878D82A}">
                    <a16:rowId xmlns:a16="http://schemas.microsoft.com/office/drawing/2014/main" val="1844676781"/>
                  </a:ext>
                </a:extLst>
              </a:tr>
              <a:tr h="243580">
                <a:tc>
                  <a:txBody>
                    <a:bodyPr/>
                    <a:lstStyle/>
                    <a:p>
                      <a:pPr algn="ctr"/>
                      <a:r>
                        <a:rPr lang="en-US" sz="1100" dirty="0"/>
                        <a:t>Primus Pharmaceuticals Inc</a:t>
                      </a:r>
                    </a:p>
                  </a:txBody>
                  <a:tcPr/>
                </a:tc>
                <a:tc>
                  <a:txBody>
                    <a:bodyPr/>
                    <a:lstStyle/>
                    <a:p>
                      <a:pPr algn="ctr"/>
                      <a:r>
                        <a:rPr lang="en-US" sz="1100" dirty="0">
                          <a:effectLst/>
                        </a:rPr>
                        <a:t>Impoyz (clobetasol propionate) cream</a:t>
                      </a:r>
                      <a:endParaRPr lang="en-US" sz="1100" dirty="0"/>
                    </a:p>
                  </a:txBody>
                  <a:tcPr/>
                </a:tc>
                <a:tc>
                  <a:txBody>
                    <a:bodyPr/>
                    <a:lstStyle/>
                    <a:p>
                      <a:pPr algn="ctr"/>
                      <a:r>
                        <a:rPr lang="en-US" sz="1100" dirty="0"/>
                        <a:t>7/26/23</a:t>
                      </a:r>
                    </a:p>
                  </a:txBody>
                  <a:tcPr/>
                </a:tc>
                <a:extLst>
                  <a:ext uri="{0D108BD9-81ED-4DB2-BD59-A6C34878D82A}">
                    <a16:rowId xmlns:a16="http://schemas.microsoft.com/office/drawing/2014/main" val="1625182854"/>
                  </a:ext>
                </a:extLst>
              </a:tr>
              <a:tr h="243580">
                <a:tc>
                  <a:txBody>
                    <a:bodyPr/>
                    <a:lstStyle/>
                    <a:p>
                      <a:pPr algn="ctr"/>
                      <a:r>
                        <a:rPr lang="en-US" sz="1100" dirty="0"/>
                        <a:t>Primus Pharmaceuticals Inc</a:t>
                      </a:r>
                    </a:p>
                  </a:txBody>
                  <a:tcPr/>
                </a:tc>
                <a:tc>
                  <a:txBody>
                    <a:bodyPr/>
                    <a:lstStyle/>
                    <a:p>
                      <a:pPr algn="ctr"/>
                      <a:r>
                        <a:rPr lang="en-US" sz="1100" dirty="0"/>
                        <a:t>Impoyz (clobetasol propionate) cream</a:t>
                      </a:r>
                    </a:p>
                  </a:txBody>
                  <a:tcPr/>
                </a:tc>
                <a:tc>
                  <a:txBody>
                    <a:bodyPr/>
                    <a:lstStyle/>
                    <a:p>
                      <a:pPr algn="ctr"/>
                      <a:r>
                        <a:rPr lang="en-US" sz="1100" dirty="0"/>
                        <a:t>2/21/24</a:t>
                      </a:r>
                    </a:p>
                  </a:txBody>
                  <a:tcPr/>
                </a:tc>
                <a:extLst>
                  <a:ext uri="{0D108BD9-81ED-4DB2-BD59-A6C34878D82A}">
                    <a16:rowId xmlns:a16="http://schemas.microsoft.com/office/drawing/2014/main" val="660513909"/>
                  </a:ext>
                </a:extLst>
              </a:tr>
              <a:tr h="401190">
                <a:tc>
                  <a:txBody>
                    <a:bodyPr/>
                    <a:lstStyle/>
                    <a:p>
                      <a:pPr algn="ctr"/>
                      <a:r>
                        <a:rPr lang="en-US" sz="1100" dirty="0"/>
                        <a:t>Neos Therapeutics Brand, LLC</a:t>
                      </a:r>
                    </a:p>
                  </a:txBody>
                  <a:tcPr/>
                </a:tc>
                <a:tc>
                  <a:txBody>
                    <a:bodyPr/>
                    <a:lstStyle/>
                    <a:p>
                      <a:pPr algn="ctr"/>
                      <a:r>
                        <a:rPr lang="en-US" sz="1100" dirty="0"/>
                        <a:t>Cotempla XR-ODT (methylphenidate) extended-release orally disintegrating tablets</a:t>
                      </a:r>
                    </a:p>
                  </a:txBody>
                  <a:tcPr/>
                </a:tc>
                <a:tc>
                  <a:txBody>
                    <a:bodyPr/>
                    <a:lstStyle/>
                    <a:p>
                      <a:pPr algn="ctr"/>
                      <a:r>
                        <a:rPr lang="en-US" sz="1100" dirty="0"/>
                        <a:t>3/27/24</a:t>
                      </a:r>
                    </a:p>
                  </a:txBody>
                  <a:tcPr/>
                </a:tc>
                <a:extLst>
                  <a:ext uri="{0D108BD9-81ED-4DB2-BD59-A6C34878D82A}">
                    <a16:rowId xmlns:a16="http://schemas.microsoft.com/office/drawing/2014/main" val="1321926402"/>
                  </a:ext>
                </a:extLst>
              </a:tr>
              <a:tr h="286823">
                <a:tc>
                  <a:txBody>
                    <a:bodyPr/>
                    <a:lstStyle/>
                    <a:p>
                      <a:pPr algn="ctr"/>
                      <a:r>
                        <a:rPr lang="en-US" sz="1100" dirty="0"/>
                        <a:t>Noden Pharma Designated Activity Company</a:t>
                      </a:r>
                    </a:p>
                  </a:txBody>
                  <a:tcPr/>
                </a:tc>
                <a:tc>
                  <a:txBody>
                    <a:bodyPr/>
                    <a:lstStyle/>
                    <a:p>
                      <a:pPr algn="ctr"/>
                      <a:r>
                        <a:rPr lang="en-US" sz="1100" dirty="0"/>
                        <a:t>Goprelto (cocaine hydrochloride) solution</a:t>
                      </a:r>
                    </a:p>
                  </a:txBody>
                  <a:tcPr/>
                </a:tc>
                <a:tc>
                  <a:txBody>
                    <a:bodyPr/>
                    <a:lstStyle/>
                    <a:p>
                      <a:pPr algn="ctr"/>
                      <a:r>
                        <a:rPr lang="en-US" sz="1100" dirty="0"/>
                        <a:t>3/28/24</a:t>
                      </a:r>
                    </a:p>
                  </a:txBody>
                  <a:tcPr/>
                </a:tc>
                <a:extLst>
                  <a:ext uri="{0D108BD9-81ED-4DB2-BD59-A6C34878D82A}">
                    <a16:rowId xmlns:a16="http://schemas.microsoft.com/office/drawing/2014/main" val="2905432284"/>
                  </a:ext>
                </a:extLst>
              </a:tr>
              <a:tr h="243580">
                <a:tc>
                  <a:txBody>
                    <a:bodyPr/>
                    <a:lstStyle/>
                    <a:p>
                      <a:pPr algn="ctr"/>
                      <a:r>
                        <a:rPr lang="en-US" sz="1100" dirty="0"/>
                        <a:t>Kaleo, Inc</a:t>
                      </a:r>
                    </a:p>
                  </a:txBody>
                  <a:tcPr/>
                </a:tc>
                <a:tc>
                  <a:txBody>
                    <a:bodyPr/>
                    <a:lstStyle/>
                    <a:p>
                      <a:pPr algn="ctr"/>
                      <a:r>
                        <a:rPr lang="en-US" sz="1100" dirty="0"/>
                        <a:t>naloxone hydrochloride injection, auto-injector</a:t>
                      </a:r>
                    </a:p>
                  </a:txBody>
                  <a:tcPr/>
                </a:tc>
                <a:tc>
                  <a:txBody>
                    <a:bodyPr/>
                    <a:lstStyle/>
                    <a:p>
                      <a:pPr algn="ctr"/>
                      <a:r>
                        <a:rPr lang="en-US" sz="1100" dirty="0"/>
                        <a:t>4/3/24</a:t>
                      </a:r>
                    </a:p>
                  </a:txBody>
                  <a:tcPr/>
                </a:tc>
                <a:extLst>
                  <a:ext uri="{0D108BD9-81ED-4DB2-BD59-A6C34878D82A}">
                    <a16:rowId xmlns:a16="http://schemas.microsoft.com/office/drawing/2014/main" val="928324960"/>
                  </a:ext>
                </a:extLst>
              </a:tr>
              <a:tr h="243580">
                <a:tc>
                  <a:txBody>
                    <a:bodyPr/>
                    <a:lstStyle/>
                    <a:p>
                      <a:pPr algn="ctr"/>
                      <a:r>
                        <a:rPr lang="en-US" sz="1100" dirty="0"/>
                        <a:t>Scilex Pharmaceuticals Inc</a:t>
                      </a:r>
                    </a:p>
                  </a:txBody>
                  <a:tcPr/>
                </a:tc>
                <a:tc>
                  <a:txBody>
                    <a:bodyPr/>
                    <a:lstStyle/>
                    <a:p>
                      <a:pPr algn="ctr"/>
                      <a:r>
                        <a:rPr lang="en-US" sz="1100" dirty="0"/>
                        <a:t>Elyxyb (celecoxib) oral solution</a:t>
                      </a:r>
                    </a:p>
                  </a:txBody>
                  <a:tcPr/>
                </a:tc>
                <a:tc>
                  <a:txBody>
                    <a:bodyPr/>
                    <a:lstStyle/>
                    <a:p>
                      <a:pPr algn="ctr"/>
                      <a:r>
                        <a:rPr lang="en-US" sz="1100" dirty="0"/>
                        <a:t>4/3/24</a:t>
                      </a:r>
                    </a:p>
                  </a:txBody>
                  <a:tcPr/>
                </a:tc>
                <a:extLst>
                  <a:ext uri="{0D108BD9-81ED-4DB2-BD59-A6C34878D82A}">
                    <a16:rowId xmlns:a16="http://schemas.microsoft.com/office/drawing/2014/main" val="3102298644"/>
                  </a:ext>
                </a:extLst>
              </a:tr>
              <a:tr h="243580">
                <a:tc>
                  <a:txBody>
                    <a:bodyPr/>
                    <a:lstStyle/>
                    <a:p>
                      <a:pPr algn="ctr"/>
                      <a:r>
                        <a:rPr lang="en-US" sz="1100" dirty="0"/>
                        <a:t>Azurity Pharmaceuticals Inc</a:t>
                      </a:r>
                    </a:p>
                  </a:txBody>
                  <a:tcPr/>
                </a:tc>
                <a:tc>
                  <a:txBody>
                    <a:bodyPr/>
                    <a:lstStyle/>
                    <a:p>
                      <a:pPr algn="ctr"/>
                      <a:r>
                        <a:rPr lang="en-US" sz="1100" dirty="0"/>
                        <a:t>Edarbi (azilsartan medoxomil) tablets</a:t>
                      </a:r>
                    </a:p>
                  </a:txBody>
                  <a:tcPr/>
                </a:tc>
                <a:tc>
                  <a:txBody>
                    <a:bodyPr/>
                    <a:lstStyle/>
                    <a:p>
                      <a:pPr algn="ctr"/>
                      <a:r>
                        <a:rPr lang="en-US" sz="1100" dirty="0"/>
                        <a:t>4/9/24</a:t>
                      </a:r>
                    </a:p>
                  </a:txBody>
                  <a:tcPr/>
                </a:tc>
                <a:extLst>
                  <a:ext uri="{0D108BD9-81ED-4DB2-BD59-A6C34878D82A}">
                    <a16:rowId xmlns:a16="http://schemas.microsoft.com/office/drawing/2014/main" val="3609580896"/>
                  </a:ext>
                </a:extLst>
              </a:tr>
              <a:tr h="243580">
                <a:tc>
                  <a:txBody>
                    <a:bodyPr/>
                    <a:lstStyle/>
                    <a:p>
                      <a:pPr algn="ctr"/>
                      <a:r>
                        <a:rPr lang="en-US" sz="1100" dirty="0"/>
                        <a:t>Benuvia Operations, LLC</a:t>
                      </a:r>
                    </a:p>
                  </a:txBody>
                  <a:tcPr/>
                </a:tc>
                <a:tc>
                  <a:txBody>
                    <a:bodyPr/>
                    <a:lstStyle/>
                    <a:p>
                      <a:pPr algn="ctr"/>
                      <a:r>
                        <a:rPr lang="en-US" sz="1100" dirty="0"/>
                        <a:t>Syndros (dronabinol) oral solution</a:t>
                      </a:r>
                    </a:p>
                  </a:txBody>
                  <a:tcPr/>
                </a:tc>
                <a:tc>
                  <a:txBody>
                    <a:bodyPr/>
                    <a:lstStyle/>
                    <a:p>
                      <a:pPr algn="ctr"/>
                      <a:r>
                        <a:rPr lang="en-US" sz="1100" dirty="0"/>
                        <a:t>4/12/24</a:t>
                      </a:r>
                    </a:p>
                  </a:txBody>
                  <a:tcPr/>
                </a:tc>
                <a:extLst>
                  <a:ext uri="{0D108BD9-81ED-4DB2-BD59-A6C34878D82A}">
                    <a16:rowId xmlns:a16="http://schemas.microsoft.com/office/drawing/2014/main" val="1775922808"/>
                  </a:ext>
                </a:extLst>
              </a:tr>
              <a:tr h="243580">
                <a:tc>
                  <a:txBody>
                    <a:bodyPr/>
                    <a:lstStyle/>
                    <a:p>
                      <a:pPr algn="ctr"/>
                      <a:r>
                        <a:rPr lang="en-US" sz="1100" dirty="0"/>
                        <a:t>Zyla Life Sciences US, Inc</a:t>
                      </a:r>
                    </a:p>
                  </a:txBody>
                  <a:tcPr/>
                </a:tc>
                <a:tc>
                  <a:txBody>
                    <a:bodyPr/>
                    <a:lstStyle/>
                    <a:p>
                      <a:pPr algn="ctr"/>
                      <a:r>
                        <a:rPr lang="en-US" sz="1100" dirty="0"/>
                        <a:t>Sprix (ketorolac tromethamine) nasal spray</a:t>
                      </a:r>
                    </a:p>
                  </a:txBody>
                  <a:tcPr/>
                </a:tc>
                <a:tc>
                  <a:txBody>
                    <a:bodyPr/>
                    <a:lstStyle/>
                    <a:p>
                      <a:pPr algn="ctr"/>
                      <a:r>
                        <a:rPr lang="en-US" sz="1100" dirty="0"/>
                        <a:t>4/16/24</a:t>
                      </a:r>
                    </a:p>
                  </a:txBody>
                  <a:tcPr/>
                </a:tc>
                <a:extLst>
                  <a:ext uri="{0D108BD9-81ED-4DB2-BD59-A6C34878D82A}">
                    <a16:rowId xmlns:a16="http://schemas.microsoft.com/office/drawing/2014/main" val="1770224517"/>
                  </a:ext>
                </a:extLst>
              </a:tr>
              <a:tr h="243580">
                <a:tc>
                  <a:txBody>
                    <a:bodyPr/>
                    <a:lstStyle/>
                    <a:p>
                      <a:pPr algn="ctr"/>
                      <a:r>
                        <a:rPr lang="en-US" sz="1100" dirty="0"/>
                        <a:t>Upsher-Smith Laboratories, LLC</a:t>
                      </a:r>
                    </a:p>
                  </a:txBody>
                  <a:tcPr/>
                </a:tc>
                <a:tc>
                  <a:txBody>
                    <a:bodyPr/>
                    <a:lstStyle/>
                    <a:p>
                      <a:pPr algn="ctr"/>
                      <a:r>
                        <a:rPr lang="en-US" sz="1100" dirty="0"/>
                        <a:t>Qudexy XR (topiramate) extended-release capsules</a:t>
                      </a:r>
                    </a:p>
                  </a:txBody>
                  <a:tcPr/>
                </a:tc>
                <a:tc>
                  <a:txBody>
                    <a:bodyPr/>
                    <a:lstStyle/>
                    <a:p>
                      <a:pPr algn="ctr"/>
                      <a:r>
                        <a:rPr lang="en-US" sz="1100" dirty="0"/>
                        <a:t>4/22/24</a:t>
                      </a:r>
                    </a:p>
                  </a:txBody>
                  <a:tcPr/>
                </a:tc>
                <a:extLst>
                  <a:ext uri="{0D108BD9-81ED-4DB2-BD59-A6C34878D82A}">
                    <a16:rowId xmlns:a16="http://schemas.microsoft.com/office/drawing/2014/main" val="2027810906"/>
                  </a:ext>
                </a:extLst>
              </a:tr>
              <a:tr h="243580">
                <a:tc>
                  <a:txBody>
                    <a:bodyPr/>
                    <a:lstStyle/>
                    <a:p>
                      <a:pPr algn="ctr"/>
                      <a:r>
                        <a:rPr lang="en-US" sz="1100" dirty="0"/>
                        <a:t>Incyte Corp</a:t>
                      </a:r>
                    </a:p>
                  </a:txBody>
                  <a:tcPr/>
                </a:tc>
                <a:tc>
                  <a:txBody>
                    <a:bodyPr/>
                    <a:lstStyle/>
                    <a:p>
                      <a:pPr algn="ctr"/>
                      <a:r>
                        <a:rPr lang="en-US" sz="1100" dirty="0"/>
                        <a:t>Opzelura (ruxolitinib) cream</a:t>
                      </a:r>
                    </a:p>
                  </a:txBody>
                  <a:tcPr/>
                </a:tc>
                <a:tc>
                  <a:txBody>
                    <a:bodyPr/>
                    <a:lstStyle/>
                    <a:p>
                      <a:pPr algn="ctr"/>
                      <a:r>
                        <a:rPr lang="en-US" sz="1100" dirty="0"/>
                        <a:t>4/23/24</a:t>
                      </a:r>
                    </a:p>
                  </a:txBody>
                  <a:tcPr/>
                </a:tc>
                <a:extLst>
                  <a:ext uri="{0D108BD9-81ED-4DB2-BD59-A6C34878D82A}">
                    <a16:rowId xmlns:a16="http://schemas.microsoft.com/office/drawing/2014/main" val="96670357"/>
                  </a:ext>
                </a:extLst>
              </a:tr>
              <a:tr h="332309">
                <a:tc>
                  <a:txBody>
                    <a:bodyPr/>
                    <a:lstStyle/>
                    <a:p>
                      <a:pPr algn="ctr"/>
                      <a:r>
                        <a:rPr lang="en-US" sz="1100" dirty="0"/>
                        <a:t>Aquestive Therapeutics Inc</a:t>
                      </a:r>
                    </a:p>
                  </a:txBody>
                  <a:tcPr/>
                </a:tc>
                <a:tc>
                  <a:txBody>
                    <a:bodyPr/>
                    <a:lstStyle/>
                    <a:p>
                      <a:pPr algn="ctr"/>
                      <a:r>
                        <a:rPr lang="en-US" sz="1100" dirty="0"/>
                        <a:t>Zuplenz (ondansetron) oral soluble film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t>4/23/24</a:t>
                      </a:r>
                    </a:p>
                  </a:txBody>
                  <a:tcPr/>
                </a:tc>
                <a:extLst>
                  <a:ext uri="{0D108BD9-81ED-4DB2-BD59-A6C34878D82A}">
                    <a16:rowId xmlns:a16="http://schemas.microsoft.com/office/drawing/2014/main" val="1836722076"/>
                  </a:ext>
                </a:extLst>
              </a:tr>
            </a:tbl>
          </a:graphicData>
        </a:graphic>
      </p:graphicFrame>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63887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34359"/>
            <a:ext cx="8509103" cy="694515"/>
          </a:xfrm>
        </p:spPr>
        <p:txBody>
          <a:bodyPr>
            <a:normAutofit/>
          </a:bodyPr>
          <a:lstStyle/>
          <a:p>
            <a:r>
              <a:rPr lang="en-US" sz="3000" b="1" dirty="0"/>
              <a:t>Non-Compliance Letters (CDER)</a:t>
            </a:r>
          </a:p>
        </p:txBody>
      </p:sp>
      <p:graphicFrame>
        <p:nvGraphicFramePr>
          <p:cNvPr id="2" name="Table 1">
            <a:extLst>
              <a:ext uri="{FF2B5EF4-FFF2-40B4-BE49-F238E27FC236}">
                <a16:creationId xmlns:a16="http://schemas.microsoft.com/office/drawing/2014/main" id="{8025E560-17B7-29A6-0DCA-522B07DAD81B}"/>
              </a:ext>
            </a:extLst>
          </p:cNvPr>
          <p:cNvGraphicFramePr>
            <a:graphicFrameLocks noGrp="1"/>
          </p:cNvGraphicFramePr>
          <p:nvPr>
            <p:extLst>
              <p:ext uri="{D42A27DB-BD31-4B8C-83A1-F6EECF244321}">
                <p14:modId xmlns:p14="http://schemas.microsoft.com/office/powerpoint/2010/main" val="4050834640"/>
              </p:ext>
            </p:extLst>
          </p:nvPr>
        </p:nvGraphicFramePr>
        <p:xfrm>
          <a:off x="465885" y="1029213"/>
          <a:ext cx="8367712" cy="3730859"/>
        </p:xfrm>
        <a:graphic>
          <a:graphicData uri="http://schemas.openxmlformats.org/drawingml/2006/table">
            <a:tbl>
              <a:tblPr firstRow="1" bandRow="1">
                <a:tableStyleId>{5C22544A-7EE6-4342-B048-85BDC9FD1C3A}</a:tableStyleId>
              </a:tblPr>
              <a:tblGrid>
                <a:gridCol w="2913935">
                  <a:extLst>
                    <a:ext uri="{9D8B030D-6E8A-4147-A177-3AD203B41FA5}">
                      <a16:colId xmlns:a16="http://schemas.microsoft.com/office/drawing/2014/main" val="168299531"/>
                    </a:ext>
                  </a:extLst>
                </a:gridCol>
                <a:gridCol w="4236102">
                  <a:extLst>
                    <a:ext uri="{9D8B030D-6E8A-4147-A177-3AD203B41FA5}">
                      <a16:colId xmlns:a16="http://schemas.microsoft.com/office/drawing/2014/main" val="1090693109"/>
                    </a:ext>
                  </a:extLst>
                </a:gridCol>
                <a:gridCol w="1217675">
                  <a:extLst>
                    <a:ext uri="{9D8B030D-6E8A-4147-A177-3AD203B41FA5}">
                      <a16:colId xmlns:a16="http://schemas.microsoft.com/office/drawing/2014/main" val="1360780828"/>
                    </a:ext>
                  </a:extLst>
                </a:gridCol>
              </a:tblGrid>
              <a:tr h="281967">
                <a:tc>
                  <a:txBody>
                    <a:bodyPr/>
                    <a:lstStyle/>
                    <a:p>
                      <a:pPr algn="ctr"/>
                      <a:r>
                        <a:rPr lang="en-US" sz="1200" dirty="0"/>
                        <a:t>Sponsor</a:t>
                      </a:r>
                    </a:p>
                  </a:txBody>
                  <a:tcPr/>
                </a:tc>
                <a:tc>
                  <a:txBody>
                    <a:bodyPr/>
                    <a:lstStyle/>
                    <a:p>
                      <a:pPr algn="ctr"/>
                      <a:r>
                        <a:rPr lang="en-US" sz="1200" dirty="0"/>
                        <a:t>Product</a:t>
                      </a:r>
                    </a:p>
                  </a:txBody>
                  <a:tcPr/>
                </a:tc>
                <a:tc>
                  <a:txBody>
                    <a:bodyPr/>
                    <a:lstStyle/>
                    <a:p>
                      <a:pPr algn="ctr"/>
                      <a:r>
                        <a:rPr lang="en-US" sz="1200" dirty="0"/>
                        <a:t>Date of Letter</a:t>
                      </a:r>
                    </a:p>
                  </a:txBody>
                  <a:tcPr/>
                </a:tc>
                <a:extLst>
                  <a:ext uri="{0D108BD9-81ED-4DB2-BD59-A6C34878D82A}">
                    <a16:rowId xmlns:a16="http://schemas.microsoft.com/office/drawing/2014/main" val="1844676781"/>
                  </a:ext>
                </a:extLst>
              </a:tr>
              <a:tr h="263456">
                <a:tc>
                  <a:txBody>
                    <a:bodyPr/>
                    <a:lstStyle/>
                    <a:p>
                      <a:pPr algn="ctr"/>
                      <a:r>
                        <a:rPr lang="en-US" sz="1100" dirty="0"/>
                        <a:t>Ironshore Pharmaceuticals &amp; Development, Inc</a:t>
                      </a:r>
                    </a:p>
                  </a:txBody>
                  <a:tcPr/>
                </a:tc>
                <a:tc>
                  <a:txBody>
                    <a:bodyPr/>
                    <a:lstStyle/>
                    <a:p>
                      <a:pPr algn="ctr"/>
                      <a:r>
                        <a:rPr lang="en-US" sz="1100" dirty="0"/>
                        <a:t>Jornay PM (methylphenidate hydrochloride) extended-release capsules</a:t>
                      </a:r>
                    </a:p>
                  </a:txBody>
                  <a:tcPr/>
                </a:tc>
                <a:tc>
                  <a:txBody>
                    <a:bodyPr/>
                    <a:lstStyle/>
                    <a:p>
                      <a:pPr algn="ctr"/>
                      <a:r>
                        <a:rPr lang="en-US" sz="1100" dirty="0"/>
                        <a:t>4/23/24</a:t>
                      </a:r>
                    </a:p>
                  </a:txBody>
                  <a:tcPr/>
                </a:tc>
                <a:extLst>
                  <a:ext uri="{0D108BD9-81ED-4DB2-BD59-A6C34878D82A}">
                    <a16:rowId xmlns:a16="http://schemas.microsoft.com/office/drawing/2014/main" val="660513909"/>
                  </a:ext>
                </a:extLst>
              </a:tr>
              <a:tr h="246159">
                <a:tc>
                  <a:txBody>
                    <a:bodyPr/>
                    <a:lstStyle/>
                    <a:p>
                      <a:pPr algn="ctr"/>
                      <a:r>
                        <a:rPr lang="en-US" sz="1100" dirty="0"/>
                        <a:t>US WorldMeds (USVM), LLC</a:t>
                      </a:r>
                    </a:p>
                  </a:txBody>
                  <a:tcPr/>
                </a:tc>
                <a:tc>
                  <a:txBody>
                    <a:bodyPr/>
                    <a:lstStyle/>
                    <a:p>
                      <a:pPr algn="ctr"/>
                      <a:r>
                        <a:rPr lang="en-US" sz="1100" dirty="0"/>
                        <a:t>Lucemyra (lofexidine hydrochloride) tablets</a:t>
                      </a:r>
                    </a:p>
                  </a:txBody>
                  <a:tcPr/>
                </a:tc>
                <a:tc>
                  <a:txBody>
                    <a:bodyPr/>
                    <a:lstStyle/>
                    <a:p>
                      <a:pPr algn="ctr"/>
                      <a:r>
                        <a:rPr lang="en-US" sz="1100" dirty="0"/>
                        <a:t>4/24/24</a:t>
                      </a:r>
                    </a:p>
                  </a:txBody>
                  <a:tcPr/>
                </a:tc>
                <a:extLst>
                  <a:ext uri="{0D108BD9-81ED-4DB2-BD59-A6C34878D82A}">
                    <a16:rowId xmlns:a16="http://schemas.microsoft.com/office/drawing/2014/main" val="1321926402"/>
                  </a:ext>
                </a:extLst>
              </a:tr>
              <a:tr h="246159">
                <a:tc>
                  <a:txBody>
                    <a:bodyPr/>
                    <a:lstStyle/>
                    <a:p>
                      <a:pPr algn="ctr"/>
                      <a:r>
                        <a:rPr lang="en-US" sz="1100" dirty="0"/>
                        <a:t>Athena Bioscience, LLC</a:t>
                      </a:r>
                    </a:p>
                  </a:txBody>
                  <a:tcPr/>
                </a:tc>
                <a:tc>
                  <a:txBody>
                    <a:bodyPr/>
                    <a:lstStyle/>
                    <a:p>
                      <a:pPr algn="ctr"/>
                      <a:r>
                        <a:rPr lang="en-US" sz="1100" dirty="0"/>
                        <a:t>Qdolo (tramadol hydrochloride) oral solution</a:t>
                      </a:r>
                    </a:p>
                  </a:txBody>
                  <a:tcPr/>
                </a:tc>
                <a:tc>
                  <a:txBody>
                    <a:bodyPr/>
                    <a:lstStyle/>
                    <a:p>
                      <a:pPr algn="ctr"/>
                      <a:r>
                        <a:rPr lang="en-US" sz="1100" dirty="0"/>
                        <a:t>4/25/24</a:t>
                      </a:r>
                    </a:p>
                  </a:txBody>
                  <a:tcPr/>
                </a:tc>
                <a:extLst>
                  <a:ext uri="{0D108BD9-81ED-4DB2-BD59-A6C34878D82A}">
                    <a16:rowId xmlns:a16="http://schemas.microsoft.com/office/drawing/2014/main" val="2905432284"/>
                  </a:ext>
                </a:extLst>
              </a:tr>
              <a:tr h="246159">
                <a:tc>
                  <a:txBody>
                    <a:bodyPr/>
                    <a:lstStyle/>
                    <a:p>
                      <a:pPr algn="ctr"/>
                      <a:r>
                        <a:rPr lang="en-US" sz="1100" dirty="0"/>
                        <a:t>Acacia Pharma Ltd</a:t>
                      </a:r>
                    </a:p>
                  </a:txBody>
                  <a:tcPr/>
                </a:tc>
                <a:tc>
                  <a:txBody>
                    <a:bodyPr/>
                    <a:lstStyle/>
                    <a:p>
                      <a:pPr algn="ctr"/>
                      <a:r>
                        <a:rPr lang="en-US" sz="1100" dirty="0"/>
                        <a:t>Byfavo (remimazolam) for injection</a:t>
                      </a:r>
                    </a:p>
                  </a:txBody>
                  <a:tcPr/>
                </a:tc>
                <a:tc>
                  <a:txBody>
                    <a:bodyPr/>
                    <a:lstStyle/>
                    <a:p>
                      <a:pPr algn="ctr"/>
                      <a:r>
                        <a:rPr lang="en-US" sz="1100" dirty="0"/>
                        <a:t>5/1/24</a:t>
                      </a:r>
                    </a:p>
                  </a:txBody>
                  <a:tcPr/>
                </a:tc>
                <a:extLst>
                  <a:ext uri="{0D108BD9-81ED-4DB2-BD59-A6C34878D82A}">
                    <a16:rowId xmlns:a16="http://schemas.microsoft.com/office/drawing/2014/main" val="928324960"/>
                  </a:ext>
                </a:extLst>
              </a:tr>
              <a:tr h="246159">
                <a:tc>
                  <a:txBody>
                    <a:bodyPr/>
                    <a:lstStyle/>
                    <a:p>
                      <a:pPr algn="ctr"/>
                      <a:r>
                        <a:rPr lang="en-US" sz="1100" dirty="0"/>
                        <a:t>Rockwell Medical, Inc</a:t>
                      </a:r>
                    </a:p>
                  </a:txBody>
                  <a:tcPr/>
                </a:tc>
                <a:tc>
                  <a:txBody>
                    <a:bodyPr/>
                    <a:lstStyle/>
                    <a:p>
                      <a:pPr algn="ctr"/>
                      <a:r>
                        <a:rPr lang="en-US" sz="1100" dirty="0"/>
                        <a:t>Triferic (ferric pyrophosphate citrate) for solution</a:t>
                      </a:r>
                    </a:p>
                  </a:txBody>
                  <a:tcPr/>
                </a:tc>
                <a:tc>
                  <a:txBody>
                    <a:bodyPr/>
                    <a:lstStyle/>
                    <a:p>
                      <a:pPr algn="ctr"/>
                      <a:r>
                        <a:rPr lang="en-US" sz="1100" dirty="0"/>
                        <a:t>5/3/24</a:t>
                      </a:r>
                    </a:p>
                  </a:txBody>
                  <a:tcPr/>
                </a:tc>
                <a:extLst>
                  <a:ext uri="{0D108BD9-81ED-4DB2-BD59-A6C34878D82A}">
                    <a16:rowId xmlns:a16="http://schemas.microsoft.com/office/drawing/2014/main" val="3102298644"/>
                  </a:ext>
                </a:extLst>
              </a:tr>
              <a:tr h="259356">
                <a:tc>
                  <a:txBody>
                    <a:bodyPr/>
                    <a:lstStyle/>
                    <a:p>
                      <a:pPr algn="ctr"/>
                      <a:r>
                        <a:rPr lang="en-US" sz="1100" dirty="0"/>
                        <a:t>Rockwell Medical, Inc</a:t>
                      </a:r>
                    </a:p>
                  </a:txBody>
                  <a:tcPr/>
                </a:tc>
                <a:tc>
                  <a:txBody>
                    <a:bodyPr/>
                    <a:lstStyle/>
                    <a:p>
                      <a:pPr algn="ctr"/>
                      <a:r>
                        <a:rPr lang="en-US" sz="1100" dirty="0"/>
                        <a:t>Triferic (ferric pyrophosphate citrate) powder for solution</a:t>
                      </a:r>
                    </a:p>
                  </a:txBody>
                  <a:tcPr/>
                </a:tc>
                <a:tc>
                  <a:txBody>
                    <a:bodyPr/>
                    <a:lstStyle/>
                    <a:p>
                      <a:pPr algn="ctr"/>
                      <a:r>
                        <a:rPr lang="en-US" sz="1100" dirty="0"/>
                        <a:t>5/6/24</a:t>
                      </a:r>
                    </a:p>
                  </a:txBody>
                  <a:tcPr/>
                </a:tc>
                <a:extLst>
                  <a:ext uri="{0D108BD9-81ED-4DB2-BD59-A6C34878D82A}">
                    <a16:rowId xmlns:a16="http://schemas.microsoft.com/office/drawing/2014/main" val="3609580896"/>
                  </a:ext>
                </a:extLst>
              </a:tr>
              <a:tr h="246159">
                <a:tc>
                  <a:txBody>
                    <a:bodyPr/>
                    <a:lstStyle/>
                    <a:p>
                      <a:pPr algn="ctr"/>
                      <a:r>
                        <a:rPr lang="en-US" sz="1100" dirty="0"/>
                        <a:t>Rockwell Medical, Inc</a:t>
                      </a:r>
                    </a:p>
                  </a:txBody>
                  <a:tcPr/>
                </a:tc>
                <a:tc>
                  <a:txBody>
                    <a:bodyPr/>
                    <a:lstStyle/>
                    <a:p>
                      <a:pPr algn="ctr"/>
                      <a:r>
                        <a:rPr lang="en-US" sz="1100" dirty="0"/>
                        <a:t>Triferic AVNU (ferric pyrophosphate citrate) injection</a:t>
                      </a:r>
                    </a:p>
                  </a:txBody>
                  <a:tcPr/>
                </a:tc>
                <a:tc>
                  <a:txBody>
                    <a:bodyPr/>
                    <a:lstStyle/>
                    <a:p>
                      <a:pPr algn="ctr"/>
                      <a:r>
                        <a:rPr lang="en-US" sz="1100" dirty="0"/>
                        <a:t>5/6/24</a:t>
                      </a:r>
                    </a:p>
                  </a:txBody>
                  <a:tcPr/>
                </a:tc>
                <a:extLst>
                  <a:ext uri="{0D108BD9-81ED-4DB2-BD59-A6C34878D82A}">
                    <a16:rowId xmlns:a16="http://schemas.microsoft.com/office/drawing/2014/main" val="1775922808"/>
                  </a:ext>
                </a:extLst>
              </a:tr>
              <a:tr h="246159">
                <a:tc>
                  <a:txBody>
                    <a:bodyPr/>
                    <a:lstStyle/>
                    <a:p>
                      <a:pPr algn="ctr"/>
                      <a:r>
                        <a:rPr lang="en-US" sz="1100" dirty="0"/>
                        <a:t>Trevena, Inc</a:t>
                      </a:r>
                    </a:p>
                  </a:txBody>
                  <a:tcPr/>
                </a:tc>
                <a:tc>
                  <a:txBody>
                    <a:bodyPr/>
                    <a:lstStyle/>
                    <a:p>
                      <a:pPr algn="ctr"/>
                      <a:r>
                        <a:rPr lang="en-US" sz="1100" dirty="0"/>
                        <a:t>	Olinvyk (oliceridine) injection</a:t>
                      </a:r>
                    </a:p>
                  </a:txBody>
                  <a:tcPr/>
                </a:tc>
                <a:tc>
                  <a:txBody>
                    <a:bodyPr/>
                    <a:lstStyle/>
                    <a:p>
                      <a:pPr algn="ctr"/>
                      <a:r>
                        <a:rPr lang="en-US" sz="1100" dirty="0"/>
                        <a:t>5/10/24</a:t>
                      </a:r>
                    </a:p>
                  </a:txBody>
                  <a:tcPr/>
                </a:tc>
                <a:extLst>
                  <a:ext uri="{0D108BD9-81ED-4DB2-BD59-A6C34878D82A}">
                    <a16:rowId xmlns:a16="http://schemas.microsoft.com/office/drawing/2014/main" val="1770224517"/>
                  </a:ext>
                </a:extLst>
              </a:tr>
              <a:tr h="246159">
                <a:tc>
                  <a:txBody>
                    <a:bodyPr/>
                    <a:lstStyle/>
                    <a:p>
                      <a:pPr algn="ctr"/>
                      <a:r>
                        <a:rPr lang="en-US" sz="1100" dirty="0"/>
                        <a:t>Heron Therapeutics, Inc</a:t>
                      </a:r>
                    </a:p>
                  </a:txBody>
                  <a:tcPr/>
                </a:tc>
                <a:tc>
                  <a:txBody>
                    <a:bodyPr/>
                    <a:lstStyle/>
                    <a:p>
                      <a:pPr algn="ctr"/>
                      <a:r>
                        <a:rPr lang="en-US" sz="1100" dirty="0"/>
                        <a:t>Zynrelef (bupivacaine and meloxicam) extended-release solution</a:t>
                      </a:r>
                    </a:p>
                  </a:txBody>
                  <a:tcPr/>
                </a:tc>
                <a:tc>
                  <a:txBody>
                    <a:bodyPr/>
                    <a:lstStyle/>
                    <a:p>
                      <a:pPr algn="ctr"/>
                      <a:r>
                        <a:rPr lang="en-US" sz="1100" dirty="0"/>
                        <a:t>5/16/24</a:t>
                      </a:r>
                    </a:p>
                  </a:txBody>
                  <a:tcPr/>
                </a:tc>
                <a:extLst>
                  <a:ext uri="{0D108BD9-81ED-4DB2-BD59-A6C34878D82A}">
                    <a16:rowId xmlns:a16="http://schemas.microsoft.com/office/drawing/2014/main" val="2027810906"/>
                  </a:ext>
                </a:extLst>
              </a:tr>
              <a:tr h="405439">
                <a:tc>
                  <a:txBody>
                    <a:bodyPr/>
                    <a:lstStyle/>
                    <a:p>
                      <a:pPr algn="ctr"/>
                      <a:r>
                        <a:rPr lang="en-US" sz="1100" dirty="0"/>
                        <a:t>Commave Therapeutics SA</a:t>
                      </a:r>
                    </a:p>
                  </a:txBody>
                  <a:tcPr/>
                </a:tc>
                <a:tc>
                  <a:txBody>
                    <a:bodyPr/>
                    <a:lstStyle/>
                    <a:p>
                      <a:pPr algn="ctr"/>
                      <a:r>
                        <a:rPr lang="en-US" sz="1100" dirty="0"/>
                        <a:t>Azstarys (serdexmethylphenidate chloride and dexmethylphenidate hydrochloride) capsules</a:t>
                      </a:r>
                    </a:p>
                  </a:txBody>
                  <a:tcPr/>
                </a:tc>
                <a:tc>
                  <a:txBody>
                    <a:bodyPr/>
                    <a:lstStyle/>
                    <a:p>
                      <a:pPr algn="ctr"/>
                      <a:r>
                        <a:rPr lang="en-US" sz="1100" dirty="0"/>
                        <a:t>5/17/24</a:t>
                      </a:r>
                    </a:p>
                  </a:txBody>
                  <a:tcPr/>
                </a:tc>
                <a:extLst>
                  <a:ext uri="{0D108BD9-81ED-4DB2-BD59-A6C34878D82A}">
                    <a16:rowId xmlns:a16="http://schemas.microsoft.com/office/drawing/2014/main" val="1887858462"/>
                  </a:ext>
                </a:extLst>
              </a:tr>
              <a:tr h="258991">
                <a:tc>
                  <a:txBody>
                    <a:bodyPr/>
                    <a:lstStyle/>
                    <a:p>
                      <a:pPr algn="ctr"/>
                      <a:r>
                        <a:rPr lang="en-US" sz="1100" dirty="0"/>
                        <a:t>Innocoll Pharmaceuticals Limited</a:t>
                      </a:r>
                    </a:p>
                  </a:txBody>
                  <a:tcPr/>
                </a:tc>
                <a:tc>
                  <a:txBody>
                    <a:bodyPr/>
                    <a:lstStyle/>
                    <a:p>
                      <a:pPr algn="ctr"/>
                      <a:r>
                        <a:rPr lang="en-US" sz="1100" dirty="0"/>
                        <a:t>Xaracoll (bupivacaine hydrochloride) implant</a:t>
                      </a:r>
                    </a:p>
                  </a:txBody>
                  <a:tcPr/>
                </a:tc>
                <a:tc>
                  <a:txBody>
                    <a:bodyPr/>
                    <a:lstStyle/>
                    <a:p>
                      <a:pPr algn="ctr"/>
                      <a:r>
                        <a:rPr lang="en-US" sz="1100" dirty="0"/>
                        <a:t>5/28/24</a:t>
                      </a:r>
                    </a:p>
                  </a:txBody>
                  <a:tcPr/>
                </a:tc>
                <a:extLst>
                  <a:ext uri="{0D108BD9-81ED-4DB2-BD59-A6C34878D82A}">
                    <a16:rowId xmlns:a16="http://schemas.microsoft.com/office/drawing/2014/main" val="2262658174"/>
                  </a:ext>
                </a:extLst>
              </a:tr>
              <a:tr h="405439">
                <a:tc>
                  <a:txBody>
                    <a:bodyPr/>
                    <a:lstStyle/>
                    <a:p>
                      <a:pPr algn="ctr"/>
                      <a:r>
                        <a:rPr lang="en-US" sz="1100" dirty="0"/>
                        <a:t>Nextwave Pharmaceuticals, Inc</a:t>
                      </a:r>
                    </a:p>
                  </a:txBody>
                  <a:tcPr/>
                </a:tc>
                <a:tc>
                  <a:txBody>
                    <a:bodyPr/>
                    <a:lstStyle/>
                    <a:p>
                      <a:pPr algn="ctr"/>
                      <a:r>
                        <a:rPr lang="en-US" sz="1100" dirty="0"/>
                        <a:t>QuilliChew ER (methylphenidate hydrochloride) extended-release chewable tablet</a:t>
                      </a:r>
                    </a:p>
                  </a:txBody>
                  <a:tcPr/>
                </a:tc>
                <a:tc>
                  <a:txBody>
                    <a:bodyPr/>
                    <a:lstStyle/>
                    <a:p>
                      <a:pPr algn="ctr"/>
                      <a:r>
                        <a:rPr lang="en-US" sz="1100" dirty="0"/>
                        <a:t>6/13/24</a:t>
                      </a:r>
                    </a:p>
                  </a:txBody>
                  <a:tcPr/>
                </a:tc>
                <a:extLst>
                  <a:ext uri="{0D108BD9-81ED-4DB2-BD59-A6C34878D82A}">
                    <a16:rowId xmlns:a16="http://schemas.microsoft.com/office/drawing/2014/main" val="1450899857"/>
                  </a:ext>
                </a:extLst>
              </a:tr>
            </a:tbl>
          </a:graphicData>
        </a:graphic>
      </p:graphicFrame>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1286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0256E-5AE0-88AF-7788-43A54871CAC5}"/>
              </a:ext>
            </a:extLst>
          </p:cNvPr>
          <p:cNvSpPr>
            <a:spLocks noGrp="1"/>
          </p:cNvSpPr>
          <p:nvPr>
            <p:ph type="title"/>
          </p:nvPr>
        </p:nvSpPr>
        <p:spPr>
          <a:xfrm>
            <a:off x="323850" y="-1311965"/>
            <a:ext cx="8509103" cy="1311965"/>
          </a:xfrm>
        </p:spPr>
        <p:txBody>
          <a:bodyPr vert="horz" lIns="91440" tIns="45720" rIns="91440" bIns="45720" rtlCol="0" anchor="b">
            <a:normAutofit fontScale="90000"/>
          </a:bodyPr>
          <a:lstStyle/>
          <a:p>
            <a:r>
              <a:rPr lang="en-US" dirty="0"/>
              <a:t>Pediatric Advisory Committee (PAC) Draft Meeting Agenda</a:t>
            </a:r>
          </a:p>
        </p:txBody>
      </p:sp>
      <p:pic>
        <p:nvPicPr>
          <p:cNvPr id="6" name="Picture 5" descr="FOOD AND DRUG ADMINISTRATION (FDA)&#10;Office of the Commissioner (OC)&#10;Pediatric Advisory Committee (PAC) &#10;September 18, 2024&#10;DRAFT MEETING AGENDA&#10;The committee will meet to discuss post-marketing pediatric-focused safety reviews as mandated by the Best Pharmaceuticals for Children Act (Pub. L. 107-109), the Pediatric Research Equity Act of 2003 (Pub. L. 108-155), and the Pediatric Medical Device Safety and Improvement Act of 2007 (Pub. L. 110-85, title III). The objective of the meeting is for the FDA to provide a forum for discussion about 41 post-marketing pediatric-focused safety reviews completed by the Center for Drug Evaluation and Research (CDER), the Center for Biologics Evaluation and Research (CBER), and the Center for Devices and Radiological Health (CDRH). &#10;&#10;10:00 a.m. &#10;Call to Order and Introduction of the Committee&#10;Gwenyth Fischer, MD&#10;Chairperson, Pediatric Advisory Committee (PAC) &#10;Associate Professor of Pediatric Critical Care&#10;University of Minnesota, College of Medicine&#10;&#10;10:10 a.m.&#10;Introduction of FDA Representatives&#10;Shivana Srivastava, RN, MS, PMP&#10;Designated Federal Officer, PAC &#10;Office of Pediatric Therapeutics (OPT)&#10;Office of Clinical Policy and Programs (OCPP)&#10;Food and Drug Administration (FDA)&#10;&#10;10:15 a.m.&#10;Conflict of Interest Statement &#10;Shivana Srivastava, RN, MS, PMP&#10;Designated Federal Officer, PAC &#10;OPT, OCPP, OC, FDA&#10;&#10;10:20 a.m. &#10;FDA Opening Remarks  &#10;Dionna Green, MD, FCP&#10;Director&#10;OPT, OCPP, OC, FDA&#10;&#10;10:30 a.m. &#10;FDA Background Presentation&#10;• Pediatric-Focused Postmarket Safety Reviews for the Pediatric Advisory Committee&#10;&#10;Mohamed Mohamoud, Pharm.D., MPH&#10;Senior Clinical Analyst &#10;OPT, OCPP, OC, FDA&#10;&#10;Clarifying Questions&#10;&#10;11:00 a.m.  &#10;OPEN PUBLIC HEARING  &#10;Gwenyth Fischer, MD&#10;Chairperson, PAC &#10;&#10;12:00 p.m.  &#10;Listing of products evaluated in the pediatric-focused postmarket safety reviews completed by the Center for Drug Evaluation and Research (CDER) &#10;&#10;Ivone Kim, MD&#10;Senior Medical Officer&#10;Office of Surveillance and Epidemiology &#10;CDER, FDA&#10;&#10;Clarifying Questions&#10;&#10;12:45 p.m.  &#10;LUNCH&#10;&#10;&#10;&#10;&#10;&#10;&#10;&#10;">
            <a:extLst>
              <a:ext uri="{FF2B5EF4-FFF2-40B4-BE49-F238E27FC236}">
                <a16:creationId xmlns:a16="http://schemas.microsoft.com/office/drawing/2014/main" id="{97FC7D9A-CCAF-25DD-4C06-D8467BB950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4738" y="0"/>
            <a:ext cx="3617279" cy="4788694"/>
          </a:xfrm>
          <a:prstGeom prst="rect">
            <a:avLst/>
          </a:prstGeom>
        </p:spPr>
      </p:pic>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0140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9FAA-CB99-4504-F56F-969DDB85BA34}"/>
              </a:ext>
            </a:extLst>
          </p:cNvPr>
          <p:cNvSpPr>
            <a:spLocks noGrp="1"/>
          </p:cNvSpPr>
          <p:nvPr>
            <p:ph type="title"/>
          </p:nvPr>
        </p:nvSpPr>
        <p:spPr>
          <a:xfrm>
            <a:off x="323850" y="-1321903"/>
            <a:ext cx="8509103" cy="1321904"/>
          </a:xfrm>
        </p:spPr>
        <p:txBody>
          <a:bodyPr vert="horz" lIns="91440" tIns="45720" rIns="91440" bIns="45720" rtlCol="0" anchor="b">
            <a:normAutofit fontScale="90000"/>
          </a:bodyPr>
          <a:lstStyle/>
          <a:p>
            <a:r>
              <a:rPr lang="en-US" dirty="0"/>
              <a:t>Pediatric Advisory Committee (PAC) Draft Meeting Agenda Cont.</a:t>
            </a:r>
          </a:p>
        </p:txBody>
      </p:sp>
      <p:pic>
        <p:nvPicPr>
          <p:cNvPr id="3" name="Picture 2" descr="FOOD AND DRUG ADMINISTRATION (FDA)&#10;Office of the Commissioner&#10;Pediatric Advisory Committee (PAC) &#10;September 18, 2024&#10;DRAFT MEETING AGENDA (cont.)&#10;&#10;1:30 p.m.  &#10;Committee Discussion and Vote (CDER)&#10;&#10;2:30 p.m. &#10;Listing of products evaluated in the pediatric-focused postmarket safety reviews completed by the Center for Devices and Radiological Health (CDRH)&#10;&#10;Vasum Peiris MD, MPH, FAAP, FACC, FASE&#10;Chief Medical Officer and Director&#10;Pediatrics and Special Populations&#10;CDRH, FDA&#10;&#10;Clarifying Questions&#10;&#10;Committee Discussion and Vote&#10;&#10;3:15 p.m.  &#10;Listing of products evaluated in the pediatric-focused postmarket safety reviews completed by the Center for Biologics Evaluation and Research (CBER)  &#10;&#10;Craig Zinderman, MD, MPH&#10;Associate Director for Medical Policy&#10;Office of Biostatistics and Pharmacovigilance &#10;CBER, FDA&#10;&#10;Clarifying Questions&#10;&#10;Committee Discussion and Vote&#10;&#10;4:00 p.m. &#10;ADJOURNMENT &#10;&#10;Gwenyth Fischer, MD&#10;Chairperson, PAC &#10;&#10;&#10;&#10;&#10;&#10;&#10;&#10;&#10;">
            <a:extLst>
              <a:ext uri="{FF2B5EF4-FFF2-40B4-BE49-F238E27FC236}">
                <a16:creationId xmlns:a16="http://schemas.microsoft.com/office/drawing/2014/main" id="{AE9E6497-2DAB-49A1-6B30-825C5F7DF71A}"/>
              </a:ext>
            </a:extLst>
          </p:cNvPr>
          <p:cNvPicPr>
            <a:picLocks noChangeAspect="1"/>
          </p:cNvPicPr>
          <p:nvPr/>
        </p:nvPicPr>
        <p:blipFill>
          <a:blip r:embed="rId2"/>
          <a:stretch>
            <a:fillRect/>
          </a:stretch>
        </p:blipFill>
        <p:spPr>
          <a:xfrm>
            <a:off x="2530557" y="146958"/>
            <a:ext cx="3886942" cy="5004706"/>
          </a:xfrm>
          <a:prstGeom prst="rect">
            <a:avLst/>
          </a:prstGeom>
        </p:spPr>
      </p:pic>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82851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34359"/>
            <a:ext cx="8509103" cy="694515"/>
          </a:xfrm>
        </p:spPr>
        <p:txBody>
          <a:bodyPr>
            <a:normAutofit/>
          </a:bodyPr>
          <a:lstStyle/>
          <a:p>
            <a:r>
              <a:rPr lang="en-US" sz="3000" b="1" dirty="0"/>
              <a:t>Voting Procedures</a:t>
            </a:r>
          </a:p>
        </p:txBody>
      </p:sp>
      <p:sp>
        <p:nvSpPr>
          <p:cNvPr id="7" name="Content Placeholder 6">
            <a:extLst>
              <a:ext uri="{FF2B5EF4-FFF2-40B4-BE49-F238E27FC236}">
                <a16:creationId xmlns:a16="http://schemas.microsoft.com/office/drawing/2014/main" id="{716B2DD6-8508-4744-2A7B-3BB0D9183E27}"/>
              </a:ext>
            </a:extLst>
          </p:cNvPr>
          <p:cNvSpPr>
            <a:spLocks noGrp="1"/>
          </p:cNvSpPr>
          <p:nvPr>
            <p:ph idx="1"/>
          </p:nvPr>
        </p:nvSpPr>
        <p:spPr>
          <a:xfrm>
            <a:off x="323856" y="1162051"/>
            <a:ext cx="8509103" cy="3559817"/>
          </a:xfrm>
        </p:spPr>
        <p:txBody>
          <a:bodyPr vert="horz" lIns="68580" tIns="34290" rIns="68580" bIns="34290" rtlCol="0" anchor="t">
            <a:normAutofit fontScale="85000" lnSpcReduction="20000"/>
          </a:bodyPr>
          <a:lstStyle/>
          <a:p>
            <a:pPr marL="144145" indent="-144145"/>
            <a:r>
              <a:rPr lang="en-US" sz="2700" dirty="0"/>
              <a:t>3 separate voting sessions will be held (one each for CDER, CDRH, and CBER)</a:t>
            </a:r>
            <a:endParaRPr lang="en-US" dirty="0"/>
          </a:p>
          <a:p>
            <a:pPr marL="144145" indent="-144145"/>
            <a:r>
              <a:rPr lang="en-US" sz="2700" dirty="0"/>
              <a:t>The voting question and answer choices will be the same for all Centers and all products</a:t>
            </a:r>
            <a:endParaRPr lang="en-US" sz="2700" dirty="0">
              <a:ea typeface="Calibri"/>
              <a:cs typeface="Calibri"/>
            </a:endParaRPr>
          </a:p>
          <a:p>
            <a:pPr marL="144145" indent="-144145"/>
            <a:r>
              <a:rPr lang="en-US" sz="2700" dirty="0"/>
              <a:t>Voting will occur via the Zoom platform</a:t>
            </a:r>
            <a:endParaRPr lang="en-US" sz="2700" dirty="0">
              <a:ea typeface="Calibri"/>
              <a:cs typeface="Calibri"/>
            </a:endParaRPr>
          </a:p>
          <a:p>
            <a:pPr marL="144145" indent="-144145"/>
            <a:r>
              <a:rPr lang="en-US" sz="2700" dirty="0"/>
              <a:t>A separate ballot will be launched for each Center’s vote</a:t>
            </a:r>
            <a:endParaRPr lang="en-US" sz="2700" dirty="0">
              <a:ea typeface="Calibri"/>
              <a:cs typeface="Calibri"/>
            </a:endParaRPr>
          </a:p>
          <a:p>
            <a:pPr marL="144145" indent="-144145"/>
            <a:r>
              <a:rPr lang="en-US" sz="2700" dirty="0"/>
              <a:t>Each ballot will contain a series of voting questions – one for each of the products listed on the ballot</a:t>
            </a:r>
            <a:endParaRPr lang="en-US" sz="2700" dirty="0">
              <a:ea typeface="Calibri"/>
              <a:cs typeface="Calibri"/>
            </a:endParaRPr>
          </a:p>
          <a:p>
            <a:pPr marL="544195" lvl="1" indent="-144145"/>
            <a:r>
              <a:rPr lang="en-US" sz="2300" i="1" dirty="0"/>
              <a:t>Note</a:t>
            </a:r>
            <a:r>
              <a:rPr lang="en-US" sz="2300" dirty="0"/>
              <a:t>: Some CDER products were grouped into the same pediatric-focused postmarket safety review, and these products will be grouped for voting purposes as well </a:t>
            </a:r>
            <a:endParaRPr lang="en-US" sz="2300" dirty="0">
              <a:ea typeface="Calibri"/>
              <a:cs typeface="Calibri"/>
            </a:endParaRPr>
          </a:p>
          <a:p>
            <a:pPr marL="0" indent="0">
              <a:buNone/>
            </a:pPr>
            <a:endParaRPr lang="en-US" sz="2300" dirty="0">
              <a:cs typeface="Calibri"/>
            </a:endParaRPr>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275012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508CC-E291-FEFB-BA75-844884EF4D5A}"/>
              </a:ext>
            </a:extLst>
          </p:cNvPr>
          <p:cNvSpPr>
            <a:spLocks noGrp="1"/>
          </p:cNvSpPr>
          <p:nvPr>
            <p:ph type="title"/>
          </p:nvPr>
        </p:nvSpPr>
        <p:spPr>
          <a:xfrm>
            <a:off x="323851" y="317283"/>
            <a:ext cx="8509103" cy="694515"/>
          </a:xfrm>
        </p:spPr>
        <p:txBody>
          <a:bodyPr>
            <a:noAutofit/>
          </a:bodyPr>
          <a:lstStyle/>
          <a:p>
            <a:r>
              <a:rPr lang="en-US" sz="3000" b="1" dirty="0"/>
              <a:t>Voting</a:t>
            </a:r>
            <a:r>
              <a:rPr lang="en-US" sz="2800" b="1" dirty="0"/>
              <a:t> Question and Meaning of Responses</a:t>
            </a:r>
          </a:p>
        </p:txBody>
      </p:sp>
      <p:sp>
        <p:nvSpPr>
          <p:cNvPr id="5" name="Content Placeholder 4">
            <a:extLst>
              <a:ext uri="{FF2B5EF4-FFF2-40B4-BE49-F238E27FC236}">
                <a16:creationId xmlns:a16="http://schemas.microsoft.com/office/drawing/2014/main" id="{EEFC3C37-B115-532E-FD95-7540034E0E47}"/>
              </a:ext>
            </a:extLst>
          </p:cNvPr>
          <p:cNvSpPr>
            <a:spLocks noGrp="1"/>
          </p:cNvSpPr>
          <p:nvPr>
            <p:ph idx="1"/>
          </p:nvPr>
        </p:nvSpPr>
        <p:spPr>
          <a:xfrm>
            <a:off x="323851" y="1075765"/>
            <a:ext cx="8509103" cy="3646099"/>
          </a:xfrm>
        </p:spPr>
        <p:txBody>
          <a:bodyPr vert="horz" lIns="91440" tIns="45720" rIns="91440" bIns="45720" rtlCol="0" anchor="t">
            <a:normAutofit lnSpcReduction="10000"/>
          </a:bodyPr>
          <a:lstStyle/>
          <a:p>
            <a:pPr marL="0" indent="0" algn="ctr">
              <a:buNone/>
            </a:pPr>
            <a:r>
              <a:rPr lang="en-US" sz="2400" i="1" dirty="0"/>
              <a:t>FDA recommends continuing routine, ongoing postmarket safety monitoring of each of the [CDER/CDRH/CBER] products under discussion</a:t>
            </a:r>
          </a:p>
          <a:p>
            <a:pPr marL="0" indent="0" algn="ctr">
              <a:buNone/>
            </a:pPr>
            <a:r>
              <a:rPr lang="en-US" sz="2400" i="1" dirty="0"/>
              <a:t>Does the Pediatric Advisory Committee concur?</a:t>
            </a:r>
            <a:endParaRPr lang="en-US" sz="2400" i="1" dirty="0">
              <a:ea typeface="Calibri"/>
              <a:cs typeface="Calibri"/>
            </a:endParaRPr>
          </a:p>
          <a:p>
            <a:pPr marL="0" indent="0" algn="ctr">
              <a:buNone/>
            </a:pPr>
            <a:endParaRPr lang="en-US" sz="2400" i="1" dirty="0"/>
          </a:p>
          <a:p>
            <a:r>
              <a:rPr lang="en-US" sz="2400" dirty="0"/>
              <a:t>Yes – routine ongoing postmarket monitoring should continue</a:t>
            </a:r>
            <a:endParaRPr lang="en-US" sz="2400" dirty="0">
              <a:ea typeface="Calibri"/>
              <a:cs typeface="Calibri"/>
            </a:endParaRPr>
          </a:p>
          <a:p>
            <a:r>
              <a:rPr lang="en-US" sz="2400" dirty="0"/>
              <a:t>No – additional evaluation/surveillance should be considered</a:t>
            </a:r>
            <a:endParaRPr lang="en-US" sz="2400" dirty="0">
              <a:ea typeface="Calibri"/>
              <a:cs typeface="Calibri"/>
            </a:endParaRPr>
          </a:p>
          <a:p>
            <a:r>
              <a:rPr lang="en-US" sz="2400" dirty="0"/>
              <a:t>Abstain – insufficient information to make a yes/no decision</a:t>
            </a:r>
            <a:endParaRPr lang="en-US" sz="2400" dirty="0">
              <a:ea typeface="Calibri"/>
              <a:cs typeface="Calibri"/>
            </a:endParaRPr>
          </a:p>
          <a:p>
            <a:r>
              <a:rPr lang="en-US" sz="2400" dirty="0"/>
              <a:t>Recused – cannot vote due to conflicts of interest</a:t>
            </a:r>
            <a:endParaRPr lang="en-US" sz="2400" dirty="0">
              <a:ea typeface="Calibri"/>
              <a:cs typeface="Calibri"/>
            </a:endParaRPr>
          </a:p>
        </p:txBody>
      </p:sp>
    </p:spTree>
    <p:extLst>
      <p:ext uri="{BB962C8B-B14F-4D97-AF65-F5344CB8AC3E}">
        <p14:creationId xmlns:p14="http://schemas.microsoft.com/office/powerpoint/2010/main" val="2021109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34359"/>
            <a:ext cx="8509103" cy="694515"/>
          </a:xfrm>
        </p:spPr>
        <p:txBody>
          <a:bodyPr>
            <a:normAutofit/>
          </a:bodyPr>
          <a:lstStyle/>
          <a:p>
            <a:r>
              <a:rPr lang="en-US" sz="3000" b="1" dirty="0"/>
              <a:t>Voting Procedures</a:t>
            </a:r>
          </a:p>
        </p:txBody>
      </p:sp>
      <p:sp>
        <p:nvSpPr>
          <p:cNvPr id="7" name="Content Placeholder 6">
            <a:extLst>
              <a:ext uri="{FF2B5EF4-FFF2-40B4-BE49-F238E27FC236}">
                <a16:creationId xmlns:a16="http://schemas.microsoft.com/office/drawing/2014/main" id="{716B2DD6-8508-4744-2A7B-3BB0D9183E27}"/>
              </a:ext>
            </a:extLst>
          </p:cNvPr>
          <p:cNvSpPr>
            <a:spLocks noGrp="1"/>
          </p:cNvSpPr>
          <p:nvPr>
            <p:ph idx="1"/>
          </p:nvPr>
        </p:nvSpPr>
        <p:spPr>
          <a:xfrm>
            <a:off x="323856" y="1162051"/>
            <a:ext cx="8509103" cy="3559817"/>
          </a:xfrm>
        </p:spPr>
        <p:txBody>
          <a:bodyPr vert="horz" lIns="68580" tIns="34290" rIns="68580" bIns="34290" rtlCol="0" anchor="t">
            <a:normAutofit/>
          </a:bodyPr>
          <a:lstStyle/>
          <a:p>
            <a:pPr marL="144145" marR="0" lvl="0" indent="-144145"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a:ln>
                  <a:noFill/>
                </a:ln>
                <a:solidFill>
                  <a:prstClr val="black"/>
                </a:solidFill>
                <a:effectLst/>
                <a:uLnTx/>
                <a:uFillTx/>
                <a:latin typeface="Calibri"/>
                <a:ea typeface="+mn-ea"/>
                <a:cs typeface="+mn-cs"/>
              </a:rPr>
              <a:t>During the vote, all meeting participants aside from the PAC will be moved to a breakout room</a:t>
            </a:r>
            <a:endParaRPr lang="en-US" sz="2300" b="0" i="0" u="none" strike="noStrike" kern="1200" cap="none" spc="0" normalizeH="0" baseline="0" noProof="0" dirty="0">
              <a:ln>
                <a:noFill/>
              </a:ln>
              <a:solidFill>
                <a:prstClr val="black"/>
              </a:solidFill>
              <a:effectLst/>
              <a:uLnTx/>
              <a:uFillTx/>
              <a:latin typeface="Calibri"/>
              <a:ea typeface="Calibri"/>
              <a:cs typeface="Calibri"/>
            </a:endParaRPr>
          </a:p>
          <a:p>
            <a:pPr marL="144145" indent="-144145">
              <a:defRPr/>
            </a:pPr>
            <a:r>
              <a:rPr kumimoji="0" lang="en-US" sz="2300" b="0" i="0" u="none" strike="noStrike" kern="1200" cap="none" spc="0" normalizeH="0" baseline="0" noProof="0" dirty="0">
                <a:ln>
                  <a:noFill/>
                </a:ln>
                <a:solidFill>
                  <a:prstClr val="black"/>
                </a:solidFill>
                <a:effectLst/>
                <a:uLnTx/>
                <a:uFillTx/>
                <a:latin typeface="Calibri"/>
                <a:ea typeface="+mn-ea"/>
                <a:cs typeface="+mn-cs"/>
              </a:rPr>
              <a:t>Meeting attendees trying to join the meeting during voting or vote tabulation will be placed in a waiting room until the meeting resumes, which may be ten minutes or more</a:t>
            </a:r>
            <a:endParaRPr lang="en-US" sz="2300" b="0" i="0" u="none" strike="noStrike" kern="1200" cap="none" spc="0" normalizeH="0" baseline="0" noProof="0" dirty="0">
              <a:ln>
                <a:noFill/>
              </a:ln>
              <a:solidFill>
                <a:prstClr val="black"/>
              </a:solidFill>
              <a:effectLst/>
              <a:uLnTx/>
              <a:uFillTx/>
              <a:latin typeface="Calibri"/>
              <a:ea typeface="Calibri"/>
              <a:cs typeface="Calibri"/>
            </a:endParaRPr>
          </a:p>
          <a:p>
            <a:pPr marL="144145" marR="0" lvl="0" indent="-144145"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a:ln>
                  <a:noFill/>
                </a:ln>
                <a:solidFill>
                  <a:prstClr val="black"/>
                </a:solidFill>
                <a:effectLst/>
                <a:uLnTx/>
                <a:uFillTx/>
                <a:latin typeface="Calibri"/>
                <a:ea typeface="+mn-ea"/>
                <a:cs typeface="+mn-cs"/>
              </a:rPr>
              <a:t>Once the meeting resumes, the vote results will be displayed and read into the record</a:t>
            </a:r>
            <a:endParaRPr lang="en-US" sz="2300" b="0" i="0" u="none" strike="noStrike" kern="1200" cap="none" spc="0" normalizeH="0" baseline="0" noProof="0" dirty="0">
              <a:ln>
                <a:noFill/>
              </a:ln>
              <a:solidFill>
                <a:prstClr val="black"/>
              </a:solidFill>
              <a:effectLst/>
              <a:uLnTx/>
              <a:uFillTx/>
              <a:latin typeface="Calibri"/>
              <a:ea typeface="Calibri"/>
              <a:cs typeface="Calibri"/>
            </a:endParaRPr>
          </a:p>
          <a:p>
            <a:pPr marL="144145" marR="0" lvl="0" indent="-144145"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a:ln>
                  <a:noFill/>
                </a:ln>
                <a:solidFill>
                  <a:prstClr val="black"/>
                </a:solidFill>
                <a:effectLst/>
                <a:uLnTx/>
                <a:uFillTx/>
                <a:latin typeface="Calibri"/>
                <a:ea typeface="+mn-ea"/>
                <a:cs typeface="+mn-cs"/>
              </a:rPr>
              <a:t>Each PAC member will be called upon to read out their individual vote for the record</a:t>
            </a:r>
            <a:endParaRPr lang="en-US" sz="2300" b="0" i="0" u="none" strike="noStrike" kern="1200" cap="none" spc="0" normalizeH="0" baseline="0" noProof="0" dirty="0">
              <a:ln>
                <a:noFill/>
              </a:ln>
              <a:solidFill>
                <a:prstClr val="black"/>
              </a:solidFill>
              <a:effectLst/>
              <a:uLnTx/>
              <a:uFillTx/>
              <a:latin typeface="Calibri"/>
              <a:ea typeface="Calibri"/>
              <a:cs typeface="Calibri"/>
            </a:endParaRPr>
          </a:p>
          <a:p>
            <a:pPr marL="0" indent="0">
              <a:buNone/>
            </a:pPr>
            <a:endParaRPr lang="en-US" sz="2300" dirty="0">
              <a:cs typeface="Calibri"/>
            </a:endParaRPr>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516481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1E64-7DA5-BCCA-3032-88CA4964AC51}"/>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US" dirty="0"/>
              <a:t>FDA logo</a:t>
            </a:r>
          </a:p>
        </p:txBody>
      </p:sp>
    </p:spTree>
    <p:extLst>
      <p:ext uri="{BB962C8B-B14F-4D97-AF65-F5344CB8AC3E}">
        <p14:creationId xmlns:p14="http://schemas.microsoft.com/office/powerpoint/2010/main" val="16397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48" y="270218"/>
            <a:ext cx="8509103" cy="694515"/>
          </a:xfrm>
        </p:spPr>
        <p:txBody>
          <a:bodyPr>
            <a:normAutofit/>
          </a:bodyPr>
          <a:lstStyle/>
          <a:p>
            <a:r>
              <a:rPr lang="en-US" sz="3200" b="1" dirty="0">
                <a:solidFill>
                  <a:schemeClr val="accent1"/>
                </a:solidFill>
              </a:rPr>
              <a:t>Information for Media/Press and Public</a:t>
            </a:r>
          </a:p>
        </p:txBody>
      </p:sp>
      <p:sp>
        <p:nvSpPr>
          <p:cNvPr id="3" name="Content Placeholder 2"/>
          <p:cNvSpPr>
            <a:spLocks noGrp="1"/>
          </p:cNvSpPr>
          <p:nvPr>
            <p:ph idx="1"/>
          </p:nvPr>
        </p:nvSpPr>
        <p:spPr>
          <a:xfrm>
            <a:off x="323851" y="1216959"/>
            <a:ext cx="8509103" cy="3504905"/>
          </a:xfrm>
        </p:spPr>
        <p:txBody>
          <a:bodyPr vert="horz" lIns="91440" tIns="45720" rIns="91440" bIns="45720" rtlCol="0" anchor="t">
            <a:normAutofit fontScale="62500" lnSpcReduction="20000"/>
          </a:bodyPr>
          <a:lstStyle/>
          <a:p>
            <a:r>
              <a:rPr lang="en-US" dirty="0"/>
              <a:t>Please contact the Press Officer (listed below) from the FDA Office of Media Affairs to document your attendance, ask questions, or make interview requests for any FDA speakers:</a:t>
            </a:r>
          </a:p>
          <a:p>
            <a:pPr lvl="1">
              <a:buFont typeface="Wingdings" panose="05000000000000000000" pitchFamily="2" charset="2"/>
              <a:buChar char="Ø"/>
            </a:pPr>
            <a:r>
              <a:rPr lang="en-US" b="1" dirty="0"/>
              <a:t>April Grant </a:t>
            </a:r>
            <a:endParaRPr lang="en-US" b="1" dirty="0">
              <a:ea typeface="Calibri"/>
              <a:cs typeface="Calibri"/>
            </a:endParaRPr>
          </a:p>
          <a:p>
            <a:pPr lvl="1">
              <a:buFont typeface="Wingdings" panose="05000000000000000000" pitchFamily="2" charset="2"/>
              <a:buChar char="Ø"/>
            </a:pPr>
            <a:r>
              <a:rPr lang="en-US" dirty="0"/>
              <a:t>Email: </a:t>
            </a:r>
            <a:r>
              <a:rPr lang="en-US" sz="2800" u="sng" dirty="0">
                <a:solidFill>
                  <a:srgbClr val="0000FF"/>
                </a:solidFill>
                <a:effectLst/>
                <a:ea typeface="Times New Roman" panose="02020603050405020304" pitchFamily="18" charset="0"/>
              </a:rPr>
              <a:t>April.grant@fda.hhs.gov </a:t>
            </a:r>
            <a:endParaRPr lang="en-US" sz="2800" u="sng" dirty="0">
              <a:solidFill>
                <a:srgbClr val="0000FF"/>
              </a:solidFill>
              <a:effectLst/>
              <a:ea typeface="Times New Roman" panose="02020603050405020304" pitchFamily="18" charset="0"/>
              <a:cs typeface="Calibri"/>
            </a:endParaRPr>
          </a:p>
          <a:p>
            <a:pPr lvl="1">
              <a:buFont typeface="Wingdings" panose="05000000000000000000" pitchFamily="2" charset="2"/>
              <a:buChar char="Ø"/>
            </a:pPr>
            <a:r>
              <a:rPr lang="en-US" dirty="0"/>
              <a:t>Phone number: </a:t>
            </a:r>
            <a:r>
              <a:rPr lang="en-US" sz="2800" dirty="0">
                <a:effectLst/>
                <a:ea typeface="Times New Roman" panose="02020603050405020304" pitchFamily="18" charset="0"/>
              </a:rPr>
              <a:t>202-657-8179  </a:t>
            </a:r>
            <a:endParaRPr lang="en-US" dirty="0"/>
          </a:p>
          <a:p>
            <a:endParaRPr lang="en-US" dirty="0"/>
          </a:p>
          <a:p>
            <a:r>
              <a:rPr lang="en-US" dirty="0"/>
              <a:t>For Open Public Hearing speakers, industry and the press, please sign in by sending an email to </a:t>
            </a:r>
            <a:r>
              <a:rPr lang="en-US" u="sng" dirty="0">
                <a:hlinkClick r:id="rId2"/>
              </a:rPr>
              <a:t>PAC@fda.hhs.gov</a:t>
            </a:r>
            <a:endParaRPr lang="en-US" dirty="0"/>
          </a:p>
          <a:p>
            <a:endParaRPr lang="en-US" dirty="0"/>
          </a:p>
          <a:p>
            <a:r>
              <a:rPr lang="en-US" dirty="0"/>
              <a:t>Please direct all technical inquiries to the email listed below </a:t>
            </a:r>
            <a:endParaRPr lang="en-US" dirty="0">
              <a:ea typeface="Calibri"/>
              <a:cs typeface="Calibri"/>
            </a:endParaRPr>
          </a:p>
          <a:p>
            <a:pPr lvl="1">
              <a:buFont typeface="Wingdings" panose="05000000000000000000" pitchFamily="2" charset="2"/>
              <a:buChar char="Ø"/>
            </a:pPr>
            <a:r>
              <a:rPr lang="en-US" dirty="0">
                <a:hlinkClick r:id="rId3"/>
              </a:rPr>
              <a:t>Virtual-WOCC-Support@fda.hhs.gov</a:t>
            </a:r>
            <a:endParaRPr lang="en-US" dirty="0"/>
          </a:p>
          <a:p>
            <a:pPr marL="457200" lvl="1"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114135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526C08-DBF7-BBA5-E52B-8094D108BB6C}"/>
              </a:ext>
            </a:extLst>
          </p:cNvPr>
          <p:cNvSpPr>
            <a:spLocks noGrp="1"/>
          </p:cNvSpPr>
          <p:nvPr>
            <p:ph type="ctrTitle"/>
          </p:nvPr>
        </p:nvSpPr>
        <p:spPr>
          <a:xfrm>
            <a:off x="685800" y="1036865"/>
            <a:ext cx="7772400" cy="1663481"/>
          </a:xfrm>
        </p:spPr>
        <p:txBody>
          <a:bodyPr>
            <a:noAutofit/>
          </a:bodyPr>
          <a:lstStyle/>
          <a:p>
            <a:r>
              <a:rPr lang="en-US" sz="3600" b="1" dirty="0"/>
              <a:t>Pediatric-Focused Postmarket Safety Reviews for the Pediatric Advisory Committee</a:t>
            </a:r>
          </a:p>
        </p:txBody>
      </p:sp>
      <p:sp>
        <p:nvSpPr>
          <p:cNvPr id="5" name="Subtitle 4">
            <a:extLst>
              <a:ext uri="{FF2B5EF4-FFF2-40B4-BE49-F238E27FC236}">
                <a16:creationId xmlns:a16="http://schemas.microsoft.com/office/drawing/2014/main" id="{255805B4-B1ED-1994-7BBF-9DB63FEC30E0}"/>
              </a:ext>
            </a:extLst>
          </p:cNvPr>
          <p:cNvSpPr>
            <a:spLocks noGrp="1"/>
          </p:cNvSpPr>
          <p:nvPr>
            <p:ph type="subTitle" idx="1"/>
          </p:nvPr>
        </p:nvSpPr>
        <p:spPr>
          <a:xfrm>
            <a:off x="1371600" y="2914650"/>
            <a:ext cx="6858000" cy="1442197"/>
          </a:xfrm>
        </p:spPr>
        <p:txBody>
          <a:bodyPr vert="horz" lIns="91440" tIns="45720" rIns="91440" bIns="45720" rtlCol="0" anchor="t">
            <a:normAutofit fontScale="92500" lnSpcReduction="10000"/>
          </a:bodyPr>
          <a:lstStyle/>
          <a:p>
            <a:r>
              <a:rPr lang="en-US" sz="2200" dirty="0">
                <a:solidFill>
                  <a:schemeClr val="tx1"/>
                </a:solidFill>
              </a:rPr>
              <a:t>Mohamed Mohamoud PharmD, MPH</a:t>
            </a:r>
          </a:p>
          <a:p>
            <a:r>
              <a:rPr lang="en-US" sz="2200" dirty="0">
                <a:solidFill>
                  <a:schemeClr val="tx1"/>
                </a:solidFill>
              </a:rPr>
              <a:t>Senior Clinical Analyst, Office of Pediatric Therapeutics</a:t>
            </a:r>
            <a:endParaRPr lang="en-US" sz="2200" dirty="0">
              <a:solidFill>
                <a:schemeClr val="tx1"/>
              </a:solidFill>
              <a:ea typeface="Calibri"/>
              <a:cs typeface="Calibri"/>
            </a:endParaRPr>
          </a:p>
          <a:p>
            <a:r>
              <a:rPr lang="en-US" sz="2200" dirty="0">
                <a:solidFill>
                  <a:schemeClr val="tx1"/>
                </a:solidFill>
              </a:rPr>
              <a:t>Office of Clinical Policy and Programs</a:t>
            </a:r>
          </a:p>
          <a:p>
            <a:r>
              <a:rPr lang="en-US" sz="2200" dirty="0">
                <a:solidFill>
                  <a:schemeClr val="tx1"/>
                </a:solidFill>
              </a:rPr>
              <a:t>Office of the Commissioner, FDA</a:t>
            </a:r>
            <a:endParaRPr lang="en-US" sz="2200" dirty="0">
              <a:solidFill>
                <a:schemeClr val="tx1"/>
              </a:solidFill>
              <a:ea typeface="Calibri"/>
              <a:cs typeface="Calibri"/>
            </a:endParaRPr>
          </a:p>
          <a:p>
            <a:endParaRPr lang="en-US" sz="2200" dirty="0">
              <a:solidFill>
                <a:schemeClr val="tx1"/>
              </a:solidFill>
            </a:endParaRPr>
          </a:p>
          <a:p>
            <a:endParaRPr lang="en-US" sz="1500" dirty="0">
              <a:solidFill>
                <a:schemeClr val="tx1"/>
              </a:solidFill>
            </a:endParaRPr>
          </a:p>
        </p:txBody>
      </p:sp>
    </p:spTree>
    <p:extLst>
      <p:ext uri="{BB962C8B-B14F-4D97-AF65-F5344CB8AC3E}">
        <p14:creationId xmlns:p14="http://schemas.microsoft.com/office/powerpoint/2010/main" val="528977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98652"/>
            <a:ext cx="8509103" cy="694515"/>
          </a:xfrm>
        </p:spPr>
        <p:txBody>
          <a:bodyPr>
            <a:normAutofit/>
          </a:bodyPr>
          <a:lstStyle/>
          <a:p>
            <a:r>
              <a:rPr lang="en-US" sz="3200" b="1" dirty="0"/>
              <a:t>Objectives </a:t>
            </a:r>
          </a:p>
        </p:txBody>
      </p:sp>
      <p:sp>
        <p:nvSpPr>
          <p:cNvPr id="7" name="Content Placeholder 6">
            <a:extLst>
              <a:ext uri="{FF2B5EF4-FFF2-40B4-BE49-F238E27FC236}">
                <a16:creationId xmlns:a16="http://schemas.microsoft.com/office/drawing/2014/main" id="{716B2DD6-8508-4744-2A7B-3BB0D9183E27}"/>
              </a:ext>
            </a:extLst>
          </p:cNvPr>
          <p:cNvSpPr>
            <a:spLocks noGrp="1"/>
          </p:cNvSpPr>
          <p:nvPr>
            <p:ph idx="1"/>
          </p:nvPr>
        </p:nvSpPr>
        <p:spPr>
          <a:xfrm>
            <a:off x="323856" y="1162051"/>
            <a:ext cx="8509103" cy="3559817"/>
          </a:xfrm>
        </p:spPr>
        <p:txBody>
          <a:bodyPr vert="horz" lIns="68580" tIns="34290" rIns="68580" bIns="34290" rtlCol="0" anchor="t">
            <a:normAutofit/>
          </a:bodyPr>
          <a:lstStyle/>
          <a:p>
            <a:pPr marL="144304" indent="-144304"/>
            <a:r>
              <a:rPr lang="en-US" sz="2700" dirty="0"/>
              <a:t>Outline legislation that created the Pediatric Advisory Committee (PAC) and established the PAC's role in postmarket pediatric safety monitoring</a:t>
            </a:r>
          </a:p>
          <a:p>
            <a:pPr marL="144304" indent="-144304"/>
            <a:r>
              <a:rPr lang="en-US" sz="2700" dirty="0"/>
              <a:t>Summarize past and ongoing efforts to optimize how the PAC reviews pediatric-focused postmarket safety reviews</a:t>
            </a:r>
          </a:p>
          <a:p>
            <a:pPr marL="144304" indent="-144304"/>
            <a:r>
              <a:rPr lang="en-US" sz="2700" dirty="0"/>
              <a:t>Present new changes for future engagement in postmarket pediatric safety monitoring</a:t>
            </a:r>
            <a:endParaRPr lang="en-US" sz="2700" dirty="0">
              <a:cs typeface="Calibri"/>
            </a:endParaRPr>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154595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E3E278-F929-821C-E6D6-F611375F95E4}"/>
              </a:ext>
            </a:extLst>
          </p:cNvPr>
          <p:cNvSpPr>
            <a:spLocks noGrp="1"/>
          </p:cNvSpPr>
          <p:nvPr>
            <p:ph type="title"/>
          </p:nvPr>
        </p:nvSpPr>
        <p:spPr>
          <a:xfrm>
            <a:off x="151725" y="343711"/>
            <a:ext cx="8509103" cy="694515"/>
          </a:xfrm>
        </p:spPr>
        <p:txBody>
          <a:bodyPr>
            <a:normAutofit/>
          </a:bodyPr>
          <a:lstStyle/>
          <a:p>
            <a:r>
              <a:rPr lang="en-US" sz="2700" b="1" dirty="0"/>
              <a:t>Best Pharmaceuticals for Children Act (BPCA) 2002 </a:t>
            </a:r>
          </a:p>
        </p:txBody>
      </p:sp>
      <p:sp>
        <p:nvSpPr>
          <p:cNvPr id="9" name="Content Placeholder 8">
            <a:extLst>
              <a:ext uri="{FF2B5EF4-FFF2-40B4-BE49-F238E27FC236}">
                <a16:creationId xmlns:a16="http://schemas.microsoft.com/office/drawing/2014/main" id="{8D7E09DB-3417-3088-98EF-9D0492F704B2}"/>
              </a:ext>
            </a:extLst>
          </p:cNvPr>
          <p:cNvSpPr>
            <a:spLocks noGrp="1"/>
          </p:cNvSpPr>
          <p:nvPr>
            <p:ph idx="1"/>
          </p:nvPr>
        </p:nvSpPr>
        <p:spPr>
          <a:xfrm>
            <a:off x="317448" y="1063228"/>
            <a:ext cx="8578902" cy="3862388"/>
          </a:xfrm>
        </p:spPr>
        <p:txBody>
          <a:bodyPr>
            <a:normAutofit fontScale="92500" lnSpcReduction="20000"/>
          </a:bodyPr>
          <a:lstStyle/>
          <a:p>
            <a:r>
              <a:rPr lang="en-US" sz="2400" dirty="0"/>
              <a:t>Followed Food and Drug Administration Modernization and Accountability Act (FDAMA) of 1997 </a:t>
            </a:r>
          </a:p>
          <a:p>
            <a:r>
              <a:rPr lang="en-US" sz="2400" dirty="0"/>
              <a:t>Established incentive program for voluntarily completing pediatric studies of drugs and biologics</a:t>
            </a:r>
          </a:p>
          <a:p>
            <a:pPr lvl="1"/>
            <a:r>
              <a:rPr lang="en-US" sz="2100" dirty="0"/>
              <a:t>FDA Office of Pediatric Therapeutics (OPT) </a:t>
            </a:r>
          </a:p>
          <a:p>
            <a:pPr lvl="1"/>
            <a:r>
              <a:rPr lang="en-US" sz="2100" dirty="0"/>
              <a:t>Program for the studies for on-patent and off-patent products through the National Institute of Child Health and Human Development (NICHD)</a:t>
            </a:r>
            <a:endParaRPr lang="en-US" sz="1631" dirty="0"/>
          </a:p>
          <a:p>
            <a:r>
              <a:rPr lang="en-US" sz="2400" dirty="0"/>
              <a:t>Requirement for pediatric-focused postmarket safety reviews </a:t>
            </a:r>
          </a:p>
          <a:p>
            <a:pPr lvl="1"/>
            <a:r>
              <a:rPr lang="en-US" sz="2200" dirty="0"/>
              <a:t>During the </a:t>
            </a:r>
            <a:r>
              <a:rPr lang="en-US" sz="2200" b="1" dirty="0"/>
              <a:t>one-year </a:t>
            </a:r>
            <a:r>
              <a:rPr lang="en-US" sz="2200" dirty="0"/>
              <a:t>following the date on which a pediatric drug receives market exclusivity, any report of an adverse event must be reviewed by the FDA Pediatric Advisory Subcommittee of the Anti-Infective Drugs Advisory Committee</a:t>
            </a:r>
          </a:p>
          <a:p>
            <a:pPr lvl="1"/>
            <a:r>
              <a:rPr lang="en-US" sz="2200" dirty="0"/>
              <a:t>First safety presentation on June 12, 2003  </a:t>
            </a:r>
          </a:p>
        </p:txBody>
      </p:sp>
      <p:sp>
        <p:nvSpPr>
          <p:cNvPr id="7" name="Footer Placeholder 6"/>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362086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B589D-6A18-B0FF-9883-0E418291A850}"/>
              </a:ext>
            </a:extLst>
          </p:cNvPr>
          <p:cNvSpPr>
            <a:spLocks noGrp="1"/>
          </p:cNvSpPr>
          <p:nvPr>
            <p:ph type="title"/>
          </p:nvPr>
        </p:nvSpPr>
        <p:spPr>
          <a:xfrm>
            <a:off x="247650" y="334035"/>
            <a:ext cx="8509103" cy="694515"/>
          </a:xfrm>
        </p:spPr>
        <p:txBody>
          <a:bodyPr>
            <a:normAutofit/>
          </a:bodyPr>
          <a:lstStyle/>
          <a:p>
            <a:r>
              <a:rPr lang="en-US" sz="3000" b="1" dirty="0"/>
              <a:t>Pediatric Research Equity Act (PREA) 2003 </a:t>
            </a:r>
          </a:p>
        </p:txBody>
      </p:sp>
      <p:sp>
        <p:nvSpPr>
          <p:cNvPr id="5" name="Content Placeholder 4">
            <a:extLst>
              <a:ext uri="{FF2B5EF4-FFF2-40B4-BE49-F238E27FC236}">
                <a16:creationId xmlns:a16="http://schemas.microsoft.com/office/drawing/2014/main" id="{8AF770B3-AD27-9307-B6BA-13D511843587}"/>
              </a:ext>
            </a:extLst>
          </p:cNvPr>
          <p:cNvSpPr>
            <a:spLocks noGrp="1"/>
          </p:cNvSpPr>
          <p:nvPr>
            <p:ph idx="1"/>
          </p:nvPr>
        </p:nvSpPr>
        <p:spPr>
          <a:xfrm>
            <a:off x="323856" y="1095376"/>
            <a:ext cx="8509103" cy="3626492"/>
          </a:xfrm>
        </p:spPr>
        <p:txBody>
          <a:bodyPr>
            <a:normAutofit/>
          </a:bodyPr>
          <a:lstStyle/>
          <a:p>
            <a:r>
              <a:rPr lang="en-US" sz="2400" dirty="0"/>
              <a:t>Followed the 1998 Pediatric Rule </a:t>
            </a:r>
          </a:p>
          <a:p>
            <a:r>
              <a:rPr lang="en-US" sz="2400" dirty="0"/>
              <a:t>Requirement for drugs and biologics to include an assessment of safety and effectiveness for the indication claimed in all relevant pediatric subpopulations</a:t>
            </a:r>
          </a:p>
          <a:p>
            <a:pPr lvl="1"/>
            <a:r>
              <a:rPr lang="en-US" sz="2231" dirty="0"/>
              <a:t>Support dosing and administration in pediatrics</a:t>
            </a:r>
          </a:p>
          <a:p>
            <a:r>
              <a:rPr lang="en-US" sz="2400" dirty="0"/>
              <a:t>Established the Pediatric Advisory Committee (PAC) </a:t>
            </a:r>
          </a:p>
          <a:p>
            <a:pPr lvl="1"/>
            <a:r>
              <a:rPr lang="en-US" sz="2231" dirty="0"/>
              <a:t>Previously a subcommittee of the Anti-Infective Drug Advisory Committee </a:t>
            </a:r>
          </a:p>
        </p:txBody>
      </p:sp>
      <p:sp>
        <p:nvSpPr>
          <p:cNvPr id="3" name="Footer Placeholder 2"/>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784727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CDEAA1-2855-0F43-4A8C-F69C413811BF}"/>
              </a:ext>
            </a:extLst>
          </p:cNvPr>
          <p:cNvSpPr>
            <a:spLocks noGrp="1"/>
          </p:cNvSpPr>
          <p:nvPr>
            <p:ph type="title"/>
          </p:nvPr>
        </p:nvSpPr>
        <p:spPr>
          <a:xfrm>
            <a:off x="481693" y="215309"/>
            <a:ext cx="7395483" cy="694515"/>
          </a:xfrm>
        </p:spPr>
        <p:txBody>
          <a:bodyPr>
            <a:noAutofit/>
          </a:bodyPr>
          <a:lstStyle/>
          <a:p>
            <a:r>
              <a:rPr lang="en-US" sz="2700" b="1" dirty="0"/>
              <a:t>The Food and Drug Administration Amendments Act (FDAAA) 2007</a:t>
            </a:r>
          </a:p>
        </p:txBody>
      </p:sp>
      <p:sp>
        <p:nvSpPr>
          <p:cNvPr id="7" name="Content Placeholder 6">
            <a:extLst>
              <a:ext uri="{FF2B5EF4-FFF2-40B4-BE49-F238E27FC236}">
                <a16:creationId xmlns:a16="http://schemas.microsoft.com/office/drawing/2014/main" id="{462C9C71-89C2-4260-B4CC-139CD555C3ED}"/>
              </a:ext>
            </a:extLst>
          </p:cNvPr>
          <p:cNvSpPr>
            <a:spLocks noGrp="1"/>
          </p:cNvSpPr>
          <p:nvPr>
            <p:ph idx="1"/>
          </p:nvPr>
        </p:nvSpPr>
        <p:spPr>
          <a:xfrm>
            <a:off x="333381" y="1171576"/>
            <a:ext cx="8562969" cy="3617118"/>
          </a:xfrm>
        </p:spPr>
        <p:txBody>
          <a:bodyPr>
            <a:normAutofit fontScale="92500"/>
          </a:bodyPr>
          <a:lstStyle/>
          <a:p>
            <a:r>
              <a:rPr lang="en-US" sz="2100" dirty="0"/>
              <a:t>Reauthorized BPCA and PREA and extended the PAC until 2012</a:t>
            </a:r>
          </a:p>
          <a:p>
            <a:r>
              <a:rPr lang="en-US" sz="2100" dirty="0"/>
              <a:t>Gave the FDA authority (under BPCA &amp; PREA) to label a product that has been studied in pediatrics, regardless of whether the drug was demonstrated to be safe and effective in pediatrics, including whether the results are inconclusive </a:t>
            </a:r>
          </a:p>
          <a:p>
            <a:r>
              <a:rPr lang="en-US" sz="2100" dirty="0"/>
              <a:t>Strengthened FDA authority to require the conduct of postmarketing studies to assess a known serious safety risk </a:t>
            </a:r>
          </a:p>
          <a:p>
            <a:r>
              <a:rPr lang="en-US" sz="2100" dirty="0"/>
              <a:t>Continued requirement for pediatric-focused postmarket safety reviews for products approved under BPCA and extended to products approved under PREA including biologics and vaccines</a:t>
            </a:r>
          </a:p>
          <a:p>
            <a:r>
              <a:rPr lang="en-US" sz="2100" dirty="0"/>
              <a:t>Changed PAC review to follow any </a:t>
            </a:r>
            <a:r>
              <a:rPr lang="en-US" sz="2100" b="1" u="sng" dirty="0"/>
              <a:t>pediatric labeling change </a:t>
            </a:r>
            <a:r>
              <a:rPr lang="en-US" sz="2100" dirty="0"/>
              <a:t>pursuant to BPCA and PREA  </a:t>
            </a:r>
          </a:p>
          <a:p>
            <a:endParaRPr lang="en-US" sz="2100" dirty="0"/>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076458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6602A4-7CE6-1FD6-4D56-C099649A0049}"/>
              </a:ext>
            </a:extLst>
          </p:cNvPr>
          <p:cNvSpPr>
            <a:spLocks noGrp="1"/>
          </p:cNvSpPr>
          <p:nvPr>
            <p:ph type="title"/>
          </p:nvPr>
        </p:nvSpPr>
        <p:spPr>
          <a:xfrm>
            <a:off x="240506" y="339134"/>
            <a:ext cx="8086638" cy="694515"/>
          </a:xfrm>
        </p:spPr>
        <p:txBody>
          <a:bodyPr>
            <a:noAutofit/>
          </a:bodyPr>
          <a:lstStyle/>
          <a:p>
            <a:r>
              <a:rPr lang="en-US" sz="2700" b="1" dirty="0"/>
              <a:t>Pediatric Medical Device Safety and Improvement Act (PMDSIA) 2007</a:t>
            </a:r>
          </a:p>
        </p:txBody>
      </p:sp>
      <p:sp>
        <p:nvSpPr>
          <p:cNvPr id="7" name="Content Placeholder 6">
            <a:extLst>
              <a:ext uri="{FF2B5EF4-FFF2-40B4-BE49-F238E27FC236}">
                <a16:creationId xmlns:a16="http://schemas.microsoft.com/office/drawing/2014/main" id="{175BC43B-9D14-91BD-5E61-3E75AA7AC134}"/>
              </a:ext>
            </a:extLst>
          </p:cNvPr>
          <p:cNvSpPr>
            <a:spLocks noGrp="1"/>
          </p:cNvSpPr>
          <p:nvPr>
            <p:ph idx="1"/>
          </p:nvPr>
        </p:nvSpPr>
        <p:spPr>
          <a:xfrm>
            <a:off x="316133" y="1256270"/>
            <a:ext cx="8509103" cy="3674117"/>
          </a:xfrm>
        </p:spPr>
        <p:txBody>
          <a:bodyPr vert="horz" lIns="68580" tIns="34290" rIns="68580" bIns="34290" rtlCol="0" anchor="t">
            <a:normAutofit/>
          </a:bodyPr>
          <a:lstStyle/>
          <a:p>
            <a:pPr marL="144304" indent="-144304"/>
            <a:r>
              <a:rPr lang="en-US" sz="2400" dirty="0"/>
              <a:t>PMDSIA 2007 was incorporated into FDAAA 2007</a:t>
            </a:r>
            <a:endParaRPr lang="en-US" sz="2400" dirty="0">
              <a:cs typeface="Calibri"/>
            </a:endParaRPr>
          </a:p>
          <a:p>
            <a:pPr marL="144304" indent="-144304"/>
            <a:r>
              <a:rPr lang="en-US" sz="2400" dirty="0"/>
              <a:t>Humanitarian device exemption (HDE) is intended to benefit patients in the treatment or diagnosis of a disease or condition that affects or is manifested in not more than </a:t>
            </a:r>
            <a:r>
              <a:rPr lang="en-US" sz="2400" b="1" dirty="0"/>
              <a:t>8,000 individuals </a:t>
            </a:r>
            <a:r>
              <a:rPr lang="en-US" sz="2400" dirty="0"/>
              <a:t>in the United States per year</a:t>
            </a:r>
          </a:p>
          <a:p>
            <a:pPr marL="313076" lvl="1" indent="-144304"/>
            <a:r>
              <a:rPr lang="en-US" sz="2231" dirty="0"/>
              <a:t>Requires</a:t>
            </a:r>
            <a:r>
              <a:rPr lang="en-US" sz="2231" b="1" u="sng" dirty="0"/>
              <a:t> annual review </a:t>
            </a:r>
            <a:r>
              <a:rPr lang="en-US" sz="2231" dirty="0"/>
              <a:t>of approved devices with Humanitarian Use Device designation labeled for pediatric patients that are allowed to make a profit</a:t>
            </a:r>
          </a:p>
          <a:p>
            <a:pPr marL="313076" lvl="1" indent="-144304"/>
            <a:r>
              <a:rPr lang="en-US" sz="2231" dirty="0"/>
              <a:t>Requires the PAC to review adverse events on a periodic basis</a:t>
            </a:r>
            <a:endParaRPr lang="en-US" sz="2231" strike="sngStrike" dirty="0">
              <a:cs typeface="Calibri"/>
            </a:endParaRPr>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989278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C0268A-696D-446A-B556-8D2BF16535EC}"/>
              </a:ext>
            </a:extLst>
          </p:cNvPr>
          <p:cNvSpPr>
            <a:spLocks noGrp="1"/>
          </p:cNvSpPr>
          <p:nvPr>
            <p:ph type="title"/>
          </p:nvPr>
        </p:nvSpPr>
        <p:spPr>
          <a:xfrm>
            <a:off x="541020" y="167684"/>
            <a:ext cx="7844263" cy="694515"/>
          </a:xfrm>
        </p:spPr>
        <p:txBody>
          <a:bodyPr>
            <a:noAutofit/>
          </a:bodyPr>
          <a:lstStyle/>
          <a:p>
            <a:r>
              <a:rPr lang="en-US" sz="2700" b="1" dirty="0"/>
              <a:t>The Food and Drug Administration Safety and Innovation (FDASIA) Act 2012</a:t>
            </a:r>
          </a:p>
        </p:txBody>
      </p:sp>
      <p:sp>
        <p:nvSpPr>
          <p:cNvPr id="6" name="Content Placeholder 5">
            <a:extLst>
              <a:ext uri="{FF2B5EF4-FFF2-40B4-BE49-F238E27FC236}">
                <a16:creationId xmlns:a16="http://schemas.microsoft.com/office/drawing/2014/main" id="{0881458F-61C6-4809-AEB3-99E36FB63434}"/>
              </a:ext>
            </a:extLst>
          </p:cNvPr>
          <p:cNvSpPr>
            <a:spLocks noGrp="1"/>
          </p:cNvSpPr>
          <p:nvPr>
            <p:ph idx="1"/>
          </p:nvPr>
        </p:nvSpPr>
        <p:spPr>
          <a:xfrm>
            <a:off x="323856" y="1114426"/>
            <a:ext cx="8509103" cy="3607442"/>
          </a:xfrm>
        </p:spPr>
        <p:txBody>
          <a:bodyPr>
            <a:normAutofit/>
          </a:bodyPr>
          <a:lstStyle/>
          <a:p>
            <a:r>
              <a:rPr lang="en-US" sz="2400" dirty="0"/>
              <a:t>BPCA, PREA were reauthorized, and the PAC extended permanently </a:t>
            </a:r>
          </a:p>
          <a:p>
            <a:r>
              <a:rPr lang="en-US" sz="2400" dirty="0"/>
              <a:t>Requires that the PAC review all adverse event reports received in the </a:t>
            </a:r>
            <a:r>
              <a:rPr lang="en-US" sz="2400" b="1" dirty="0"/>
              <a:t>18 months </a:t>
            </a:r>
            <a:r>
              <a:rPr lang="en-US" sz="2400" dirty="0"/>
              <a:t>after a pediatric labeling change for drugs and biologics, instead of the previous </a:t>
            </a:r>
            <a:r>
              <a:rPr lang="en-US" sz="2400" b="1" dirty="0"/>
              <a:t>one-year review period</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05013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3926-1699-F0A2-A759-15794C7BCBD0}"/>
              </a:ext>
            </a:extLst>
          </p:cNvPr>
          <p:cNvSpPr>
            <a:spLocks noGrp="1"/>
          </p:cNvSpPr>
          <p:nvPr>
            <p:ph type="title"/>
          </p:nvPr>
        </p:nvSpPr>
        <p:spPr>
          <a:xfrm>
            <a:off x="164307" y="392635"/>
            <a:ext cx="8139434" cy="390665"/>
          </a:xfrm>
        </p:spPr>
        <p:txBody>
          <a:bodyPr>
            <a:noAutofit/>
          </a:bodyPr>
          <a:lstStyle/>
          <a:p>
            <a:r>
              <a:rPr lang="en-US" altLang="en-US" sz="2700" b="1" dirty="0"/>
              <a:t>Mandated Pediatric-Focused Postmarket Safety Reviews</a:t>
            </a:r>
            <a:r>
              <a:rPr lang="en-US" altLang="en-US" sz="2700" dirty="0"/>
              <a:t> </a:t>
            </a:r>
            <a:endParaRPr lang="en-US" sz="2700" dirty="0"/>
          </a:p>
        </p:txBody>
      </p:sp>
      <p:sp>
        <p:nvSpPr>
          <p:cNvPr id="3" name="Content Placeholder 2">
            <a:extLst>
              <a:ext uri="{FF2B5EF4-FFF2-40B4-BE49-F238E27FC236}">
                <a16:creationId xmlns:a16="http://schemas.microsoft.com/office/drawing/2014/main" id="{38048B4D-6220-1135-EB63-C68396B807E0}"/>
              </a:ext>
            </a:extLst>
          </p:cNvPr>
          <p:cNvSpPr>
            <a:spLocks noGrp="1"/>
          </p:cNvSpPr>
          <p:nvPr>
            <p:ph idx="1"/>
          </p:nvPr>
        </p:nvSpPr>
        <p:spPr>
          <a:xfrm>
            <a:off x="164307" y="1140464"/>
            <a:ext cx="8743950" cy="3308592"/>
          </a:xfrm>
        </p:spPr>
        <p:txBody>
          <a:bodyPr vert="horz" lIns="68580" tIns="34290" rIns="68580" bIns="34290" rtlCol="0" anchor="t">
            <a:noAutofit/>
          </a:bodyPr>
          <a:lstStyle/>
          <a:p>
            <a:r>
              <a:rPr lang="en-US" sz="2400" dirty="0">
                <a:cs typeface="Calibri"/>
              </a:rPr>
              <a:t>Adverse event reports in passive surveillance data </a:t>
            </a:r>
          </a:p>
          <a:p>
            <a:pPr lvl="1"/>
            <a:r>
              <a:rPr lang="en-US" sz="2100" dirty="0">
                <a:cs typeface="Calibri"/>
              </a:rPr>
              <a:t>FDA Adverse Event Reporting System (FAERS)</a:t>
            </a:r>
          </a:p>
          <a:p>
            <a:pPr lvl="1"/>
            <a:r>
              <a:rPr lang="en-US" sz="2100" dirty="0">
                <a:cs typeface="Calibri"/>
              </a:rPr>
              <a:t>Vaccine Adverse Event Reporting System (VAERS) </a:t>
            </a:r>
          </a:p>
          <a:p>
            <a:pPr lvl="1"/>
            <a:r>
              <a:rPr lang="en-US" sz="2100" dirty="0">
                <a:cs typeface="Calibri"/>
              </a:rPr>
              <a:t>Manufacturer and User Facility Device Experience (MAUDE) Database</a:t>
            </a:r>
            <a:r>
              <a:rPr lang="en-US" sz="1800" dirty="0">
                <a:cs typeface="Calibri"/>
              </a:rPr>
              <a:t> </a:t>
            </a:r>
          </a:p>
          <a:p>
            <a:r>
              <a:rPr lang="en-US" sz="2400" dirty="0">
                <a:cs typeface="Calibri"/>
              </a:rPr>
              <a:t>Periodic safety reports from manufacturers </a:t>
            </a:r>
          </a:p>
          <a:p>
            <a:r>
              <a:rPr lang="en-US" sz="2400" dirty="0">
                <a:cs typeface="Calibri"/>
              </a:rPr>
              <a:t>Summary of any relevant post-approval studies</a:t>
            </a:r>
          </a:p>
          <a:p>
            <a:r>
              <a:rPr lang="en-US" sz="2400" dirty="0">
                <a:cs typeface="Calibri"/>
              </a:rPr>
              <a:t>Summary of relevant peer-reviewed literature</a:t>
            </a:r>
          </a:p>
          <a:p>
            <a:pPr lvl="1"/>
            <a:endParaRPr lang="en-US" sz="1800" dirty="0">
              <a:cs typeface="Calibri"/>
            </a:endParaRPr>
          </a:p>
        </p:txBody>
      </p:sp>
      <p:sp>
        <p:nvSpPr>
          <p:cNvPr id="4" name="Footer Placeholder 3">
            <a:extLst>
              <a:ext uri="{FF2B5EF4-FFF2-40B4-BE49-F238E27FC236}">
                <a16:creationId xmlns:a16="http://schemas.microsoft.com/office/drawing/2014/main" id="{A71E6F0A-7CFB-D3CD-71B3-20044A54C41B}"/>
              </a:ext>
            </a:extLst>
          </p:cNvPr>
          <p:cNvSpPr>
            <a:spLocks noGrp="1"/>
          </p:cNvSpPr>
          <p:nvPr>
            <p:ph type="ftr" sz="quarter" idx="11"/>
          </p:nvPr>
        </p:nvSpPr>
        <p:spPr>
          <a:xfrm>
            <a:off x="247650" y="4788694"/>
            <a:ext cx="2895600" cy="273844"/>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831711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42BBFA-A4A7-6790-3DC2-3B0170289D60}"/>
              </a:ext>
            </a:extLst>
          </p:cNvPr>
          <p:cNvSpPr>
            <a:spLocks noGrp="1"/>
          </p:cNvSpPr>
          <p:nvPr>
            <p:ph type="title"/>
          </p:nvPr>
        </p:nvSpPr>
        <p:spPr>
          <a:xfrm>
            <a:off x="8164" y="205979"/>
            <a:ext cx="8229600" cy="857250"/>
          </a:xfrm>
        </p:spPr>
        <p:txBody>
          <a:bodyPr>
            <a:normAutofit fontScale="90000"/>
          </a:bodyPr>
          <a:lstStyle/>
          <a:p>
            <a:r>
              <a:rPr lang="en-US" sz="3000" b="1" dirty="0"/>
              <a:t>Increasing Number of Pediatric Labeling Changes</a:t>
            </a:r>
            <a:br>
              <a:rPr lang="en-US" sz="3000" b="1" dirty="0"/>
            </a:br>
            <a:r>
              <a:rPr lang="en-US" sz="3000" b="1" dirty="0"/>
              <a:t> for Drugs and Biologics </a:t>
            </a:r>
          </a:p>
        </p:txBody>
      </p:sp>
      <p:graphicFrame>
        <p:nvGraphicFramePr>
          <p:cNvPr id="8" name="Chart 7" descr="Image showing Increasing Number of Pediatric Labeling Changes for Drugs and Biologics.">
            <a:extLst>
              <a:ext uri="{FF2B5EF4-FFF2-40B4-BE49-F238E27FC236}">
                <a16:creationId xmlns:a16="http://schemas.microsoft.com/office/drawing/2014/main" id="{71D30635-A1CC-EF80-5510-0F05103E69E8}"/>
              </a:ext>
            </a:extLst>
          </p:cNvPr>
          <p:cNvGraphicFramePr>
            <a:graphicFrameLocks/>
          </p:cNvGraphicFramePr>
          <p:nvPr>
            <p:extLst>
              <p:ext uri="{D42A27DB-BD31-4B8C-83A1-F6EECF244321}">
                <p14:modId xmlns:p14="http://schemas.microsoft.com/office/powerpoint/2010/main" val="2445746403"/>
              </p:ext>
            </p:extLst>
          </p:nvPr>
        </p:nvGraphicFramePr>
        <p:xfrm>
          <a:off x="201706" y="1063229"/>
          <a:ext cx="8780929" cy="387429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B9206E9-2AA0-2A0A-21C8-CE26099DA5A6}"/>
              </a:ext>
            </a:extLst>
          </p:cNvPr>
          <p:cNvSpPr txBox="1"/>
          <p:nvPr/>
        </p:nvSpPr>
        <p:spPr>
          <a:xfrm>
            <a:off x="2223089" y="2410167"/>
            <a:ext cx="853888" cy="323165"/>
          </a:xfrm>
          <a:prstGeom prst="rect">
            <a:avLst/>
          </a:prstGeom>
          <a:noFill/>
          <a:ln w="38100">
            <a:solidFill>
              <a:schemeClr val="tx1"/>
            </a:solidFill>
          </a:ln>
        </p:spPr>
        <p:txBody>
          <a:bodyPr wrap="square" rtlCol="0">
            <a:spAutoFit/>
          </a:bodyPr>
          <a:lstStyle/>
          <a:p>
            <a:r>
              <a:rPr lang="en-US" sz="1500" b="1" dirty="0"/>
              <a:t>FDAAA</a:t>
            </a:r>
          </a:p>
        </p:txBody>
      </p:sp>
      <p:cxnSp>
        <p:nvCxnSpPr>
          <p:cNvPr id="6" name="Straight Arrow Connector 5">
            <a:extLst>
              <a:ext uri="{FF2B5EF4-FFF2-40B4-BE49-F238E27FC236}">
                <a16:creationId xmlns:a16="http://schemas.microsoft.com/office/drawing/2014/main" id="{499D78AB-26BA-2280-AE1E-32453486E13F}"/>
              </a:ext>
              <a:ext uri="{C183D7F6-B498-43B3-948B-1728B52AA6E4}">
                <adec:decorative xmlns:adec="http://schemas.microsoft.com/office/drawing/2017/decorative" val="1"/>
              </a:ext>
            </a:extLst>
          </p:cNvPr>
          <p:cNvCxnSpPr>
            <a:cxnSpLocks/>
          </p:cNvCxnSpPr>
          <p:nvPr/>
        </p:nvCxnSpPr>
        <p:spPr>
          <a:xfrm flipV="1">
            <a:off x="3106265" y="1337982"/>
            <a:ext cx="5587259" cy="1123501"/>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08317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8DF1A-9013-5A4E-A49E-BA69CAE4E9AE}"/>
              </a:ext>
            </a:extLst>
          </p:cNvPr>
          <p:cNvSpPr>
            <a:spLocks noGrp="1"/>
          </p:cNvSpPr>
          <p:nvPr>
            <p:ph type="title"/>
          </p:nvPr>
        </p:nvSpPr>
        <p:spPr>
          <a:xfrm>
            <a:off x="-20406" y="176084"/>
            <a:ext cx="8120260" cy="781366"/>
          </a:xfrm>
        </p:spPr>
        <p:txBody>
          <a:bodyPr>
            <a:normAutofit fontScale="90000"/>
          </a:bodyPr>
          <a:lstStyle/>
          <a:p>
            <a:r>
              <a:rPr lang="en-US" sz="3000" b="1" dirty="0"/>
              <a:t>Approaches to Streamline Pediatric-Focused Postmarket Safety Reviews  </a:t>
            </a:r>
          </a:p>
        </p:txBody>
      </p:sp>
      <p:sp>
        <p:nvSpPr>
          <p:cNvPr id="3" name="Content Placeholder 2">
            <a:extLst>
              <a:ext uri="{FF2B5EF4-FFF2-40B4-BE49-F238E27FC236}">
                <a16:creationId xmlns:a16="http://schemas.microsoft.com/office/drawing/2014/main" id="{757C69BE-49C9-65D2-0F12-FC8B9342A9DB}"/>
              </a:ext>
            </a:extLst>
          </p:cNvPr>
          <p:cNvSpPr>
            <a:spLocks noGrp="1"/>
          </p:cNvSpPr>
          <p:nvPr>
            <p:ph idx="1"/>
          </p:nvPr>
        </p:nvSpPr>
        <p:spPr>
          <a:xfrm>
            <a:off x="323856" y="1095376"/>
            <a:ext cx="8509103" cy="3693326"/>
          </a:xfrm>
        </p:spPr>
        <p:txBody>
          <a:bodyPr>
            <a:normAutofit fontScale="92500" lnSpcReduction="10000"/>
          </a:bodyPr>
          <a:lstStyle/>
          <a:p>
            <a:r>
              <a:rPr lang="en-US" sz="2400" dirty="0"/>
              <a:t>Initially, every pediatric postmarket safety review was formally presented to the PAC during a meeting</a:t>
            </a:r>
          </a:p>
          <a:p>
            <a:r>
              <a:rPr lang="en-US" sz="2400" dirty="0"/>
              <a:t>Over the years, OPT introduced different approaches for how FDA presents the reviews to the PAC, with the goal of optimizing use of FDA and PAC resources </a:t>
            </a:r>
          </a:p>
          <a:p>
            <a:pPr lvl="2">
              <a:buFont typeface="Arial" panose="020B0604020202020204" pitchFamily="34" charset="0"/>
              <a:buChar char="•"/>
            </a:pPr>
            <a:r>
              <a:rPr lang="en-US" sz="2231" dirty="0"/>
              <a:t> 2006 - abbreviated reviews</a:t>
            </a:r>
          </a:p>
          <a:p>
            <a:pPr lvl="2">
              <a:buFont typeface="Arial" panose="020B0604020202020204" pitchFamily="34" charset="0"/>
              <a:buChar char="•"/>
            </a:pPr>
            <a:r>
              <a:rPr lang="en-US" sz="2231" dirty="0"/>
              <a:t> 2010 - justified abbreviated reviews</a:t>
            </a:r>
          </a:p>
          <a:p>
            <a:pPr lvl="2">
              <a:buFont typeface="Arial" panose="020B0604020202020204" pitchFamily="34" charset="0"/>
              <a:buChar char="•"/>
            </a:pPr>
            <a:r>
              <a:rPr lang="en-US" sz="2231" dirty="0"/>
              <a:t> 2012 - designated abbreviated reviews</a:t>
            </a:r>
          </a:p>
          <a:p>
            <a:pPr lvl="2">
              <a:buFont typeface="Arial" panose="020B0604020202020204" pitchFamily="34" charset="0"/>
              <a:buChar char="•"/>
            </a:pPr>
            <a:r>
              <a:rPr lang="en-US" sz="2231" dirty="0"/>
              <a:t> 2016 - web-posted reviews for “low safety risk” products </a:t>
            </a:r>
          </a:p>
          <a:p>
            <a:pPr lvl="3"/>
            <a:r>
              <a:rPr lang="en-US" sz="2063" dirty="0"/>
              <a:t>Initially CDER products; expanded to CBER in 2017; and extended to CDRH in 2018 </a:t>
            </a:r>
          </a:p>
          <a:p>
            <a:pPr marL="192881" lvl="1" indent="0">
              <a:buNone/>
            </a:pPr>
            <a:endParaRPr lang="en-US" sz="2063" dirty="0"/>
          </a:p>
        </p:txBody>
      </p:sp>
      <p:sp>
        <p:nvSpPr>
          <p:cNvPr id="5" name="Footer Placeholder 4">
            <a:extLst>
              <a:ext uri="{FF2B5EF4-FFF2-40B4-BE49-F238E27FC236}">
                <a16:creationId xmlns:a16="http://schemas.microsoft.com/office/drawing/2014/main" id="{EEC7E0EC-B815-8C39-A528-262AC597C38D}"/>
              </a:ext>
            </a:extLst>
          </p:cNvPr>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71228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317282"/>
            <a:ext cx="8509103" cy="694515"/>
          </a:xfrm>
        </p:spPr>
        <p:txBody>
          <a:bodyPr>
            <a:normAutofit/>
          </a:bodyPr>
          <a:lstStyle/>
          <a:p>
            <a:r>
              <a:rPr lang="en-US" sz="3200" b="1" dirty="0">
                <a:solidFill>
                  <a:schemeClr val="accent1"/>
                </a:solidFill>
              </a:rPr>
              <a:t>Closed Captioning </a:t>
            </a:r>
          </a:p>
        </p:txBody>
      </p:sp>
      <p:sp>
        <p:nvSpPr>
          <p:cNvPr id="3" name="Content Placeholder 2"/>
          <p:cNvSpPr>
            <a:spLocks noGrp="1"/>
          </p:cNvSpPr>
          <p:nvPr>
            <p:ph idx="1"/>
          </p:nvPr>
        </p:nvSpPr>
        <p:spPr/>
        <p:txBody>
          <a:bodyPr>
            <a:normAutofit/>
          </a:bodyPr>
          <a:lstStyle/>
          <a:p>
            <a:r>
              <a:rPr lang="en-US" dirty="0"/>
              <a:t>Closed captioning can be accessed by clicking on the icon pictured here within the Zoom platform: </a:t>
            </a:r>
          </a:p>
          <a:p>
            <a:pPr marL="0" indent="0">
              <a:buNone/>
            </a:pPr>
            <a:endParaRPr lang="en-US" sz="3000" dirty="0">
              <a:highlight>
                <a:srgbClr val="FFFF00"/>
              </a:highlight>
            </a:endParaRPr>
          </a:p>
          <a:p>
            <a:pPr marL="0" indent="0">
              <a:buNone/>
            </a:pPr>
            <a:endParaRPr lang="en-US" dirty="0"/>
          </a:p>
        </p:txBody>
      </p:sp>
      <p:pic>
        <p:nvPicPr>
          <p:cNvPr id="5" name="Picture 4" descr="Image of Closed Captioning Show Captions">
            <a:extLst>
              <a:ext uri="{FF2B5EF4-FFF2-40B4-BE49-F238E27FC236}">
                <a16:creationId xmlns:a16="http://schemas.microsoft.com/office/drawing/2014/main" id="{0064C624-7DE1-2658-C732-6E03475D1E9E}"/>
              </a:ext>
            </a:extLst>
          </p:cNvPr>
          <p:cNvPicPr>
            <a:picLocks noChangeAspect="1"/>
          </p:cNvPicPr>
          <p:nvPr/>
        </p:nvPicPr>
        <p:blipFill>
          <a:blip r:embed="rId2"/>
          <a:stretch>
            <a:fillRect/>
          </a:stretch>
        </p:blipFill>
        <p:spPr>
          <a:xfrm>
            <a:off x="3492551" y="3018428"/>
            <a:ext cx="2171700" cy="1357313"/>
          </a:xfrm>
          <a:prstGeom prst="rect">
            <a:avLst/>
          </a:prstGeom>
        </p:spPr>
      </p:pic>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26888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779A7-3B15-F016-F520-30AADCD692A0}"/>
              </a:ext>
            </a:extLst>
          </p:cNvPr>
          <p:cNvSpPr>
            <a:spLocks noGrp="1"/>
          </p:cNvSpPr>
          <p:nvPr>
            <p:ph type="title"/>
          </p:nvPr>
        </p:nvSpPr>
        <p:spPr>
          <a:xfrm>
            <a:off x="491984" y="66585"/>
            <a:ext cx="7581890" cy="631661"/>
          </a:xfrm>
        </p:spPr>
        <p:txBody>
          <a:bodyPr>
            <a:normAutofit fontScale="90000"/>
          </a:bodyPr>
          <a:lstStyle/>
          <a:p>
            <a:r>
              <a:rPr lang="en-US" sz="3000" b="1" dirty="0"/>
              <a:t>Process for Web-Posted Reviews Designated as “Low Safety Risk” Products</a:t>
            </a:r>
            <a:endParaRPr lang="en-US" sz="3000" dirty="0"/>
          </a:p>
        </p:txBody>
      </p:sp>
      <p:pic>
        <p:nvPicPr>
          <p:cNvPr id="6" name="Picture 5" descr="Process for web posted reviews designated as &quot;Low Safety Risk&quot; products&#10;&#10;Step 1 - Center staff prepare postmarket pediatric-focused postmarket safety review&#10;Step 2 - Review team from Center staff &amp; OPT review each pediatric-focused postmarket safety review&#10;Step 3 - Determine if the product meets the criteria for designation as &quot;low safety risk&quot;&#10;Step 4 - If product is determined to be &quot;low safety risk&quot; it is sent to the PAC after conflict-of-interest screening for independent asynchronous review&#10;Step 5 - &quot;Low safety risk&quot; products are subsequently posted publicly on the FDA website (i.e., web-posted)&#10;Step 6 - Products NOT determined to be &quot;low safety risk&quot; are presented at a PAC meeting&#10;">
            <a:extLst>
              <a:ext uri="{FF2B5EF4-FFF2-40B4-BE49-F238E27FC236}">
                <a16:creationId xmlns:a16="http://schemas.microsoft.com/office/drawing/2014/main" id="{B47B1864-7178-59F8-AB03-98529F92AAC8}"/>
              </a:ext>
            </a:extLst>
          </p:cNvPr>
          <p:cNvPicPr>
            <a:picLocks noChangeAspect="1"/>
          </p:cNvPicPr>
          <p:nvPr/>
        </p:nvPicPr>
        <p:blipFill>
          <a:blip r:embed="rId3"/>
          <a:stretch>
            <a:fillRect/>
          </a:stretch>
        </p:blipFill>
        <p:spPr>
          <a:xfrm>
            <a:off x="1117534" y="821168"/>
            <a:ext cx="5706839" cy="4322332"/>
          </a:xfrm>
          <a:prstGeom prst="rect">
            <a:avLst/>
          </a:prstGeom>
        </p:spPr>
      </p:pic>
      <p:sp>
        <p:nvSpPr>
          <p:cNvPr id="5" name="Footer Placeholder 4">
            <a:extLst>
              <a:ext uri="{FF2B5EF4-FFF2-40B4-BE49-F238E27FC236}">
                <a16:creationId xmlns:a16="http://schemas.microsoft.com/office/drawing/2014/main" id="{6C16700F-7BEC-8949-0C69-C2440ADC1F77}"/>
              </a:ext>
            </a:extLst>
          </p:cNvPr>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480945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92CA-934A-CF6D-2005-FAF42758353C}"/>
              </a:ext>
            </a:extLst>
          </p:cNvPr>
          <p:cNvSpPr>
            <a:spLocks noGrp="1"/>
          </p:cNvSpPr>
          <p:nvPr>
            <p:ph type="title"/>
          </p:nvPr>
        </p:nvSpPr>
        <p:spPr>
          <a:xfrm>
            <a:off x="156480" y="-10486"/>
            <a:ext cx="8229600" cy="857250"/>
          </a:xfrm>
        </p:spPr>
        <p:txBody>
          <a:bodyPr>
            <a:normAutofit/>
          </a:bodyPr>
          <a:lstStyle/>
          <a:p>
            <a:r>
              <a:rPr lang="en-US" sz="2700" b="1" dirty="0"/>
              <a:t>Reviews Presented to PAC 2003-2021 (n=398)</a:t>
            </a:r>
          </a:p>
        </p:txBody>
      </p:sp>
      <p:pic>
        <p:nvPicPr>
          <p:cNvPr id="12" name="Picture 11" descr="Reviews Presented to PAC 2003-2021 (n=398): &#10;Years 2003 - 9 CDER First CDER product to be presented to the PAC&#10;2004 - 16 CDER&#10;2005 - 19 CDER&#10;2006 - 20 CDER&#10;2007 - 11 CDER&#10;2008 - 19 CDER&#10;2009 - 27 CDER&#10;2010 - 33 CDER, 5 CBER First CBER product to be presented to the PAC&#10;2011 - 25 CDER, 5 CBER, 1 CDRH First CDRH product to be presented to the PAC&#10;2012 - 40 CDER, 5 CBER, 2 CDRH&#10;2013 - 22 CDER, 5 CBER, 3 CDRH&#10;2014 - 18 CDER, 4 CBER, 7 CDRH&#10;2015 - 25 CDER, 4 CBER, 7 CDRH&#10;2016 - 22 CDER, 5 CBER, 8 CDRH Initiation of the web posting of reviews&#10;2017 - 5 CDER, 3 CBER, 7 CDRH&#10;2018 - 4 CDER&#10;2019 - 6 CDER&#10;2020 - 3 CDER, 1 CBER, 1 CDRH&#10;2021 - 1 CDRH&#10; &#10;">
            <a:extLst>
              <a:ext uri="{FF2B5EF4-FFF2-40B4-BE49-F238E27FC236}">
                <a16:creationId xmlns:a16="http://schemas.microsoft.com/office/drawing/2014/main" id="{32B67288-F92C-1869-5ECC-33D440760E34}"/>
              </a:ext>
            </a:extLst>
          </p:cNvPr>
          <p:cNvPicPr>
            <a:picLocks noChangeAspect="1"/>
          </p:cNvPicPr>
          <p:nvPr/>
        </p:nvPicPr>
        <p:blipFill>
          <a:blip r:embed="rId3"/>
          <a:stretch>
            <a:fillRect/>
          </a:stretch>
        </p:blipFill>
        <p:spPr>
          <a:xfrm>
            <a:off x="243840" y="915804"/>
            <a:ext cx="8473440" cy="4227696"/>
          </a:xfrm>
          <a:prstGeom prst="rect">
            <a:avLst/>
          </a:prstGeom>
        </p:spPr>
      </p:pic>
    </p:spTree>
    <p:extLst>
      <p:ext uri="{BB962C8B-B14F-4D97-AF65-F5344CB8AC3E}">
        <p14:creationId xmlns:p14="http://schemas.microsoft.com/office/powerpoint/2010/main" val="499336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B5E0-9217-338D-E66C-82A2B1CD56B4}"/>
              </a:ext>
            </a:extLst>
          </p:cNvPr>
          <p:cNvSpPr>
            <a:spLocks noGrp="1"/>
          </p:cNvSpPr>
          <p:nvPr>
            <p:ph type="title"/>
          </p:nvPr>
        </p:nvSpPr>
        <p:spPr>
          <a:xfrm>
            <a:off x="247651" y="175175"/>
            <a:ext cx="7821083" cy="694515"/>
          </a:xfrm>
        </p:spPr>
        <p:txBody>
          <a:bodyPr>
            <a:normAutofit fontScale="90000"/>
          </a:bodyPr>
          <a:lstStyle/>
          <a:p>
            <a:r>
              <a:rPr lang="en-US" sz="3000" b="1" dirty="0"/>
              <a:t>Web-posted Reviews for “Low Safety Risk” Products</a:t>
            </a:r>
          </a:p>
        </p:txBody>
      </p:sp>
      <p:sp>
        <p:nvSpPr>
          <p:cNvPr id="3" name="Content Placeholder 2">
            <a:extLst>
              <a:ext uri="{FF2B5EF4-FFF2-40B4-BE49-F238E27FC236}">
                <a16:creationId xmlns:a16="http://schemas.microsoft.com/office/drawing/2014/main" id="{255D0B06-BBA4-A6A6-9E81-D4B9052FA953}"/>
              </a:ext>
            </a:extLst>
          </p:cNvPr>
          <p:cNvSpPr>
            <a:spLocks noGrp="1"/>
          </p:cNvSpPr>
          <p:nvPr>
            <p:ph idx="1"/>
          </p:nvPr>
        </p:nvSpPr>
        <p:spPr>
          <a:xfrm>
            <a:off x="406153" y="1078638"/>
            <a:ext cx="8426801" cy="3643227"/>
          </a:xfrm>
        </p:spPr>
        <p:txBody>
          <a:bodyPr vert="horz" lIns="68580" tIns="34290" rIns="68580" bIns="34290" rtlCol="0" anchor="t">
            <a:normAutofit fontScale="92500"/>
          </a:bodyPr>
          <a:lstStyle/>
          <a:p>
            <a:r>
              <a:rPr lang="en-US" sz="2250" dirty="0"/>
              <a:t>Adopted criteria from previous approaches used to streamline pediatric-focused postmarket safety reviews</a:t>
            </a:r>
          </a:p>
          <a:p>
            <a:r>
              <a:rPr lang="en-US" sz="2250" dirty="0"/>
              <a:t>Potential to decrease backlog of CDER products awaiting PAC review </a:t>
            </a:r>
          </a:p>
          <a:p>
            <a:r>
              <a:rPr lang="en-US" sz="2250" dirty="0"/>
              <a:t>Safety reviews of products designated “low safety risk” are web-posted at FDA website and are no longer presented to the PAC during meetings</a:t>
            </a:r>
          </a:p>
          <a:p>
            <a:pPr lvl="1"/>
            <a:r>
              <a:rPr lang="en-US" sz="2081" dirty="0"/>
              <a:t>Led to more reviews being completed in a shorter duration </a:t>
            </a:r>
          </a:p>
          <a:p>
            <a:r>
              <a:rPr lang="en-US" sz="2250" dirty="0"/>
              <a:t>Allowed more time for PAC to discuss products that were </a:t>
            </a:r>
            <a:r>
              <a:rPr lang="en-US" sz="2250" b="1" u="sng" dirty="0"/>
              <a:t>not</a:t>
            </a:r>
            <a:r>
              <a:rPr lang="en-US" sz="2250" b="1" i="1" u="sng" dirty="0"/>
              <a:t> </a:t>
            </a:r>
            <a:r>
              <a:rPr lang="en-US" sz="2250" dirty="0"/>
              <a:t>designated “low safety risk”</a:t>
            </a:r>
          </a:p>
          <a:p>
            <a:r>
              <a:rPr lang="en-US" sz="2250" dirty="0"/>
              <a:t>From 2016-2023, 364 web-posted pediatric-focused postmarket safety reviews were completed by CDER, CBER and CDRH</a:t>
            </a:r>
          </a:p>
          <a:p>
            <a:endParaRPr lang="en-US" sz="2250" dirty="0"/>
          </a:p>
        </p:txBody>
      </p:sp>
      <p:sp>
        <p:nvSpPr>
          <p:cNvPr id="5" name="Footer Placeholder 4">
            <a:extLst>
              <a:ext uri="{FF2B5EF4-FFF2-40B4-BE49-F238E27FC236}">
                <a16:creationId xmlns:a16="http://schemas.microsoft.com/office/drawing/2014/main" id="{A3FBCF07-E617-8F54-6F34-31B456332EAF}"/>
              </a:ext>
            </a:extLst>
          </p:cNvPr>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639114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6C6-E59F-6A15-175A-07ED4A3B237A}"/>
              </a:ext>
            </a:extLst>
          </p:cNvPr>
          <p:cNvSpPr>
            <a:spLocks noGrp="1"/>
          </p:cNvSpPr>
          <p:nvPr>
            <p:ph type="title"/>
          </p:nvPr>
        </p:nvSpPr>
        <p:spPr>
          <a:xfrm>
            <a:off x="130761" y="201808"/>
            <a:ext cx="8052232" cy="694515"/>
          </a:xfrm>
        </p:spPr>
        <p:txBody>
          <a:bodyPr>
            <a:noAutofit/>
          </a:bodyPr>
          <a:lstStyle/>
          <a:p>
            <a:r>
              <a:rPr lang="en-US" sz="2700" b="1" dirty="0"/>
              <a:t>New Changes for Products Designated       </a:t>
            </a:r>
            <a:br>
              <a:rPr lang="en-US" sz="2700" b="1" dirty="0"/>
            </a:br>
            <a:r>
              <a:rPr lang="en-US" sz="2700" b="1" dirty="0"/>
              <a:t>as "Low Safety Risk"</a:t>
            </a:r>
            <a:endParaRPr lang="en-US" sz="2700" dirty="0"/>
          </a:p>
        </p:txBody>
      </p:sp>
      <p:sp>
        <p:nvSpPr>
          <p:cNvPr id="3" name="Content Placeholder 2">
            <a:extLst>
              <a:ext uri="{FF2B5EF4-FFF2-40B4-BE49-F238E27FC236}">
                <a16:creationId xmlns:a16="http://schemas.microsoft.com/office/drawing/2014/main" id="{24DF97A9-C745-3BEE-102B-06E7C8A2205A}"/>
              </a:ext>
            </a:extLst>
          </p:cNvPr>
          <p:cNvSpPr>
            <a:spLocks noGrp="1"/>
          </p:cNvSpPr>
          <p:nvPr>
            <p:ph idx="1"/>
          </p:nvPr>
        </p:nvSpPr>
        <p:spPr>
          <a:xfrm>
            <a:off x="323851" y="1045029"/>
            <a:ext cx="8509103" cy="3827009"/>
          </a:xfrm>
        </p:spPr>
        <p:txBody>
          <a:bodyPr vert="horz" lIns="68580" tIns="34290" rIns="68580" bIns="34290" rtlCol="0" anchor="t">
            <a:normAutofit fontScale="92500"/>
          </a:bodyPr>
          <a:lstStyle/>
          <a:p>
            <a:r>
              <a:rPr lang="en-US" sz="1800" dirty="0"/>
              <a:t>Pediatric-focused postmarket safety reviews for designated “low safety risk” products will continue to be sent to PAC members in advance of PAC meetings for asynchronous review </a:t>
            </a:r>
          </a:p>
          <a:p>
            <a:r>
              <a:rPr lang="en-US" sz="1800" dirty="0"/>
              <a:t>PAC members’ review will occur independently </a:t>
            </a:r>
          </a:p>
          <a:p>
            <a:pPr lvl="1"/>
            <a:r>
              <a:rPr lang="en-US" sz="1600" dirty="0">
                <a:cs typeface="Calibri"/>
              </a:rPr>
              <a:t>OPT screens PAC members for conflicts of interest to assess their eligibility to review each product</a:t>
            </a:r>
          </a:p>
          <a:p>
            <a:pPr lvl="1"/>
            <a:r>
              <a:rPr lang="en-US" sz="1600" dirty="0"/>
              <a:t>OPT sends each PAC member a package of the documents for each product they are eligible to review </a:t>
            </a:r>
          </a:p>
          <a:p>
            <a:r>
              <a:rPr lang="en-US" sz="1800" dirty="0"/>
              <a:t>PAC members are encouraged to submit questions in advance of PAC meeting via email</a:t>
            </a:r>
          </a:p>
          <a:p>
            <a:r>
              <a:rPr lang="en-US" sz="1800" dirty="0"/>
              <a:t>PAC members will discuss products designated as “low safety risk” at PAC meetings to provide a public forum for discussion  </a:t>
            </a:r>
          </a:p>
          <a:p>
            <a:r>
              <a:rPr lang="en-US" sz="1800" dirty="0"/>
              <a:t>During PAC meeting, PAC members can ask additional clarifying questions</a:t>
            </a:r>
          </a:p>
          <a:p>
            <a:r>
              <a:rPr lang="en-US" sz="1800" dirty="0"/>
              <a:t>PAC members will vote if they concur with FDA’s recommendation of continuing routine ongoing postmarket safety monitoring  </a:t>
            </a:r>
          </a:p>
          <a:p>
            <a:pPr marL="342900" lvl="1" indent="0">
              <a:buNone/>
            </a:pPr>
            <a:r>
              <a:rPr lang="en-US" sz="1200" dirty="0"/>
              <a:t> </a:t>
            </a:r>
          </a:p>
          <a:p>
            <a:pPr lvl="1"/>
            <a:endParaRPr lang="en-US" sz="1200" dirty="0"/>
          </a:p>
          <a:p>
            <a:endParaRPr lang="en-US" sz="1600" dirty="0"/>
          </a:p>
        </p:txBody>
      </p:sp>
      <p:sp>
        <p:nvSpPr>
          <p:cNvPr id="5" name="Footer Placeholder 4">
            <a:extLst>
              <a:ext uri="{FF2B5EF4-FFF2-40B4-BE49-F238E27FC236}">
                <a16:creationId xmlns:a16="http://schemas.microsoft.com/office/drawing/2014/main" id="{08E97369-21BB-E73D-54FA-4EEF38B2A734}"/>
              </a:ext>
            </a:extLst>
          </p:cNvPr>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00591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1A324FAE-0337-4D19-35B9-8F6690669302}"/>
              </a:ext>
            </a:extLst>
          </p:cNvPr>
          <p:cNvSpPr>
            <a:spLocks noGrp="1" noChangeArrowheads="1"/>
          </p:cNvSpPr>
          <p:nvPr>
            <p:ph type="title"/>
          </p:nvPr>
        </p:nvSpPr>
        <p:spPr>
          <a:xfrm>
            <a:off x="233039" y="218739"/>
            <a:ext cx="7835694" cy="927848"/>
          </a:xfrm>
        </p:spPr>
        <p:txBody>
          <a:bodyPr>
            <a:noAutofit/>
          </a:bodyPr>
          <a:lstStyle/>
          <a:p>
            <a:pPr eaLnBrk="1" hangingPunct="1"/>
            <a:r>
              <a:rPr lang="en-US" altLang="en-US" sz="2700" b="1" dirty="0"/>
              <a:t>Routine Ongoing Postmarket Safety Monitoring</a:t>
            </a:r>
            <a:br>
              <a:rPr lang="en-US" altLang="en-US" sz="2700" b="1" dirty="0"/>
            </a:br>
            <a:endParaRPr lang="en-US" altLang="en-US" sz="2700" b="1" dirty="0"/>
          </a:p>
        </p:txBody>
      </p:sp>
      <p:sp>
        <p:nvSpPr>
          <p:cNvPr id="22532" name="Rectangle 3">
            <a:extLst>
              <a:ext uri="{FF2B5EF4-FFF2-40B4-BE49-F238E27FC236}">
                <a16:creationId xmlns:a16="http://schemas.microsoft.com/office/drawing/2014/main" id="{2A02FAB1-A8D2-9CCE-47D2-2AB1DA33F9DA}"/>
              </a:ext>
            </a:extLst>
          </p:cNvPr>
          <p:cNvSpPr>
            <a:spLocks noGrp="1" noChangeArrowheads="1"/>
          </p:cNvSpPr>
          <p:nvPr>
            <p:ph type="body" idx="1"/>
          </p:nvPr>
        </p:nvSpPr>
        <p:spPr>
          <a:xfrm>
            <a:off x="11191" y="948837"/>
            <a:ext cx="9056609" cy="3538639"/>
          </a:xfrm>
        </p:spPr>
        <p:txBody>
          <a:bodyPr/>
          <a:lstStyle/>
          <a:p>
            <a:pPr lvl="1" eaLnBrk="1" hangingPunct="1">
              <a:lnSpc>
                <a:spcPct val="90000"/>
              </a:lnSpc>
              <a:buFont typeface="Humanst521 BT" charset="0"/>
              <a:buNone/>
            </a:pPr>
            <a:endParaRPr lang="en-US" altLang="en-US" sz="600" b="1" dirty="0">
              <a:latin typeface="Humanst521 BT" charset="0"/>
            </a:endParaRPr>
          </a:p>
          <a:p>
            <a:pPr marL="192881" lvl="1" indent="0">
              <a:lnSpc>
                <a:spcPct val="90000"/>
              </a:lnSpc>
              <a:buNone/>
            </a:pPr>
            <a:r>
              <a:rPr lang="en-US" altLang="en-US" sz="2400" b="1" dirty="0"/>
              <a:t>What does it mean?</a:t>
            </a:r>
          </a:p>
          <a:p>
            <a:pPr lvl="2">
              <a:lnSpc>
                <a:spcPct val="90000"/>
              </a:lnSpc>
              <a:buFont typeface="Arial" panose="020B0604020202020204" pitchFamily="34" charset="0"/>
              <a:buChar char="•"/>
            </a:pPr>
            <a:r>
              <a:rPr lang="en-US" altLang="en-US" sz="2100" dirty="0"/>
              <a:t>The product will return to ongoing surveillance that FDA does on a regular basis to detect possible safety signals</a:t>
            </a:r>
          </a:p>
          <a:p>
            <a:pPr lvl="2">
              <a:lnSpc>
                <a:spcPct val="90000"/>
              </a:lnSpc>
              <a:buFont typeface="Arial" panose="020B0604020202020204" pitchFamily="34" charset="0"/>
              <a:buChar char="•"/>
            </a:pPr>
            <a:r>
              <a:rPr lang="en-US" altLang="en-US" sz="2100" dirty="0"/>
              <a:t>FDA safety evaluators review, assess and analyze incoming safety reports that FDA receives from sponsors, consumers and health care providers</a:t>
            </a:r>
          </a:p>
          <a:p>
            <a:pPr lvl="2">
              <a:lnSpc>
                <a:spcPct val="90000"/>
              </a:lnSpc>
              <a:buFont typeface="Arial" panose="020B0604020202020204" pitchFamily="34" charset="0"/>
              <a:buChar char="•"/>
            </a:pPr>
            <a:r>
              <a:rPr lang="en-US" altLang="en-US" sz="2100" dirty="0"/>
              <a:t>FDA also reviews annual periodic safety reports from sponsors </a:t>
            </a:r>
          </a:p>
          <a:p>
            <a:pPr lvl="2">
              <a:lnSpc>
                <a:spcPct val="90000"/>
              </a:lnSpc>
              <a:buFont typeface="Arial" panose="020B0604020202020204" pitchFamily="34" charset="0"/>
              <a:buChar char="•"/>
            </a:pPr>
            <a:r>
              <a:rPr lang="en-US" altLang="en-US" sz="2100" dirty="0"/>
              <a:t>These reviews of adverse events include all populations and are not specifically focusing on the pediatric population</a:t>
            </a:r>
          </a:p>
        </p:txBody>
      </p:sp>
      <p:sp>
        <p:nvSpPr>
          <p:cNvPr id="2" name="Footer Placeholder 1">
            <a:extLst>
              <a:ext uri="{FF2B5EF4-FFF2-40B4-BE49-F238E27FC236}">
                <a16:creationId xmlns:a16="http://schemas.microsoft.com/office/drawing/2014/main" id="{02999A12-029B-CE0E-280A-21219E9B96F4}"/>
              </a:ext>
            </a:extLst>
          </p:cNvPr>
          <p:cNvSpPr>
            <a:spLocks noGrp="1"/>
          </p:cNvSpPr>
          <p:nvPr>
            <p:ph type="ftr" sz="quarter" idx="11"/>
          </p:nvPr>
        </p:nvSpPr>
        <p:spPr>
          <a:xfrm>
            <a:off x="233039" y="4762068"/>
            <a:ext cx="2171700" cy="273844"/>
          </a:xfrm>
        </p:spPr>
        <p:txBody>
          <a:bodyPr/>
          <a:lstStyle/>
          <a:p>
            <a:pPr algn="l"/>
            <a:r>
              <a:rPr lang="en-US" b="1" dirty="0">
                <a:solidFill>
                  <a:schemeClr val="tx2">
                    <a:lumMod val="60000"/>
                    <a:lumOff val="40000"/>
                  </a:schemeClr>
                </a:solidFill>
                <a:latin typeface="Helvetica"/>
                <a:cs typeface="Helvetica"/>
              </a:rPr>
              <a:t>www.fda.gov</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0116-20DC-92A1-5CBE-3DB9A11A1E69}"/>
              </a:ext>
            </a:extLst>
          </p:cNvPr>
          <p:cNvSpPr>
            <a:spLocks noGrp="1"/>
          </p:cNvSpPr>
          <p:nvPr>
            <p:ph type="title"/>
          </p:nvPr>
        </p:nvSpPr>
        <p:spPr>
          <a:xfrm>
            <a:off x="228606" y="147274"/>
            <a:ext cx="8509103" cy="694515"/>
          </a:xfrm>
        </p:spPr>
        <p:txBody>
          <a:bodyPr>
            <a:normAutofit/>
          </a:bodyPr>
          <a:lstStyle/>
          <a:p>
            <a:r>
              <a:rPr lang="en-US" sz="2700" b="1" dirty="0"/>
              <a:t>Future Direction</a:t>
            </a:r>
          </a:p>
        </p:txBody>
      </p:sp>
      <p:sp>
        <p:nvSpPr>
          <p:cNvPr id="4" name="Content Placeholder 3">
            <a:extLst>
              <a:ext uri="{FF2B5EF4-FFF2-40B4-BE49-F238E27FC236}">
                <a16:creationId xmlns:a16="http://schemas.microsoft.com/office/drawing/2014/main" id="{981256F9-B9D0-2B74-8E91-F3F96301D4A5}"/>
              </a:ext>
            </a:extLst>
          </p:cNvPr>
          <p:cNvSpPr>
            <a:spLocks noGrp="1"/>
          </p:cNvSpPr>
          <p:nvPr>
            <p:ph idx="1"/>
          </p:nvPr>
        </p:nvSpPr>
        <p:spPr>
          <a:xfrm>
            <a:off x="323856" y="996043"/>
            <a:ext cx="8509103" cy="3725824"/>
          </a:xfrm>
        </p:spPr>
        <p:txBody>
          <a:bodyPr>
            <a:normAutofit/>
          </a:bodyPr>
          <a:lstStyle/>
          <a:p>
            <a:r>
              <a:rPr lang="en-US" sz="2400" dirty="0"/>
              <a:t>Engage PAC in “low safety risk” drug, device and biologic products reviews during PAC meetings to provide an open forum for discussion and obtain any recommendations </a:t>
            </a:r>
          </a:p>
          <a:p>
            <a:r>
              <a:rPr lang="en-US" sz="2400" dirty="0"/>
              <a:t>Continue to present reviews with new safety concerns to the PAC for discussion and to obtain advice and recommendations </a:t>
            </a:r>
          </a:p>
          <a:p>
            <a:r>
              <a:rPr lang="en-US" sz="2400" dirty="0"/>
              <a:t>Continue to engage the PAC in other advisory committee activities</a:t>
            </a:r>
          </a:p>
          <a:p>
            <a:r>
              <a:rPr lang="en-US" sz="2400" dirty="0"/>
              <a:t>Explore alternatives ways to optimize FDA's approach to conducting pediatric-focused postmarket safety reviews</a:t>
            </a:r>
          </a:p>
        </p:txBody>
      </p:sp>
      <p:sp>
        <p:nvSpPr>
          <p:cNvPr id="3" name="Footer Placeholder 2">
            <a:extLst>
              <a:ext uri="{FF2B5EF4-FFF2-40B4-BE49-F238E27FC236}">
                <a16:creationId xmlns:a16="http://schemas.microsoft.com/office/drawing/2014/main" id="{6A85021A-8ECE-6A1D-CAAF-8EDEF5E2EE48}"/>
              </a:ext>
            </a:extLst>
          </p:cNvPr>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800155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5BCE-B242-48B4-8FD7-482877436D90}"/>
              </a:ext>
            </a:extLst>
          </p:cNvPr>
          <p:cNvSpPr>
            <a:spLocks noGrp="1"/>
          </p:cNvSpPr>
          <p:nvPr>
            <p:ph type="title"/>
          </p:nvPr>
        </p:nvSpPr>
        <p:spPr>
          <a:xfrm>
            <a:off x="1318890" y="3762619"/>
            <a:ext cx="6381827" cy="897025"/>
          </a:xfrm>
        </p:spPr>
        <p:txBody>
          <a:bodyPr>
            <a:noAutofit/>
          </a:bodyPr>
          <a:lstStyle/>
          <a:p>
            <a:br>
              <a:rPr lang="en-US" sz="3000" b="1" dirty="0"/>
            </a:br>
            <a:r>
              <a:rPr lang="en-US" sz="3000" b="1" dirty="0"/>
              <a:t>Thank You</a:t>
            </a:r>
            <a:br>
              <a:rPr lang="en-US" sz="3000" b="1" dirty="0"/>
            </a:br>
            <a:endParaRPr lang="en-US" sz="3000" b="1" i="1" dirty="0">
              <a:cs typeface="Calibri"/>
            </a:endParaRPr>
          </a:p>
        </p:txBody>
      </p:sp>
      <p:pic>
        <p:nvPicPr>
          <p:cNvPr id="5" name="Picture 4">
            <a:extLst>
              <a:ext uri="{FF2B5EF4-FFF2-40B4-BE49-F238E27FC236}">
                <a16:creationId xmlns:a16="http://schemas.microsoft.com/office/drawing/2014/main" id="{D44B6BA1-17F9-FDFF-D364-FBECF720F3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29834" y="336189"/>
            <a:ext cx="4906283" cy="3324007"/>
          </a:xfrm>
          <a:prstGeom prst="rect">
            <a:avLst/>
          </a:prstGeom>
        </p:spPr>
      </p:pic>
      <p:sp>
        <p:nvSpPr>
          <p:cNvPr id="3" name="Footer Placeholder 1">
            <a:extLst>
              <a:ext uri="{FF2B5EF4-FFF2-40B4-BE49-F238E27FC236}">
                <a16:creationId xmlns:a16="http://schemas.microsoft.com/office/drawing/2014/main" id="{BAE8567E-715D-671B-BA4B-886344DBB659}"/>
              </a:ext>
            </a:extLst>
          </p:cNvPr>
          <p:cNvSpPr>
            <a:spLocks noGrp="1"/>
          </p:cNvSpPr>
          <p:nvPr>
            <p:ph type="ftr" sz="quarter" idx="11"/>
          </p:nvPr>
        </p:nvSpPr>
        <p:spPr>
          <a:xfrm>
            <a:off x="233039" y="4762068"/>
            <a:ext cx="2171700" cy="273844"/>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976005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a:t>
            </a:r>
            <a:r>
              <a:rPr lang="en-US" sz="2800" dirty="0">
                <a:solidFill>
                  <a:schemeClr val="tx2"/>
                </a:solidFill>
              </a:rPr>
              <a:t> </a:t>
            </a:r>
            <a:r>
              <a:rPr lang="en-US" sz="2800" dirty="0">
                <a:solidFill>
                  <a:schemeClr val="accent1"/>
                </a:solidFill>
              </a:rPr>
              <a:t>18, 2024</a:t>
            </a:r>
          </a:p>
        </p:txBody>
      </p:sp>
      <p:sp>
        <p:nvSpPr>
          <p:cNvPr id="3" name="Content Placeholder 2"/>
          <p:cNvSpPr>
            <a:spLocks noGrp="1"/>
          </p:cNvSpPr>
          <p:nvPr>
            <p:ph idx="1"/>
          </p:nvPr>
        </p:nvSpPr>
        <p:spPr/>
        <p:txBody>
          <a:bodyPr>
            <a:normAutofit/>
          </a:bodyPr>
          <a:lstStyle/>
          <a:p>
            <a:pPr marL="0" indent="0" algn="ctr">
              <a:buNone/>
            </a:pPr>
            <a:endParaRPr lang="en-US" dirty="0">
              <a:solidFill>
                <a:schemeClr val="accent1"/>
              </a:solidFill>
            </a:endParaRPr>
          </a:p>
          <a:p>
            <a:pPr marL="0" indent="0" algn="ctr">
              <a:buNone/>
            </a:pPr>
            <a:endParaRPr lang="en-US" b="1" dirty="0"/>
          </a:p>
          <a:p>
            <a:pPr marL="0" indent="0" algn="ctr">
              <a:buNone/>
            </a:pPr>
            <a:r>
              <a:rPr lang="en-US" b="1" dirty="0"/>
              <a:t>Clarifying Questions</a:t>
            </a: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823929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13A3E093-C948-4340-BE54-B93C88018E34}"/>
              </a:ext>
            </a:extLst>
          </p:cNvPr>
          <p:cNvSpPr txBox="1">
            <a:spLocks noChangeArrowheads="1"/>
          </p:cNvSpPr>
          <p:nvPr/>
        </p:nvSpPr>
        <p:spPr>
          <a:xfrm>
            <a:off x="0" y="361950"/>
            <a:ext cx="9144000" cy="1905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solidFill>
                  <a:srgbClr val="0070C0"/>
                </a:solidFill>
                <a:latin typeface="Calibri" panose="020F0502020204030204" pitchFamily="34" charset="0"/>
              </a:rPr>
              <a:t>Pediatric Advisory Committee Meeting</a:t>
            </a:r>
          </a:p>
          <a:p>
            <a:pPr>
              <a:defRPr/>
            </a:pPr>
            <a:r>
              <a:rPr lang="en-US" sz="2800" dirty="0">
                <a:solidFill>
                  <a:srgbClr val="0070C0"/>
                </a:solidFill>
                <a:latin typeface="Calibri" panose="020F0502020204030204" pitchFamily="34" charset="0"/>
              </a:rPr>
              <a:t>September 18, 2024</a:t>
            </a:r>
          </a:p>
        </p:txBody>
      </p:sp>
      <p:sp>
        <p:nvSpPr>
          <p:cNvPr id="2" name="Title 1">
            <a:extLst>
              <a:ext uri="{FF2B5EF4-FFF2-40B4-BE49-F238E27FC236}">
                <a16:creationId xmlns:a16="http://schemas.microsoft.com/office/drawing/2014/main" id="{4C507A18-B912-41A1-80AB-C43A2FEE2C98}"/>
              </a:ext>
            </a:extLst>
          </p:cNvPr>
          <p:cNvSpPr>
            <a:spLocks noGrp="1"/>
          </p:cNvSpPr>
          <p:nvPr>
            <p:ph type="title"/>
          </p:nvPr>
        </p:nvSpPr>
        <p:spPr>
          <a:xfrm>
            <a:off x="457200" y="2222896"/>
            <a:ext cx="8229600" cy="882253"/>
          </a:xfrm>
        </p:spPr>
        <p:txBody>
          <a:bodyPr>
            <a:normAutofit/>
          </a:bodyPr>
          <a:lstStyle/>
          <a:p>
            <a:r>
              <a:rPr lang="en-US" sz="3600" b="1" dirty="0">
                <a:ea typeface="Cambria" panose="02040503050406030204" pitchFamily="18" charset="0"/>
              </a:rPr>
              <a:t>Open Public Hearing</a:t>
            </a:r>
          </a:p>
        </p:txBody>
      </p:sp>
      <p:sp>
        <p:nvSpPr>
          <p:cNvPr id="4" name="TextBox 3">
            <a:extLst>
              <a:ext uri="{FF2B5EF4-FFF2-40B4-BE49-F238E27FC236}">
                <a16:creationId xmlns:a16="http://schemas.microsoft.com/office/drawing/2014/main" id="{1AC1BEC1-8BE2-6DF4-D7F4-AE30C220B68D}"/>
              </a:ext>
            </a:extLst>
          </p:cNvPr>
          <p:cNvSpPr txBox="1"/>
          <p:nvPr/>
        </p:nvSpPr>
        <p:spPr>
          <a:xfrm>
            <a:off x="1219200" y="3409950"/>
            <a:ext cx="7010400" cy="646331"/>
          </a:xfrm>
          <a:prstGeom prst="rect">
            <a:avLst/>
          </a:prstGeom>
          <a:noFill/>
        </p:spPr>
        <p:txBody>
          <a:bodyPr wrap="square">
            <a:spAutoFit/>
          </a:bodyPr>
          <a:lstStyle/>
          <a:p>
            <a:pPr marL="0" indent="0" algn="ctr">
              <a:buNone/>
            </a:pPr>
            <a:r>
              <a:rPr lang="en-US" sz="1800" b="1" dirty="0">
                <a:latin typeface="Calibri" panose="020F0502020204030204" pitchFamily="34" charset="0"/>
                <a:cs typeface="Calibri" panose="020F0502020204030204" pitchFamily="34" charset="0"/>
              </a:rPr>
              <a:t>All OPH Speakers, please sign in by sending an email </a:t>
            </a:r>
            <a:r>
              <a:rPr lang="en-US" b="1" dirty="0">
                <a:latin typeface="Calibri" panose="020F0502020204030204" pitchFamily="34" charset="0"/>
                <a:cs typeface="Calibri" panose="020F0502020204030204" pitchFamily="34" charset="0"/>
              </a:rPr>
              <a:t>to </a:t>
            </a:r>
            <a:r>
              <a:rPr lang="en-US" sz="1800" b="1" dirty="0">
                <a:latin typeface="Calibri" panose="020F0502020204030204" pitchFamily="34" charset="0"/>
                <a:cs typeface="Calibri" panose="020F0502020204030204" pitchFamily="34" charset="0"/>
              </a:rPr>
              <a:t> </a:t>
            </a:r>
            <a:r>
              <a:rPr lang="pl-PL" sz="1800" b="1">
                <a:latin typeface="Calibri" panose="020F0502020204030204" pitchFamily="34" charset="0"/>
                <a:cs typeface="Calibri" panose="020F0502020204030204" pitchFamily="34" charset="0"/>
                <a:hlinkClick r:id="rId2"/>
              </a:rPr>
              <a:t>PAC@fda.hhs.gov</a:t>
            </a:r>
            <a:r>
              <a:rPr lang="en-US" sz="1800" b="1"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p:txBody>
      </p:sp>
      <p:pic>
        <p:nvPicPr>
          <p:cNvPr id="6" name="Picture 5" descr="FDA logo with text &quot;This speaker is not affiliated with the FDA. The views expressed are those of the speaker, have not been evaluated for accuracy and do not necessarily reflect the positions of the FDA.">
            <a:extLst>
              <a:ext uri="{FF2B5EF4-FFF2-40B4-BE49-F238E27FC236}">
                <a16:creationId xmlns:a16="http://schemas.microsoft.com/office/drawing/2014/main" id="{F6E56AD2-6D85-F534-E9F8-D4DC0B1942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48150"/>
            <a:ext cx="9144000" cy="428625"/>
          </a:xfrm>
          <a:prstGeom prst="rect">
            <a:avLst/>
          </a:prstGeom>
        </p:spPr>
      </p:pic>
      <p:sp>
        <p:nvSpPr>
          <p:cNvPr id="5" name="Footer Placeholder 4"/>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581296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C7D7F1C-245D-4ABA-9AC5-8D34B8597B86}"/>
              </a:ext>
            </a:extLst>
          </p:cNvPr>
          <p:cNvSpPr txBox="1">
            <a:spLocks noChangeArrowheads="1"/>
          </p:cNvSpPr>
          <p:nvPr/>
        </p:nvSpPr>
        <p:spPr>
          <a:xfrm>
            <a:off x="0" y="361950"/>
            <a:ext cx="9144000" cy="1905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0070C0"/>
                </a:solidFill>
                <a:latin typeface="Calibri" panose="020F0502020204030204" pitchFamily="34" charset="0"/>
              </a:rPr>
              <a:t>Pediatric Advisory Committee Meeting</a:t>
            </a:r>
          </a:p>
          <a:p>
            <a:pPr>
              <a:defRPr/>
            </a:pPr>
            <a:r>
              <a:rPr lang="en-US" sz="2400" dirty="0">
                <a:solidFill>
                  <a:srgbClr val="0070C0"/>
                </a:solidFill>
                <a:latin typeface="Calibri" panose="020F0502020204030204" pitchFamily="34" charset="0"/>
              </a:rPr>
              <a:t>September 18, 2024</a:t>
            </a:r>
          </a:p>
        </p:txBody>
      </p:sp>
      <p:sp>
        <p:nvSpPr>
          <p:cNvPr id="7" name="Text Box 6"/>
          <p:cNvSpPr txBox="1">
            <a:spLocks noGrp="1" noChangeArrowheads="1"/>
          </p:cNvSpPr>
          <p:nvPr>
            <p:ph type="title" idx="4294967295"/>
          </p:nvPr>
        </p:nvSpPr>
        <p:spPr bwMode="auto">
          <a:xfrm>
            <a:off x="1866900" y="2114551"/>
            <a:ext cx="5410200" cy="187743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2200">
                <a:solidFill>
                  <a:schemeClr val="tx1"/>
                </a:solidFill>
                <a:latin typeface="Cambria" pitchFamily="18" charset="0"/>
                <a:cs typeface="Arial" charset="0"/>
              </a:defRPr>
            </a:lvl1pPr>
            <a:lvl2pPr marL="742950" indent="-285750">
              <a:spcBef>
                <a:spcPct val="20000"/>
              </a:spcBef>
              <a:buChar char="–"/>
              <a:defRPr sz="2000">
                <a:solidFill>
                  <a:schemeClr val="tx1"/>
                </a:solidFill>
                <a:latin typeface="Cambria" pitchFamily="18" charset="0"/>
                <a:cs typeface="Arial" charset="0"/>
              </a:defRPr>
            </a:lvl2pPr>
            <a:lvl3pPr marL="1143000" indent="-228600">
              <a:spcBef>
                <a:spcPct val="20000"/>
              </a:spcBef>
              <a:buChar char="•"/>
              <a:defRPr>
                <a:solidFill>
                  <a:schemeClr val="tx1"/>
                </a:solidFill>
                <a:latin typeface="Cambria" pitchFamily="18" charset="0"/>
                <a:cs typeface="Arial" charset="0"/>
              </a:defRPr>
            </a:lvl3pPr>
            <a:lvl4pPr marL="1600200" indent="-228600">
              <a:spcBef>
                <a:spcPct val="20000"/>
              </a:spcBef>
              <a:buChar char="–"/>
              <a:defRPr sz="1600">
                <a:solidFill>
                  <a:schemeClr val="tx1"/>
                </a:solidFill>
                <a:latin typeface="Cambria" pitchFamily="18" charset="0"/>
                <a:cs typeface="Arial" charset="0"/>
              </a:defRPr>
            </a:lvl4pPr>
            <a:lvl5pPr marL="2057400" indent="-22860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chemeClr val="tx1"/>
              </a:solidFill>
              <a:effectLst/>
              <a:uLnTx/>
              <a:uFillTx/>
              <a:latin typeface="+mj-lt"/>
              <a:ea typeface="ＭＳ Ｐゴシック" charset="-128"/>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mj-lt"/>
                <a:ea typeface="ＭＳ Ｐゴシック" charset="-128"/>
                <a:cs typeface="Arial" charset="0"/>
              </a:rPr>
              <a:t>Open Public Hearing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mj-lt"/>
                <a:ea typeface="ＭＳ Ｐゴシック" charset="-128"/>
                <a:cs typeface="Arial" charset="0"/>
              </a:rPr>
              <a:t>Speaker #1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chemeClr val="tx1"/>
              </a:solidFill>
              <a:effectLst/>
              <a:uLnTx/>
              <a:uFillTx/>
              <a:latin typeface="+mj-lt"/>
              <a:ea typeface="ＭＳ Ｐゴシック" charset="-128"/>
              <a:cs typeface="Arial" charset="0"/>
            </a:endParaRPr>
          </a:p>
        </p:txBody>
      </p:sp>
      <p:pic>
        <p:nvPicPr>
          <p:cNvPr id="3" name="Picture 2" descr="FDA logo with text &quot;This speaker is not affiliated with the FDA. The views expressed are those of the speaker, have not been evaluated for accuracy and do not necessarily reflect the positions of the FDA.">
            <a:extLst>
              <a:ext uri="{FF2B5EF4-FFF2-40B4-BE49-F238E27FC236}">
                <a16:creationId xmlns:a16="http://schemas.microsoft.com/office/drawing/2014/main" id="{081AB50D-EEE3-46F8-BD67-2D4DE2D08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48150"/>
            <a:ext cx="9144000" cy="428625"/>
          </a:xfrm>
          <a:prstGeom prst="rect">
            <a:avLst/>
          </a:prstGeom>
        </p:spPr>
      </p:pic>
      <p:sp>
        <p:nvSpPr>
          <p:cNvPr id="5" name="Footer Placeholder 4"/>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59281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9551"/>
            <a:ext cx="8509103" cy="1066800"/>
          </a:xfrm>
        </p:spPr>
        <p:txBody>
          <a:bodyPr>
            <a:noAutofit/>
          </a:bodyPr>
          <a:lstStyle/>
          <a:p>
            <a:br>
              <a:rPr lang="en-US" sz="2800" dirty="0"/>
            </a:br>
            <a:r>
              <a:rPr lang="en-US" sz="2800" b="1" dirty="0">
                <a:solidFill>
                  <a:schemeClr val="accent1"/>
                </a:solidFill>
              </a:rPr>
              <a:t>Pediatric Advisory Committee Meeting</a:t>
            </a:r>
            <a:br>
              <a:rPr lang="en-US" sz="2800" b="1" dirty="0">
                <a:solidFill>
                  <a:schemeClr val="accent1"/>
                </a:solidFill>
              </a:rPr>
            </a:br>
            <a:r>
              <a:rPr lang="en-US" sz="2800" dirty="0">
                <a:solidFill>
                  <a:schemeClr val="accent1"/>
                </a:solidFill>
              </a:rPr>
              <a:t>September 18, 2024</a:t>
            </a:r>
            <a:br>
              <a:rPr lang="en-US" sz="2800" dirty="0"/>
            </a:br>
            <a:endParaRPr lang="en-US" sz="2800" dirty="0"/>
          </a:p>
        </p:txBody>
      </p:sp>
      <p:sp>
        <p:nvSpPr>
          <p:cNvPr id="3" name="Content Placeholder 2"/>
          <p:cNvSpPr>
            <a:spLocks noGrp="1"/>
          </p:cNvSpPr>
          <p:nvPr>
            <p:ph idx="1"/>
          </p:nvPr>
        </p:nvSpPr>
        <p:spPr>
          <a:xfrm>
            <a:off x="323851" y="1507332"/>
            <a:ext cx="8058149" cy="3214532"/>
          </a:xfrm>
        </p:spPr>
        <p:txBody>
          <a:bodyPr vert="horz" lIns="91440" tIns="45720" rIns="91440" bIns="45720" rtlCol="0" anchor="t">
            <a:normAutofit/>
          </a:bodyPr>
          <a:lstStyle/>
          <a:p>
            <a:pPr marL="0" indent="0">
              <a:buNone/>
            </a:pPr>
            <a:endParaRPr lang="en-US" sz="2400" dirty="0"/>
          </a:p>
          <a:p>
            <a:pPr marL="0" indent="0" algn="ctr">
              <a:buNone/>
            </a:pPr>
            <a:r>
              <a:rPr lang="en-US" b="1" dirty="0"/>
              <a:t>Call to Order </a:t>
            </a:r>
            <a:endParaRPr lang="en-US" b="1" dirty="0">
              <a:ea typeface="Calibri"/>
              <a:cs typeface="Calibri"/>
            </a:endParaRPr>
          </a:p>
          <a:p>
            <a:pPr marL="0" indent="0" algn="ctr">
              <a:buNone/>
            </a:pPr>
            <a:endParaRPr lang="en-US" sz="2000" dirty="0"/>
          </a:p>
          <a:p>
            <a:pPr marL="0" indent="0" algn="ctr">
              <a:buNone/>
            </a:pPr>
            <a:r>
              <a:rPr lang="en-US" sz="2000" dirty="0"/>
              <a:t>Gwenyth Fischer, MD</a:t>
            </a:r>
            <a:endParaRPr lang="en-US" sz="2000" dirty="0">
              <a:ea typeface="Calibri"/>
              <a:cs typeface="Calibri"/>
            </a:endParaRPr>
          </a:p>
          <a:p>
            <a:pPr marL="0" indent="0" algn="ctr">
              <a:buNone/>
            </a:pPr>
            <a:r>
              <a:rPr lang="en-US" sz="2000" dirty="0"/>
              <a:t>Chairperson, PAC</a:t>
            </a:r>
            <a:endParaRPr lang="en-US" sz="2000" dirty="0">
              <a:ea typeface="Calibri"/>
              <a:cs typeface="Calibri"/>
            </a:endParaRPr>
          </a:p>
          <a:p>
            <a:pPr marL="0" indent="0" algn="ctr">
              <a:buNone/>
            </a:pPr>
            <a:endParaRPr lang="en-US" sz="2000" dirty="0"/>
          </a:p>
          <a:p>
            <a:pPr marL="0" indent="0">
              <a:buNone/>
            </a:pPr>
            <a:endParaRPr lang="en-US" dirty="0"/>
          </a:p>
        </p:txBody>
      </p:sp>
      <p:pic>
        <p:nvPicPr>
          <p:cNvPr id="6" name="Picture 5" descr="Picture of Gwenyth Fischer">
            <a:extLst>
              <a:ext uri="{FF2B5EF4-FFF2-40B4-BE49-F238E27FC236}">
                <a16:creationId xmlns:a16="http://schemas.microsoft.com/office/drawing/2014/main" id="{12BA5AEC-0A6C-68E9-2804-0845C172DC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6985" y="1656747"/>
            <a:ext cx="2120482" cy="2650461"/>
          </a:xfrm>
          <a:prstGeom prst="rect">
            <a:avLst/>
          </a:prstGeom>
        </p:spPr>
      </p:pic>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494640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a:xfrm>
            <a:off x="381000" y="2190750"/>
            <a:ext cx="8509103" cy="1299582"/>
          </a:xfrm>
        </p:spPr>
        <p:txBody>
          <a:bodyPr vert="horz" lIns="91440" tIns="45720" rIns="91440" bIns="45720" rtlCol="0" anchor="t">
            <a:normAutofit/>
          </a:bodyPr>
          <a:lstStyle/>
          <a:p>
            <a:pPr algn="l"/>
            <a:endParaRPr lang="en-US" sz="1600" b="0" i="0" u="none" strike="noStrike" baseline="0" dirty="0">
              <a:latin typeface="Times New Roman" panose="02020603050405020304" pitchFamily="18" charset="0"/>
            </a:endParaRPr>
          </a:p>
          <a:p>
            <a:pPr marL="0" indent="0" algn="ctr">
              <a:buNone/>
            </a:pPr>
            <a:r>
              <a:rPr lang="en-US" sz="2800" b="1" dirty="0">
                <a:latin typeface="+mj-lt"/>
                <a:ea typeface="+mj-ea"/>
                <a:cs typeface="+mj-cs"/>
              </a:rPr>
              <a:t>Center for Drug Evaluation and Research (CDER) 	</a:t>
            </a:r>
            <a:endParaRPr lang="en-US" sz="2800" b="1" dirty="0">
              <a:latin typeface="+mj-lt"/>
              <a:ea typeface="Calibri"/>
              <a:cs typeface="Calibri"/>
            </a:endParaRPr>
          </a:p>
          <a:p>
            <a:pPr marL="0" indent="0" algn="ctr">
              <a:buNone/>
            </a:pPr>
            <a:endParaRPr lang="en-US" sz="2800"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265679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098A-36B7-9A6F-4D7D-39F68F8A9A22}"/>
              </a:ext>
            </a:extLst>
          </p:cNvPr>
          <p:cNvSpPr>
            <a:spLocks noGrp="1"/>
          </p:cNvSpPr>
          <p:nvPr>
            <p:ph type="title"/>
          </p:nvPr>
        </p:nvSpPr>
        <p:spPr>
          <a:xfrm>
            <a:off x="323850" y="767759"/>
            <a:ext cx="8509103" cy="694515"/>
          </a:xfrm>
        </p:spPr>
        <p:txBody>
          <a:bodyPr>
            <a:noAutofit/>
          </a:bodyPr>
          <a:lstStyle/>
          <a:p>
            <a:pPr marL="0" indent="0"/>
            <a:r>
              <a:rPr lang="en-US" sz="2800" b="1" dirty="0">
                <a:latin typeface="+mj-lt"/>
                <a:ea typeface="+mj-ea"/>
                <a:cs typeface="+mj-cs"/>
              </a:rPr>
              <a:t>Center for Drug Evaluation and Research 	</a:t>
            </a:r>
            <a:br>
              <a:rPr lang="en-US" sz="2800" b="1" dirty="0">
                <a:latin typeface="+mj-lt"/>
                <a:ea typeface="+mj-ea"/>
                <a:cs typeface="+mj-cs"/>
              </a:rPr>
            </a:br>
            <a:br>
              <a:rPr lang="en-US" sz="2800" b="1" dirty="0">
                <a:latin typeface="+mj-lt"/>
                <a:ea typeface="+mj-ea"/>
                <a:cs typeface="+mj-cs"/>
              </a:rPr>
            </a:br>
            <a:endParaRPr lang="en-US" sz="2800" dirty="0"/>
          </a:p>
        </p:txBody>
      </p:sp>
      <p:sp>
        <p:nvSpPr>
          <p:cNvPr id="3" name="Content Placeholder 2">
            <a:extLst>
              <a:ext uri="{FF2B5EF4-FFF2-40B4-BE49-F238E27FC236}">
                <a16:creationId xmlns:a16="http://schemas.microsoft.com/office/drawing/2014/main" id="{E3641EA0-8DF8-51EC-6C57-E48EB035F3BD}"/>
              </a:ext>
            </a:extLst>
          </p:cNvPr>
          <p:cNvSpPr>
            <a:spLocks noGrp="1"/>
          </p:cNvSpPr>
          <p:nvPr>
            <p:ph idx="1"/>
          </p:nvPr>
        </p:nvSpPr>
        <p:spPr>
          <a:xfrm>
            <a:off x="381000" y="1169373"/>
            <a:ext cx="4489475" cy="3206368"/>
          </a:xfrm>
        </p:spPr>
        <p:txBody>
          <a:bodyPr vert="horz" lIns="91440" tIns="45720" rIns="91440" bIns="45720" rtlCol="0" anchor="t">
            <a:noAutofit/>
          </a:bodyPr>
          <a:lstStyle/>
          <a:p>
            <a:pPr marL="0" indent="0" algn="l">
              <a:buNone/>
            </a:pPr>
            <a:r>
              <a:rPr lang="en-US" sz="1800" dirty="0">
                <a:highlight>
                  <a:srgbClr val="FFFFFF"/>
                </a:highlight>
                <a:cs typeface="Times New Roman" panose="02020603050405020304" pitchFamily="18" charset="0"/>
              </a:rPr>
              <a:t>1. AZSTARYS </a:t>
            </a:r>
          </a:p>
          <a:p>
            <a:pPr marL="0" indent="0" algn="l">
              <a:buNone/>
            </a:pPr>
            <a:r>
              <a:rPr lang="en-US" sz="1400" dirty="0">
                <a:highlight>
                  <a:srgbClr val="FFFFFF"/>
                </a:highlight>
                <a:cs typeface="Times New Roman" panose="02020603050405020304" pitchFamily="18" charset="0"/>
              </a:rPr>
              <a:t>(serdexmethylphenidate/dexmethylphenidate)</a:t>
            </a:r>
          </a:p>
          <a:p>
            <a:pPr marL="0" indent="0" algn="l">
              <a:spcBef>
                <a:spcPts val="1000"/>
              </a:spcBef>
              <a:buNone/>
            </a:pPr>
            <a:r>
              <a:rPr lang="en-US" sz="1800" dirty="0">
                <a:highlight>
                  <a:srgbClr val="FFFFFF"/>
                </a:highlight>
                <a:cs typeface="Times New Roman" panose="02020603050405020304" pitchFamily="18" charset="0"/>
              </a:rPr>
              <a:t>2. CAFCIT </a:t>
            </a:r>
          </a:p>
          <a:p>
            <a:pPr marL="0" indent="0" algn="l">
              <a:buNone/>
            </a:pPr>
            <a:r>
              <a:rPr lang="en-US" sz="1400" dirty="0">
                <a:highlight>
                  <a:srgbClr val="FFFFFF"/>
                </a:highlight>
                <a:cs typeface="Times New Roman" panose="02020603050405020304" pitchFamily="18" charset="0"/>
              </a:rPr>
              <a:t>(caffeine citrate)</a:t>
            </a:r>
          </a:p>
          <a:p>
            <a:pPr marL="0" indent="0" algn="l">
              <a:spcBef>
                <a:spcPts val="1000"/>
              </a:spcBef>
              <a:buNone/>
            </a:pPr>
            <a:r>
              <a:rPr lang="en-US" sz="1800" dirty="0">
                <a:highlight>
                  <a:srgbClr val="FFFFFF"/>
                </a:highlight>
                <a:cs typeface="Times New Roman" panose="02020603050405020304" pitchFamily="18" charset="0"/>
              </a:rPr>
              <a:t>3. CHANTIX </a:t>
            </a:r>
          </a:p>
          <a:p>
            <a:pPr marL="0" indent="0" algn="l">
              <a:buNone/>
            </a:pPr>
            <a:r>
              <a:rPr lang="en-US" sz="1400" dirty="0">
                <a:highlight>
                  <a:srgbClr val="FFFFFF"/>
                </a:highlight>
                <a:cs typeface="Times New Roman" panose="02020603050405020304" pitchFamily="18" charset="0"/>
              </a:rPr>
              <a:t>(</a:t>
            </a:r>
            <a:r>
              <a:rPr lang="en-US" sz="1400" dirty="0">
                <a:effectLst/>
              </a:rPr>
              <a:t>varenicicline tartrate</a:t>
            </a:r>
            <a:r>
              <a:rPr lang="en-US" sz="1400" dirty="0">
                <a:highlight>
                  <a:srgbClr val="FFFFFF"/>
                </a:highlight>
                <a:cs typeface="Times New Roman" panose="02020603050405020304" pitchFamily="18" charset="0"/>
              </a:rPr>
              <a:t>) </a:t>
            </a:r>
          </a:p>
          <a:p>
            <a:pPr marL="0" indent="0" algn="l">
              <a:spcBef>
                <a:spcPts val="1000"/>
              </a:spcBef>
              <a:buNone/>
            </a:pPr>
            <a:r>
              <a:rPr lang="en-US" sz="1800" dirty="0">
                <a:highlight>
                  <a:srgbClr val="FFFFFF"/>
                </a:highlight>
                <a:cs typeface="Times New Roman" panose="02020603050405020304" pitchFamily="18" charset="0"/>
              </a:rPr>
              <a:t>4. CIMDUO, TEMIXYS </a:t>
            </a:r>
          </a:p>
          <a:p>
            <a:pPr marL="0" indent="0" algn="l">
              <a:buNone/>
            </a:pPr>
            <a:r>
              <a:rPr lang="en-US" sz="1400" dirty="0">
                <a:highlight>
                  <a:srgbClr val="FFFFFF"/>
                </a:highlight>
                <a:cs typeface="Times New Roman" panose="02020603050405020304" pitchFamily="18" charset="0"/>
              </a:rPr>
              <a:t>(lamivudine/tenofovir disoproxil fumarate) </a:t>
            </a:r>
          </a:p>
        </p:txBody>
      </p:sp>
      <p:sp>
        <p:nvSpPr>
          <p:cNvPr id="5" name="TextBox 4">
            <a:extLst>
              <a:ext uri="{FF2B5EF4-FFF2-40B4-BE49-F238E27FC236}">
                <a16:creationId xmlns:a16="http://schemas.microsoft.com/office/drawing/2014/main" id="{BD0EA0F2-0D71-6E7A-5006-821FE0DCFB5E}"/>
              </a:ext>
            </a:extLst>
          </p:cNvPr>
          <p:cNvSpPr txBox="1"/>
          <p:nvPr/>
        </p:nvSpPr>
        <p:spPr>
          <a:xfrm>
            <a:off x="4502125" y="1169373"/>
            <a:ext cx="4489475" cy="2978251"/>
          </a:xfrm>
          <a:prstGeom prst="rect">
            <a:avLst/>
          </a:prstGeom>
          <a:noFill/>
        </p:spPr>
        <p:txBody>
          <a:bodyPr wrap="square" lIns="91440" tIns="45720" rIns="91440" bIns="45720" anchor="t">
            <a:spAutoFit/>
          </a:bodyPr>
          <a:lstStyle/>
          <a:p>
            <a:pPr marL="0" indent="0">
              <a:spcBef>
                <a:spcPts val="1000"/>
              </a:spcBef>
              <a:buNone/>
            </a:pPr>
            <a:r>
              <a:rPr lang="en-US" sz="1800" dirty="0">
                <a:latin typeface="+mn-lt"/>
                <a:cs typeface="Times New Roman"/>
              </a:rPr>
              <a:t>5. CLEOCIN HYDROCHLORIDE, </a:t>
            </a:r>
            <a:r>
              <a:rPr lang="en-US" sz="1700" dirty="0">
                <a:latin typeface="+mn-lt"/>
                <a:cs typeface="Calibri"/>
              </a:rPr>
              <a:t>CLEOCIN PHOSPHATE, </a:t>
            </a:r>
            <a:r>
              <a:rPr lang="en-US" sz="1600" dirty="0">
                <a:latin typeface="+mn-lt"/>
                <a:cs typeface="Calibri"/>
              </a:rPr>
              <a:t>CLEOCIN </a:t>
            </a:r>
            <a:r>
              <a:rPr lang="en-US" sz="1800" dirty="0">
                <a:latin typeface="+mn-lt"/>
                <a:cs typeface="Calibri"/>
              </a:rPr>
              <a:t>PHOSPHATE IN DEXTROSE 5% IN PLASTIC CONTAINER, CLINDAMYCIN PHOSPHATE IN 0.9% SODIUM CHLORIDE </a:t>
            </a:r>
            <a:endParaRPr lang="en-US" sz="1800" dirty="0">
              <a:latin typeface="+mn-lt"/>
              <a:ea typeface="Calibri"/>
              <a:cs typeface="Calibri"/>
            </a:endParaRPr>
          </a:p>
          <a:p>
            <a:pPr marL="0" indent="0">
              <a:buNone/>
            </a:pPr>
            <a:r>
              <a:rPr lang="en-US" sz="1400" dirty="0">
                <a:latin typeface="+mn-lt"/>
                <a:ea typeface="+mn-ea"/>
                <a:cs typeface="Times New Roman"/>
              </a:rPr>
              <a:t>(clindamycin hydrochloride</a:t>
            </a:r>
            <a:r>
              <a:rPr lang="en-US" sz="1400" dirty="0">
                <a:latin typeface="+mn-lt"/>
                <a:cs typeface="Times New Roman"/>
              </a:rPr>
              <a:t>, </a:t>
            </a:r>
            <a:r>
              <a:rPr lang="en-US" sz="1400" dirty="0">
                <a:latin typeface="+mn-lt"/>
                <a:ea typeface="+mn-ea"/>
                <a:cs typeface="Times New Roman"/>
              </a:rPr>
              <a:t>clindamycin phosphate</a:t>
            </a:r>
            <a:r>
              <a:rPr lang="en-US" sz="1400" dirty="0">
                <a:latin typeface="+mn-lt"/>
                <a:cs typeface="Times New Roman"/>
              </a:rPr>
              <a:t>)</a:t>
            </a:r>
            <a:r>
              <a:rPr lang="en-US" sz="1300" dirty="0">
                <a:latin typeface="+mn-lt"/>
                <a:cs typeface="Calibri"/>
              </a:rPr>
              <a:t> </a:t>
            </a:r>
            <a:endParaRPr lang="en-US" sz="1700" dirty="0">
              <a:latin typeface="+mn-lt"/>
              <a:ea typeface="Calibri"/>
              <a:cs typeface="Calibri"/>
            </a:endParaRPr>
          </a:p>
          <a:p>
            <a:pPr defTabSz="457200">
              <a:spcBef>
                <a:spcPts val="1000"/>
              </a:spcBef>
            </a:pPr>
            <a:r>
              <a:rPr lang="en-US" dirty="0">
                <a:highlight>
                  <a:srgbClr val="FFFFFF"/>
                </a:highlight>
                <a:latin typeface="+mn-lt"/>
                <a:ea typeface="+mn-ea"/>
                <a:cs typeface="Times New Roman"/>
              </a:rPr>
              <a:t>6. DYANAVEL XR </a:t>
            </a:r>
            <a:endParaRPr lang="en-US" dirty="0">
              <a:highlight>
                <a:srgbClr val="FFFF00"/>
              </a:highlight>
              <a:latin typeface="+mn-lt"/>
              <a:ea typeface="Calibri"/>
              <a:cs typeface="Times New Roman"/>
            </a:endParaRPr>
          </a:p>
          <a:p>
            <a:pPr defTabSz="457200"/>
            <a:r>
              <a:rPr lang="en-US" sz="1400" dirty="0">
                <a:highlight>
                  <a:srgbClr val="FFFFFF"/>
                </a:highlight>
                <a:latin typeface="+mn-lt"/>
                <a:ea typeface="+mn-ea"/>
                <a:cs typeface="Times New Roman" panose="02020603050405020304" pitchFamily="18" charset="0"/>
              </a:rPr>
              <a:t>(amphetamine)</a:t>
            </a:r>
          </a:p>
          <a:p>
            <a:pPr defTabSz="457200">
              <a:spcBef>
                <a:spcPct val="20000"/>
              </a:spcBef>
            </a:pPr>
            <a:endParaRPr lang="en-US" dirty="0">
              <a:highlight>
                <a:srgbClr val="FFFFFF"/>
              </a:highlight>
              <a:latin typeface="+mn-lt"/>
              <a:ea typeface="Calibri"/>
              <a:cs typeface="Times New Roman" panose="02020603050405020304" pitchFamily="18" charset="0"/>
            </a:endParaRPr>
          </a:p>
          <a:p>
            <a:pPr defTabSz="457200">
              <a:spcBef>
                <a:spcPct val="20000"/>
              </a:spcBef>
            </a:pPr>
            <a:endParaRPr lang="en-US" dirty="0">
              <a:highlight>
                <a:srgbClr val="FFFFFF"/>
              </a:highlight>
              <a:latin typeface="+mn-lt"/>
              <a:ea typeface="Calibri"/>
              <a:cs typeface="Times New Roman" panose="02020603050405020304" pitchFamily="18" charset="0"/>
            </a:endParaRPr>
          </a:p>
        </p:txBody>
      </p:sp>
    </p:spTree>
    <p:extLst>
      <p:ext uri="{BB962C8B-B14F-4D97-AF65-F5344CB8AC3E}">
        <p14:creationId xmlns:p14="http://schemas.microsoft.com/office/powerpoint/2010/main" val="2780373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098A-36B7-9A6F-4D7D-39F68F8A9A22}"/>
              </a:ext>
            </a:extLst>
          </p:cNvPr>
          <p:cNvSpPr>
            <a:spLocks noGrp="1"/>
          </p:cNvSpPr>
          <p:nvPr>
            <p:ph type="title"/>
          </p:nvPr>
        </p:nvSpPr>
        <p:spPr/>
        <p:txBody>
          <a:bodyPr>
            <a:noAutofit/>
          </a:bodyPr>
          <a:lstStyle/>
          <a:p>
            <a:pPr marL="0" indent="0"/>
            <a:r>
              <a:rPr lang="en-US" sz="2800" b="1" dirty="0">
                <a:latin typeface="+mj-lt"/>
                <a:ea typeface="+mj-ea"/>
                <a:cs typeface="+mj-cs"/>
              </a:rPr>
              <a:t>Center for Drug Evaluation and Research 	</a:t>
            </a:r>
            <a:br>
              <a:rPr lang="en-US" sz="2800" b="1" dirty="0">
                <a:latin typeface="+mj-lt"/>
                <a:ea typeface="+mj-ea"/>
                <a:cs typeface="+mj-cs"/>
              </a:rPr>
            </a:br>
            <a:br>
              <a:rPr lang="en-US" sz="2800" b="1" dirty="0">
                <a:latin typeface="+mj-lt"/>
                <a:ea typeface="+mj-ea"/>
                <a:cs typeface="+mj-cs"/>
              </a:rPr>
            </a:br>
            <a:endParaRPr lang="en-US" sz="2800" dirty="0"/>
          </a:p>
        </p:txBody>
      </p:sp>
      <p:sp>
        <p:nvSpPr>
          <p:cNvPr id="3" name="Content Placeholder 2">
            <a:extLst>
              <a:ext uri="{FF2B5EF4-FFF2-40B4-BE49-F238E27FC236}">
                <a16:creationId xmlns:a16="http://schemas.microsoft.com/office/drawing/2014/main" id="{E3641EA0-8DF8-51EC-6C57-E48EB035F3BD}"/>
              </a:ext>
            </a:extLst>
          </p:cNvPr>
          <p:cNvSpPr>
            <a:spLocks noGrp="1"/>
          </p:cNvSpPr>
          <p:nvPr>
            <p:ph idx="1"/>
          </p:nvPr>
        </p:nvSpPr>
        <p:spPr>
          <a:xfrm>
            <a:off x="410185" y="1161209"/>
            <a:ext cx="4502201" cy="3725836"/>
          </a:xfrm>
        </p:spPr>
        <p:txBody>
          <a:bodyPr>
            <a:noAutofit/>
          </a:bodyPr>
          <a:lstStyle/>
          <a:p>
            <a:pPr marL="0" indent="0" defTabSz="457200">
              <a:spcBef>
                <a:spcPts val="1000"/>
              </a:spcBef>
              <a:buNone/>
            </a:pPr>
            <a:r>
              <a:rPr lang="en-US" sz="1800" dirty="0">
                <a:highlight>
                  <a:srgbClr val="FFFFFF"/>
                </a:highlight>
                <a:cs typeface="Times New Roman" panose="02020603050405020304" pitchFamily="18" charset="0"/>
              </a:rPr>
              <a:t>7. EVEKEO ODT </a:t>
            </a:r>
          </a:p>
          <a:p>
            <a:pPr marL="0" indent="0" defTabSz="457200">
              <a:buNone/>
            </a:pPr>
            <a:r>
              <a:rPr lang="en-US" sz="1400" dirty="0">
                <a:highlight>
                  <a:srgbClr val="FFFFFF"/>
                </a:highlight>
                <a:ea typeface="+mn-ea"/>
                <a:cs typeface="Times New Roman" panose="02020603050405020304" pitchFamily="18" charset="0"/>
              </a:rPr>
              <a:t>(amphetamine sulfate)</a:t>
            </a:r>
          </a:p>
          <a:p>
            <a:pPr marL="0" indent="0" defTabSz="457200">
              <a:spcBef>
                <a:spcPts val="1000"/>
              </a:spcBef>
              <a:buNone/>
            </a:pPr>
            <a:r>
              <a:rPr lang="en-US" sz="1800" dirty="0">
                <a:highlight>
                  <a:srgbClr val="FFFFFF"/>
                </a:highlight>
                <a:cs typeface="Times New Roman" panose="02020603050405020304" pitchFamily="18" charset="0"/>
              </a:rPr>
              <a:t>8</a:t>
            </a:r>
            <a:r>
              <a:rPr lang="en-US" sz="1800" dirty="0">
                <a:highlight>
                  <a:srgbClr val="FFFFFF"/>
                </a:highlight>
                <a:ea typeface="+mn-ea"/>
                <a:cs typeface="Times New Roman" panose="02020603050405020304" pitchFamily="18" charset="0"/>
              </a:rPr>
              <a:t>. GATTEX </a:t>
            </a:r>
            <a:endParaRPr lang="en-US" sz="1800" dirty="0">
              <a:highlight>
                <a:srgbClr val="FFFFFF"/>
              </a:highlight>
              <a:ea typeface="Calibri"/>
              <a:cs typeface="Times New Roman" panose="02020603050405020304" pitchFamily="18" charset="0"/>
            </a:endParaRPr>
          </a:p>
          <a:p>
            <a:pPr marL="0" indent="0" defTabSz="457200">
              <a:buNone/>
            </a:pPr>
            <a:r>
              <a:rPr lang="en-US" sz="1400" dirty="0">
                <a:highlight>
                  <a:srgbClr val="FFFFFF"/>
                </a:highlight>
                <a:ea typeface="+mn-ea"/>
                <a:cs typeface="Times New Roman"/>
              </a:rPr>
              <a:t>(teduglutide)</a:t>
            </a:r>
            <a:endParaRPr lang="en-US" sz="1400" dirty="0">
              <a:highlight>
                <a:srgbClr val="FFFFFF"/>
              </a:highlight>
              <a:ea typeface="Calibri"/>
              <a:cs typeface="Times New Roman"/>
            </a:endParaRPr>
          </a:p>
          <a:p>
            <a:pPr marL="0" indent="0">
              <a:spcBef>
                <a:spcPts val="1000"/>
              </a:spcBef>
              <a:buNone/>
            </a:pPr>
            <a:r>
              <a:rPr lang="en-US" sz="1800" dirty="0">
                <a:highlight>
                  <a:srgbClr val="FFFFFF"/>
                </a:highlight>
                <a:ea typeface="Calibri"/>
                <a:cs typeface="Calibri"/>
              </a:rPr>
              <a:t>9. GILENYA, TASCENSO ODT </a:t>
            </a:r>
          </a:p>
          <a:p>
            <a:pPr marL="0" indent="0" defTabSz="457200">
              <a:buNone/>
            </a:pPr>
            <a:r>
              <a:rPr lang="en-US" sz="1400" dirty="0">
                <a:highlight>
                  <a:srgbClr val="FFFFFF"/>
                </a:highlight>
                <a:ea typeface="Calibri"/>
                <a:cs typeface="Times New Roman"/>
              </a:rPr>
              <a:t>(fingolimod) </a:t>
            </a:r>
            <a:endParaRPr lang="en-US" sz="1400" dirty="0"/>
          </a:p>
          <a:p>
            <a:pPr marL="0" indent="0">
              <a:spcBef>
                <a:spcPts val="1000"/>
              </a:spcBef>
              <a:buNone/>
            </a:pPr>
            <a:r>
              <a:rPr lang="en-US" sz="1800" dirty="0">
                <a:cs typeface="Times New Roman" panose="02020603050405020304" pitchFamily="18" charset="0"/>
              </a:rPr>
              <a:t>10. JANUVIA, JANUMET, JANUMET XR</a:t>
            </a:r>
          </a:p>
          <a:p>
            <a:pPr marL="0" indent="0" algn="l">
              <a:buNone/>
            </a:pPr>
            <a:r>
              <a:rPr lang="en-US" sz="1400" dirty="0">
                <a:cs typeface="Times New Roman" panose="02020603050405020304" pitchFamily="18" charset="0"/>
              </a:rPr>
              <a:t>(sitagliptin, sitagliptin/metformin HCl, sitagliptin/metformin hydrochloride extended release)</a:t>
            </a:r>
          </a:p>
          <a:p>
            <a:pPr marL="0" indent="0" algn="l">
              <a:spcBef>
                <a:spcPts val="1000"/>
              </a:spcBef>
              <a:buNone/>
            </a:pPr>
            <a:r>
              <a:rPr lang="en-US" sz="1800" dirty="0">
                <a:highlight>
                  <a:srgbClr val="FFFFFF"/>
                </a:highlight>
                <a:cs typeface="Times New Roman" panose="02020603050405020304" pitchFamily="18" charset="0"/>
              </a:rPr>
              <a:t>11. KAPSPARGO SPRINKLE</a:t>
            </a:r>
          </a:p>
          <a:p>
            <a:pPr marL="0" indent="0">
              <a:buNone/>
            </a:pPr>
            <a:r>
              <a:rPr lang="en-US" sz="1400" dirty="0">
                <a:highlight>
                  <a:srgbClr val="FFFFFF"/>
                </a:highlight>
                <a:cs typeface="Times New Roman" panose="02020603050405020304" pitchFamily="18" charset="0"/>
              </a:rPr>
              <a:t>(metoprolol succinate extended release)</a:t>
            </a:r>
          </a:p>
          <a:p>
            <a:pPr marL="0" indent="0" algn="l">
              <a:buNone/>
            </a:pPr>
            <a:endParaRPr lang="en-US" sz="1400" dirty="0">
              <a:highlight>
                <a:srgbClr val="FFFFFF"/>
              </a:highlight>
              <a:cs typeface="Times New Roman" panose="02020603050405020304" pitchFamily="18" charset="0"/>
            </a:endParaRPr>
          </a:p>
          <a:p>
            <a:pPr marL="0" indent="0">
              <a:buNone/>
            </a:pPr>
            <a:endParaRPr lang="en-US" sz="1600" dirty="0">
              <a:highlight>
                <a:srgbClr val="FFFFFF"/>
              </a:highlight>
              <a:ea typeface="+mn-ea"/>
              <a:cs typeface="Times New Roman" panose="02020603050405020304" pitchFamily="18" charset="0"/>
            </a:endParaRPr>
          </a:p>
          <a:p>
            <a:pPr marL="0" indent="0" algn="l">
              <a:buNone/>
            </a:pPr>
            <a:endParaRPr lang="en-US" sz="1600" dirty="0">
              <a:highlight>
                <a:srgbClr val="FFFFFF"/>
              </a:highlight>
              <a:cs typeface="Times New Roman" panose="02020603050405020304" pitchFamily="18" charset="0"/>
            </a:endParaRPr>
          </a:p>
          <a:p>
            <a:pPr marL="0" indent="0" algn="l">
              <a:buNone/>
            </a:pPr>
            <a:endParaRPr lang="en-US" sz="1600" dirty="0">
              <a:highlight>
                <a:srgbClr val="FFFFFF"/>
              </a:highlight>
              <a:cs typeface="Times New Roman" panose="02020603050405020304" pitchFamily="18" charset="0"/>
            </a:endParaRPr>
          </a:p>
          <a:p>
            <a:pPr marL="0" indent="0">
              <a:buNone/>
            </a:pPr>
            <a:endParaRPr lang="en-US" sz="1600" dirty="0">
              <a:highlight>
                <a:srgbClr val="FFFFFF"/>
              </a:highlight>
              <a:cs typeface="Times New Roman" panose="02020603050405020304" pitchFamily="18" charset="0"/>
            </a:endParaRPr>
          </a:p>
          <a:p>
            <a:pPr marL="0" indent="0">
              <a:buNone/>
            </a:pPr>
            <a:endParaRPr lang="en-US" sz="1800" dirty="0"/>
          </a:p>
        </p:txBody>
      </p:sp>
      <p:sp>
        <p:nvSpPr>
          <p:cNvPr id="5" name="TextBox 4">
            <a:extLst>
              <a:ext uri="{FF2B5EF4-FFF2-40B4-BE49-F238E27FC236}">
                <a16:creationId xmlns:a16="http://schemas.microsoft.com/office/drawing/2014/main" id="{BD0EA0F2-0D71-6E7A-5006-821FE0DCFB5E}"/>
              </a:ext>
            </a:extLst>
          </p:cNvPr>
          <p:cNvSpPr txBox="1"/>
          <p:nvPr/>
        </p:nvSpPr>
        <p:spPr>
          <a:xfrm>
            <a:off x="4833671" y="1161209"/>
            <a:ext cx="3541926" cy="4397101"/>
          </a:xfrm>
          <a:prstGeom prst="rect">
            <a:avLst/>
          </a:prstGeom>
          <a:noFill/>
        </p:spPr>
        <p:txBody>
          <a:bodyPr wrap="square">
            <a:spAutoFit/>
          </a:bodyPr>
          <a:lstStyle/>
          <a:p>
            <a:pPr marL="0" indent="0" algn="l">
              <a:buNone/>
            </a:pPr>
            <a:r>
              <a:rPr lang="en-US" dirty="0">
                <a:highlight>
                  <a:srgbClr val="FFFFFF"/>
                </a:highlight>
                <a:latin typeface="+mn-lt"/>
                <a:cs typeface="Times New Roman" panose="02020603050405020304" pitchFamily="18" charset="0"/>
              </a:rPr>
              <a:t>12. LITHIUM </a:t>
            </a:r>
          </a:p>
          <a:p>
            <a:pPr marL="0" indent="0">
              <a:buNone/>
            </a:pPr>
            <a:r>
              <a:rPr lang="en-US" sz="1400" dirty="0">
                <a:highlight>
                  <a:srgbClr val="FFFFFF"/>
                </a:highlight>
                <a:latin typeface="+mn-lt"/>
                <a:cs typeface="Times New Roman" panose="02020603050405020304" pitchFamily="18" charset="0"/>
              </a:rPr>
              <a:t>(lithium carbonate, lithium oral solution)</a:t>
            </a:r>
          </a:p>
          <a:p>
            <a:pPr marL="0" indent="0" algn="l">
              <a:spcBef>
                <a:spcPts val="1000"/>
              </a:spcBef>
              <a:buNone/>
            </a:pPr>
            <a:r>
              <a:rPr lang="en-US" dirty="0">
                <a:highlight>
                  <a:srgbClr val="FFFFFF"/>
                </a:highlight>
                <a:latin typeface="+mn-lt"/>
                <a:cs typeface="Times New Roman" panose="02020603050405020304" pitchFamily="18" charset="0"/>
              </a:rPr>
              <a:t>13. LOTEMAX</a:t>
            </a:r>
          </a:p>
          <a:p>
            <a:pPr marL="0" indent="0">
              <a:buNone/>
            </a:pPr>
            <a:r>
              <a:rPr lang="en-US" sz="1400" dirty="0">
                <a:highlight>
                  <a:srgbClr val="FFFFFF"/>
                </a:highlight>
                <a:latin typeface="+mn-lt"/>
                <a:cs typeface="Times New Roman" panose="02020603050405020304" pitchFamily="18" charset="0"/>
              </a:rPr>
              <a:t>(loteprednol etabonate) </a:t>
            </a:r>
          </a:p>
          <a:p>
            <a:pPr marL="0" indent="0">
              <a:spcBef>
                <a:spcPts val="1000"/>
              </a:spcBef>
              <a:buNone/>
            </a:pPr>
            <a:r>
              <a:rPr lang="en-US" dirty="0">
                <a:highlight>
                  <a:srgbClr val="FFFFFF"/>
                </a:highlight>
                <a:latin typeface="+mn-lt"/>
                <a:ea typeface="+mn-ea"/>
                <a:cs typeface="Times New Roman" panose="02020603050405020304" pitchFamily="18" charset="0"/>
              </a:rPr>
              <a:t>14. LUMASON</a:t>
            </a:r>
            <a:r>
              <a:rPr lang="en-US" sz="2400" dirty="0">
                <a:highlight>
                  <a:srgbClr val="FFFFFF"/>
                </a:highlight>
                <a:latin typeface="+mn-lt"/>
                <a:cs typeface="Times New Roman" panose="02020603050405020304" pitchFamily="18" charset="0"/>
              </a:rPr>
              <a:t> </a:t>
            </a:r>
            <a:endParaRPr lang="en-US" sz="1800" dirty="0">
              <a:highlight>
                <a:srgbClr val="FFFFFF"/>
              </a:highlight>
              <a:latin typeface="+mn-lt"/>
              <a:cs typeface="Times New Roman" panose="02020603050405020304" pitchFamily="18" charset="0"/>
            </a:endParaRPr>
          </a:p>
          <a:p>
            <a:pPr marL="0" indent="0" algn="l">
              <a:buNone/>
            </a:pPr>
            <a:r>
              <a:rPr lang="en-US" sz="1400" dirty="0">
                <a:highlight>
                  <a:srgbClr val="FFFFFF"/>
                </a:highlight>
                <a:latin typeface="+mn-lt"/>
                <a:cs typeface="Times New Roman" panose="02020603050405020304" pitchFamily="18" charset="0"/>
              </a:rPr>
              <a:t>(sulfur hexafluoride lipid-type A microspheres)</a:t>
            </a:r>
          </a:p>
          <a:p>
            <a:pPr marL="0" indent="0">
              <a:spcBef>
                <a:spcPts val="1000"/>
              </a:spcBef>
              <a:buNone/>
            </a:pPr>
            <a:r>
              <a:rPr lang="en-US" dirty="0">
                <a:highlight>
                  <a:srgbClr val="FFFFFF"/>
                </a:highlight>
                <a:latin typeface="+mn-lt"/>
                <a:ea typeface="+mn-ea"/>
                <a:cs typeface="Times New Roman" panose="02020603050405020304" pitchFamily="18" charset="0"/>
              </a:rPr>
              <a:t>15. MAVYRET</a:t>
            </a:r>
          </a:p>
          <a:p>
            <a:pPr marL="0" indent="0">
              <a:buNone/>
            </a:pPr>
            <a:r>
              <a:rPr lang="en-US" sz="1400" dirty="0">
                <a:highlight>
                  <a:srgbClr val="FFFFFF"/>
                </a:highlight>
                <a:latin typeface="+mn-lt"/>
                <a:cs typeface="Times New Roman" panose="02020603050405020304" pitchFamily="18" charset="0"/>
              </a:rPr>
              <a:t>(glecaprevir/pibrentasvir)</a:t>
            </a:r>
          </a:p>
          <a:p>
            <a:pPr algn="l">
              <a:spcBef>
                <a:spcPts val="1000"/>
              </a:spcBef>
            </a:pPr>
            <a:r>
              <a:rPr lang="en-US" sz="1800" dirty="0">
                <a:highlight>
                  <a:srgbClr val="FFFFFF"/>
                </a:highlight>
                <a:latin typeface="+mn-lt"/>
                <a:cs typeface="Times New Roman" panose="02020603050405020304" pitchFamily="18" charset="0"/>
              </a:rPr>
              <a:t>16. MIRCERA </a:t>
            </a:r>
          </a:p>
          <a:p>
            <a:pPr algn="l"/>
            <a:r>
              <a:rPr lang="en-US" sz="1400" dirty="0">
                <a:highlight>
                  <a:srgbClr val="FFFFFF"/>
                </a:highlight>
                <a:latin typeface="+mn-lt"/>
                <a:cs typeface="Times New Roman" panose="02020603050405020304" pitchFamily="18" charset="0"/>
              </a:rPr>
              <a:t>(methoxy polyethylene glycol-epoetin beta)</a:t>
            </a:r>
          </a:p>
          <a:p>
            <a:endParaRPr lang="en-US" sz="1800" dirty="0">
              <a:highlight>
                <a:srgbClr val="FFFFFF"/>
              </a:highlight>
              <a:latin typeface="+mn-lt"/>
              <a:cs typeface="Times New Roman" panose="02020603050405020304" pitchFamily="18" charset="0"/>
            </a:endParaRPr>
          </a:p>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highlight>
                <a:srgbClr val="FFFFFF"/>
              </a:highlight>
              <a:uLnTx/>
              <a:uFillTx/>
              <a:latin typeface="+mn-lt"/>
              <a:ea typeface="ＭＳ Ｐゴシック" charset="-128"/>
              <a:cs typeface="Times New Roman" panose="02020603050405020304" pitchFamily="18" charset="0"/>
            </a:endParaRPr>
          </a:p>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FFFFFF"/>
              </a:highlight>
              <a:uLnTx/>
              <a:uFillTx/>
              <a:latin typeface="+mn-lt"/>
              <a:ea typeface="ＭＳ Ｐゴシック" charset="-128"/>
              <a:cs typeface="Times New Roman" panose="02020603050405020304" pitchFamily="18" charset="0"/>
            </a:endParaRPr>
          </a:p>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FFFFFF"/>
              </a:highlight>
              <a:uLnTx/>
              <a:uFillTx/>
              <a:latin typeface="+mn-lt"/>
              <a:ea typeface="ＭＳ Ｐゴシック" charset="-128"/>
              <a:cs typeface="Times New Roman" panose="02020603050405020304" pitchFamily="18" charset="0"/>
            </a:endParaRPr>
          </a:p>
        </p:txBody>
      </p:sp>
    </p:spTree>
    <p:extLst>
      <p:ext uri="{BB962C8B-B14F-4D97-AF65-F5344CB8AC3E}">
        <p14:creationId xmlns:p14="http://schemas.microsoft.com/office/powerpoint/2010/main" val="3000377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098A-36B7-9A6F-4D7D-39F68F8A9A22}"/>
              </a:ext>
            </a:extLst>
          </p:cNvPr>
          <p:cNvSpPr>
            <a:spLocks noGrp="1"/>
          </p:cNvSpPr>
          <p:nvPr>
            <p:ph type="title"/>
          </p:nvPr>
        </p:nvSpPr>
        <p:spPr/>
        <p:txBody>
          <a:bodyPr>
            <a:noAutofit/>
          </a:bodyPr>
          <a:lstStyle/>
          <a:p>
            <a:pPr marL="0" indent="0"/>
            <a:r>
              <a:rPr lang="en-US" sz="2800" b="1" dirty="0">
                <a:latin typeface="+mj-lt"/>
                <a:ea typeface="+mj-ea"/>
                <a:cs typeface="+mj-cs"/>
              </a:rPr>
              <a:t>Center for Drug Evaluation and Research 	</a:t>
            </a:r>
            <a:br>
              <a:rPr lang="en-US" sz="2800" b="1" dirty="0">
                <a:latin typeface="+mj-lt"/>
                <a:ea typeface="+mj-ea"/>
                <a:cs typeface="+mj-cs"/>
              </a:rPr>
            </a:br>
            <a:br>
              <a:rPr lang="en-US" sz="2800" b="1" dirty="0">
                <a:latin typeface="+mj-lt"/>
                <a:ea typeface="+mj-ea"/>
                <a:cs typeface="+mj-cs"/>
              </a:rPr>
            </a:br>
            <a:endParaRPr lang="en-US" sz="2800" dirty="0"/>
          </a:p>
        </p:txBody>
      </p:sp>
      <p:sp>
        <p:nvSpPr>
          <p:cNvPr id="3" name="Content Placeholder 2">
            <a:extLst>
              <a:ext uri="{FF2B5EF4-FFF2-40B4-BE49-F238E27FC236}">
                <a16:creationId xmlns:a16="http://schemas.microsoft.com/office/drawing/2014/main" id="{E3641EA0-8DF8-51EC-6C57-E48EB035F3BD}"/>
              </a:ext>
            </a:extLst>
          </p:cNvPr>
          <p:cNvSpPr>
            <a:spLocks noGrp="1"/>
          </p:cNvSpPr>
          <p:nvPr>
            <p:ph idx="1"/>
          </p:nvPr>
        </p:nvSpPr>
        <p:spPr>
          <a:xfrm>
            <a:off x="488151" y="1161209"/>
            <a:ext cx="4014694" cy="3214532"/>
          </a:xfrm>
        </p:spPr>
        <p:txBody>
          <a:bodyPr>
            <a:noAutofit/>
          </a:bodyPr>
          <a:lstStyle/>
          <a:p>
            <a:pPr marL="0" indent="0">
              <a:spcBef>
                <a:spcPts val="1000"/>
              </a:spcBef>
              <a:buNone/>
            </a:pPr>
            <a:r>
              <a:rPr lang="en-US" sz="1800" dirty="0">
                <a:highlight>
                  <a:srgbClr val="FFFFFF"/>
                </a:highlight>
                <a:cs typeface="Times New Roman" panose="02020603050405020304" pitchFamily="18" charset="0"/>
              </a:rPr>
              <a:t>17. MULTRYS,TRALEMENT, ZINC SULFATE, SELENIOUS ACID</a:t>
            </a:r>
          </a:p>
          <a:p>
            <a:pPr marL="0" indent="0" algn="l">
              <a:buNone/>
            </a:pPr>
            <a:r>
              <a:rPr lang="en-US" sz="1400" dirty="0">
                <a:highlight>
                  <a:srgbClr val="FFFFFF"/>
                </a:highlight>
                <a:cs typeface="Times New Roman" panose="02020603050405020304" pitchFamily="18" charset="0"/>
              </a:rPr>
              <a:t>(trace elements)</a:t>
            </a:r>
          </a:p>
          <a:p>
            <a:pPr marL="0" indent="0" algn="l">
              <a:spcBef>
                <a:spcPts val="1000"/>
              </a:spcBef>
              <a:buNone/>
            </a:pPr>
            <a:r>
              <a:rPr lang="en-US" sz="1800" dirty="0">
                <a:highlight>
                  <a:srgbClr val="FFFFFF"/>
                </a:highlight>
                <a:cs typeface="Times New Roman" panose="02020603050405020304" pitchFamily="18" charset="0"/>
              </a:rPr>
              <a:t>18. MYDAYIS</a:t>
            </a:r>
          </a:p>
          <a:p>
            <a:pPr marL="0" indent="0" algn="l">
              <a:buNone/>
            </a:pPr>
            <a:r>
              <a:rPr lang="en-US" sz="1400" dirty="0">
                <a:highlight>
                  <a:srgbClr val="FFFFFF"/>
                </a:highlight>
                <a:cs typeface="Times New Roman" panose="02020603050405020304" pitchFamily="18" charset="0"/>
              </a:rPr>
              <a:t>(mixed salts of a single-entity amphetamine)</a:t>
            </a:r>
          </a:p>
          <a:p>
            <a:pPr marL="0" indent="0" algn="l">
              <a:buNone/>
            </a:pPr>
            <a:r>
              <a:rPr lang="en-US" sz="1800" dirty="0">
                <a:highlight>
                  <a:srgbClr val="FFFFFF"/>
                </a:highlight>
                <a:cs typeface="Times New Roman" panose="02020603050405020304" pitchFamily="18" charset="0"/>
              </a:rPr>
              <a:t>19. NATROBA</a:t>
            </a:r>
          </a:p>
          <a:p>
            <a:pPr marL="0" indent="0" algn="l">
              <a:buNone/>
            </a:pPr>
            <a:r>
              <a:rPr lang="en-US" sz="1400" dirty="0">
                <a:highlight>
                  <a:srgbClr val="FFFFFF"/>
                </a:highlight>
                <a:cs typeface="Times New Roman" panose="02020603050405020304" pitchFamily="18" charset="0"/>
              </a:rPr>
              <a:t>(spinosad)</a:t>
            </a:r>
          </a:p>
          <a:p>
            <a:pPr marL="0" indent="0" algn="l">
              <a:spcBef>
                <a:spcPts val="1000"/>
              </a:spcBef>
              <a:buNone/>
            </a:pPr>
            <a:r>
              <a:rPr lang="en-US" sz="1800" dirty="0">
                <a:highlight>
                  <a:srgbClr val="FFFFFF"/>
                </a:highlight>
                <a:cs typeface="Times New Roman" panose="02020603050405020304" pitchFamily="18" charset="0"/>
              </a:rPr>
              <a:t>20. PRADAXA </a:t>
            </a:r>
          </a:p>
          <a:p>
            <a:pPr marL="0" indent="0" algn="l">
              <a:buNone/>
            </a:pPr>
            <a:r>
              <a:rPr lang="en-US" sz="1400" dirty="0">
                <a:highlight>
                  <a:srgbClr val="FFFFFF"/>
                </a:highlight>
                <a:cs typeface="Times New Roman" panose="02020603050405020304" pitchFamily="18" charset="0"/>
              </a:rPr>
              <a:t>(dabigatran etexilate)</a:t>
            </a:r>
          </a:p>
          <a:p>
            <a:pPr marL="0" indent="0" algn="l">
              <a:spcBef>
                <a:spcPts val="1000"/>
              </a:spcBef>
              <a:buNone/>
            </a:pPr>
            <a:endParaRPr lang="en-US" sz="1400" dirty="0">
              <a:highlight>
                <a:srgbClr val="FFFFFF"/>
              </a:highlight>
              <a:cs typeface="Times New Roman" panose="02020603050405020304" pitchFamily="18" charset="0"/>
            </a:endParaRPr>
          </a:p>
          <a:p>
            <a:pPr marL="0" indent="0">
              <a:buNone/>
            </a:pPr>
            <a:endParaRPr lang="en-US" sz="1800" dirty="0">
              <a:highlight>
                <a:srgbClr val="FFFFFF"/>
              </a:highlight>
              <a:cs typeface="Times New Roman" panose="02020603050405020304" pitchFamily="18" charset="0"/>
            </a:endParaRPr>
          </a:p>
          <a:p>
            <a:pPr marL="0" indent="0" algn="l">
              <a:buNone/>
            </a:pPr>
            <a:endParaRPr lang="en-US" sz="1600" dirty="0">
              <a:highlight>
                <a:srgbClr val="FFFFFF"/>
              </a:highlight>
              <a:cs typeface="Times New Roman" panose="02020603050405020304" pitchFamily="18" charset="0"/>
            </a:endParaRPr>
          </a:p>
          <a:p>
            <a:pPr marL="0" indent="0">
              <a:buNone/>
            </a:pPr>
            <a:endParaRPr lang="en-US" sz="1600" dirty="0">
              <a:highlight>
                <a:srgbClr val="FFFFFF"/>
              </a:highlight>
              <a:cs typeface="Times New Roman" panose="02020603050405020304" pitchFamily="18" charset="0"/>
            </a:endParaRPr>
          </a:p>
          <a:p>
            <a:pPr marL="0" indent="0">
              <a:buNone/>
            </a:pPr>
            <a:endParaRPr lang="en-US" sz="1400" dirty="0">
              <a:highlight>
                <a:srgbClr val="FFFFFF"/>
              </a:highlight>
              <a:cs typeface="Times New Roman" panose="02020603050405020304" pitchFamily="18" charset="0"/>
            </a:endParaRPr>
          </a:p>
        </p:txBody>
      </p:sp>
      <p:sp>
        <p:nvSpPr>
          <p:cNvPr id="5" name="TextBox 4">
            <a:extLst>
              <a:ext uri="{FF2B5EF4-FFF2-40B4-BE49-F238E27FC236}">
                <a16:creationId xmlns:a16="http://schemas.microsoft.com/office/drawing/2014/main" id="{BD0EA0F2-0D71-6E7A-5006-821FE0DCFB5E}"/>
              </a:ext>
            </a:extLst>
          </p:cNvPr>
          <p:cNvSpPr txBox="1"/>
          <p:nvPr/>
        </p:nvSpPr>
        <p:spPr>
          <a:xfrm>
            <a:off x="4895571" y="1115016"/>
            <a:ext cx="3825807" cy="3282950"/>
          </a:xfrm>
          <a:prstGeom prst="rect">
            <a:avLst/>
          </a:prstGeom>
          <a:noFill/>
        </p:spPr>
        <p:txBody>
          <a:bodyPr wrap="square">
            <a:spAutoFit/>
          </a:bodyPr>
          <a:lstStyle/>
          <a:p>
            <a:pPr marL="0" indent="0" algn="l">
              <a:spcBef>
                <a:spcPts val="1000"/>
              </a:spcBef>
              <a:buNone/>
            </a:pPr>
            <a:r>
              <a:rPr lang="en-US" dirty="0">
                <a:highlight>
                  <a:srgbClr val="FFFFFF"/>
                </a:highlight>
                <a:latin typeface="+mn-lt"/>
                <a:cs typeface="Times New Roman" panose="02020603050405020304" pitchFamily="18" charset="0"/>
              </a:rPr>
              <a:t>21. QELBREE</a:t>
            </a:r>
          </a:p>
          <a:p>
            <a:pPr marL="0" indent="0" algn="l">
              <a:buNone/>
            </a:pPr>
            <a:r>
              <a:rPr lang="en-US" sz="1400" dirty="0">
                <a:highlight>
                  <a:srgbClr val="FFFFFF"/>
                </a:highlight>
                <a:latin typeface="+mn-lt"/>
                <a:cs typeface="Times New Roman" panose="02020603050405020304" pitchFamily="18" charset="0"/>
              </a:rPr>
              <a:t>(viloxazine extended-release)</a:t>
            </a:r>
          </a:p>
          <a:p>
            <a:pPr marL="0" indent="0" algn="l">
              <a:spcBef>
                <a:spcPts val="1000"/>
              </a:spcBef>
              <a:buNone/>
            </a:pPr>
            <a:r>
              <a:rPr lang="en-US" dirty="0">
                <a:highlight>
                  <a:srgbClr val="FFFFFF"/>
                </a:highlight>
                <a:latin typeface="+mn-lt"/>
                <a:cs typeface="Times New Roman" panose="02020603050405020304" pitchFamily="18" charset="0"/>
              </a:rPr>
              <a:t>22. RIOMET ER</a:t>
            </a:r>
          </a:p>
          <a:p>
            <a:pPr marL="0" indent="0" algn="l">
              <a:buNone/>
            </a:pPr>
            <a:r>
              <a:rPr lang="en-US" sz="1400" dirty="0">
                <a:highlight>
                  <a:srgbClr val="FFFFFF"/>
                </a:highlight>
                <a:latin typeface="+mn-lt"/>
                <a:cs typeface="Times New Roman" panose="02020603050405020304" pitchFamily="18" charset="0"/>
              </a:rPr>
              <a:t>(metformin hydrochloride extended-release)</a:t>
            </a:r>
          </a:p>
          <a:p>
            <a:pPr marL="0" indent="0" algn="l">
              <a:spcBef>
                <a:spcPts val="1000"/>
              </a:spcBef>
              <a:buNone/>
            </a:pPr>
            <a:r>
              <a:rPr lang="en-US" dirty="0">
                <a:highlight>
                  <a:srgbClr val="FFFFFF"/>
                </a:highlight>
                <a:latin typeface="+mn-lt"/>
                <a:cs typeface="Times New Roman" panose="02020603050405020304" pitchFamily="18" charset="0"/>
              </a:rPr>
              <a:t>23. TEFLARO</a:t>
            </a:r>
          </a:p>
          <a:p>
            <a:pPr marL="0" indent="0" algn="l">
              <a:buNone/>
            </a:pPr>
            <a:r>
              <a:rPr lang="en-US" sz="1400" dirty="0">
                <a:highlight>
                  <a:srgbClr val="FFFFFF"/>
                </a:highlight>
                <a:latin typeface="+mn-lt"/>
                <a:cs typeface="Times New Roman" panose="02020603050405020304" pitchFamily="18" charset="0"/>
              </a:rPr>
              <a:t>(ceftaroline fosamil)</a:t>
            </a:r>
          </a:p>
          <a:p>
            <a:pPr marL="0" indent="0" algn="l">
              <a:spcBef>
                <a:spcPts val="1000"/>
              </a:spcBef>
              <a:buNone/>
            </a:pPr>
            <a:r>
              <a:rPr lang="en-US" dirty="0">
                <a:highlight>
                  <a:srgbClr val="FFFFFF"/>
                </a:highlight>
                <a:latin typeface="+mn-lt"/>
                <a:cs typeface="Times New Roman" panose="02020603050405020304" pitchFamily="18" charset="0"/>
              </a:rPr>
              <a:t>24. TIROSINT-SOL </a:t>
            </a:r>
          </a:p>
          <a:p>
            <a:pPr marL="0" indent="0" algn="l">
              <a:buNone/>
            </a:pPr>
            <a:r>
              <a:rPr lang="en-US" sz="1400" dirty="0">
                <a:highlight>
                  <a:srgbClr val="FFFFFF"/>
                </a:highlight>
                <a:latin typeface="+mn-lt"/>
                <a:cs typeface="Times New Roman" panose="02020603050405020304" pitchFamily="18" charset="0"/>
              </a:rPr>
              <a:t>(levothyroxine sodium)</a:t>
            </a:r>
          </a:p>
          <a:p>
            <a:pPr marL="0" indent="0" algn="l">
              <a:spcBef>
                <a:spcPts val="1000"/>
              </a:spcBef>
              <a:buNone/>
            </a:pPr>
            <a:r>
              <a:rPr lang="en-US" sz="1800" dirty="0">
                <a:highlight>
                  <a:srgbClr val="FFFFFF"/>
                </a:highlight>
                <a:latin typeface="+mn-lt"/>
                <a:cs typeface="Times New Roman" panose="02020603050405020304" pitchFamily="18" charset="0"/>
              </a:rPr>
              <a:t>25. TYBOST</a:t>
            </a:r>
            <a:endParaRPr lang="en-US" dirty="0">
              <a:highlight>
                <a:srgbClr val="FFFFFF"/>
              </a:highlight>
              <a:latin typeface="+mn-lt"/>
              <a:cs typeface="Times New Roman" panose="02020603050405020304" pitchFamily="18" charset="0"/>
            </a:endParaRPr>
          </a:p>
          <a:p>
            <a:pPr marL="0" indent="0" algn="l">
              <a:spcBef>
                <a:spcPts val="0"/>
              </a:spcBef>
              <a:buNone/>
            </a:pPr>
            <a:r>
              <a:rPr lang="en-US" sz="1400" dirty="0">
                <a:highlight>
                  <a:srgbClr val="FFFFFF"/>
                </a:highlight>
                <a:latin typeface="+mn-lt"/>
                <a:cs typeface="Times New Roman" panose="02020603050405020304" pitchFamily="18" charset="0"/>
              </a:rPr>
              <a:t>(cobicistat)</a:t>
            </a:r>
            <a:br>
              <a:rPr lang="en-US" sz="1800" dirty="0">
                <a:highlight>
                  <a:srgbClr val="FFFFFF"/>
                </a:highlight>
                <a:latin typeface="+mn-lt"/>
                <a:cs typeface="Times New Roman" panose="02020603050405020304" pitchFamily="18" charset="0"/>
              </a:rPr>
            </a:br>
            <a:endParaRPr lang="en-US" sz="1400" dirty="0">
              <a:highlight>
                <a:srgbClr val="FFFFFF"/>
              </a:highlight>
              <a:latin typeface="+mn-lt"/>
              <a:cs typeface="Times New Roman" panose="02020603050405020304" pitchFamily="18" charset="0"/>
            </a:endParaRPr>
          </a:p>
        </p:txBody>
      </p:sp>
    </p:spTree>
    <p:extLst>
      <p:ext uri="{BB962C8B-B14F-4D97-AF65-F5344CB8AC3E}">
        <p14:creationId xmlns:p14="http://schemas.microsoft.com/office/powerpoint/2010/main" val="1836414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098A-36B7-9A6F-4D7D-39F68F8A9A22}"/>
              </a:ext>
            </a:extLst>
          </p:cNvPr>
          <p:cNvSpPr>
            <a:spLocks noGrp="1"/>
          </p:cNvSpPr>
          <p:nvPr>
            <p:ph type="title"/>
          </p:nvPr>
        </p:nvSpPr>
        <p:spPr/>
        <p:txBody>
          <a:bodyPr>
            <a:noAutofit/>
          </a:bodyPr>
          <a:lstStyle/>
          <a:p>
            <a:pPr marL="0" indent="0"/>
            <a:r>
              <a:rPr lang="en-US" sz="2800" b="1" dirty="0">
                <a:latin typeface="+mj-lt"/>
                <a:ea typeface="+mj-ea"/>
                <a:cs typeface="+mj-cs"/>
              </a:rPr>
              <a:t>Center for Drug Evaluation and Research 	</a:t>
            </a:r>
            <a:br>
              <a:rPr lang="en-US" sz="2800" b="1" dirty="0">
                <a:latin typeface="+mj-lt"/>
                <a:ea typeface="+mj-ea"/>
                <a:cs typeface="+mj-cs"/>
              </a:rPr>
            </a:br>
            <a:br>
              <a:rPr lang="en-US" sz="2800" b="1" dirty="0">
                <a:latin typeface="+mj-lt"/>
                <a:ea typeface="+mj-ea"/>
                <a:cs typeface="+mj-cs"/>
              </a:rPr>
            </a:br>
            <a:endParaRPr lang="en-US" sz="2800" dirty="0"/>
          </a:p>
        </p:txBody>
      </p:sp>
      <p:sp>
        <p:nvSpPr>
          <p:cNvPr id="3" name="Content Placeholder 2">
            <a:extLst>
              <a:ext uri="{FF2B5EF4-FFF2-40B4-BE49-F238E27FC236}">
                <a16:creationId xmlns:a16="http://schemas.microsoft.com/office/drawing/2014/main" id="{E3641EA0-8DF8-51EC-6C57-E48EB035F3BD}"/>
              </a:ext>
            </a:extLst>
          </p:cNvPr>
          <p:cNvSpPr>
            <a:spLocks noGrp="1"/>
          </p:cNvSpPr>
          <p:nvPr>
            <p:ph idx="1"/>
          </p:nvPr>
        </p:nvSpPr>
        <p:spPr>
          <a:xfrm>
            <a:off x="601981" y="1161209"/>
            <a:ext cx="3455190" cy="3214532"/>
          </a:xfrm>
        </p:spPr>
        <p:txBody>
          <a:bodyPr>
            <a:noAutofit/>
          </a:bodyPr>
          <a:lstStyle/>
          <a:p>
            <a:pPr marL="0" indent="0">
              <a:spcBef>
                <a:spcPts val="0"/>
              </a:spcBef>
              <a:buNone/>
            </a:pPr>
            <a:r>
              <a:rPr lang="en-US" sz="1800" dirty="0">
                <a:highlight>
                  <a:srgbClr val="FFFFFF"/>
                </a:highlight>
                <a:cs typeface="Times New Roman" panose="02020603050405020304" pitchFamily="18" charset="0"/>
              </a:rPr>
              <a:t>26. ULTRAVATE, LEXETTE </a:t>
            </a:r>
          </a:p>
          <a:p>
            <a:pPr marL="0" indent="0">
              <a:buNone/>
            </a:pPr>
            <a:r>
              <a:rPr lang="en-US" sz="1400" dirty="0">
                <a:highlight>
                  <a:srgbClr val="FFFFFF"/>
                </a:highlight>
                <a:cs typeface="Times New Roman" panose="02020603050405020304" pitchFamily="18" charset="0"/>
              </a:rPr>
              <a:t>(halobetasol propionate)</a:t>
            </a:r>
          </a:p>
          <a:p>
            <a:pPr marL="0" indent="0">
              <a:spcBef>
                <a:spcPts val="1000"/>
              </a:spcBef>
              <a:buNone/>
            </a:pPr>
            <a:r>
              <a:rPr lang="en-US" sz="1800" dirty="0">
                <a:highlight>
                  <a:srgbClr val="FFFFFF"/>
                </a:highlight>
                <a:cs typeface="Times New Roman" panose="02020603050405020304" pitchFamily="18" charset="0"/>
              </a:rPr>
              <a:t>27. VEKLURY </a:t>
            </a:r>
          </a:p>
          <a:p>
            <a:pPr marL="0" indent="0">
              <a:buNone/>
            </a:pPr>
            <a:r>
              <a:rPr lang="en-US" sz="1400" dirty="0">
                <a:highlight>
                  <a:srgbClr val="FFFFFF"/>
                </a:highlight>
                <a:cs typeface="Times New Roman" panose="02020603050405020304" pitchFamily="18" charset="0"/>
              </a:rPr>
              <a:t>(remdesivir)</a:t>
            </a:r>
          </a:p>
          <a:p>
            <a:pPr marL="0" indent="0">
              <a:spcBef>
                <a:spcPts val="1000"/>
              </a:spcBef>
              <a:buNone/>
            </a:pPr>
            <a:r>
              <a:rPr lang="en-US" sz="1800" dirty="0">
                <a:highlight>
                  <a:srgbClr val="FFFFFF"/>
                </a:highlight>
                <a:cs typeface="Times New Roman" panose="02020603050405020304" pitchFamily="18" charset="0"/>
              </a:rPr>
              <a:t>28. VYVANSE </a:t>
            </a:r>
          </a:p>
          <a:p>
            <a:pPr marL="0" indent="0">
              <a:buNone/>
            </a:pPr>
            <a:r>
              <a:rPr lang="en-US" sz="1400" dirty="0">
                <a:highlight>
                  <a:srgbClr val="FFFFFF"/>
                </a:highlight>
                <a:cs typeface="Times New Roman" panose="02020603050405020304" pitchFamily="18" charset="0"/>
              </a:rPr>
              <a:t>(lisdexamfetamine dimesylate)</a:t>
            </a:r>
          </a:p>
          <a:p>
            <a:pPr marL="0" indent="0">
              <a:spcBef>
                <a:spcPts val="1000"/>
              </a:spcBef>
              <a:buNone/>
            </a:pPr>
            <a:r>
              <a:rPr lang="en-US" sz="1800" dirty="0">
                <a:highlight>
                  <a:srgbClr val="FFFFFF"/>
                </a:highlight>
                <a:cs typeface="Times New Roman" panose="02020603050405020304" pitchFamily="18" charset="0"/>
              </a:rPr>
              <a:t>29. XACIATO</a:t>
            </a:r>
            <a:endParaRPr lang="en-US" dirty="0">
              <a:highlight>
                <a:srgbClr val="FFFFFF"/>
              </a:highlight>
              <a:cs typeface="Times New Roman" panose="02020603050405020304" pitchFamily="18" charset="0"/>
            </a:endParaRPr>
          </a:p>
          <a:p>
            <a:pPr marL="0" indent="0">
              <a:buNone/>
            </a:pPr>
            <a:r>
              <a:rPr lang="en-US" sz="1400" dirty="0">
                <a:highlight>
                  <a:srgbClr val="FFFFFF"/>
                </a:highlight>
                <a:cs typeface="Times New Roman" panose="02020603050405020304" pitchFamily="18" charset="0"/>
              </a:rPr>
              <a:t>(clindamycin phosphate)</a:t>
            </a:r>
          </a:p>
          <a:p>
            <a:pPr marL="0" indent="0" algn="l">
              <a:buNone/>
            </a:pPr>
            <a:endParaRPr lang="en-US" sz="1400" dirty="0">
              <a:highlight>
                <a:srgbClr val="FFFFFF"/>
              </a:highlight>
              <a:cs typeface="Times New Roman" panose="02020603050405020304" pitchFamily="18" charset="0"/>
            </a:endParaRPr>
          </a:p>
        </p:txBody>
      </p:sp>
      <p:sp>
        <p:nvSpPr>
          <p:cNvPr id="5" name="TextBox 4">
            <a:extLst>
              <a:ext uri="{FF2B5EF4-FFF2-40B4-BE49-F238E27FC236}">
                <a16:creationId xmlns:a16="http://schemas.microsoft.com/office/drawing/2014/main" id="{B3ED9BEC-D7B6-C106-74EA-FFE161F7F3A3}"/>
              </a:ext>
            </a:extLst>
          </p:cNvPr>
          <p:cNvSpPr txBox="1"/>
          <p:nvPr/>
        </p:nvSpPr>
        <p:spPr>
          <a:xfrm>
            <a:off x="4578401" y="1161209"/>
            <a:ext cx="3128685" cy="1826141"/>
          </a:xfrm>
          <a:prstGeom prst="rect">
            <a:avLst/>
          </a:prstGeom>
          <a:noFill/>
        </p:spPr>
        <p:txBody>
          <a:bodyPr wrap="square">
            <a:spAutoFit/>
          </a:bodyPr>
          <a:lstStyle/>
          <a:p>
            <a:pPr marL="0" indent="0">
              <a:spcBef>
                <a:spcPts val="1000"/>
              </a:spcBef>
              <a:buNone/>
            </a:pPr>
            <a:r>
              <a:rPr lang="en-US" dirty="0">
                <a:highlight>
                  <a:srgbClr val="FFFFFF"/>
                </a:highlight>
                <a:latin typeface="+mn-lt"/>
                <a:cs typeface="Times New Roman" panose="02020603050405020304" pitchFamily="18" charset="0"/>
              </a:rPr>
              <a:t>30. XEGLYZE</a:t>
            </a:r>
          </a:p>
          <a:p>
            <a:pPr marL="0" indent="0">
              <a:buNone/>
            </a:pPr>
            <a:r>
              <a:rPr lang="en-US" sz="1400" dirty="0">
                <a:highlight>
                  <a:srgbClr val="FFFFFF"/>
                </a:highlight>
                <a:latin typeface="+mn-lt"/>
                <a:cs typeface="Times New Roman" panose="02020603050405020304" pitchFamily="18" charset="0"/>
              </a:rPr>
              <a:t>(abametapir)</a:t>
            </a:r>
          </a:p>
          <a:p>
            <a:pPr marL="0" indent="0" algn="l">
              <a:spcBef>
                <a:spcPts val="1000"/>
              </a:spcBef>
              <a:buNone/>
            </a:pPr>
            <a:r>
              <a:rPr lang="en-US" dirty="0">
                <a:highlight>
                  <a:srgbClr val="FFFFFF"/>
                </a:highlight>
                <a:latin typeface="+mn-lt"/>
                <a:cs typeface="Times New Roman" panose="02020603050405020304" pitchFamily="18" charset="0"/>
              </a:rPr>
              <a:t>31. XELSTRYM</a:t>
            </a:r>
          </a:p>
          <a:p>
            <a:pPr marL="0" indent="0" algn="l">
              <a:buNone/>
            </a:pPr>
            <a:r>
              <a:rPr lang="en-US" sz="1400" dirty="0">
                <a:highlight>
                  <a:srgbClr val="FFFFFF"/>
                </a:highlight>
                <a:latin typeface="+mn-lt"/>
                <a:cs typeface="Times New Roman" panose="02020603050405020304" pitchFamily="18" charset="0"/>
              </a:rPr>
              <a:t>(dextroamphetamine)</a:t>
            </a:r>
          </a:p>
          <a:p>
            <a:pPr marL="0" indent="0" algn="l">
              <a:spcBef>
                <a:spcPts val="1000"/>
              </a:spcBef>
              <a:buNone/>
            </a:pPr>
            <a:r>
              <a:rPr lang="en-US" dirty="0">
                <a:highlight>
                  <a:srgbClr val="FFFFFF"/>
                </a:highlight>
                <a:latin typeface="+mn-lt"/>
                <a:cs typeface="Times New Roman" panose="02020603050405020304" pitchFamily="18" charset="0"/>
              </a:rPr>
              <a:t>32. YERVOY</a:t>
            </a:r>
          </a:p>
          <a:p>
            <a:pPr marL="0" indent="0" algn="l">
              <a:buNone/>
            </a:pPr>
            <a:r>
              <a:rPr lang="en-US" sz="1400" dirty="0">
                <a:highlight>
                  <a:srgbClr val="FFFFFF"/>
                </a:highlight>
                <a:latin typeface="+mn-lt"/>
                <a:cs typeface="Times New Roman" panose="02020603050405020304" pitchFamily="18" charset="0"/>
              </a:rPr>
              <a:t>(ipilimumab)</a:t>
            </a:r>
            <a:endParaRPr lang="en-US" sz="1400" dirty="0">
              <a:latin typeface="+mn-lt"/>
            </a:endParaRPr>
          </a:p>
        </p:txBody>
      </p:sp>
    </p:spTree>
    <p:extLst>
      <p:ext uri="{BB962C8B-B14F-4D97-AF65-F5344CB8AC3E}">
        <p14:creationId xmlns:p14="http://schemas.microsoft.com/office/powerpoint/2010/main" val="435590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a:t>
            </a:r>
            <a:r>
              <a:rPr lang="en-US" sz="2800" dirty="0">
                <a:solidFill>
                  <a:schemeClr val="tx2"/>
                </a:solidFill>
              </a:rPr>
              <a:t> </a:t>
            </a:r>
            <a:r>
              <a:rPr lang="en-US" sz="2800" dirty="0">
                <a:solidFill>
                  <a:schemeClr val="accent1"/>
                </a:solidFill>
              </a:rPr>
              <a:t>18, 2024</a:t>
            </a:r>
          </a:p>
        </p:txBody>
      </p:sp>
      <p:sp>
        <p:nvSpPr>
          <p:cNvPr id="3" name="Content Placeholder 2"/>
          <p:cNvSpPr>
            <a:spLocks noGrp="1"/>
          </p:cNvSpPr>
          <p:nvPr>
            <p:ph idx="1"/>
          </p:nvPr>
        </p:nvSpPr>
        <p:spPr/>
        <p:txBody>
          <a:bodyPr>
            <a:normAutofit/>
          </a:bodyPr>
          <a:lstStyle/>
          <a:p>
            <a:pPr marL="0" indent="0" algn="ctr">
              <a:buNone/>
            </a:pPr>
            <a:endParaRPr lang="en-US" dirty="0">
              <a:solidFill>
                <a:schemeClr val="accent1"/>
              </a:solidFill>
            </a:endParaRPr>
          </a:p>
          <a:p>
            <a:pPr marL="0" indent="0" algn="ctr">
              <a:buNone/>
            </a:pPr>
            <a:endParaRPr lang="en-US" b="1" dirty="0"/>
          </a:p>
          <a:p>
            <a:pPr marL="0" indent="0" algn="ctr">
              <a:buNone/>
            </a:pPr>
            <a:r>
              <a:rPr lang="en-US" b="1" dirty="0"/>
              <a:t>Clarifying Questions</a:t>
            </a: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4527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endParaRPr lang="en-US" b="1" dirty="0"/>
          </a:p>
          <a:p>
            <a:pPr marL="0" indent="0" algn="ctr">
              <a:buNone/>
            </a:pPr>
            <a:r>
              <a:rPr lang="en-US" b="1" dirty="0"/>
              <a:t>Lunch</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8656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a:t>
            </a:r>
            <a:r>
              <a:rPr lang="en-US" sz="2800" dirty="0">
                <a:solidFill>
                  <a:schemeClr val="tx2"/>
                </a:solidFill>
              </a:rPr>
              <a:t> </a:t>
            </a:r>
            <a:r>
              <a:rPr lang="en-US" sz="2800" dirty="0">
                <a:solidFill>
                  <a:schemeClr val="accent1"/>
                </a:solidFill>
              </a:rPr>
              <a:t>18, 2024</a:t>
            </a:r>
          </a:p>
        </p:txBody>
      </p:sp>
      <p:sp>
        <p:nvSpPr>
          <p:cNvPr id="3" name="Content Placeholder 2"/>
          <p:cNvSpPr>
            <a:spLocks noGrp="1"/>
          </p:cNvSpPr>
          <p:nvPr>
            <p:ph idx="1"/>
          </p:nvPr>
        </p:nvSpPr>
        <p:spPr/>
        <p:txBody>
          <a:bodyPr>
            <a:normAutofit/>
          </a:bodyPr>
          <a:lstStyle/>
          <a:p>
            <a:pPr marL="0" indent="0" algn="ctr">
              <a:buNone/>
            </a:pPr>
            <a:endParaRPr lang="en-US" sz="2400" b="1" dirty="0">
              <a:solidFill>
                <a:schemeClr val="accent1"/>
              </a:solidFill>
            </a:endParaRPr>
          </a:p>
          <a:p>
            <a:pPr marL="0" indent="0" algn="ctr">
              <a:buNone/>
            </a:pPr>
            <a:endParaRPr lang="en-US" sz="2400" b="1" dirty="0">
              <a:solidFill>
                <a:schemeClr val="accent1"/>
              </a:solidFill>
            </a:endParaRPr>
          </a:p>
          <a:p>
            <a:pPr marL="0" indent="0" algn="ctr">
              <a:buNone/>
            </a:pPr>
            <a:r>
              <a:rPr lang="en-US" b="1" dirty="0"/>
              <a:t>Committee Vote</a:t>
            </a: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597980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0657-0947-37A2-0E6F-69B38C3D87DB}"/>
              </a:ext>
            </a:extLst>
          </p:cNvPr>
          <p:cNvSpPr>
            <a:spLocks noGrp="1"/>
          </p:cNvSpPr>
          <p:nvPr>
            <p:ph type="ctrTitle"/>
          </p:nvPr>
        </p:nvSpPr>
        <p:spPr>
          <a:xfrm>
            <a:off x="481693" y="601782"/>
            <a:ext cx="7772400" cy="1102519"/>
          </a:xfrm>
        </p:spPr>
        <p:txBody>
          <a:bodyPr>
            <a:normAutofit/>
          </a:bodyPr>
          <a:lstStyle/>
          <a:p>
            <a:r>
              <a:rPr lang="en-US" sz="3200" b="1" dirty="0">
                <a:ea typeface="Calibri"/>
                <a:cs typeface="Calibri"/>
              </a:rPr>
              <a:t>Voting Question</a:t>
            </a:r>
          </a:p>
        </p:txBody>
      </p:sp>
      <p:sp>
        <p:nvSpPr>
          <p:cNvPr id="3" name="Subtitle 2">
            <a:extLst>
              <a:ext uri="{FF2B5EF4-FFF2-40B4-BE49-F238E27FC236}">
                <a16:creationId xmlns:a16="http://schemas.microsoft.com/office/drawing/2014/main" id="{24C4F523-2305-3F89-E760-100BB796CEC8}"/>
              </a:ext>
            </a:extLst>
          </p:cNvPr>
          <p:cNvSpPr>
            <a:spLocks noGrp="1"/>
          </p:cNvSpPr>
          <p:nvPr>
            <p:ph type="subTitle" idx="1"/>
          </p:nvPr>
        </p:nvSpPr>
        <p:spPr>
          <a:xfrm>
            <a:off x="786310" y="1764548"/>
            <a:ext cx="7571379" cy="1999732"/>
          </a:xfrm>
        </p:spPr>
        <p:txBody>
          <a:bodyPr vert="horz" lIns="91440" tIns="45720" rIns="91440" bIns="45720" rtlCol="0" anchor="t">
            <a:normAutofit fontScale="92500" lnSpcReduction="20000"/>
          </a:bodyPr>
          <a:lstStyle/>
          <a:p>
            <a:r>
              <a:rPr lang="en-US" sz="2800" dirty="0">
                <a:solidFill>
                  <a:schemeClr val="tx1"/>
                </a:solidFill>
                <a:ea typeface="Calibri"/>
                <a:cs typeface="Calibri"/>
              </a:rPr>
              <a:t>FDA recommends continuing routine, ongoing postmarket safety monitoring of each of the CDER products under discussion.</a:t>
            </a:r>
            <a:endParaRPr lang="en-US" dirty="0">
              <a:solidFill>
                <a:schemeClr val="tx1"/>
              </a:solidFill>
              <a:ea typeface="Calibri"/>
              <a:cs typeface="Calibri"/>
            </a:endParaRPr>
          </a:p>
          <a:p>
            <a:r>
              <a:rPr lang="en-US" sz="2800" dirty="0">
                <a:solidFill>
                  <a:schemeClr val="tx1"/>
                </a:solidFill>
                <a:ea typeface="Calibri"/>
                <a:cs typeface="Calibri"/>
              </a:rPr>
              <a:t>  </a:t>
            </a:r>
            <a:endParaRPr lang="en-US" dirty="0">
              <a:solidFill>
                <a:schemeClr val="tx1"/>
              </a:solidFill>
              <a:ea typeface="Calibri"/>
              <a:cs typeface="Calibri"/>
            </a:endParaRPr>
          </a:p>
          <a:p>
            <a:r>
              <a:rPr lang="en-US" sz="2800" i="1" dirty="0">
                <a:solidFill>
                  <a:schemeClr val="tx1"/>
                </a:solidFill>
                <a:ea typeface="Calibri"/>
                <a:cs typeface="Calibri"/>
              </a:rPr>
              <a:t>Does the Pediatric Advisory Committee concur?</a:t>
            </a:r>
            <a:endParaRPr lang="en-US" dirty="0">
              <a:solidFill>
                <a:schemeClr val="tx1"/>
              </a:solidFill>
            </a:endParaRPr>
          </a:p>
        </p:txBody>
      </p:sp>
    </p:spTree>
    <p:extLst>
      <p:ext uri="{BB962C8B-B14F-4D97-AF65-F5344CB8AC3E}">
        <p14:creationId xmlns:p14="http://schemas.microsoft.com/office/powerpoint/2010/main" val="3961826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r>
              <a:rPr lang="en-US" b="1" dirty="0"/>
              <a:t>Committee Voting </a:t>
            </a:r>
          </a:p>
          <a:p>
            <a:pPr marL="0" indent="0" algn="ctr">
              <a:buNone/>
            </a:pPr>
            <a:r>
              <a:rPr lang="en-US" b="1" dirty="0"/>
              <a:t>in Progress </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96634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97B45B8-32AE-0AC0-1269-C9EBA6A81D49}"/>
              </a:ext>
            </a:extLst>
          </p:cNvPr>
          <p:cNvSpPr txBox="1">
            <a:spLocks noGrp="1"/>
          </p:cNvSpPr>
          <p:nvPr>
            <p:ph type="title" idx="4294967295"/>
          </p:nvPr>
        </p:nvSpPr>
        <p:spPr>
          <a:xfrm>
            <a:off x="814388" y="306649"/>
            <a:ext cx="716337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mj-lt"/>
                <a:ea typeface="ＭＳ Ｐゴシック" charset="-128"/>
                <a:cs typeface="+mn-cs"/>
              </a:rPr>
              <a:t> </a:t>
            </a:r>
            <a:r>
              <a:rPr kumimoji="0" lang="en-US" sz="2800" b="1" i="0" u="none" strike="noStrike" kern="1200" cap="none" spc="0" normalizeH="0" baseline="0" noProof="0" dirty="0">
                <a:ln>
                  <a:noFill/>
                </a:ln>
                <a:solidFill>
                  <a:srgbClr val="0070C0"/>
                </a:solidFill>
                <a:effectLst/>
                <a:uLnTx/>
                <a:uFillTx/>
                <a:latin typeface="+mj-lt"/>
                <a:ea typeface="ＭＳ Ｐゴシック" charset="-128"/>
                <a:cs typeface="Arial" panose="020B0604020202020204" pitchFamily="34" charset="0"/>
              </a:rPr>
              <a:t>Pediatric Advisory Committee Meeting Roster </a:t>
            </a:r>
          </a:p>
        </p:txBody>
      </p:sp>
      <p:pic>
        <p:nvPicPr>
          <p:cNvPr id="65" name="Picture 64" descr="Picture of Gwenyth Fischer">
            <a:extLst>
              <a:ext uri="{FF2B5EF4-FFF2-40B4-BE49-F238E27FC236}">
                <a16:creationId xmlns:a16="http://schemas.microsoft.com/office/drawing/2014/main" id="{586CF28A-A427-DF28-1408-E5F4569C8404}"/>
              </a:ext>
            </a:extLst>
          </p:cNvPr>
          <p:cNvPicPr>
            <a:picLocks noChangeAspect="1"/>
          </p:cNvPicPr>
          <p:nvPr/>
        </p:nvPicPr>
        <p:blipFill rotWithShape="1">
          <a:blip r:embed="rId3"/>
          <a:srcRect l="13841" t="9603" r="17706" b="32691"/>
          <a:stretch/>
        </p:blipFill>
        <p:spPr>
          <a:xfrm>
            <a:off x="1965365" y="996979"/>
            <a:ext cx="812720" cy="856358"/>
          </a:xfrm>
          <a:prstGeom prst="rect">
            <a:avLst/>
          </a:prstGeom>
        </p:spPr>
      </p:pic>
      <p:sp>
        <p:nvSpPr>
          <p:cNvPr id="59" name="TextBox 58">
            <a:extLst>
              <a:ext uri="{FF2B5EF4-FFF2-40B4-BE49-F238E27FC236}">
                <a16:creationId xmlns:a16="http://schemas.microsoft.com/office/drawing/2014/main" id="{5C36E900-F767-9248-5A20-8301036DFB9B}"/>
              </a:ext>
            </a:extLst>
          </p:cNvPr>
          <p:cNvSpPr txBox="1"/>
          <p:nvPr/>
        </p:nvSpPr>
        <p:spPr>
          <a:xfrm>
            <a:off x="1667188" y="1854322"/>
            <a:ext cx="1256966" cy="467437"/>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Calibri"/>
              </a:rPr>
              <a:t>Gwenyth Fischer, MD</a:t>
            </a:r>
          </a:p>
          <a:p>
            <a:pPr algn="ctr"/>
            <a:r>
              <a:rPr lang="en-US" sz="900" dirty="0">
                <a:latin typeface="Calibri" panose="020F0502020204030204" pitchFamily="34" charset="0"/>
                <a:cs typeface="Calibri" panose="020F0502020204030204" pitchFamily="34" charset="0"/>
              </a:rPr>
              <a:t>PAC Chairperson </a:t>
            </a:r>
          </a:p>
          <a:p>
            <a:pPr algn="ctr"/>
            <a:r>
              <a:rPr lang="en-US" sz="900" b="1" dirty="0">
                <a:latin typeface="Calibri"/>
                <a:cs typeface="Calibri"/>
              </a:rPr>
              <a:t> </a:t>
            </a:r>
          </a:p>
        </p:txBody>
      </p:sp>
      <p:pic>
        <p:nvPicPr>
          <p:cNvPr id="49" name="Content Placeholder 3" descr="Picture of David J. Callahan">
            <a:extLst>
              <a:ext uri="{FF2B5EF4-FFF2-40B4-BE49-F238E27FC236}">
                <a16:creationId xmlns:a16="http://schemas.microsoft.com/office/drawing/2014/main" id="{C4C5F775-3193-B082-760A-90C103344CF6}"/>
              </a:ext>
            </a:extLst>
          </p:cNvPr>
          <p:cNvPicPr>
            <a:picLocks noChangeAspect="1"/>
          </p:cNvPicPr>
          <p:nvPr/>
        </p:nvPicPr>
        <p:blipFill rotWithShape="1">
          <a:blip r:embed="rId4"/>
          <a:srcRect l="2877" r="2800" b="21184"/>
          <a:stretch/>
        </p:blipFill>
        <p:spPr>
          <a:xfrm>
            <a:off x="3372891" y="986131"/>
            <a:ext cx="790113" cy="865897"/>
          </a:xfrm>
          <a:prstGeom prst="rect">
            <a:avLst/>
          </a:prstGeom>
        </p:spPr>
      </p:pic>
      <p:sp>
        <p:nvSpPr>
          <p:cNvPr id="22" name="TextBox 21">
            <a:extLst>
              <a:ext uri="{FF2B5EF4-FFF2-40B4-BE49-F238E27FC236}">
                <a16:creationId xmlns:a16="http://schemas.microsoft.com/office/drawing/2014/main" id="{02BD49A6-DCD4-4296-F68F-1B97CF3CBFA2}"/>
              </a:ext>
            </a:extLst>
          </p:cNvPr>
          <p:cNvSpPr txBox="1"/>
          <p:nvPr/>
        </p:nvSpPr>
        <p:spPr>
          <a:xfrm>
            <a:off x="2642894" y="1856337"/>
            <a:ext cx="2190701" cy="190438"/>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David Callahan, MD </a:t>
            </a:r>
            <a:endParaRPr lang="en-US" sz="900" dirty="0">
              <a:latin typeface="Calibri"/>
              <a:cs typeface="Times New Roman"/>
            </a:endParaRPr>
          </a:p>
        </p:txBody>
      </p:sp>
      <p:pic>
        <p:nvPicPr>
          <p:cNvPr id="9" name="Picture 7" descr="Picture of Angela Czaja">
            <a:extLst>
              <a:ext uri="{FF2B5EF4-FFF2-40B4-BE49-F238E27FC236}">
                <a16:creationId xmlns:a16="http://schemas.microsoft.com/office/drawing/2014/main" id="{C8A8759B-3A85-10CC-D474-CD7EDAA51F50}"/>
              </a:ext>
            </a:extLst>
          </p:cNvPr>
          <p:cNvPicPr>
            <a:picLocks noChangeAspect="1"/>
          </p:cNvPicPr>
          <p:nvPr/>
        </p:nvPicPr>
        <p:blipFill rotWithShape="1">
          <a:blip r:embed="rId5"/>
          <a:srcRect l="3175" r="4708" b="32803"/>
          <a:stretch/>
        </p:blipFill>
        <p:spPr>
          <a:xfrm>
            <a:off x="4782131" y="987694"/>
            <a:ext cx="790114" cy="832877"/>
          </a:xfrm>
          <a:prstGeom prst="rect">
            <a:avLst/>
          </a:prstGeom>
        </p:spPr>
      </p:pic>
      <p:sp>
        <p:nvSpPr>
          <p:cNvPr id="16" name="TextBox 15">
            <a:extLst>
              <a:ext uri="{FF2B5EF4-FFF2-40B4-BE49-F238E27FC236}">
                <a16:creationId xmlns:a16="http://schemas.microsoft.com/office/drawing/2014/main" id="{708A8C55-40BD-0926-FC08-9940B568383D}"/>
              </a:ext>
            </a:extLst>
          </p:cNvPr>
          <p:cNvSpPr txBox="1"/>
          <p:nvPr/>
        </p:nvSpPr>
        <p:spPr>
          <a:xfrm>
            <a:off x="4569856" y="1856337"/>
            <a:ext cx="1199927" cy="190438"/>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Angela Czaja, MD, PhD</a:t>
            </a:r>
          </a:p>
        </p:txBody>
      </p:sp>
      <p:pic>
        <p:nvPicPr>
          <p:cNvPr id="50" name="Picture 49" descr="Picture of Douglas Diekema">
            <a:extLst>
              <a:ext uri="{FF2B5EF4-FFF2-40B4-BE49-F238E27FC236}">
                <a16:creationId xmlns:a16="http://schemas.microsoft.com/office/drawing/2014/main" id="{8B35556D-A2C9-6A1D-2834-DCD97087F2BF}"/>
              </a:ext>
            </a:extLst>
          </p:cNvPr>
          <p:cNvPicPr>
            <a:picLocks noChangeAspect="1"/>
          </p:cNvPicPr>
          <p:nvPr/>
        </p:nvPicPr>
        <p:blipFill rotWithShape="1">
          <a:blip r:embed="rId6"/>
          <a:srcRect l="12377" t="5072" r="12276" b="24694"/>
          <a:stretch/>
        </p:blipFill>
        <p:spPr>
          <a:xfrm>
            <a:off x="6191372" y="995086"/>
            <a:ext cx="800670" cy="830108"/>
          </a:xfrm>
          <a:prstGeom prst="rect">
            <a:avLst/>
          </a:prstGeom>
        </p:spPr>
      </p:pic>
      <p:sp>
        <p:nvSpPr>
          <p:cNvPr id="17" name="TextBox 16">
            <a:extLst>
              <a:ext uri="{FF2B5EF4-FFF2-40B4-BE49-F238E27FC236}">
                <a16:creationId xmlns:a16="http://schemas.microsoft.com/office/drawing/2014/main" id="{C891BAFA-42FC-9399-92AB-70B901A5BE7C}"/>
              </a:ext>
            </a:extLst>
          </p:cNvPr>
          <p:cNvSpPr txBox="1"/>
          <p:nvPr/>
        </p:nvSpPr>
        <p:spPr>
          <a:xfrm>
            <a:off x="5866389" y="1717838"/>
            <a:ext cx="1543050" cy="328937"/>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endParaRPr lang="en-US" sz="900" dirty="0"/>
          </a:p>
          <a:p>
            <a:pPr algn="ctr"/>
            <a:r>
              <a:rPr lang="en-US" sz="900" b="1" dirty="0">
                <a:latin typeface="+mn-lt"/>
                <a:cs typeface="Times New Roman"/>
              </a:rPr>
              <a:t>Douglas Diekema, MD, MPH</a:t>
            </a:r>
          </a:p>
        </p:txBody>
      </p:sp>
      <p:pic>
        <p:nvPicPr>
          <p:cNvPr id="66" name="Picture 2" descr="Picture of Jennifer Goldman">
            <a:extLst>
              <a:ext uri="{FF2B5EF4-FFF2-40B4-BE49-F238E27FC236}">
                <a16:creationId xmlns:a16="http://schemas.microsoft.com/office/drawing/2014/main" id="{420DAB27-754B-7427-D13F-DED4ADDC3A3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725" r="19139" b="31647"/>
          <a:stretch/>
        </p:blipFill>
        <p:spPr bwMode="auto">
          <a:xfrm>
            <a:off x="1482951" y="2275494"/>
            <a:ext cx="812720" cy="852873"/>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6F5E218E-A08F-4242-76E8-3538B13585A3}"/>
              </a:ext>
            </a:extLst>
          </p:cNvPr>
          <p:cNvSpPr txBox="1"/>
          <p:nvPr/>
        </p:nvSpPr>
        <p:spPr>
          <a:xfrm>
            <a:off x="989046" y="3148740"/>
            <a:ext cx="1647977" cy="605936"/>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mj-lt"/>
                <a:cs typeface="Calibri"/>
              </a:rPr>
              <a:t>Jennifer Goldman, MD, MS  </a:t>
            </a:r>
            <a:endParaRPr lang="en-US" sz="2475" dirty="0">
              <a:latin typeface="+mj-lt"/>
            </a:endParaRPr>
          </a:p>
          <a:p>
            <a:pPr algn="ctr"/>
            <a:r>
              <a:rPr lang="en-US" sz="900" dirty="0">
                <a:latin typeface="+mj-lt"/>
                <a:cs typeface="Calibri" panose="020F0502020204030204" pitchFamily="34" charset="0"/>
              </a:rPr>
              <a:t>Pediatric Health Organization Representative </a:t>
            </a:r>
            <a:r>
              <a:rPr lang="en-US" sz="900" dirty="0">
                <a:cs typeface="Calibri"/>
              </a:rPr>
              <a:t> </a:t>
            </a:r>
            <a:endParaRPr lang="en-US" sz="2475" dirty="0"/>
          </a:p>
          <a:p>
            <a:pPr algn="ctr"/>
            <a:endParaRPr lang="en-US" sz="900" b="1" dirty="0">
              <a:cs typeface="Calibri"/>
            </a:endParaRPr>
          </a:p>
        </p:txBody>
      </p:sp>
      <p:pic>
        <p:nvPicPr>
          <p:cNvPr id="52" name="Picture 51" descr="Picture of Charleta Guillory">
            <a:extLst>
              <a:ext uri="{FF2B5EF4-FFF2-40B4-BE49-F238E27FC236}">
                <a16:creationId xmlns:a16="http://schemas.microsoft.com/office/drawing/2014/main" id="{8878DE80-ABEE-E3A8-8E24-3EC32D05A626}"/>
              </a:ext>
            </a:extLst>
          </p:cNvPr>
          <p:cNvPicPr>
            <a:picLocks noChangeAspect="1"/>
          </p:cNvPicPr>
          <p:nvPr/>
        </p:nvPicPr>
        <p:blipFill rotWithShape="1">
          <a:blip r:embed="rId8"/>
          <a:srcRect l="3765" r="2451" b="20936"/>
          <a:stretch/>
        </p:blipFill>
        <p:spPr>
          <a:xfrm>
            <a:off x="2903764" y="2306824"/>
            <a:ext cx="817333" cy="876807"/>
          </a:xfrm>
          <a:prstGeom prst="rect">
            <a:avLst/>
          </a:prstGeom>
        </p:spPr>
      </p:pic>
      <p:sp>
        <p:nvSpPr>
          <p:cNvPr id="4" name="TextBox 3">
            <a:extLst>
              <a:ext uri="{FF2B5EF4-FFF2-40B4-BE49-F238E27FC236}">
                <a16:creationId xmlns:a16="http://schemas.microsoft.com/office/drawing/2014/main" id="{CC1853D3-B138-9C5E-68B5-E2A33356738B}"/>
              </a:ext>
            </a:extLst>
          </p:cNvPr>
          <p:cNvSpPr txBox="1"/>
          <p:nvPr/>
        </p:nvSpPr>
        <p:spPr>
          <a:xfrm>
            <a:off x="2611028" y="3162159"/>
            <a:ext cx="1437184" cy="190438"/>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Charleta Guillory, MD, MPH</a:t>
            </a:r>
            <a:endParaRPr lang="en-US" sz="900" b="1" dirty="0">
              <a:cs typeface="Times New Roman"/>
            </a:endParaRPr>
          </a:p>
        </p:txBody>
      </p:sp>
      <p:pic>
        <p:nvPicPr>
          <p:cNvPr id="27" name="Picture 17" descr="Picture of Richard Holubkov">
            <a:extLst>
              <a:ext uri="{FF2B5EF4-FFF2-40B4-BE49-F238E27FC236}">
                <a16:creationId xmlns:a16="http://schemas.microsoft.com/office/drawing/2014/main" id="{8442CA08-658B-0133-E248-9DE359EB5A08}"/>
              </a:ext>
            </a:extLst>
          </p:cNvPr>
          <p:cNvPicPr>
            <a:picLocks noChangeAspect="1"/>
          </p:cNvPicPr>
          <p:nvPr/>
        </p:nvPicPr>
        <p:blipFill rotWithShape="1">
          <a:blip r:embed="rId9"/>
          <a:srcRect l="23063" t="25194" r="34781" b="9166"/>
          <a:stretch/>
        </p:blipFill>
        <p:spPr>
          <a:xfrm>
            <a:off x="4288179" y="2290879"/>
            <a:ext cx="817345" cy="844865"/>
          </a:xfrm>
          <a:prstGeom prst="rect">
            <a:avLst/>
          </a:prstGeom>
        </p:spPr>
      </p:pic>
      <p:sp>
        <p:nvSpPr>
          <p:cNvPr id="28" name="TextBox 27">
            <a:extLst>
              <a:ext uri="{FF2B5EF4-FFF2-40B4-BE49-F238E27FC236}">
                <a16:creationId xmlns:a16="http://schemas.microsoft.com/office/drawing/2014/main" id="{68A4A228-538B-40D1-096B-5ABBFD0BD77C}"/>
              </a:ext>
            </a:extLst>
          </p:cNvPr>
          <p:cNvSpPr txBox="1"/>
          <p:nvPr/>
        </p:nvSpPr>
        <p:spPr>
          <a:xfrm>
            <a:off x="3902550" y="3162159"/>
            <a:ext cx="1543050" cy="190438"/>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Richard Holubkov, PhD</a:t>
            </a:r>
          </a:p>
        </p:txBody>
      </p:sp>
      <p:pic>
        <p:nvPicPr>
          <p:cNvPr id="3" name="Picture 2" descr="Picture of Bridgette Jones">
            <a:extLst>
              <a:ext uri="{FF2B5EF4-FFF2-40B4-BE49-F238E27FC236}">
                <a16:creationId xmlns:a16="http://schemas.microsoft.com/office/drawing/2014/main" id="{B9A4C3C7-9B7D-F5EA-29A6-290DF7098549}"/>
              </a:ext>
            </a:extLst>
          </p:cNvPr>
          <p:cNvPicPr>
            <a:picLocks noChangeAspect="1"/>
          </p:cNvPicPr>
          <p:nvPr/>
        </p:nvPicPr>
        <p:blipFill rotWithShape="1">
          <a:blip r:embed="rId10"/>
          <a:srcRect l="10997" t="-1" r="5496" b="-1973"/>
          <a:stretch/>
        </p:blipFill>
        <p:spPr>
          <a:xfrm>
            <a:off x="5612908" y="2297988"/>
            <a:ext cx="812720" cy="868698"/>
          </a:xfrm>
          <a:prstGeom prst="rect">
            <a:avLst/>
          </a:prstGeom>
        </p:spPr>
      </p:pic>
      <p:sp>
        <p:nvSpPr>
          <p:cNvPr id="2" name="TextBox 1">
            <a:extLst>
              <a:ext uri="{FF2B5EF4-FFF2-40B4-BE49-F238E27FC236}">
                <a16:creationId xmlns:a16="http://schemas.microsoft.com/office/drawing/2014/main" id="{C464903F-8185-9D42-4E3F-C9B06648EDC1}"/>
              </a:ext>
            </a:extLst>
          </p:cNvPr>
          <p:cNvSpPr txBox="1"/>
          <p:nvPr/>
        </p:nvSpPr>
        <p:spPr>
          <a:xfrm>
            <a:off x="5391605" y="3156854"/>
            <a:ext cx="1291466" cy="328937"/>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Bridgette Jones, MD, MS</a:t>
            </a:r>
            <a:endParaRPr lang="en-US" sz="900" dirty="0">
              <a:latin typeface="Calibri"/>
              <a:cs typeface="Calibri"/>
            </a:endParaRPr>
          </a:p>
          <a:p>
            <a:pPr algn="ctr"/>
            <a:r>
              <a:rPr lang="en-US" sz="900" dirty="0">
                <a:latin typeface="Calibri"/>
                <a:cs typeface="Times New Roman"/>
              </a:rPr>
              <a:t>  </a:t>
            </a:r>
          </a:p>
        </p:txBody>
      </p:sp>
      <p:pic>
        <p:nvPicPr>
          <p:cNvPr id="42" name="Picture 26" descr="Picture of Steven Krug">
            <a:extLst>
              <a:ext uri="{FF2B5EF4-FFF2-40B4-BE49-F238E27FC236}">
                <a16:creationId xmlns:a16="http://schemas.microsoft.com/office/drawing/2014/main" id="{85919468-7F21-9AC7-EF8C-916D2905D4C5}"/>
              </a:ext>
            </a:extLst>
          </p:cNvPr>
          <p:cNvPicPr>
            <a:picLocks noChangeAspect="1"/>
          </p:cNvPicPr>
          <p:nvPr/>
        </p:nvPicPr>
        <p:blipFill rotWithShape="1">
          <a:blip r:embed="rId11"/>
          <a:srcRect t="1937" b="13923"/>
          <a:stretch/>
        </p:blipFill>
        <p:spPr>
          <a:xfrm>
            <a:off x="6846491" y="2312517"/>
            <a:ext cx="817344" cy="839639"/>
          </a:xfrm>
          <a:prstGeom prst="rect">
            <a:avLst/>
          </a:prstGeom>
        </p:spPr>
      </p:pic>
      <p:sp>
        <p:nvSpPr>
          <p:cNvPr id="34" name="TextBox 33">
            <a:extLst>
              <a:ext uri="{FF2B5EF4-FFF2-40B4-BE49-F238E27FC236}">
                <a16:creationId xmlns:a16="http://schemas.microsoft.com/office/drawing/2014/main" id="{074577EA-AB9C-02BB-8D4E-454B4EAB2FA9}"/>
              </a:ext>
            </a:extLst>
          </p:cNvPr>
          <p:cNvSpPr txBox="1"/>
          <p:nvPr/>
        </p:nvSpPr>
        <p:spPr>
          <a:xfrm>
            <a:off x="6655008" y="3164477"/>
            <a:ext cx="1291466" cy="190438"/>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Steven Krug, MD </a:t>
            </a:r>
          </a:p>
        </p:txBody>
      </p:sp>
      <p:pic>
        <p:nvPicPr>
          <p:cNvPr id="35" name="Picture 22" descr="Picture of Gianna McMillan">
            <a:extLst>
              <a:ext uri="{FF2B5EF4-FFF2-40B4-BE49-F238E27FC236}">
                <a16:creationId xmlns:a16="http://schemas.microsoft.com/office/drawing/2014/main" id="{7760F4BB-4A04-0F9D-C0DE-B6E3B352323B}"/>
              </a:ext>
            </a:extLst>
          </p:cNvPr>
          <p:cNvPicPr>
            <a:picLocks noChangeAspect="1"/>
          </p:cNvPicPr>
          <p:nvPr/>
        </p:nvPicPr>
        <p:blipFill rotWithShape="1">
          <a:blip r:embed="rId12"/>
          <a:srcRect l="19765" b="26836"/>
          <a:stretch/>
        </p:blipFill>
        <p:spPr>
          <a:xfrm>
            <a:off x="1516491" y="3673273"/>
            <a:ext cx="811799" cy="855371"/>
          </a:xfrm>
          <a:prstGeom prst="rect">
            <a:avLst/>
          </a:prstGeom>
        </p:spPr>
      </p:pic>
      <p:sp>
        <p:nvSpPr>
          <p:cNvPr id="36" name="TextBox 35">
            <a:extLst>
              <a:ext uri="{FF2B5EF4-FFF2-40B4-BE49-F238E27FC236}">
                <a16:creationId xmlns:a16="http://schemas.microsoft.com/office/drawing/2014/main" id="{B358B7D1-4355-5A44-8ED8-2A560A0ECDFD}"/>
              </a:ext>
            </a:extLst>
          </p:cNvPr>
          <p:cNvSpPr txBox="1"/>
          <p:nvPr/>
        </p:nvSpPr>
        <p:spPr>
          <a:xfrm>
            <a:off x="1044580" y="4528644"/>
            <a:ext cx="1543050" cy="328937"/>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Gianna McMillan, D. Be</a:t>
            </a:r>
          </a:p>
          <a:p>
            <a:pPr algn="ctr"/>
            <a:r>
              <a:rPr lang="en-US" sz="900" dirty="0">
                <a:latin typeface="Calibri"/>
                <a:cs typeface="Times New Roman"/>
              </a:rPr>
              <a:t>Patient/Family Representative</a:t>
            </a:r>
          </a:p>
        </p:txBody>
      </p:sp>
      <p:pic>
        <p:nvPicPr>
          <p:cNvPr id="24" name="Picture 16" descr="Picture of Robert Nelson">
            <a:extLst>
              <a:ext uri="{FF2B5EF4-FFF2-40B4-BE49-F238E27FC236}">
                <a16:creationId xmlns:a16="http://schemas.microsoft.com/office/drawing/2014/main" id="{4AA060BB-16F9-4BED-4346-DB8AF4D51D46}"/>
              </a:ext>
            </a:extLst>
          </p:cNvPr>
          <p:cNvPicPr>
            <a:picLocks noChangeAspect="1"/>
          </p:cNvPicPr>
          <p:nvPr/>
        </p:nvPicPr>
        <p:blipFill rotWithShape="1">
          <a:blip r:embed="rId13"/>
          <a:srcRect l="3421" r="3421"/>
          <a:stretch/>
        </p:blipFill>
        <p:spPr>
          <a:xfrm>
            <a:off x="2947894" y="3641844"/>
            <a:ext cx="809372" cy="848804"/>
          </a:xfrm>
          <a:prstGeom prst="rect">
            <a:avLst/>
          </a:prstGeom>
        </p:spPr>
      </p:pic>
      <p:sp>
        <p:nvSpPr>
          <p:cNvPr id="25" name="TextBox 24">
            <a:extLst>
              <a:ext uri="{FF2B5EF4-FFF2-40B4-BE49-F238E27FC236}">
                <a16:creationId xmlns:a16="http://schemas.microsoft.com/office/drawing/2014/main" id="{29034B57-0B8B-1CE1-2348-55914427F5AD}"/>
              </a:ext>
            </a:extLst>
          </p:cNvPr>
          <p:cNvSpPr txBox="1"/>
          <p:nvPr/>
        </p:nvSpPr>
        <p:spPr>
          <a:xfrm>
            <a:off x="2505162" y="4528644"/>
            <a:ext cx="1543050" cy="328937"/>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Robert Nelson, MD, PhD</a:t>
            </a:r>
          </a:p>
          <a:p>
            <a:pPr algn="ctr"/>
            <a:r>
              <a:rPr lang="en-US" sz="900" dirty="0">
                <a:latin typeface="Calibri"/>
                <a:cs typeface="Times New Roman"/>
              </a:rPr>
              <a:t>Industry Representative</a:t>
            </a:r>
          </a:p>
        </p:txBody>
      </p:sp>
      <p:pic>
        <p:nvPicPr>
          <p:cNvPr id="46" name="Picture 28" descr="Picture of Roberto Ortiz-Aguayo">
            <a:extLst>
              <a:ext uri="{FF2B5EF4-FFF2-40B4-BE49-F238E27FC236}">
                <a16:creationId xmlns:a16="http://schemas.microsoft.com/office/drawing/2014/main" id="{1234DE4F-D583-6BA4-5D2B-2D7910005B35}"/>
              </a:ext>
            </a:extLst>
          </p:cNvPr>
          <p:cNvPicPr>
            <a:picLocks noChangeAspect="1"/>
          </p:cNvPicPr>
          <p:nvPr/>
        </p:nvPicPr>
        <p:blipFill rotWithShape="1">
          <a:blip r:embed="rId14"/>
          <a:srcRect l="7586" t="1976" r="19738" b="29384"/>
          <a:stretch/>
        </p:blipFill>
        <p:spPr>
          <a:xfrm>
            <a:off x="4269389" y="3655309"/>
            <a:ext cx="809372" cy="847730"/>
          </a:xfrm>
          <a:prstGeom prst="rect">
            <a:avLst/>
          </a:prstGeom>
        </p:spPr>
      </p:pic>
      <p:sp>
        <p:nvSpPr>
          <p:cNvPr id="44" name="TextBox 43">
            <a:extLst>
              <a:ext uri="{FF2B5EF4-FFF2-40B4-BE49-F238E27FC236}">
                <a16:creationId xmlns:a16="http://schemas.microsoft.com/office/drawing/2014/main" id="{7DDBF986-BC8A-959E-DE37-B76AD9078617}"/>
              </a:ext>
            </a:extLst>
          </p:cNvPr>
          <p:cNvSpPr txBox="1"/>
          <p:nvPr/>
        </p:nvSpPr>
        <p:spPr>
          <a:xfrm>
            <a:off x="3925327" y="4529454"/>
            <a:ext cx="1543050" cy="190438"/>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Roberto Ortiz-Aguayo, MD</a:t>
            </a:r>
          </a:p>
        </p:txBody>
      </p:sp>
      <p:pic>
        <p:nvPicPr>
          <p:cNvPr id="37" name="Picture 24" descr="Picture of Randi Oster">
            <a:extLst>
              <a:ext uri="{FF2B5EF4-FFF2-40B4-BE49-F238E27FC236}">
                <a16:creationId xmlns:a16="http://schemas.microsoft.com/office/drawing/2014/main" id="{7BD140C6-0854-2400-701C-408BC3641256}"/>
              </a:ext>
            </a:extLst>
          </p:cNvPr>
          <p:cNvPicPr>
            <a:picLocks noChangeAspect="1"/>
          </p:cNvPicPr>
          <p:nvPr/>
        </p:nvPicPr>
        <p:blipFill rotWithShape="1">
          <a:blip r:embed="rId15"/>
          <a:srcRect b="41407"/>
          <a:stretch/>
        </p:blipFill>
        <p:spPr>
          <a:xfrm>
            <a:off x="5596066" y="3626282"/>
            <a:ext cx="846405" cy="871850"/>
          </a:xfrm>
          <a:prstGeom prst="rect">
            <a:avLst/>
          </a:prstGeom>
        </p:spPr>
      </p:pic>
      <p:sp>
        <p:nvSpPr>
          <p:cNvPr id="39" name="TextBox 38">
            <a:extLst>
              <a:ext uri="{FF2B5EF4-FFF2-40B4-BE49-F238E27FC236}">
                <a16:creationId xmlns:a16="http://schemas.microsoft.com/office/drawing/2014/main" id="{A192F4FF-3635-AD5D-9FE8-FA8716B2D8F7}"/>
              </a:ext>
            </a:extLst>
          </p:cNvPr>
          <p:cNvSpPr txBox="1"/>
          <p:nvPr/>
        </p:nvSpPr>
        <p:spPr>
          <a:xfrm>
            <a:off x="5303441" y="4519794"/>
            <a:ext cx="1543050" cy="328937"/>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Randi Oster, MBA</a:t>
            </a:r>
          </a:p>
          <a:p>
            <a:pPr algn="ctr"/>
            <a:r>
              <a:rPr lang="en-US" sz="900" dirty="0">
                <a:latin typeface="Calibri"/>
                <a:cs typeface="Times New Roman"/>
              </a:rPr>
              <a:t>Consumer Representative</a:t>
            </a:r>
          </a:p>
        </p:txBody>
      </p:sp>
      <p:pic>
        <p:nvPicPr>
          <p:cNvPr id="64" name="Picture 63" descr="Picture of Michael White">
            <a:extLst>
              <a:ext uri="{FF2B5EF4-FFF2-40B4-BE49-F238E27FC236}">
                <a16:creationId xmlns:a16="http://schemas.microsoft.com/office/drawing/2014/main" id="{A5CB96F1-471F-2680-2D54-C5E1EA02C53B}"/>
              </a:ext>
            </a:extLst>
          </p:cNvPr>
          <p:cNvPicPr>
            <a:picLocks noChangeAspect="1"/>
          </p:cNvPicPr>
          <p:nvPr/>
        </p:nvPicPr>
        <p:blipFill rotWithShape="1">
          <a:blip r:embed="rId16"/>
          <a:srcRect b="28812"/>
          <a:stretch/>
        </p:blipFill>
        <p:spPr>
          <a:xfrm>
            <a:off x="6838513" y="3671701"/>
            <a:ext cx="809372" cy="856943"/>
          </a:xfrm>
          <a:prstGeom prst="rect">
            <a:avLst/>
          </a:prstGeom>
        </p:spPr>
      </p:pic>
      <p:sp>
        <p:nvSpPr>
          <p:cNvPr id="48" name="TextBox 47">
            <a:extLst>
              <a:ext uri="{FF2B5EF4-FFF2-40B4-BE49-F238E27FC236}">
                <a16:creationId xmlns:a16="http://schemas.microsoft.com/office/drawing/2014/main" id="{DC3C9A03-E73B-7C59-F5CF-2086AE856610}"/>
              </a:ext>
            </a:extLst>
          </p:cNvPr>
          <p:cNvSpPr txBox="1"/>
          <p:nvPr/>
        </p:nvSpPr>
        <p:spPr>
          <a:xfrm>
            <a:off x="6756579" y="4528644"/>
            <a:ext cx="1305720" cy="190438"/>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Michael White, MD, PhD</a:t>
            </a:r>
          </a:p>
        </p:txBody>
      </p:sp>
      <p:sp>
        <p:nvSpPr>
          <p:cNvPr id="56" name="Footer Placeholder 1">
            <a:extLst>
              <a:ext uri="{FF2B5EF4-FFF2-40B4-BE49-F238E27FC236}">
                <a16:creationId xmlns:a16="http://schemas.microsoft.com/office/drawing/2014/main" id="{7D1BA207-7035-239B-9E5B-DA01DCA44256}"/>
              </a:ext>
            </a:extLst>
          </p:cNvPr>
          <p:cNvSpPr>
            <a:spLocks noGrp="1"/>
          </p:cNvSpPr>
          <p:nvPr>
            <p:ph type="ftr" sz="quarter" idx="11"/>
          </p:nvPr>
        </p:nvSpPr>
        <p:spPr/>
        <p:txBody>
          <a:bodyPr/>
          <a:lstStyle/>
          <a:p>
            <a:pPr algn="l"/>
            <a:r>
              <a:rPr lang="en-US" sz="45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510347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a:xfrm>
            <a:off x="381000" y="2190750"/>
            <a:ext cx="8509103" cy="1299582"/>
          </a:xfrm>
        </p:spPr>
        <p:txBody>
          <a:bodyPr vert="horz" lIns="91440" tIns="45720" rIns="91440" bIns="45720" rtlCol="0" anchor="t">
            <a:normAutofit/>
          </a:bodyPr>
          <a:lstStyle/>
          <a:p>
            <a:pPr algn="l"/>
            <a:endParaRPr lang="en-US" sz="1600" b="0" i="0" u="none" strike="noStrike" baseline="0" dirty="0">
              <a:latin typeface="Times New Roman" panose="02020603050405020304" pitchFamily="18" charset="0"/>
            </a:endParaRPr>
          </a:p>
          <a:p>
            <a:pPr marL="0" indent="0" algn="ctr">
              <a:buNone/>
            </a:pPr>
            <a:r>
              <a:rPr lang="en-US" sz="2800" b="1" dirty="0">
                <a:latin typeface="+mj-lt"/>
                <a:ea typeface="+mj-ea"/>
                <a:cs typeface="+mj-cs"/>
              </a:rPr>
              <a:t>Center for Devices and Radiological Health	</a:t>
            </a:r>
            <a:endParaRPr lang="en-US" sz="2800" b="1" dirty="0">
              <a:latin typeface="+mj-lt"/>
              <a:ea typeface="Calibri"/>
              <a:cs typeface="Calibri"/>
            </a:endParaRPr>
          </a:p>
          <a:p>
            <a:pPr marL="0" indent="0" algn="ctr">
              <a:buNone/>
            </a:pPr>
            <a:endParaRPr lang="en-US" sz="2800" b="1" dirty="0">
              <a:latin typeface="+mj-lt"/>
              <a:ea typeface="+mj-ea"/>
              <a:cs typeface="+mj-cs"/>
            </a:endParaRPr>
          </a:p>
          <a:p>
            <a:pPr marL="0" indent="0" algn="ctr">
              <a:buNone/>
            </a:pPr>
            <a:endParaRPr lang="en-US" sz="2000" dirty="0"/>
          </a:p>
          <a:p>
            <a:pPr marL="0" indent="0" algn="ctr">
              <a:buNone/>
            </a:pPr>
            <a:endParaRPr lang="en-US" sz="2800"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950945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098A-36B7-9A6F-4D7D-39F68F8A9A22}"/>
              </a:ext>
            </a:extLst>
          </p:cNvPr>
          <p:cNvSpPr>
            <a:spLocks noGrp="1"/>
          </p:cNvSpPr>
          <p:nvPr>
            <p:ph type="title"/>
          </p:nvPr>
        </p:nvSpPr>
        <p:spPr>
          <a:xfrm>
            <a:off x="317448" y="584879"/>
            <a:ext cx="8509103" cy="694515"/>
          </a:xfrm>
        </p:spPr>
        <p:txBody>
          <a:bodyPr>
            <a:noAutofit/>
          </a:bodyPr>
          <a:lstStyle/>
          <a:p>
            <a:pPr marL="0" indent="0" algn="ctr">
              <a:buNone/>
            </a:pPr>
            <a:r>
              <a:rPr lang="en-US" sz="2800" b="1" dirty="0">
                <a:latin typeface="+mj-lt"/>
                <a:ea typeface="+mj-ea"/>
                <a:cs typeface="+mj-cs"/>
              </a:rPr>
              <a:t>Center for Devices and Radiological Health 	</a:t>
            </a:r>
            <a:br>
              <a:rPr lang="en-US" sz="2800" b="1" dirty="0">
                <a:latin typeface="+mj-lt"/>
                <a:ea typeface="+mj-ea"/>
                <a:cs typeface="+mj-cs"/>
              </a:rPr>
            </a:br>
            <a:br>
              <a:rPr lang="en-US" sz="2800" dirty="0">
                <a:latin typeface="+mj-lt"/>
                <a:ea typeface="+mj-ea"/>
                <a:cs typeface="+mj-cs"/>
              </a:rPr>
            </a:br>
            <a:endParaRPr lang="en-US" sz="2000" dirty="0"/>
          </a:p>
        </p:txBody>
      </p:sp>
      <p:sp>
        <p:nvSpPr>
          <p:cNvPr id="3" name="Content Placeholder 2">
            <a:extLst>
              <a:ext uri="{FF2B5EF4-FFF2-40B4-BE49-F238E27FC236}">
                <a16:creationId xmlns:a16="http://schemas.microsoft.com/office/drawing/2014/main" id="{E3641EA0-8DF8-51EC-6C57-E48EB035F3BD}"/>
              </a:ext>
            </a:extLst>
          </p:cNvPr>
          <p:cNvSpPr>
            <a:spLocks noGrp="1"/>
          </p:cNvSpPr>
          <p:nvPr>
            <p:ph idx="1"/>
          </p:nvPr>
        </p:nvSpPr>
        <p:spPr>
          <a:xfrm>
            <a:off x="393648" y="1043174"/>
            <a:ext cx="8509103" cy="3509776"/>
          </a:xfrm>
        </p:spPr>
        <p:txBody>
          <a:bodyPr vert="horz" lIns="91440" tIns="45720" rIns="91440" bIns="45720" rtlCol="0" anchor="t">
            <a:noAutofit/>
          </a:bodyPr>
          <a:lstStyle/>
          <a:p>
            <a:pPr marL="285750" indent="-285750" algn="l">
              <a:spcAft>
                <a:spcPts val="1500"/>
              </a:spcAft>
              <a:buAutoNum type="arabicPeriod"/>
            </a:pPr>
            <a:r>
              <a:rPr lang="en-US" sz="2000" dirty="0">
                <a:highlight>
                  <a:srgbClr val="FFFFFF"/>
                </a:highlight>
                <a:cs typeface="Times New Roman"/>
              </a:rPr>
              <a:t>CONTEGRA PULMONARY VALVED CONDUIT*</a:t>
            </a:r>
            <a:endParaRPr lang="en-US" dirty="0">
              <a:ea typeface="Calibri"/>
              <a:cs typeface="Calibri"/>
            </a:endParaRPr>
          </a:p>
          <a:p>
            <a:pPr marL="0" indent="0">
              <a:spcBef>
                <a:spcPts val="1000"/>
              </a:spcBef>
              <a:spcAft>
                <a:spcPts val="1500"/>
              </a:spcAft>
              <a:buNone/>
            </a:pPr>
            <a:r>
              <a:rPr lang="en-US" sz="2000" dirty="0">
                <a:highlight>
                  <a:srgbClr val="FFFFFF"/>
                </a:highlight>
                <a:cs typeface="Times New Roman"/>
              </a:rPr>
              <a:t>2. ENTERRA THERAPY SYSTEM*</a:t>
            </a:r>
            <a:endParaRPr lang="en-US" sz="2000" dirty="0">
              <a:highlight>
                <a:srgbClr val="FFFFFF"/>
              </a:highlight>
              <a:ea typeface="Calibri"/>
              <a:cs typeface="Times New Roman"/>
            </a:endParaRPr>
          </a:p>
          <a:p>
            <a:pPr marL="0" indent="0">
              <a:spcBef>
                <a:spcPts val="1000"/>
              </a:spcBef>
              <a:spcAft>
                <a:spcPts val="1500"/>
              </a:spcAft>
              <a:buNone/>
            </a:pPr>
            <a:r>
              <a:rPr lang="en-US" sz="2000" dirty="0">
                <a:highlight>
                  <a:srgbClr val="FFFFFF"/>
                </a:highlight>
                <a:cs typeface="Times New Roman"/>
              </a:rPr>
              <a:t>3. FLOURISH PEDIATRIC ESOPHAGEAL ATRESIA DEVICE*</a:t>
            </a:r>
            <a:endParaRPr lang="en-US" sz="2000" dirty="0">
              <a:highlight>
                <a:srgbClr val="FFFFFF"/>
              </a:highlight>
              <a:ea typeface="Calibri"/>
              <a:cs typeface="Times New Roman"/>
            </a:endParaRPr>
          </a:p>
          <a:p>
            <a:pPr marL="0" indent="0">
              <a:spcBef>
                <a:spcPts val="1000"/>
              </a:spcBef>
              <a:spcAft>
                <a:spcPts val="1500"/>
              </a:spcAft>
              <a:buNone/>
            </a:pPr>
            <a:r>
              <a:rPr lang="en-US" sz="2000" dirty="0">
                <a:highlight>
                  <a:srgbClr val="FFFFFF"/>
                </a:highlight>
                <a:cs typeface="Times New Roman"/>
              </a:rPr>
              <a:t>4. PLEXIMMUNE IN-VITRO DIAGNOSTIC TEST*</a:t>
            </a:r>
            <a:endParaRPr lang="en-US" sz="2000" dirty="0">
              <a:highlight>
                <a:srgbClr val="FFFFFF"/>
              </a:highlight>
              <a:ea typeface="Calibri"/>
              <a:cs typeface="Times New Roman"/>
            </a:endParaRPr>
          </a:p>
          <a:p>
            <a:pPr marL="0" indent="0">
              <a:spcBef>
                <a:spcPts val="1000"/>
              </a:spcBef>
              <a:spcAft>
                <a:spcPts val="1500"/>
              </a:spcAft>
              <a:buNone/>
            </a:pPr>
            <a:r>
              <a:rPr lang="en-US" sz="2000" dirty="0">
                <a:highlight>
                  <a:srgbClr val="FFFFFF"/>
                </a:highlight>
                <a:cs typeface="Times New Roman"/>
              </a:rPr>
              <a:t>5. PULSERIDER ANEURYSM NECK RECONSTRUCTION DEVICE*</a:t>
            </a:r>
            <a:endParaRPr lang="en-US" sz="2000" dirty="0">
              <a:highlight>
                <a:srgbClr val="FFFFFF"/>
              </a:highlight>
              <a:ea typeface="Calibri"/>
              <a:cs typeface="Times New Roman"/>
            </a:endParaRPr>
          </a:p>
          <a:p>
            <a:pPr marL="0" indent="0">
              <a:spcBef>
                <a:spcPts val="1000"/>
              </a:spcBef>
              <a:spcAft>
                <a:spcPts val="1500"/>
              </a:spcAft>
              <a:buNone/>
            </a:pPr>
            <a:r>
              <a:rPr lang="en-US" sz="2000" dirty="0">
                <a:highlight>
                  <a:srgbClr val="FFFFFF"/>
                </a:highlight>
                <a:cs typeface="Times New Roman"/>
              </a:rPr>
              <a:t>6. SONALLEVE MR-HIFU*</a:t>
            </a:r>
            <a:endParaRPr lang="en-US" sz="2000" dirty="0">
              <a:cs typeface="Times New Roman"/>
            </a:endParaRPr>
          </a:p>
        </p:txBody>
      </p:sp>
      <p:sp>
        <p:nvSpPr>
          <p:cNvPr id="8" name="TextBox 7">
            <a:extLst>
              <a:ext uri="{FF2B5EF4-FFF2-40B4-BE49-F238E27FC236}">
                <a16:creationId xmlns:a16="http://schemas.microsoft.com/office/drawing/2014/main" id="{2AD6566E-81DE-1A7C-6750-59605D26A306}"/>
              </a:ext>
            </a:extLst>
          </p:cNvPr>
          <p:cNvSpPr txBox="1"/>
          <p:nvPr/>
        </p:nvSpPr>
        <p:spPr>
          <a:xfrm>
            <a:off x="4648200" y="4552950"/>
            <a:ext cx="4839628" cy="369332"/>
          </a:xfrm>
          <a:prstGeom prst="rect">
            <a:avLst/>
          </a:prstGeom>
          <a:noFill/>
        </p:spPr>
        <p:txBody>
          <a:bodyPr wrap="square">
            <a:spAutoFit/>
          </a:bodyPr>
          <a:lstStyle/>
          <a:p>
            <a:pPr marL="0" indent="0" algn="l">
              <a:buNone/>
            </a:pPr>
            <a:r>
              <a:rPr lang="en-US" sz="1800" dirty="0">
                <a:highlight>
                  <a:srgbClr val="FFFFFF"/>
                </a:highlight>
                <a:latin typeface="+mn-lt"/>
                <a:cs typeface="Times New Roman" panose="02020603050405020304" pitchFamily="18" charset="0"/>
              </a:rPr>
              <a:t> *(Humanitarian Device Exemption (HDE))</a:t>
            </a:r>
          </a:p>
        </p:txBody>
      </p:sp>
    </p:spTree>
    <p:extLst>
      <p:ext uri="{BB962C8B-B14F-4D97-AF65-F5344CB8AC3E}">
        <p14:creationId xmlns:p14="http://schemas.microsoft.com/office/powerpoint/2010/main" val="17768142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a:t>
            </a:r>
            <a:r>
              <a:rPr lang="en-US" sz="2800" dirty="0">
                <a:solidFill>
                  <a:schemeClr val="tx2"/>
                </a:solidFill>
              </a:rPr>
              <a:t> </a:t>
            </a:r>
            <a:r>
              <a:rPr lang="en-US" sz="2800" dirty="0">
                <a:solidFill>
                  <a:schemeClr val="accent1"/>
                </a:solidFill>
              </a:rPr>
              <a:t>18, 2024</a:t>
            </a:r>
          </a:p>
        </p:txBody>
      </p:sp>
      <p:sp>
        <p:nvSpPr>
          <p:cNvPr id="3" name="Content Placeholder 2"/>
          <p:cNvSpPr>
            <a:spLocks noGrp="1"/>
          </p:cNvSpPr>
          <p:nvPr>
            <p:ph idx="1"/>
          </p:nvPr>
        </p:nvSpPr>
        <p:spPr/>
        <p:txBody>
          <a:bodyPr>
            <a:normAutofit/>
          </a:bodyPr>
          <a:lstStyle/>
          <a:p>
            <a:pPr marL="0" indent="0" algn="ctr">
              <a:buNone/>
            </a:pPr>
            <a:endParaRPr lang="en-US" sz="2400" dirty="0">
              <a:solidFill>
                <a:schemeClr val="accent1"/>
              </a:solidFill>
            </a:endParaRPr>
          </a:p>
          <a:p>
            <a:pPr marL="0" indent="0" algn="ctr">
              <a:buNone/>
            </a:pPr>
            <a:endParaRPr lang="en-US" sz="2400" b="1" dirty="0"/>
          </a:p>
          <a:p>
            <a:pPr marL="0" indent="0" algn="ctr">
              <a:buNone/>
            </a:pPr>
            <a:r>
              <a:rPr lang="en-US" b="1" dirty="0"/>
              <a:t>Clarifying Questions</a:t>
            </a: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5092244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a:t>
            </a:r>
            <a:r>
              <a:rPr lang="en-US" sz="2800" dirty="0">
                <a:solidFill>
                  <a:schemeClr val="tx2"/>
                </a:solidFill>
              </a:rPr>
              <a:t> </a:t>
            </a:r>
            <a:r>
              <a:rPr lang="en-US" sz="2800" dirty="0">
                <a:solidFill>
                  <a:schemeClr val="accent1"/>
                </a:solidFill>
              </a:rPr>
              <a:t>18, 2024</a:t>
            </a:r>
          </a:p>
        </p:txBody>
      </p:sp>
      <p:sp>
        <p:nvSpPr>
          <p:cNvPr id="3" name="Content Placeholder 2"/>
          <p:cNvSpPr>
            <a:spLocks noGrp="1"/>
          </p:cNvSpPr>
          <p:nvPr>
            <p:ph idx="1"/>
          </p:nvPr>
        </p:nvSpPr>
        <p:spPr/>
        <p:txBody>
          <a:bodyPr>
            <a:normAutofit/>
          </a:bodyPr>
          <a:lstStyle/>
          <a:p>
            <a:pPr marL="0" indent="0" algn="ctr">
              <a:buNone/>
            </a:pPr>
            <a:endParaRPr lang="en-US" sz="2400" b="1" dirty="0">
              <a:solidFill>
                <a:schemeClr val="accent1"/>
              </a:solidFill>
            </a:endParaRPr>
          </a:p>
          <a:p>
            <a:pPr marL="0" indent="0" algn="ctr">
              <a:buNone/>
            </a:pPr>
            <a:endParaRPr lang="en-US" sz="2400" b="1" dirty="0"/>
          </a:p>
          <a:p>
            <a:pPr marL="0" indent="0" algn="ctr">
              <a:buNone/>
            </a:pPr>
            <a:endParaRPr lang="en-US" sz="2400" b="1" dirty="0"/>
          </a:p>
          <a:p>
            <a:pPr marL="0" indent="0" algn="ctr">
              <a:buNone/>
            </a:pPr>
            <a:r>
              <a:rPr lang="en-US" b="1" dirty="0"/>
              <a:t>Committee Vote</a:t>
            </a: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4199605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0657-0947-37A2-0E6F-69B38C3D87DB}"/>
              </a:ext>
            </a:extLst>
          </p:cNvPr>
          <p:cNvSpPr>
            <a:spLocks noGrp="1"/>
          </p:cNvSpPr>
          <p:nvPr>
            <p:ph type="ctrTitle"/>
          </p:nvPr>
        </p:nvSpPr>
        <p:spPr>
          <a:xfrm>
            <a:off x="481693" y="601782"/>
            <a:ext cx="7772400" cy="1102519"/>
          </a:xfrm>
        </p:spPr>
        <p:txBody>
          <a:bodyPr>
            <a:normAutofit/>
          </a:bodyPr>
          <a:lstStyle/>
          <a:p>
            <a:r>
              <a:rPr lang="en-US" sz="3200" b="1" dirty="0">
                <a:ea typeface="Calibri"/>
                <a:cs typeface="Calibri"/>
              </a:rPr>
              <a:t>Voting Question</a:t>
            </a:r>
          </a:p>
        </p:txBody>
      </p:sp>
      <p:sp>
        <p:nvSpPr>
          <p:cNvPr id="4" name="Subtitle 2">
            <a:extLst>
              <a:ext uri="{FF2B5EF4-FFF2-40B4-BE49-F238E27FC236}">
                <a16:creationId xmlns:a16="http://schemas.microsoft.com/office/drawing/2014/main" id="{CE24C4AF-E54F-A822-A823-7FDDD54A91CB}"/>
              </a:ext>
            </a:extLst>
          </p:cNvPr>
          <p:cNvSpPr txBox="1">
            <a:spLocks/>
          </p:cNvSpPr>
          <p:nvPr/>
        </p:nvSpPr>
        <p:spPr>
          <a:xfrm>
            <a:off x="926464" y="1872873"/>
            <a:ext cx="7291072" cy="242250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3429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685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0287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17145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057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24003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lang="en-US" sz="2400" dirty="0">
                <a:solidFill>
                  <a:schemeClr val="tx1"/>
                </a:solidFill>
                <a:ea typeface="Calibri"/>
                <a:cs typeface="Calibri"/>
              </a:rPr>
              <a:t>FDA recommends continuing routine, ongoing postmarket safety monitoring of each of the CDRH products under discussion.</a:t>
            </a:r>
          </a:p>
          <a:p>
            <a:pPr>
              <a:spcAft>
                <a:spcPts val="0"/>
              </a:spcAft>
            </a:pPr>
            <a:endParaRPr lang="en-US" sz="2400" dirty="0">
              <a:solidFill>
                <a:schemeClr val="tx1"/>
              </a:solidFill>
              <a:ea typeface="Calibri"/>
              <a:cs typeface="Calibri"/>
            </a:endParaRPr>
          </a:p>
          <a:p>
            <a:pPr fontAlgn="auto">
              <a:spcAft>
                <a:spcPts val="0"/>
              </a:spcAft>
            </a:pPr>
            <a:r>
              <a:rPr lang="en-US" sz="2400" i="1" dirty="0">
                <a:solidFill>
                  <a:schemeClr val="tx1"/>
                </a:solidFill>
                <a:ea typeface="Calibri"/>
                <a:cs typeface="Calibri"/>
              </a:rPr>
              <a:t>Does the Pediatric Advisory Committee concur?</a:t>
            </a:r>
          </a:p>
        </p:txBody>
      </p:sp>
    </p:spTree>
    <p:extLst>
      <p:ext uri="{BB962C8B-B14F-4D97-AF65-F5344CB8AC3E}">
        <p14:creationId xmlns:p14="http://schemas.microsoft.com/office/powerpoint/2010/main" val="2317654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endParaRPr lang="en-US" dirty="0"/>
          </a:p>
          <a:p>
            <a:pPr marL="0" indent="0" algn="ctr">
              <a:buNone/>
            </a:pPr>
            <a:r>
              <a:rPr lang="en-US" b="1" dirty="0"/>
              <a:t>Committee Voting </a:t>
            </a:r>
          </a:p>
          <a:p>
            <a:pPr marL="0" indent="0" algn="ctr">
              <a:buNone/>
            </a:pPr>
            <a:r>
              <a:rPr lang="en-US" b="1" dirty="0"/>
              <a:t>in Progress </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166927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a:xfrm>
            <a:off x="381000" y="2190750"/>
            <a:ext cx="8509103" cy="1299582"/>
          </a:xfrm>
        </p:spPr>
        <p:txBody>
          <a:bodyPr vert="horz" lIns="91440" tIns="45720" rIns="91440" bIns="45720" rtlCol="0" anchor="t">
            <a:normAutofit/>
          </a:bodyPr>
          <a:lstStyle/>
          <a:p>
            <a:pPr algn="l"/>
            <a:endParaRPr lang="en-US" sz="1600" b="0" i="0" u="none" strike="noStrike" baseline="0" dirty="0">
              <a:latin typeface="Times New Roman" panose="02020603050405020304" pitchFamily="18" charset="0"/>
            </a:endParaRPr>
          </a:p>
          <a:p>
            <a:pPr marL="0" indent="0" algn="ctr">
              <a:buNone/>
            </a:pPr>
            <a:r>
              <a:rPr lang="en-US" sz="2800" b="1" dirty="0">
                <a:latin typeface="+mj-lt"/>
                <a:ea typeface="+mj-ea"/>
                <a:cs typeface="+mj-cs"/>
              </a:rPr>
              <a:t>Center for Biologics Evaluation and Research</a:t>
            </a:r>
            <a:endParaRPr lang="en-US" sz="2800" b="1" dirty="0">
              <a:latin typeface="+mj-lt"/>
              <a:ea typeface="Calibri"/>
              <a:cs typeface="Calibri"/>
            </a:endParaRPr>
          </a:p>
          <a:p>
            <a:pPr marL="0" indent="0" algn="ctr">
              <a:buNone/>
            </a:pPr>
            <a:endParaRPr lang="en-US" sz="2000" dirty="0"/>
          </a:p>
          <a:p>
            <a:pPr marL="0" indent="0" algn="ctr">
              <a:buNone/>
            </a:pPr>
            <a:endParaRPr lang="en-US" sz="2800"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867573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098A-36B7-9A6F-4D7D-39F68F8A9A22}"/>
              </a:ext>
            </a:extLst>
          </p:cNvPr>
          <p:cNvSpPr>
            <a:spLocks noGrp="1"/>
          </p:cNvSpPr>
          <p:nvPr>
            <p:ph type="title"/>
          </p:nvPr>
        </p:nvSpPr>
        <p:spPr>
          <a:xfrm>
            <a:off x="255270" y="466694"/>
            <a:ext cx="8509103" cy="694515"/>
          </a:xfrm>
        </p:spPr>
        <p:txBody>
          <a:bodyPr>
            <a:noAutofit/>
          </a:bodyPr>
          <a:lstStyle/>
          <a:p>
            <a:r>
              <a:rPr lang="en-US" sz="2800" b="1" dirty="0">
                <a:latin typeface="+mj-lt"/>
                <a:ea typeface="+mj-ea"/>
                <a:cs typeface="+mj-cs"/>
              </a:rPr>
              <a:t>Center for</a:t>
            </a:r>
            <a:r>
              <a:rPr lang="en-US" sz="2800" b="1" dirty="0"/>
              <a:t> Biologics Evaluation and Research </a:t>
            </a:r>
            <a:br>
              <a:rPr lang="en-US" sz="2800" b="1" dirty="0"/>
            </a:br>
            <a:endParaRPr lang="en-US" sz="2000" dirty="0"/>
          </a:p>
        </p:txBody>
      </p:sp>
      <p:sp>
        <p:nvSpPr>
          <p:cNvPr id="3" name="Content Placeholder 2">
            <a:extLst>
              <a:ext uri="{FF2B5EF4-FFF2-40B4-BE49-F238E27FC236}">
                <a16:creationId xmlns:a16="http://schemas.microsoft.com/office/drawing/2014/main" id="{E3641EA0-8DF8-51EC-6C57-E48EB035F3BD}"/>
              </a:ext>
            </a:extLst>
          </p:cNvPr>
          <p:cNvSpPr>
            <a:spLocks noGrp="1"/>
          </p:cNvSpPr>
          <p:nvPr>
            <p:ph idx="1"/>
          </p:nvPr>
        </p:nvSpPr>
        <p:spPr>
          <a:xfrm>
            <a:off x="407813" y="1462274"/>
            <a:ext cx="8509103" cy="2041645"/>
          </a:xfrm>
        </p:spPr>
        <p:txBody>
          <a:bodyPr vert="horz" lIns="91440" tIns="45720" rIns="91440" bIns="45720" rtlCol="0" anchor="t">
            <a:noAutofit/>
          </a:bodyPr>
          <a:lstStyle/>
          <a:p>
            <a:pPr marL="228600" indent="-228600">
              <a:spcBef>
                <a:spcPts val="1000"/>
              </a:spcBef>
              <a:spcAft>
                <a:spcPts val="1500"/>
              </a:spcAft>
              <a:buAutoNum type="arabicPeriod"/>
            </a:pPr>
            <a:r>
              <a:rPr lang="en-US" sz="2000" dirty="0">
                <a:highlight>
                  <a:srgbClr val="FFFFFF"/>
                </a:highlight>
                <a:cs typeface="Times New Roman"/>
              </a:rPr>
              <a:t> AGRIFLU (influenza virus vaccine)</a:t>
            </a:r>
            <a:endParaRPr lang="en-US" dirty="0">
              <a:ea typeface="Calibri"/>
              <a:cs typeface="Calibri"/>
            </a:endParaRPr>
          </a:p>
          <a:p>
            <a:pPr marL="0" indent="0">
              <a:spcBef>
                <a:spcPts val="1000"/>
              </a:spcBef>
              <a:spcAft>
                <a:spcPts val="1500"/>
              </a:spcAft>
              <a:buNone/>
            </a:pPr>
            <a:r>
              <a:rPr lang="en-US" sz="2000" dirty="0">
                <a:highlight>
                  <a:srgbClr val="FFFFFF"/>
                </a:highlight>
                <a:cs typeface="Times New Roman"/>
              </a:rPr>
              <a:t>2. CUTAQUIG (immune globulin subcutaneous (human)-hipp, 16.5%)</a:t>
            </a:r>
            <a:endParaRPr lang="en-US" sz="2000" dirty="0">
              <a:highlight>
                <a:srgbClr val="FFFFFF"/>
              </a:highlight>
              <a:ea typeface="Calibri"/>
              <a:cs typeface="Times New Roman"/>
            </a:endParaRPr>
          </a:p>
          <a:p>
            <a:pPr marL="0" indent="0">
              <a:spcBef>
                <a:spcPts val="1000"/>
              </a:spcBef>
              <a:spcAft>
                <a:spcPts val="1500"/>
              </a:spcAft>
              <a:buNone/>
            </a:pPr>
            <a:r>
              <a:rPr lang="en-US" sz="2000" dirty="0">
                <a:highlight>
                  <a:srgbClr val="FFFFFF"/>
                </a:highlight>
                <a:cs typeface="Times New Roman"/>
              </a:rPr>
              <a:t>3. XYNTHA (antihemophilic factor (recombinant), plasma/albumin Free)</a:t>
            </a:r>
            <a:endParaRPr lang="en-US" sz="2000" dirty="0">
              <a:highlight>
                <a:srgbClr val="FFFFFF"/>
              </a:highlight>
              <a:ea typeface="Calibri"/>
              <a:cs typeface="Times New Roman"/>
            </a:endParaRPr>
          </a:p>
        </p:txBody>
      </p:sp>
    </p:spTree>
    <p:extLst>
      <p:ext uri="{BB962C8B-B14F-4D97-AF65-F5344CB8AC3E}">
        <p14:creationId xmlns:p14="http://schemas.microsoft.com/office/powerpoint/2010/main" val="37424158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a:t>
            </a:r>
            <a:r>
              <a:rPr lang="en-US" sz="2800" dirty="0">
                <a:solidFill>
                  <a:schemeClr val="tx2"/>
                </a:solidFill>
              </a:rPr>
              <a:t> </a:t>
            </a:r>
            <a:r>
              <a:rPr lang="en-US" sz="2800" dirty="0">
                <a:solidFill>
                  <a:schemeClr val="accent1"/>
                </a:solidFill>
              </a:rPr>
              <a:t>18, 2024</a:t>
            </a:r>
          </a:p>
        </p:txBody>
      </p:sp>
      <p:sp>
        <p:nvSpPr>
          <p:cNvPr id="3" name="Content Placeholder 2"/>
          <p:cNvSpPr>
            <a:spLocks noGrp="1"/>
          </p:cNvSpPr>
          <p:nvPr>
            <p:ph idx="1"/>
          </p:nvPr>
        </p:nvSpPr>
        <p:spPr/>
        <p:txBody>
          <a:bodyPr>
            <a:normAutofit/>
          </a:bodyPr>
          <a:lstStyle/>
          <a:p>
            <a:pPr marL="0" indent="0" algn="ctr">
              <a:buNone/>
            </a:pPr>
            <a:endParaRPr lang="en-US" sz="2400" dirty="0">
              <a:solidFill>
                <a:schemeClr val="accent1"/>
              </a:solidFill>
            </a:endParaRPr>
          </a:p>
          <a:p>
            <a:pPr marL="0" indent="0" algn="ctr">
              <a:buNone/>
            </a:pPr>
            <a:endParaRPr lang="en-US" sz="2400" b="1" dirty="0"/>
          </a:p>
          <a:p>
            <a:pPr marL="0" indent="0" algn="ctr">
              <a:buNone/>
            </a:pPr>
            <a:r>
              <a:rPr lang="en-US" b="1" dirty="0"/>
              <a:t>Clarifying Questions</a:t>
            </a: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47803508"/>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a:t>
            </a:r>
            <a:r>
              <a:rPr lang="en-US" sz="2800" dirty="0">
                <a:solidFill>
                  <a:schemeClr val="tx2"/>
                </a:solidFill>
              </a:rPr>
              <a:t> </a:t>
            </a:r>
            <a:r>
              <a:rPr lang="en-US" sz="2800" dirty="0">
                <a:solidFill>
                  <a:schemeClr val="accent1"/>
                </a:solidFill>
              </a:rPr>
              <a:t>18, 2024</a:t>
            </a:r>
          </a:p>
        </p:txBody>
      </p:sp>
      <p:sp>
        <p:nvSpPr>
          <p:cNvPr id="3" name="Content Placeholder 2"/>
          <p:cNvSpPr>
            <a:spLocks noGrp="1"/>
          </p:cNvSpPr>
          <p:nvPr>
            <p:ph idx="1"/>
          </p:nvPr>
        </p:nvSpPr>
        <p:spPr/>
        <p:txBody>
          <a:bodyPr>
            <a:normAutofit/>
          </a:bodyPr>
          <a:lstStyle/>
          <a:p>
            <a:pPr marL="0" indent="0" algn="ctr">
              <a:buNone/>
            </a:pPr>
            <a:endParaRPr lang="en-US" sz="2400" b="1" dirty="0">
              <a:solidFill>
                <a:schemeClr val="accent1"/>
              </a:solidFill>
            </a:endParaRPr>
          </a:p>
          <a:p>
            <a:pPr marL="0" indent="0" algn="ctr">
              <a:buNone/>
            </a:pPr>
            <a:endParaRPr lang="en-US" sz="2400" b="1" dirty="0"/>
          </a:p>
          <a:p>
            <a:pPr marL="0" indent="0" algn="ctr">
              <a:buNone/>
            </a:pPr>
            <a:endParaRPr lang="en-US" sz="2400" b="1" dirty="0"/>
          </a:p>
          <a:p>
            <a:pPr marL="0" indent="0" algn="ctr">
              <a:buNone/>
            </a:pPr>
            <a:r>
              <a:rPr lang="en-US" b="1" dirty="0"/>
              <a:t>Committee Vote</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38485991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r>
              <a:rPr lang="en-US" b="1" dirty="0"/>
              <a:t>Introduction of FDA Representatives</a:t>
            </a:r>
          </a:p>
          <a:p>
            <a:pPr marL="0" indent="0" algn="ctr">
              <a:buNone/>
            </a:pPr>
            <a:endParaRPr lang="en-US" sz="2400" dirty="0"/>
          </a:p>
          <a:p>
            <a:pPr marL="0" indent="0" algn="ctr">
              <a:buNone/>
            </a:pPr>
            <a:r>
              <a:rPr lang="en-US" sz="2000" dirty="0"/>
              <a:t>Shivana Srivastava, RN, MS, DCPM, PMP</a:t>
            </a:r>
          </a:p>
          <a:p>
            <a:pPr marL="0" indent="0" algn="ctr">
              <a:buNone/>
            </a:pPr>
            <a:r>
              <a:rPr lang="en-US" sz="2000" dirty="0"/>
              <a:t>Designated Federal Officer, PAC</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243320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0657-0947-37A2-0E6F-69B38C3D87DB}"/>
              </a:ext>
            </a:extLst>
          </p:cNvPr>
          <p:cNvSpPr>
            <a:spLocks noGrp="1"/>
          </p:cNvSpPr>
          <p:nvPr>
            <p:ph type="ctrTitle"/>
          </p:nvPr>
        </p:nvSpPr>
        <p:spPr>
          <a:xfrm>
            <a:off x="481693" y="601782"/>
            <a:ext cx="7772400" cy="1102519"/>
          </a:xfrm>
        </p:spPr>
        <p:txBody>
          <a:bodyPr>
            <a:normAutofit/>
          </a:bodyPr>
          <a:lstStyle/>
          <a:p>
            <a:r>
              <a:rPr lang="en-US" sz="3200" b="1" dirty="0">
                <a:ea typeface="Calibri"/>
                <a:cs typeface="Calibri"/>
              </a:rPr>
              <a:t>Voting Question</a:t>
            </a:r>
          </a:p>
        </p:txBody>
      </p:sp>
      <p:sp>
        <p:nvSpPr>
          <p:cNvPr id="8" name="Subtitle 2">
            <a:extLst>
              <a:ext uri="{FF2B5EF4-FFF2-40B4-BE49-F238E27FC236}">
                <a16:creationId xmlns:a16="http://schemas.microsoft.com/office/drawing/2014/main" id="{EB79AAB2-6821-303B-2F5E-4337BF53E743}"/>
              </a:ext>
            </a:extLst>
          </p:cNvPr>
          <p:cNvSpPr txBox="1">
            <a:spLocks/>
          </p:cNvSpPr>
          <p:nvPr/>
        </p:nvSpPr>
        <p:spPr>
          <a:xfrm>
            <a:off x="926464" y="1872873"/>
            <a:ext cx="7291072" cy="246092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3429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685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0287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17145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057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24003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lang="en-US" sz="2600" dirty="0">
                <a:solidFill>
                  <a:schemeClr val="tx1"/>
                </a:solidFill>
                <a:ea typeface="Calibri"/>
                <a:cs typeface="Calibri"/>
              </a:rPr>
              <a:t>FDA recommends continuing routine, ongoing postmarket safety monitoring of each of the CBER products under discussion.</a:t>
            </a:r>
          </a:p>
          <a:p>
            <a:pPr>
              <a:spcAft>
                <a:spcPts val="0"/>
              </a:spcAft>
            </a:pPr>
            <a:endParaRPr lang="en-US" sz="2600" dirty="0">
              <a:solidFill>
                <a:schemeClr val="tx1"/>
              </a:solidFill>
              <a:ea typeface="Calibri"/>
              <a:cs typeface="Calibri"/>
            </a:endParaRPr>
          </a:p>
          <a:p>
            <a:pPr fontAlgn="auto">
              <a:spcAft>
                <a:spcPts val="0"/>
              </a:spcAft>
            </a:pPr>
            <a:r>
              <a:rPr lang="en-US" sz="2600" i="1" dirty="0">
                <a:solidFill>
                  <a:schemeClr val="tx1"/>
                </a:solidFill>
                <a:ea typeface="Calibri"/>
                <a:cs typeface="Calibri"/>
              </a:rPr>
              <a:t>Does the Pediatric Advisory Committee concur?</a:t>
            </a:r>
          </a:p>
        </p:txBody>
      </p:sp>
    </p:spTree>
    <p:extLst>
      <p:ext uri="{BB962C8B-B14F-4D97-AF65-F5344CB8AC3E}">
        <p14:creationId xmlns:p14="http://schemas.microsoft.com/office/powerpoint/2010/main" val="3367813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endParaRPr lang="en-US" dirty="0"/>
          </a:p>
          <a:p>
            <a:pPr marL="0" indent="0" algn="ctr">
              <a:buNone/>
            </a:pPr>
            <a:r>
              <a:rPr lang="en-US" b="1" dirty="0"/>
              <a:t>Committee Voting </a:t>
            </a:r>
          </a:p>
          <a:p>
            <a:pPr marL="0" indent="0" algn="ctr">
              <a:buNone/>
            </a:pPr>
            <a:r>
              <a:rPr lang="en-US" b="1" dirty="0"/>
              <a:t>in Progress </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3785422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endParaRPr lang="en-US" dirty="0"/>
          </a:p>
          <a:p>
            <a:pPr marL="0" indent="0" algn="ctr">
              <a:buNone/>
            </a:pPr>
            <a:r>
              <a:rPr lang="en-US" b="1" dirty="0"/>
              <a:t>Wrap-Up</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825117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endParaRPr lang="en-US" dirty="0"/>
          </a:p>
          <a:p>
            <a:pPr marL="0" indent="0" algn="ctr">
              <a:buNone/>
            </a:pPr>
            <a:r>
              <a:rPr lang="en-US" b="1" dirty="0"/>
              <a:t>Adjournment</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13007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r>
              <a:rPr lang="en-US" b="1" dirty="0"/>
              <a:t>Conflict of Interest Statement</a:t>
            </a:r>
          </a:p>
          <a:p>
            <a:pPr marL="0" indent="0" algn="ctr">
              <a:buNone/>
            </a:pPr>
            <a:endParaRPr lang="en-US" sz="2400" dirty="0"/>
          </a:p>
          <a:p>
            <a:pPr marL="0" indent="0" algn="ctr">
              <a:buNone/>
            </a:pPr>
            <a:r>
              <a:rPr lang="en-US" sz="2000" dirty="0"/>
              <a:t>Shivana Srivastava, RN, MS, DCPM, PMP</a:t>
            </a:r>
          </a:p>
          <a:p>
            <a:pPr marL="0" indent="0" algn="ctr">
              <a:buNone/>
            </a:pPr>
            <a:r>
              <a:rPr lang="en-US" sz="2000" dirty="0"/>
              <a:t>Designated Federal Officer, PAC</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28823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r>
              <a:rPr lang="en-US" b="1" dirty="0"/>
              <a:t>FDA Opening Remarks</a:t>
            </a:r>
          </a:p>
          <a:p>
            <a:pPr marL="0" indent="0" algn="ctr">
              <a:buNone/>
            </a:pPr>
            <a:endParaRPr lang="en-US" sz="2400" dirty="0"/>
          </a:p>
          <a:p>
            <a:pPr marL="0" indent="0" algn="ctr">
              <a:buNone/>
            </a:pPr>
            <a:r>
              <a:rPr lang="en-US" sz="2000" dirty="0"/>
              <a:t>Dionna Green, MD, FCP</a:t>
            </a:r>
          </a:p>
          <a:p>
            <a:pPr marL="0" indent="0" algn="ctr">
              <a:buNone/>
            </a:pPr>
            <a:r>
              <a:rPr lang="en-US" sz="2000" dirty="0"/>
              <a:t>Director, Office of Pediatric Therapeutics</a:t>
            </a:r>
          </a:p>
          <a:p>
            <a:pPr marL="0" indent="0" algn="ctr">
              <a:buNone/>
            </a:pPr>
            <a:r>
              <a:rPr lang="en-US" sz="2000" dirty="0"/>
              <a:t>Office of Clinical Policy and Programs</a:t>
            </a:r>
          </a:p>
          <a:p>
            <a:pPr marL="0" indent="0" algn="ctr">
              <a:buNone/>
            </a:pPr>
            <a:r>
              <a:rPr lang="en-US" sz="2000" dirty="0"/>
              <a:t>Office of the Commissioner, FDA</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38347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34359"/>
            <a:ext cx="8509103" cy="694515"/>
          </a:xfrm>
        </p:spPr>
        <p:txBody>
          <a:bodyPr>
            <a:normAutofit/>
          </a:bodyPr>
          <a:lstStyle/>
          <a:p>
            <a:r>
              <a:rPr lang="en-US" sz="3000" b="1" dirty="0"/>
              <a:t>Purpose of the Meeting</a:t>
            </a:r>
          </a:p>
        </p:txBody>
      </p:sp>
      <p:sp>
        <p:nvSpPr>
          <p:cNvPr id="7" name="Content Placeholder 6">
            <a:extLst>
              <a:ext uri="{FF2B5EF4-FFF2-40B4-BE49-F238E27FC236}">
                <a16:creationId xmlns:a16="http://schemas.microsoft.com/office/drawing/2014/main" id="{716B2DD6-8508-4744-2A7B-3BB0D9183E27}"/>
              </a:ext>
            </a:extLst>
          </p:cNvPr>
          <p:cNvSpPr>
            <a:spLocks noGrp="1"/>
          </p:cNvSpPr>
          <p:nvPr>
            <p:ph idx="1"/>
          </p:nvPr>
        </p:nvSpPr>
        <p:spPr>
          <a:xfrm>
            <a:off x="323856" y="1162051"/>
            <a:ext cx="8509103" cy="3559817"/>
          </a:xfrm>
        </p:spPr>
        <p:txBody>
          <a:bodyPr vert="horz" lIns="68580" tIns="34290" rIns="68580" bIns="34290" rtlCol="0" anchor="t">
            <a:normAutofit/>
          </a:bodyPr>
          <a:lstStyle/>
          <a:p>
            <a:pPr marL="144145" indent="-144145"/>
            <a:r>
              <a:rPr lang="en-US" sz="2700" dirty="0"/>
              <a:t>The Pediatric Advisory Committee (PAC) is meeting to discuss pediatric-focused postmarket safety reviews as mandated by the Best Pharmaceuticals for Children Act (Pub. L. 107-109), the Pediatric Research Equity Act of 2003 (Pub. L. 108-155), and the Pediatric Medical Device Safety and Improvement Act of 2007 (Pub. L. 110-85, title III) </a:t>
            </a:r>
            <a:endParaRPr lang="en-US" dirty="0"/>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939810286"/>
      </p:ext>
    </p:extLst>
  </p:cSld>
  <p:clrMapOvr>
    <a:masterClrMapping/>
  </p:clrMapOvr>
</p:sld>
</file>

<file path=ppt/theme/theme1.xml><?xml version="1.0" encoding="utf-8"?>
<a:theme xmlns:a="http://schemas.openxmlformats.org/drawingml/2006/main" name="ppt1DB1.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7B6D4647D8B24DAEA6CFAE1120525B" ma:contentTypeVersion="12" ma:contentTypeDescription="Create a new document." ma:contentTypeScope="" ma:versionID="1a625d00c368ec8c9bb799e8278c1f73">
  <xsd:schema xmlns:xsd="http://www.w3.org/2001/XMLSchema" xmlns:xs="http://www.w3.org/2001/XMLSchema" xmlns:p="http://schemas.microsoft.com/office/2006/metadata/properties" xmlns:ns1="http://schemas.microsoft.com/sharepoint/v3" xmlns:ns2="99991f93-603f-4b71-be28-5049d6d96f2f" xmlns:ns3="0ab5daed-17d1-4162-b6b5-d5c490a1807c" targetNamespace="http://schemas.microsoft.com/office/2006/metadata/properties" ma:root="true" ma:fieldsID="79e8d2a09381d35e539e31b652953ef7" ns1:_="" ns2:_="" ns3:_="">
    <xsd:import namespace="http://schemas.microsoft.com/sharepoint/v3"/>
    <xsd:import namespace="99991f93-603f-4b71-be28-5049d6d96f2f"/>
    <xsd:import namespace="0ab5daed-17d1-4162-b6b5-d5c490a180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991f93-603f-4b71-be28-5049d6d96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b5daed-17d1-4162-b6b5-d5c490a180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99A3A3-75AD-4D30-BF0A-698C3FB00258}">
  <ds:schemaRefs>
    <ds:schemaRef ds:uri="http://purl.org/dc/elements/1.1/"/>
    <ds:schemaRef ds:uri="99991f93-603f-4b71-be28-5049d6d96f2f"/>
    <ds:schemaRef ds:uri="0ab5daed-17d1-4162-b6b5-d5c490a1807c"/>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schemas.microsoft.com/sharepoint/v3"/>
    <ds:schemaRef ds:uri="http://purl.org/dc/dcmitype/"/>
    <ds:schemaRef ds:uri="http://purl.org/dc/terms/"/>
  </ds:schemaRefs>
</ds:datastoreItem>
</file>

<file path=customXml/itemProps2.xml><?xml version="1.0" encoding="utf-8"?>
<ds:datastoreItem xmlns:ds="http://schemas.openxmlformats.org/officeDocument/2006/customXml" ds:itemID="{A72B9A8F-2279-48CB-AA7E-50E24A3FC736}">
  <ds:schemaRefs>
    <ds:schemaRef ds:uri="0ab5daed-17d1-4162-b6b5-d5c490a1807c"/>
    <ds:schemaRef ds:uri="99991f93-603f-4b71-be28-5049d6d96f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8CD71C-591E-4EE0-9981-346CC4A96DDE}">
  <ds:schemaRefs>
    <ds:schemaRef ds:uri="http://schemas.microsoft.com/sharepoint/v3/contenttype/forms"/>
  </ds:schemaRefs>
</ds:datastoreItem>
</file>

<file path=docMetadata/LabelInfo.xml><?xml version="1.0" encoding="utf-8"?>
<clbl:labelList xmlns:clbl="http://schemas.microsoft.com/office/2020/mipLabelMetadata">
  <clbl:label id="{7d2fdb41-339c-4257-87f2-a665730b31fc}" enabled="0" method="" siteId="{7d2fdb41-339c-4257-87f2-a665730b31fc}" removed="1"/>
</clbl:labelList>
</file>

<file path=docProps/app.xml><?xml version="1.0" encoding="utf-8"?>
<Properties xmlns="http://schemas.openxmlformats.org/officeDocument/2006/extended-properties" xmlns:vt="http://schemas.openxmlformats.org/officeDocument/2006/docPropsVTypes">
  <Template/>
  <TotalTime>2500</TotalTime>
  <Words>3376</Words>
  <Application>Microsoft Office PowerPoint</Application>
  <PresentationFormat>On-screen Show (16:9)</PresentationFormat>
  <Paragraphs>533</Paragraphs>
  <Slides>63</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Cambria</vt:lpstr>
      <vt:lpstr>Helvetica</vt:lpstr>
      <vt:lpstr>Humanst521 BT</vt:lpstr>
      <vt:lpstr>Times New Roman</vt:lpstr>
      <vt:lpstr>Wingdings</vt:lpstr>
      <vt:lpstr>ppt1DB1.tmp</vt:lpstr>
      <vt:lpstr>Pediatric Advisory Committee Meeting</vt:lpstr>
      <vt:lpstr>Information for Media/Press and Public</vt:lpstr>
      <vt:lpstr>Closed Captioning </vt:lpstr>
      <vt:lpstr> Pediatric Advisory Committee Meeting September 18, 2024 </vt:lpstr>
      <vt:lpstr> Pediatric Advisory Committee Meeting Roster </vt:lpstr>
      <vt:lpstr>Pediatric Advisory Committee Meeting September 18, 2024</vt:lpstr>
      <vt:lpstr>Pediatric Advisory Committee Meeting September 18, 2024</vt:lpstr>
      <vt:lpstr>Pediatric Advisory Committee Meeting September 18, 2024</vt:lpstr>
      <vt:lpstr>Purpose of the Meeting</vt:lpstr>
      <vt:lpstr>PREA Non-Compliance Letters</vt:lpstr>
      <vt:lpstr>PREA Non-Compliance Letters</vt:lpstr>
      <vt:lpstr>Non-Compliance Letters (CDER)</vt:lpstr>
      <vt:lpstr>Non-Compliance Letters (CDER)</vt:lpstr>
      <vt:lpstr>Pediatric Advisory Committee (PAC) Draft Meeting Agenda</vt:lpstr>
      <vt:lpstr>Pediatric Advisory Committee (PAC) Draft Meeting Agenda Cont.</vt:lpstr>
      <vt:lpstr>Voting Procedures</vt:lpstr>
      <vt:lpstr>Voting Question and Meaning of Responses</vt:lpstr>
      <vt:lpstr>Voting Procedures</vt:lpstr>
      <vt:lpstr>FDA logo</vt:lpstr>
      <vt:lpstr>Pediatric-Focused Postmarket Safety Reviews for the Pediatric Advisory Committee</vt:lpstr>
      <vt:lpstr>Objectives </vt:lpstr>
      <vt:lpstr>Best Pharmaceuticals for Children Act (BPCA) 2002 </vt:lpstr>
      <vt:lpstr>Pediatric Research Equity Act (PREA) 2003 </vt:lpstr>
      <vt:lpstr>The Food and Drug Administration Amendments Act (FDAAA) 2007</vt:lpstr>
      <vt:lpstr>Pediatric Medical Device Safety and Improvement Act (PMDSIA) 2007</vt:lpstr>
      <vt:lpstr>The Food and Drug Administration Safety and Innovation (FDASIA) Act 2012</vt:lpstr>
      <vt:lpstr>Mandated Pediatric-Focused Postmarket Safety Reviews </vt:lpstr>
      <vt:lpstr>Increasing Number of Pediatric Labeling Changes  for Drugs and Biologics </vt:lpstr>
      <vt:lpstr>Approaches to Streamline Pediatric-Focused Postmarket Safety Reviews  </vt:lpstr>
      <vt:lpstr>Process for Web-Posted Reviews Designated as “Low Safety Risk” Products</vt:lpstr>
      <vt:lpstr>Reviews Presented to PAC 2003-2021 (n=398)</vt:lpstr>
      <vt:lpstr>Web-posted Reviews for “Low Safety Risk” Products</vt:lpstr>
      <vt:lpstr>New Changes for Products Designated        as "Low Safety Risk"</vt:lpstr>
      <vt:lpstr>Routine Ongoing Postmarket Safety Monitoring </vt:lpstr>
      <vt:lpstr>Future Direction</vt:lpstr>
      <vt:lpstr> Thank You </vt:lpstr>
      <vt:lpstr>Pediatric Advisory Committee Meeting September 18, 2024</vt:lpstr>
      <vt:lpstr>Open Public Hearing</vt:lpstr>
      <vt:lpstr> Open Public Hearing Speaker #1 </vt:lpstr>
      <vt:lpstr>Pediatric Advisory Committee Meeting September 18, 2024</vt:lpstr>
      <vt:lpstr>Center for Drug Evaluation and Research    </vt:lpstr>
      <vt:lpstr>Center for Drug Evaluation and Research    </vt:lpstr>
      <vt:lpstr>Center for Drug Evaluation and Research    </vt:lpstr>
      <vt:lpstr>Center for Drug Evaluation and Research    </vt:lpstr>
      <vt:lpstr>Pediatric Advisory Committee Meeting September 18, 2024</vt:lpstr>
      <vt:lpstr>Pediatric Advisory Committee Meeting September 18, 2024</vt:lpstr>
      <vt:lpstr>Pediatric Advisory Committee Meeting September 18, 2024</vt:lpstr>
      <vt:lpstr>Voting Question</vt:lpstr>
      <vt:lpstr>Pediatric Advisory Committee Meeting September 18, 2024</vt:lpstr>
      <vt:lpstr>Pediatric Advisory Committee Meeting September 18, 2024</vt:lpstr>
      <vt:lpstr>Center for Devices and Radiological Health    </vt:lpstr>
      <vt:lpstr>Pediatric Advisory Committee Meeting September 18, 2024</vt:lpstr>
      <vt:lpstr>Pediatric Advisory Committee Meeting September 18, 2024</vt:lpstr>
      <vt:lpstr>Voting Question</vt:lpstr>
      <vt:lpstr>Pediatric Advisory Committee Meeting September 18, 2024</vt:lpstr>
      <vt:lpstr>Pediatric Advisory Committee Meeting September 18, 2024</vt:lpstr>
      <vt:lpstr>Center for Biologics Evaluation and Research  </vt:lpstr>
      <vt:lpstr>Pediatric Advisory Committee Meeting September 18, 2024</vt:lpstr>
      <vt:lpstr>Pediatric Advisory Committee Meeting September 18, 2024</vt:lpstr>
      <vt:lpstr>Voting Question</vt:lpstr>
      <vt:lpstr>Pediatric Advisory Committee Meeting September 18, 2024</vt:lpstr>
      <vt:lpstr>Pediatric Advisory Committee Meeting September 18, 2024</vt:lpstr>
      <vt:lpstr>Pediatric Advisory Committee Meeting September 18, 2024</vt:lpstr>
    </vt:vector>
  </TitlesOfParts>
  <Company>US FDA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Advisory Meeting 9-18-24 Presentation</dc:title>
  <dc:subject>Pediatric Advisory Meeting 9-18-24 Presentation</dc:subject>
  <dc:creator>FDA</dc:creator>
  <cp:lastModifiedBy>Grigsby, Ross</cp:lastModifiedBy>
  <cp:revision>6</cp:revision>
  <cp:lastPrinted>2013-06-18T15:33:48Z</cp:lastPrinted>
  <dcterms:created xsi:type="dcterms:W3CDTF">2012-09-06T19:53:40Z</dcterms:created>
  <dcterms:modified xsi:type="dcterms:W3CDTF">2024-12-13T18:54:17Z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0x010100B97B6D4647D8B24DAEA6CFAE1120525B</vt:lpwstr>
  </property>
</Properties>
</file>