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58"/>
  </p:notesMasterIdLst>
  <p:handoutMasterIdLst>
    <p:handoutMasterId r:id="rId59"/>
  </p:handoutMasterIdLst>
  <p:sldIdLst>
    <p:sldId id="256" r:id="rId2"/>
    <p:sldId id="387" r:id="rId3"/>
    <p:sldId id="388" r:id="rId4"/>
    <p:sldId id="389" r:id="rId5"/>
    <p:sldId id="395" r:id="rId6"/>
    <p:sldId id="398" r:id="rId7"/>
    <p:sldId id="391" r:id="rId8"/>
    <p:sldId id="393" r:id="rId9"/>
    <p:sldId id="394" r:id="rId10"/>
    <p:sldId id="396" r:id="rId11"/>
    <p:sldId id="397" r:id="rId12"/>
    <p:sldId id="480" r:id="rId13"/>
    <p:sldId id="481" r:id="rId14"/>
    <p:sldId id="355" r:id="rId15"/>
    <p:sldId id="482" r:id="rId16"/>
    <p:sldId id="400" r:id="rId17"/>
    <p:sldId id="457" r:id="rId18"/>
    <p:sldId id="458" r:id="rId19"/>
    <p:sldId id="459" r:id="rId20"/>
    <p:sldId id="460" r:id="rId21"/>
    <p:sldId id="462" r:id="rId22"/>
    <p:sldId id="461" r:id="rId23"/>
    <p:sldId id="463" r:id="rId24"/>
    <p:sldId id="464" r:id="rId25"/>
    <p:sldId id="465" r:id="rId26"/>
    <p:sldId id="483" r:id="rId27"/>
    <p:sldId id="484" r:id="rId28"/>
    <p:sldId id="466" r:id="rId29"/>
    <p:sldId id="453" r:id="rId30"/>
    <p:sldId id="485" r:id="rId31"/>
    <p:sldId id="467" r:id="rId32"/>
    <p:sldId id="468" r:id="rId33"/>
    <p:sldId id="471" r:id="rId34"/>
    <p:sldId id="469" r:id="rId35"/>
    <p:sldId id="470" r:id="rId36"/>
    <p:sldId id="472" r:id="rId37"/>
    <p:sldId id="473" r:id="rId38"/>
    <p:sldId id="486" r:id="rId39"/>
    <p:sldId id="487" r:id="rId40"/>
    <p:sldId id="474" r:id="rId41"/>
    <p:sldId id="451" r:id="rId42"/>
    <p:sldId id="488" r:id="rId43"/>
    <p:sldId id="413" r:id="rId44"/>
    <p:sldId id="475" r:id="rId45"/>
    <p:sldId id="477" r:id="rId46"/>
    <p:sldId id="478" r:id="rId47"/>
    <p:sldId id="489" r:id="rId48"/>
    <p:sldId id="490" r:id="rId49"/>
    <p:sldId id="491" r:id="rId50"/>
    <p:sldId id="365" r:id="rId51"/>
    <p:sldId id="492" r:id="rId52"/>
    <p:sldId id="493" r:id="rId53"/>
    <p:sldId id="494" r:id="rId54"/>
    <p:sldId id="495" r:id="rId55"/>
    <p:sldId id="496" r:id="rId56"/>
    <p:sldId id="498" r:id="rId5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anda K. Perl" initials="" lastIdx="6" clrIdx="0"/>
  <p:cmAuthor id="1" name=" AZychowski"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39600"/>
    <a:srgbClr val="E98300"/>
    <a:srgbClr val="5A85D7"/>
    <a:srgbClr val="D6BF4B"/>
    <a:srgbClr val="4E6078"/>
    <a:srgbClr val="606D7E"/>
    <a:srgbClr val="9B6960"/>
    <a:srgbClr val="D24A4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horzBarState="maximized">
    <p:restoredLeft sz="34619" autoAdjust="0"/>
    <p:restoredTop sz="79772" autoAdjust="0"/>
  </p:normalViewPr>
  <p:slideViewPr>
    <p:cSldViewPr>
      <p:cViewPr>
        <p:scale>
          <a:sx n="75" d="100"/>
          <a:sy n="75" d="100"/>
        </p:scale>
        <p:origin x="-744" y="-174"/>
      </p:cViewPr>
      <p:guideLst>
        <p:guide orient="horz" pos="2160"/>
        <p:guide orient="horz" pos="1248"/>
        <p:guide orient="horz" pos="3088"/>
        <p:guide orient="horz" pos="1019"/>
        <p:guide orient="horz" pos="3881"/>
        <p:guide pos="2880"/>
        <p:guide pos="293"/>
        <p:guide pos="5486"/>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7" d="100"/>
          <a:sy n="67" d="100"/>
        </p:scale>
        <p:origin x="-2796" y="-12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74B727AE-89B2-422D-82C6-CF067BA22A9C}" type="datetimeFigureOut">
              <a:rPr lang="en-US"/>
              <a:pPr>
                <a:defRPr/>
              </a:pPr>
              <a:t>12/23/2011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8E863C6C-7B79-4876-951D-7178E286136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1E4F5B7E-BA36-4976-BCA3-22F93A676974}" type="datetimeFigureOut">
              <a:rPr lang="en-US"/>
              <a:pPr>
                <a:defRPr/>
              </a:pPr>
              <a:t>12/23/2011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405A6134-9DFD-458A-AF0F-E8640F79C29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32F49BA-2477-4369-AD86-A94998394ED0}" type="slidenum">
              <a:rPr lang="en-US"/>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8CCF55E-3110-42B7-9CF2-C6DD32BD161D}" type="slidenum">
              <a:rPr lang="en-US"/>
              <a:pPr/>
              <a:t>11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06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4F8C40F-0DBE-480E-A8E7-0242CE923B61}" type="slidenum">
              <a:rPr lang="en-US"/>
              <a:pPr/>
              <a:t>51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27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6D285D3-EBD1-4FF0-89DC-BB2466EB756E}" type="slidenum">
              <a:rPr lang="en-US"/>
              <a:pPr/>
              <a:t>52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Arial" pitchFamily="34" charset="0"/>
              <a:cs typeface="Arial" pitchFamily="34" charset="0"/>
            </a:endParaRPr>
          </a:p>
        </p:txBody>
      </p:sp>
      <p:sp>
        <p:nvSpPr>
          <p:cNvPr id="5" name="Right Bracket 8"/>
          <p:cNvSpPr/>
          <p:nvPr userDrawn="1"/>
        </p:nvSpPr>
        <p:spPr>
          <a:xfrm flipH="1">
            <a:off x="215900" y="441325"/>
            <a:ext cx="266700" cy="5943600"/>
          </a:xfrm>
          <a:prstGeom prst="rightBracket">
            <a:avLst>
              <a:gd name="adj" fmla="val 0"/>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pitchFamily="34" charset="0"/>
              <a:cs typeface="Arial" pitchFamily="34" charset="0"/>
            </a:endParaRPr>
          </a:p>
        </p:txBody>
      </p:sp>
      <p:pic>
        <p:nvPicPr>
          <p:cNvPr id="6" name="Picture 9" descr="postdoc_fda_logo.jpg"/>
          <p:cNvPicPr>
            <a:picLocks noChangeAspect="1" noChangeArrowheads="1"/>
          </p:cNvPicPr>
          <p:nvPr userDrawn="1"/>
        </p:nvPicPr>
        <p:blipFill>
          <a:blip r:embed="rId2"/>
          <a:srcRect/>
          <a:stretch>
            <a:fillRect/>
          </a:stretch>
        </p:blipFill>
        <p:spPr bwMode="auto">
          <a:xfrm>
            <a:off x="7470775" y="5638800"/>
            <a:ext cx="1139825" cy="757238"/>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dirty="0"/>
            </a:lvl1pPr>
          </a:lstStyle>
          <a:p>
            <a:pPr>
              <a:defRPr/>
            </a:pPr>
            <a:r>
              <a:rPr lang="en-US"/>
              <a:t>FOR EXERCISE </a:t>
            </a:r>
            <a:r>
              <a:rPr lang="en-US" smtClean="0"/>
              <a:t>PURPOSES </a:t>
            </a:r>
            <a:r>
              <a:rPr lang="en-US"/>
              <a:t>ONLY</a:t>
            </a:r>
          </a:p>
        </p:txBody>
      </p:sp>
      <p:sp>
        <p:nvSpPr>
          <p:cNvPr id="9" name="Slide Number Placeholder 5"/>
          <p:cNvSpPr>
            <a:spLocks noGrp="1"/>
          </p:cNvSpPr>
          <p:nvPr>
            <p:ph type="sldNum" sz="quarter" idx="12"/>
          </p:nvPr>
        </p:nvSpPr>
        <p:spPr/>
        <p:txBody>
          <a:bodyPr/>
          <a:lstStyle>
            <a:lvl1pPr>
              <a:defRPr/>
            </a:lvl1pPr>
          </a:lstStyle>
          <a:p>
            <a:pPr>
              <a:defRPr/>
            </a:pPr>
            <a:fld id="{EEF880CB-03B9-4D54-8459-D2666495374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3C5250D-9595-4BB6-AFE7-02BB4CE5555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9E103B2-C421-41A1-B2C8-05EF908ABD2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0A0DE3B-116B-48FC-B315-4824DA9A4A3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4"/>
          <p:cNvSpPr/>
          <p:nvPr userDrawn="1"/>
        </p:nvSpPr>
        <p:spPr>
          <a:xfrm>
            <a:off x="0" y="0"/>
            <a:ext cx="9144000"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Arial" pitchFamily="34" charset="0"/>
              <a:cs typeface="Arial" pitchFamily="34" charset="0"/>
            </a:endParaRPr>
          </a:p>
        </p:txBody>
      </p:sp>
      <p:sp>
        <p:nvSpPr>
          <p:cNvPr id="6" name="TextBox 9"/>
          <p:cNvSpPr txBox="1"/>
          <p:nvPr userDrawn="1"/>
        </p:nvSpPr>
        <p:spPr>
          <a:xfrm>
            <a:off x="8597900" y="6624638"/>
            <a:ext cx="533400" cy="246062"/>
          </a:xfrm>
          <a:prstGeom prst="rect">
            <a:avLst/>
          </a:prstGeom>
          <a:noFill/>
        </p:spPr>
        <p:txBody>
          <a:bodyPr>
            <a:spAutoFit/>
          </a:bodyPr>
          <a:lstStyle/>
          <a:p>
            <a:pPr>
              <a:defRPr/>
            </a:pPr>
            <a:fld id="{24605ADE-C915-475F-9890-FF870EC1763E}" type="slidenum">
              <a:rPr lang="en-US" sz="1000">
                <a:solidFill>
                  <a:schemeClr val="bg1"/>
                </a:solidFill>
              </a:rPr>
              <a:pPr>
                <a:defRPr/>
              </a:pPr>
              <a:t>‹#›</a:t>
            </a:fld>
            <a:endParaRPr lang="en-US" sz="1000" dirty="0">
              <a:solidFill>
                <a:schemeClr val="bg1"/>
              </a:solidFill>
            </a:endParaRPr>
          </a:p>
        </p:txBody>
      </p:sp>
      <p:sp>
        <p:nvSpPr>
          <p:cNvPr id="7" name="Right Bracket 11"/>
          <p:cNvSpPr/>
          <p:nvPr userDrawn="1"/>
        </p:nvSpPr>
        <p:spPr>
          <a:xfrm rot="16200000" flipH="1">
            <a:off x="4438650" y="-3055937"/>
            <a:ext cx="266700" cy="8229600"/>
          </a:xfrm>
          <a:prstGeom prst="rightBracket">
            <a:avLst>
              <a:gd name="adj" fmla="val 0"/>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pitchFamily="34" charset="0"/>
              <a:cs typeface="Arial" pitchFamily="34" charset="0"/>
            </a:endParaRPr>
          </a:p>
        </p:txBody>
      </p:sp>
      <p:sp>
        <p:nvSpPr>
          <p:cNvPr id="2" name="Title 1"/>
          <p:cNvSpPr>
            <a:spLocks noGrp="1"/>
          </p:cNvSpPr>
          <p:nvPr>
            <p:ph type="title"/>
          </p:nvPr>
        </p:nvSpPr>
        <p:spPr/>
        <p:txBody>
          <a:bodyPr/>
          <a:lstStyle>
            <a:lvl1pPr algn="l">
              <a:defRPr sz="3400" b="0">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228600">
              <a:buFont typeface="Wingdings" pitchFamily="2" charset="2"/>
              <a:buChar char="§"/>
              <a:defRPr sz="2600">
                <a:latin typeface="Arial" pitchFamily="34" charset="0"/>
                <a:cs typeface="Arial" pitchFamily="34" charset="0"/>
              </a:defRPr>
            </a:lvl1pPr>
            <a:lvl2pPr marL="457200" indent="-228600">
              <a:buFont typeface="Wingdings" pitchFamily="2" charset="2"/>
              <a:buChar char="§"/>
              <a:defRPr sz="22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1"/>
            <a:r>
              <a:rPr lang="en-US" dirty="0" smtClean="0"/>
              <a:t>Third level</a:t>
            </a:r>
          </a:p>
          <a:p>
            <a:pPr lvl="1"/>
            <a:r>
              <a:rPr lang="en-US" dirty="0" smtClean="0"/>
              <a:t>Fourth level</a:t>
            </a:r>
          </a:p>
          <a:p>
            <a:pPr lvl="1"/>
            <a:r>
              <a:rPr lang="en-US" dirty="0" smtClean="0"/>
              <a:t>Fifth level</a:t>
            </a:r>
            <a:endParaRPr lang="en-US" dirty="0"/>
          </a:p>
        </p:txBody>
      </p:sp>
      <p:sp>
        <p:nvSpPr>
          <p:cNvPr id="8" name="Footer Placeholder 3"/>
          <p:cNvSpPr>
            <a:spLocks noGrp="1"/>
          </p:cNvSpPr>
          <p:nvPr userDrawn="1">
            <p:ph type="ftr" sz="quarter" idx="10"/>
          </p:nvPr>
        </p:nvSpPr>
        <p:spPr/>
        <p:txBody>
          <a:bodyPr/>
          <a:lstStyle>
            <a:lvl1pPr>
              <a:defRPr/>
            </a:lvl1pPr>
          </a:lstStyle>
          <a:p>
            <a:pPr>
              <a:defRPr/>
            </a:pPr>
            <a:r>
              <a:rPr lang="en-US"/>
              <a:t>FOR EXERCISE PURPOSES ONLY</a:t>
            </a:r>
          </a:p>
          <a:p>
            <a:pPr>
              <a:defRPr/>
            </a:pPr>
            <a:endParaRPr lang="en-US"/>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2E4321D-B678-4D7E-A0CB-13C41466A80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76805DD-F1D6-4326-B770-BDC9CD7612E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3F981BB-D28A-49AE-8A8C-4AE5578AA49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E459197-44FE-4F07-8D81-9D1ECF42717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2D1CB0E-FE8E-40C7-9353-C71D1AE770D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7ED057A-31AC-4B5D-A9BD-7EA85C026E3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19D0CE3-02F7-4406-B610-2DFA8B5E781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dirty="0" smtClean="0">
                <a:solidFill>
                  <a:schemeClr val="tx1">
                    <a:tint val="75000"/>
                  </a:schemeClr>
                </a:solidFill>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53AE577-374F-4434-A82C-368666B5F17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www.fda.gov/fooddefense"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286000" y="2689225"/>
            <a:ext cx="6172200" cy="1470025"/>
          </a:xfrm>
        </p:spPr>
        <p:txBody>
          <a:bodyPr/>
          <a:lstStyle/>
          <a:p>
            <a:pPr algn="l" eaLnBrk="1" hangingPunct="1">
              <a:spcAft>
                <a:spcPts val="800"/>
              </a:spcAft>
              <a:defRPr/>
            </a:pPr>
            <a:r>
              <a:rPr lang="en-US" sz="4000" dirty="0"/>
              <a:t>How Sweet it Is(</a:t>
            </a:r>
            <a:r>
              <a:rPr lang="en-US" sz="4000" dirty="0" err="1"/>
              <a:t>n’t</a:t>
            </a:r>
            <a:r>
              <a:rPr lang="en-US" sz="4000" dirty="0"/>
              <a:t>)</a:t>
            </a:r>
            <a:r>
              <a:rPr lang="en-US" sz="4000" dirty="0" smtClean="0">
                <a:solidFill>
                  <a:prstClr val="black"/>
                </a:solidFill>
                <a:latin typeface="Arial" pitchFamily="34" charset="0"/>
                <a:ea typeface="Times New Roman" pitchFamily="18" charset="0"/>
                <a:cs typeface="Arial" pitchFamily="34" charset="0"/>
              </a:rPr>
              <a:t> </a:t>
            </a:r>
            <a:r>
              <a:rPr lang="en-US" sz="3600" dirty="0" smtClean="0">
                <a:solidFill>
                  <a:prstClr val="black"/>
                </a:solidFill>
                <a:latin typeface="Arial" pitchFamily="34" charset="0"/>
                <a:ea typeface="+mn-ea"/>
                <a:cs typeface="Arial" pitchFamily="34" charset="0"/>
              </a:rPr>
              <a:t/>
            </a:r>
            <a:br>
              <a:rPr lang="en-US" sz="3600" dirty="0" smtClean="0">
                <a:solidFill>
                  <a:prstClr val="black"/>
                </a:solidFill>
                <a:latin typeface="Arial" pitchFamily="34" charset="0"/>
                <a:ea typeface="+mn-ea"/>
                <a:cs typeface="Arial" pitchFamily="34" charset="0"/>
              </a:rPr>
            </a:br>
            <a:r>
              <a:rPr lang="en-US" sz="3000" dirty="0" smtClean="0">
                <a:solidFill>
                  <a:srgbClr val="5A85D7"/>
                </a:solidFill>
                <a:latin typeface="Arial" pitchFamily="34" charset="0"/>
                <a:ea typeface="Times New Roman" pitchFamily="18" charset="0"/>
                <a:cs typeface="Arial" pitchFamily="34" charset="0"/>
              </a:rPr>
              <a:t>Tabletop Exercise</a:t>
            </a:r>
            <a:endParaRPr lang="en-US" sz="3000" dirty="0"/>
          </a:p>
        </p:txBody>
      </p:sp>
      <p:pic>
        <p:nvPicPr>
          <p:cNvPr id="16388" name="Picture 4" descr="&#10;How Sweet It Is(n't) with a lollipop logo&#10;"/>
          <p:cNvPicPr>
            <a:picLocks noChangeAspect="1" noChangeArrowheads="1"/>
          </p:cNvPicPr>
          <p:nvPr/>
        </p:nvPicPr>
        <p:blipFill>
          <a:blip r:embed="rId2"/>
          <a:srcRect b="79770"/>
          <a:stretch>
            <a:fillRect/>
          </a:stretch>
        </p:blipFill>
        <p:spPr bwMode="auto">
          <a:xfrm>
            <a:off x="533400" y="2514600"/>
            <a:ext cx="1823844"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z="4000" smtClean="0">
                <a:latin typeface="Arial" charset="0"/>
                <a:cs typeface="Arial" charset="0"/>
              </a:rPr>
              <a:t>Exercise Objectives</a:t>
            </a:r>
          </a:p>
        </p:txBody>
      </p:sp>
      <p:sp>
        <p:nvSpPr>
          <p:cNvPr id="25602" name="Content Placeholder 2"/>
          <p:cNvSpPr>
            <a:spLocks noGrp="1"/>
          </p:cNvSpPr>
          <p:nvPr>
            <p:ph idx="1"/>
          </p:nvPr>
        </p:nvSpPr>
        <p:spPr/>
        <p:txBody>
          <a:bodyPr/>
          <a:lstStyle/>
          <a:p>
            <a:r>
              <a:rPr lang="en-US" smtClean="0">
                <a:latin typeface="Arial" charset="0"/>
                <a:cs typeface="Arial" charset="0"/>
              </a:rPr>
              <a:t>After the conclusion of this exercise you will be able to:</a:t>
            </a:r>
          </a:p>
          <a:p>
            <a:pPr lvl="1"/>
            <a:r>
              <a:rPr lang="en-US" smtClean="0">
                <a:latin typeface="Arial" charset="0"/>
                <a:cs typeface="Arial" charset="0"/>
              </a:rPr>
              <a:t>Explain to other professionals your specific roles &amp; responsibilities in reacting to an unintentional contamination </a:t>
            </a:r>
          </a:p>
          <a:p>
            <a:pPr lvl="1"/>
            <a:r>
              <a:rPr lang="en-US" smtClean="0">
                <a:latin typeface="Arial" charset="0"/>
                <a:cs typeface="Arial" charset="0"/>
              </a:rPr>
              <a:t>Describe the specific risks and consequences of not adhering to the guidelines and procedures for collecting product samples, maintaining chain of custody, and conducting analytical product testing in accordance with recognized standards</a:t>
            </a:r>
          </a:p>
          <a:p>
            <a:pPr lvl="1"/>
            <a:r>
              <a:rPr lang="en-US" smtClean="0">
                <a:latin typeface="Arial" charset="0"/>
                <a:cs typeface="Arial" charset="0"/>
              </a:rPr>
              <a:t>Catalog critical information related to the upstream flow of food products from distribution to the source</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z="4000" smtClean="0">
                <a:latin typeface="Arial" charset="0"/>
                <a:cs typeface="Arial" charset="0"/>
              </a:rPr>
              <a:t>Exercise Objectives (cont.)</a:t>
            </a:r>
          </a:p>
        </p:txBody>
      </p:sp>
      <p:sp>
        <p:nvSpPr>
          <p:cNvPr id="27650" name="Content Placeholder 2"/>
          <p:cNvSpPr>
            <a:spLocks noGrp="1"/>
          </p:cNvSpPr>
          <p:nvPr>
            <p:ph idx="1"/>
          </p:nvPr>
        </p:nvSpPr>
        <p:spPr/>
        <p:txBody>
          <a:bodyPr/>
          <a:lstStyle/>
          <a:p>
            <a:pPr lvl="1"/>
            <a:r>
              <a:rPr lang="en-US" smtClean="0">
                <a:latin typeface="Arial" charset="0"/>
                <a:cs typeface="Arial" charset="0"/>
              </a:rPr>
              <a:t>Analyze the flow of food products through the upstream distribution system and identify linkages and commonalities that may reveal the root source of contamination</a:t>
            </a:r>
          </a:p>
          <a:p>
            <a:pPr lvl="1"/>
            <a:r>
              <a:rPr lang="en-US" smtClean="0">
                <a:latin typeface="Arial" charset="0"/>
                <a:cs typeface="Arial" charset="0"/>
              </a:rPr>
              <a:t>List the unique challenges inherent in the traceback of food through an international distribution system.</a:t>
            </a:r>
          </a:p>
          <a:p>
            <a:pPr lvl="1"/>
            <a:r>
              <a:rPr lang="en-US" smtClean="0">
                <a:latin typeface="Arial" charset="0"/>
                <a:cs typeface="Arial" charset="0"/>
              </a:rPr>
              <a:t>Understand the importance of internal and external communications and dialogue and have ideas about how to improve both in your organization</a:t>
            </a:r>
          </a:p>
          <a:p>
            <a:pPr lvl="1"/>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latin typeface="Arial" charset="0"/>
                <a:cs typeface="Arial" charset="0"/>
              </a:rPr>
              <a:t>Roles and Responsibilities</a:t>
            </a:r>
          </a:p>
        </p:txBody>
      </p:sp>
      <p:sp>
        <p:nvSpPr>
          <p:cNvPr id="29698" name="Content Placeholder 2"/>
          <p:cNvSpPr>
            <a:spLocks noGrp="1"/>
          </p:cNvSpPr>
          <p:nvPr>
            <p:ph idx="1"/>
          </p:nvPr>
        </p:nvSpPr>
        <p:spPr/>
        <p:txBody>
          <a:bodyPr/>
          <a:lstStyle/>
          <a:p>
            <a:r>
              <a:rPr lang="en-US" smtClean="0">
                <a:latin typeface="Arial" charset="0"/>
                <a:cs typeface="Arial" charset="0"/>
              </a:rPr>
              <a:t>Participant: responds to events based on knowledge and experience</a:t>
            </a:r>
          </a:p>
          <a:p>
            <a:r>
              <a:rPr lang="en-US" smtClean="0">
                <a:latin typeface="Arial" charset="0"/>
                <a:cs typeface="Arial" charset="0"/>
              </a:rPr>
              <a:t>Evaluator: records events and captures the essence of the dialogue best practices</a:t>
            </a:r>
          </a:p>
          <a:p>
            <a:r>
              <a:rPr lang="en-US" smtClean="0">
                <a:latin typeface="Arial" charset="0"/>
                <a:cs typeface="Arial" charset="0"/>
              </a:rPr>
              <a:t>Facilitator: leads the exercise and moderates discussions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smtClean="0">
                <a:latin typeface="Arial" charset="0"/>
                <a:cs typeface="Arial" charset="0"/>
              </a:rPr>
              <a:t>Roles and Responsibilities</a:t>
            </a:r>
          </a:p>
        </p:txBody>
      </p:sp>
      <p:sp>
        <p:nvSpPr>
          <p:cNvPr id="30722" name="Content Placeholder 2"/>
          <p:cNvSpPr>
            <a:spLocks noGrp="1"/>
          </p:cNvSpPr>
          <p:nvPr>
            <p:ph idx="1"/>
          </p:nvPr>
        </p:nvSpPr>
        <p:spPr/>
        <p:txBody>
          <a:bodyPr/>
          <a:lstStyle/>
          <a:p>
            <a:r>
              <a:rPr lang="en-US" smtClean="0">
                <a:latin typeface="Arial" charset="0"/>
                <a:cs typeface="Arial" charset="0"/>
              </a:rPr>
              <a:t>Table Discussion Leader: representative from each table (volunteered by the group) who will lead the group as they explore discussion questions and the breakout activities</a:t>
            </a:r>
          </a:p>
          <a:p>
            <a:r>
              <a:rPr lang="en-US" smtClean="0">
                <a:latin typeface="Arial" charset="0"/>
                <a:cs typeface="Arial" charset="0"/>
              </a:rPr>
              <a:t>Table Recorder/Reporter: representative from each table (volunteered by the group) who will ensure that the group discussions are kept on time /records the key themes at the table and is responsible for reporting out during the large group dialogue</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sz="4000" smtClean="0">
                <a:latin typeface="Arial" charset="0"/>
                <a:cs typeface="Arial" charset="0"/>
              </a:rPr>
              <a:t>Personal Learning Inventory (PLI)</a:t>
            </a:r>
          </a:p>
        </p:txBody>
      </p:sp>
      <p:sp>
        <p:nvSpPr>
          <p:cNvPr id="31746" name="Content Placeholder 2"/>
          <p:cNvSpPr>
            <a:spLocks noGrp="1"/>
          </p:cNvSpPr>
          <p:nvPr>
            <p:ph idx="1"/>
          </p:nvPr>
        </p:nvSpPr>
        <p:spPr/>
        <p:txBody>
          <a:bodyPr/>
          <a:lstStyle/>
          <a:p>
            <a:r>
              <a:rPr lang="en-US" smtClean="0">
                <a:latin typeface="Arial" charset="0"/>
                <a:cs typeface="Arial" charset="0"/>
              </a:rPr>
              <a:t>Designed to provide you with a document to capture questions, improvement ideas and action items</a:t>
            </a:r>
          </a:p>
          <a:p>
            <a:r>
              <a:rPr lang="en-US" smtClean="0">
                <a:latin typeface="Arial" charset="0"/>
                <a:cs typeface="Arial" charset="0"/>
              </a:rPr>
              <a:t>For your use only; PLI’s will not be collected; however, your are encouraged to share your PLI with others as a record of your learning experience</a:t>
            </a:r>
          </a:p>
          <a:p>
            <a:r>
              <a:rPr lang="en-US" smtClean="0">
                <a:latin typeface="Arial" charset="0"/>
                <a:cs typeface="Arial" charset="0"/>
              </a:rPr>
              <a:t>Add to your PLI throughout the day and refer back to it as needed</a:t>
            </a:r>
          </a:p>
          <a:p>
            <a:pPr>
              <a:buFont typeface="Arial" charset="0"/>
              <a:buNone/>
            </a:pPr>
            <a:endParaRPr lang="en-US" smtClean="0">
              <a:latin typeface="Arial" charset="0"/>
              <a:cs typeface="Arial" charset="0"/>
            </a:endParaRP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pPr eaLnBrk="1" hangingPunct="1"/>
            <a:r>
              <a:rPr lang="en-US" sz="3200" smtClean="0">
                <a:latin typeface="Arial" charset="0"/>
                <a:cs typeface="Arial" charset="0"/>
              </a:rPr>
              <a:t>Module 1: Identification of Violative Product</a:t>
            </a:r>
          </a:p>
        </p:txBody>
      </p:sp>
      <p:sp>
        <p:nvSpPr>
          <p:cNvPr id="32770" name="Rectangle 3"/>
          <p:cNvSpPr>
            <a:spLocks noGrp="1" noChangeArrowheads="1"/>
          </p:cNvSpPr>
          <p:nvPr>
            <p:ph idx="1"/>
          </p:nvPr>
        </p:nvSpPr>
        <p:spPr/>
        <p:txBody>
          <a:bodyPr/>
          <a:lstStyle/>
          <a:p>
            <a:r>
              <a:rPr lang="en-US" smtClean="0">
                <a:latin typeface="Arial" charset="0"/>
                <a:cs typeface="Arial" charset="0"/>
              </a:rPr>
              <a:t>Presentation of Scenario - 10 min</a:t>
            </a:r>
            <a:br>
              <a:rPr lang="en-US" smtClean="0">
                <a:latin typeface="Arial" charset="0"/>
                <a:cs typeface="Arial" charset="0"/>
              </a:rPr>
            </a:br>
            <a:endParaRPr lang="en-US" sz="2800" smtClean="0">
              <a:latin typeface="Arial" charset="0"/>
              <a:cs typeface="Arial" charset="0"/>
            </a:endParaRPr>
          </a:p>
          <a:p>
            <a:r>
              <a:rPr lang="en-US" smtClean="0">
                <a:latin typeface="Arial" charset="0"/>
                <a:cs typeface="Arial" charset="0"/>
              </a:rPr>
              <a:t>Work Session (in breakout groups)</a:t>
            </a:r>
          </a:p>
          <a:p>
            <a:pPr lvl="1">
              <a:buFont typeface="Arial" charset="0"/>
              <a:buChar char="•"/>
            </a:pPr>
            <a:r>
              <a:rPr lang="en-US" smtClean="0">
                <a:latin typeface="Arial" charset="0"/>
                <a:cs typeface="Arial" charset="0"/>
              </a:rPr>
              <a:t>Answering Questions – 30 min  </a:t>
            </a:r>
            <a:r>
              <a:rPr lang="en-US" sz="2400" smtClean="0">
                <a:latin typeface="Arial" charset="0"/>
                <a:cs typeface="Arial" charset="0"/>
              </a:rPr>
              <a:t/>
            </a:r>
            <a:br>
              <a:rPr lang="en-US" sz="2400" smtClean="0">
                <a:latin typeface="Arial" charset="0"/>
                <a:cs typeface="Arial" charset="0"/>
              </a:rPr>
            </a:br>
            <a:endParaRPr lang="en-US" sz="2400" smtClean="0">
              <a:latin typeface="Arial" charset="0"/>
              <a:cs typeface="Arial" charset="0"/>
            </a:endParaRPr>
          </a:p>
          <a:p>
            <a:r>
              <a:rPr lang="en-US" smtClean="0">
                <a:latin typeface="Arial" charset="0"/>
                <a:cs typeface="Arial" charset="0"/>
              </a:rPr>
              <a:t>Module Debrief (whole group) – 30 min</a:t>
            </a:r>
          </a:p>
        </p:txBody>
      </p:sp>
      <p:sp>
        <p:nvSpPr>
          <p:cNvPr id="5"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Module 1</a:t>
            </a:r>
            <a:r>
              <a:rPr lang="en-US" sz="3600" dirty="0"/>
              <a:t>: Identification of </a:t>
            </a:r>
            <a:r>
              <a:rPr lang="en-US" sz="3600" dirty="0" err="1" smtClean="0"/>
              <a:t>Violative</a:t>
            </a:r>
            <a:r>
              <a:rPr lang="en-US" sz="3600" dirty="0" smtClean="0"/>
              <a:t> Product</a:t>
            </a:r>
            <a:endParaRPr lang="en-US" sz="4000" dirty="0"/>
          </a:p>
        </p:txBody>
      </p:sp>
      <p:sp>
        <p:nvSpPr>
          <p:cNvPr id="33794" name="Content Placeholder 2"/>
          <p:cNvSpPr>
            <a:spLocks noGrp="1"/>
          </p:cNvSpPr>
          <p:nvPr>
            <p:ph idx="1"/>
          </p:nvPr>
        </p:nvSpPr>
        <p:spPr>
          <a:xfrm>
            <a:off x="457200" y="1600200"/>
            <a:ext cx="5486400" cy="4525963"/>
          </a:xfrm>
        </p:spPr>
        <p:txBody>
          <a:bodyPr/>
          <a:lstStyle/>
          <a:p>
            <a:pPr eaLnBrk="1" hangingPunct="1"/>
            <a:r>
              <a:rPr lang="en-US" smtClean="0">
                <a:latin typeface="Arial" charset="0"/>
                <a:cs typeface="Arial" charset="0"/>
              </a:rPr>
              <a:t>On May 16th, a State health inspector, operating under state authority, visited a distribution center that provided many local grocery stores with candy</a:t>
            </a:r>
          </a:p>
          <a:p>
            <a:pPr eaLnBrk="1" hangingPunct="1"/>
            <a:r>
              <a:rPr lang="en-US" smtClean="0">
                <a:latin typeface="Arial" charset="0"/>
                <a:cs typeface="Arial" charset="0"/>
              </a:rPr>
              <a:t>The inspector observed 25 cases of candy and collected  five 1-lb packages of  chili candy from multiple cases in inventory at the distribution center</a:t>
            </a:r>
          </a:p>
          <a:p>
            <a:pPr eaLnBrk="1" hangingPunct="1"/>
            <a:r>
              <a:rPr lang="en-US" smtClean="0">
                <a:latin typeface="Arial" charset="0"/>
                <a:cs typeface="Arial" charset="0"/>
              </a:rPr>
              <a:t>Sent to lab for lead analysis</a:t>
            </a:r>
          </a:p>
        </p:txBody>
      </p:sp>
      <p:sp>
        <p:nvSpPr>
          <p:cNvPr id="6"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pic>
        <p:nvPicPr>
          <p:cNvPr id="33796" name="Picture 6" descr="packages on a conveyer belt"/>
          <p:cNvPicPr>
            <a:picLocks noChangeAspect="1" noChangeArrowheads="1"/>
          </p:cNvPicPr>
          <p:nvPr/>
        </p:nvPicPr>
        <p:blipFill>
          <a:blip r:embed="rId2"/>
          <a:srcRect/>
          <a:stretch>
            <a:fillRect/>
          </a:stretch>
        </p:blipFill>
        <p:spPr bwMode="auto">
          <a:xfrm>
            <a:off x="5562600" y="1447800"/>
            <a:ext cx="3276600" cy="21844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Module 1</a:t>
            </a:r>
            <a:r>
              <a:rPr lang="en-US" sz="3600" dirty="0"/>
              <a:t>: Identification of </a:t>
            </a:r>
            <a:r>
              <a:rPr lang="en-US" sz="3600" dirty="0" err="1" smtClean="0"/>
              <a:t>Violative</a:t>
            </a:r>
            <a:r>
              <a:rPr lang="en-US" sz="3600" dirty="0" smtClean="0"/>
              <a:t> Product</a:t>
            </a:r>
            <a:endParaRPr lang="en-US" sz="4000" dirty="0"/>
          </a:p>
        </p:txBody>
      </p:sp>
      <p:sp>
        <p:nvSpPr>
          <p:cNvPr id="34818" name="Content Placeholder 2"/>
          <p:cNvSpPr>
            <a:spLocks noGrp="1"/>
          </p:cNvSpPr>
          <p:nvPr>
            <p:ph idx="1"/>
          </p:nvPr>
        </p:nvSpPr>
        <p:spPr/>
        <p:txBody>
          <a:bodyPr/>
          <a:lstStyle/>
          <a:p>
            <a:pPr eaLnBrk="1" hangingPunct="1"/>
            <a:r>
              <a:rPr lang="en-US" smtClean="0">
                <a:latin typeface="Arial" charset="0"/>
                <a:cs typeface="Arial" charset="0"/>
              </a:rPr>
              <a:t>The laboratorian carefully opened each bag of candy and pulled several pieces from each bag to generate a composite sample</a:t>
            </a:r>
          </a:p>
          <a:p>
            <a:pPr lvl="1" eaLnBrk="1" hangingPunct="1"/>
            <a:r>
              <a:rPr lang="en-US" smtClean="0">
                <a:latin typeface="Arial" charset="0"/>
                <a:cs typeface="Arial" charset="0"/>
              </a:rPr>
              <a:t>There is high variability in lead levels within candy, including piece-to-piece variation</a:t>
            </a:r>
          </a:p>
          <a:p>
            <a:pPr lvl="1" eaLnBrk="1" hangingPunct="1"/>
            <a:r>
              <a:rPr lang="en-US" smtClean="0">
                <a:latin typeface="Arial" charset="0"/>
                <a:cs typeface="Arial" charset="0"/>
              </a:rPr>
              <a:t>By doing “pulls”, there is a greater likelihood of having a sample that is representative of the make-up of the lot</a:t>
            </a:r>
          </a:p>
        </p:txBody>
      </p:sp>
      <p:sp>
        <p:nvSpPr>
          <p:cNvPr id="6"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Module 1</a:t>
            </a:r>
            <a:r>
              <a:rPr lang="en-US" sz="3600" dirty="0"/>
              <a:t>: Identification of </a:t>
            </a:r>
            <a:r>
              <a:rPr lang="en-US" sz="3600" dirty="0" err="1" smtClean="0"/>
              <a:t>Violative</a:t>
            </a:r>
            <a:r>
              <a:rPr lang="en-US" sz="3600" dirty="0" smtClean="0"/>
              <a:t> Product</a:t>
            </a:r>
            <a:endParaRPr lang="en-US" sz="4000" dirty="0"/>
          </a:p>
        </p:txBody>
      </p:sp>
      <p:sp>
        <p:nvSpPr>
          <p:cNvPr id="35842" name="Content Placeholder 2"/>
          <p:cNvSpPr>
            <a:spLocks noGrp="1"/>
          </p:cNvSpPr>
          <p:nvPr>
            <p:ph idx="1"/>
          </p:nvPr>
        </p:nvSpPr>
        <p:spPr>
          <a:xfrm>
            <a:off x="457200" y="1600200"/>
            <a:ext cx="7086600" cy="4525963"/>
          </a:xfrm>
        </p:spPr>
        <p:txBody>
          <a:bodyPr/>
          <a:lstStyle/>
          <a:p>
            <a:pPr eaLnBrk="1" hangingPunct="1"/>
            <a:r>
              <a:rPr lang="en-US" smtClean="0">
                <a:latin typeface="Arial" charset="0"/>
                <a:cs typeface="Arial" charset="0"/>
              </a:rPr>
              <a:t>A representative analytical sample was prepared for digestion and ICP-MS analysis</a:t>
            </a:r>
            <a:br>
              <a:rPr lang="en-US" smtClean="0">
                <a:latin typeface="Arial" charset="0"/>
                <a:cs typeface="Arial" charset="0"/>
              </a:rPr>
            </a:br>
            <a:endParaRPr lang="en-US" smtClean="0">
              <a:latin typeface="Arial" charset="0"/>
              <a:cs typeface="Arial" charset="0"/>
            </a:endParaRPr>
          </a:p>
          <a:p>
            <a:pPr lvl="1" eaLnBrk="1" hangingPunct="1"/>
            <a:r>
              <a:rPr lang="en-US" smtClean="0">
                <a:latin typeface="Arial" charset="0"/>
                <a:cs typeface="Arial" charset="0"/>
              </a:rPr>
              <a:t>Test results showed that the composite sample contained 0.18 ppm of lead; above the legal limit in the state </a:t>
            </a:r>
          </a:p>
          <a:p>
            <a:pPr lvl="1" eaLnBrk="1" hangingPunct="1"/>
            <a:r>
              <a:rPr lang="en-US" smtClean="0">
                <a:latin typeface="Arial" charset="0"/>
                <a:cs typeface="Arial" charset="0"/>
              </a:rPr>
              <a:t>This type of candy had previously been associated with elevated lead levels, and it was assumed that the candy had been unintentionally contaminated at some point in production</a:t>
            </a:r>
          </a:p>
          <a:p>
            <a:pPr eaLnBrk="1" hangingPunct="1"/>
            <a:endParaRPr lang="en-US" smtClean="0">
              <a:latin typeface="Arial" charset="0"/>
              <a:cs typeface="Arial" charset="0"/>
            </a:endParaRPr>
          </a:p>
        </p:txBody>
      </p:sp>
      <p:sp>
        <p:nvSpPr>
          <p:cNvPr id="6"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Module 1</a:t>
            </a:r>
            <a:r>
              <a:rPr lang="en-US" sz="3600" dirty="0"/>
              <a:t>: Identification of </a:t>
            </a:r>
            <a:r>
              <a:rPr lang="en-US" sz="3600" dirty="0" err="1" smtClean="0"/>
              <a:t>Violative</a:t>
            </a:r>
            <a:r>
              <a:rPr lang="en-US" sz="3600" dirty="0" smtClean="0"/>
              <a:t> Product</a:t>
            </a:r>
            <a:endParaRPr lang="en-US" sz="4000" dirty="0"/>
          </a:p>
        </p:txBody>
      </p:sp>
      <p:sp>
        <p:nvSpPr>
          <p:cNvPr id="36866" name="Content Placeholder 2"/>
          <p:cNvSpPr>
            <a:spLocks noGrp="1"/>
          </p:cNvSpPr>
          <p:nvPr>
            <p:ph idx="1"/>
          </p:nvPr>
        </p:nvSpPr>
        <p:spPr/>
        <p:txBody>
          <a:bodyPr/>
          <a:lstStyle/>
          <a:p>
            <a:pPr eaLnBrk="1" hangingPunct="1"/>
            <a:r>
              <a:rPr lang="en-US" smtClean="0">
                <a:latin typeface="Arial" charset="0"/>
                <a:cs typeface="Arial" charset="0"/>
              </a:rPr>
              <a:t>Once the positive sample was detected, another individual performed the analysis from the same composite sample</a:t>
            </a:r>
          </a:p>
          <a:p>
            <a:pPr eaLnBrk="1" hangingPunct="1"/>
            <a:r>
              <a:rPr lang="en-US" smtClean="0">
                <a:latin typeface="Arial" charset="0"/>
                <a:cs typeface="Arial" charset="0"/>
              </a:rPr>
              <a:t>The second test confirmed an elevated level of lead in the candy, and the results of both tests were sent to the supervisor at the health department</a:t>
            </a:r>
          </a:p>
        </p:txBody>
      </p:sp>
      <p:sp>
        <p:nvSpPr>
          <p:cNvPr id="6"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sz="4000" smtClean="0">
                <a:latin typeface="Arial" charset="0"/>
                <a:cs typeface="Arial" charset="0"/>
              </a:rPr>
              <a:t>Introduction</a:t>
            </a:r>
          </a:p>
        </p:txBody>
      </p:sp>
      <p:sp>
        <p:nvSpPr>
          <p:cNvPr id="17410"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Purpose and Scope</a:t>
            </a:r>
          </a:p>
          <a:p>
            <a:pPr lvl="1"/>
            <a:r>
              <a:rPr lang="en-US" sz="2600" smtClean="0">
                <a:latin typeface="Arial" charset="0"/>
                <a:cs typeface="Arial" charset="0"/>
              </a:rPr>
              <a:t>It is crucial that we ensure that food products are safe for consumption</a:t>
            </a:r>
          </a:p>
          <a:p>
            <a:pPr lvl="1"/>
            <a:r>
              <a:rPr lang="en-US" sz="2600" smtClean="0">
                <a:latin typeface="Arial" charset="0"/>
                <a:cs typeface="Arial" charset="0"/>
              </a:rPr>
              <a:t>Everyone involved in the food chain, from farmer through consumer, has a responsibility to keep the food supply safe</a:t>
            </a:r>
          </a:p>
          <a:p>
            <a:pPr lvl="1"/>
            <a:r>
              <a:rPr lang="en-US" sz="2600" smtClean="0">
                <a:latin typeface="Arial" charset="0"/>
                <a:cs typeface="Arial" charset="0"/>
              </a:rPr>
              <a:t>At any point during production or distribution, food can be contaminated either accidentally (food safety), or on purpose from sabotage, fraud or terrorist activities (food defense)</a:t>
            </a:r>
            <a:endParaRPr lang="en-US" sz="2600" smtClean="0">
              <a:solidFill>
                <a:srgbClr val="739600"/>
              </a:solidFill>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Module 1</a:t>
            </a:r>
            <a:r>
              <a:rPr lang="en-US" sz="3600" dirty="0"/>
              <a:t>: Identification of </a:t>
            </a:r>
            <a:r>
              <a:rPr lang="en-US" sz="3600" dirty="0" err="1" smtClean="0"/>
              <a:t>Violative</a:t>
            </a:r>
            <a:r>
              <a:rPr lang="en-US" sz="3600" dirty="0" smtClean="0"/>
              <a:t> Product</a:t>
            </a:r>
            <a:endParaRPr lang="en-US" sz="4000" dirty="0"/>
          </a:p>
        </p:txBody>
      </p:sp>
      <p:sp>
        <p:nvSpPr>
          <p:cNvPr id="3" name="Content Placeholder 2"/>
          <p:cNvSpPr>
            <a:spLocks noGrp="1"/>
          </p:cNvSpPr>
          <p:nvPr>
            <p:ph idx="1"/>
          </p:nvPr>
        </p:nvSpPr>
        <p:spPr>
          <a:xfrm>
            <a:off x="3124200" y="1600200"/>
            <a:ext cx="4975225" cy="4525963"/>
          </a:xfrm>
        </p:spPr>
        <p:txBody>
          <a:bodyPr>
            <a:normAutofit lnSpcReduction="10000"/>
          </a:bodyPr>
          <a:lstStyle/>
          <a:p>
            <a:pPr eaLnBrk="1" hangingPunct="1">
              <a:defRPr/>
            </a:pPr>
            <a:r>
              <a:rPr lang="en-US" dirty="0"/>
              <a:t>May 26, the </a:t>
            </a:r>
            <a:r>
              <a:rPr lang="en-US" dirty="0" smtClean="0"/>
              <a:t>supervisor at the health department </a:t>
            </a:r>
            <a:r>
              <a:rPr lang="en-US" dirty="0"/>
              <a:t>telephoned the health inspector in the field who had originally taken the samples </a:t>
            </a:r>
          </a:p>
          <a:p>
            <a:pPr eaLnBrk="1" hangingPunct="1">
              <a:defRPr/>
            </a:pPr>
            <a:r>
              <a:rPr lang="en-US" dirty="0"/>
              <a:t>The inspector returned to the distribution center, provided the results of the laboratory analysis,  and told the manager of the center that the candy was in violation of state law and could not be sold</a:t>
            </a:r>
          </a:p>
        </p:txBody>
      </p:sp>
      <p:sp>
        <p:nvSpPr>
          <p:cNvPr id="6"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pic>
        <p:nvPicPr>
          <p:cNvPr id="37892" name="Picture 5" descr="female at a desk, looking at a computer while holding a phone to her ear"/>
          <p:cNvPicPr>
            <a:picLocks noChangeAspect="1" noChangeArrowheads="1"/>
          </p:cNvPicPr>
          <p:nvPr/>
        </p:nvPicPr>
        <p:blipFill>
          <a:blip r:embed="rId2"/>
          <a:srcRect/>
          <a:stretch>
            <a:fillRect/>
          </a:stretch>
        </p:blipFill>
        <p:spPr bwMode="auto">
          <a:xfrm>
            <a:off x="304800" y="2438400"/>
            <a:ext cx="2795588" cy="28194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Module 1</a:t>
            </a:r>
            <a:r>
              <a:rPr lang="en-US" sz="3600" dirty="0"/>
              <a:t>: Identification of </a:t>
            </a:r>
            <a:r>
              <a:rPr lang="en-US" sz="3600" dirty="0" err="1" smtClean="0"/>
              <a:t>Violative</a:t>
            </a:r>
            <a:r>
              <a:rPr lang="en-US" sz="3600" dirty="0" smtClean="0"/>
              <a:t> Product</a:t>
            </a:r>
            <a:endParaRPr lang="en-US" sz="4000" dirty="0"/>
          </a:p>
        </p:txBody>
      </p:sp>
      <p:sp>
        <p:nvSpPr>
          <p:cNvPr id="3" name="Content Placeholder 2"/>
          <p:cNvSpPr>
            <a:spLocks noGrp="1"/>
          </p:cNvSpPr>
          <p:nvPr>
            <p:ph idx="1"/>
          </p:nvPr>
        </p:nvSpPr>
        <p:spPr>
          <a:xfrm>
            <a:off x="457200" y="1600200"/>
            <a:ext cx="5410200" cy="4525963"/>
          </a:xfrm>
        </p:spPr>
        <p:txBody>
          <a:bodyPr>
            <a:normAutofit lnSpcReduction="10000"/>
          </a:bodyPr>
          <a:lstStyle/>
          <a:p>
            <a:pPr eaLnBrk="1" hangingPunct="1">
              <a:defRPr/>
            </a:pPr>
            <a:r>
              <a:rPr lang="en-US" dirty="0"/>
              <a:t>Although the candy did not have lot numbers on the bags or the outer cases, the manager at the distribution center assured the inspector that the cases in inventory had been received on or after May 5</a:t>
            </a:r>
          </a:p>
          <a:p>
            <a:pPr eaLnBrk="1" hangingPunct="1">
              <a:defRPr/>
            </a:pPr>
            <a:r>
              <a:rPr lang="en-US" dirty="0"/>
              <a:t>The distributor received two shipments of candy from importer A: 15 cases on May 5 and </a:t>
            </a:r>
            <a:r>
              <a:rPr lang="en-US" dirty="0" smtClean="0"/>
              <a:t>20 </a:t>
            </a:r>
            <a:r>
              <a:rPr lang="en-US" dirty="0"/>
              <a:t>cases on May </a:t>
            </a:r>
            <a:r>
              <a:rPr lang="en-US" dirty="0" smtClean="0"/>
              <a:t>12</a:t>
            </a:r>
            <a:endParaRPr lang="en-US" dirty="0"/>
          </a:p>
        </p:txBody>
      </p:sp>
      <p:sp>
        <p:nvSpPr>
          <p:cNvPr id="6"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pic>
        <p:nvPicPr>
          <p:cNvPr id="38916" name="Picture 11" descr="open calendar with a pen and phone on top of it"/>
          <p:cNvPicPr>
            <a:picLocks noChangeAspect="1" noChangeArrowheads="1"/>
          </p:cNvPicPr>
          <p:nvPr/>
        </p:nvPicPr>
        <p:blipFill>
          <a:blip r:embed="rId2"/>
          <a:srcRect/>
          <a:stretch>
            <a:fillRect/>
          </a:stretch>
        </p:blipFill>
        <p:spPr bwMode="auto">
          <a:xfrm>
            <a:off x="5867400" y="2743200"/>
            <a:ext cx="2971800" cy="1978025"/>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Module 1</a:t>
            </a:r>
            <a:r>
              <a:rPr lang="en-US" sz="3600" dirty="0"/>
              <a:t>: Identification of </a:t>
            </a:r>
            <a:r>
              <a:rPr lang="en-US" sz="3600" dirty="0" err="1" smtClean="0"/>
              <a:t>Violative</a:t>
            </a:r>
            <a:r>
              <a:rPr lang="en-US" sz="3600" dirty="0" smtClean="0"/>
              <a:t> Product</a:t>
            </a:r>
            <a:endParaRPr lang="en-US" sz="4000" dirty="0"/>
          </a:p>
        </p:txBody>
      </p:sp>
      <p:sp>
        <p:nvSpPr>
          <p:cNvPr id="39938" name="Content Placeholder 2"/>
          <p:cNvSpPr>
            <a:spLocks noGrp="1"/>
          </p:cNvSpPr>
          <p:nvPr>
            <p:ph idx="1"/>
          </p:nvPr>
        </p:nvSpPr>
        <p:spPr/>
        <p:txBody>
          <a:bodyPr/>
          <a:lstStyle/>
          <a:p>
            <a:pPr eaLnBrk="1" hangingPunct="1"/>
            <a:r>
              <a:rPr lang="en-US" smtClean="0">
                <a:latin typeface="Arial" charset="0"/>
                <a:cs typeface="Arial" charset="0"/>
              </a:rPr>
              <a:t>The distribution center reluctantly agreed to issue a voluntary recall, but limited the recall to product shipped from May 5</a:t>
            </a:r>
            <a:r>
              <a:rPr lang="en-US" baseline="30000" smtClean="0">
                <a:latin typeface="Arial" charset="0"/>
                <a:cs typeface="Arial" charset="0"/>
              </a:rPr>
              <a:t>th</a:t>
            </a:r>
            <a:r>
              <a:rPr lang="en-US" smtClean="0">
                <a:latin typeface="Arial" charset="0"/>
                <a:cs typeface="Arial" charset="0"/>
              </a:rPr>
              <a:t> onward</a:t>
            </a:r>
          </a:p>
          <a:p>
            <a:pPr eaLnBrk="1" hangingPunct="1"/>
            <a:r>
              <a:rPr lang="en-US" smtClean="0">
                <a:latin typeface="Arial" charset="0"/>
                <a:cs typeface="Arial" charset="0"/>
              </a:rPr>
              <a:t>The distributor also had to create a record in the Reportable Food Registry </a:t>
            </a:r>
          </a:p>
          <a:p>
            <a:pPr eaLnBrk="1" hangingPunct="1"/>
            <a:r>
              <a:rPr lang="en-US" smtClean="0">
                <a:latin typeface="Arial" charset="0"/>
                <a:cs typeface="Arial" charset="0"/>
              </a:rPr>
              <a:t>The inspector was able to obtain copies of invoices from the distribution center which showed that the candy had been purchased from two importers</a:t>
            </a:r>
          </a:p>
        </p:txBody>
      </p:sp>
      <p:sp>
        <p:nvSpPr>
          <p:cNvPr id="6"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Module 1</a:t>
            </a:r>
            <a:r>
              <a:rPr lang="en-US" sz="3600" dirty="0"/>
              <a:t>: Identification of </a:t>
            </a:r>
            <a:r>
              <a:rPr lang="en-US" sz="3600" dirty="0" err="1" smtClean="0"/>
              <a:t>Violative</a:t>
            </a:r>
            <a:r>
              <a:rPr lang="en-US" sz="3600" dirty="0" smtClean="0"/>
              <a:t> Product</a:t>
            </a:r>
            <a:endParaRPr lang="en-US" sz="4000" dirty="0"/>
          </a:p>
        </p:txBody>
      </p:sp>
      <p:sp>
        <p:nvSpPr>
          <p:cNvPr id="40962" name="Content Placeholder 2"/>
          <p:cNvSpPr>
            <a:spLocks noGrp="1"/>
          </p:cNvSpPr>
          <p:nvPr>
            <p:ph idx="1"/>
          </p:nvPr>
        </p:nvSpPr>
        <p:spPr>
          <a:xfrm>
            <a:off x="3863975" y="1600200"/>
            <a:ext cx="4975225" cy="4525963"/>
          </a:xfrm>
        </p:spPr>
        <p:txBody>
          <a:bodyPr/>
          <a:lstStyle/>
          <a:p>
            <a:r>
              <a:rPr lang="en-US" smtClean="0">
                <a:latin typeface="Arial" charset="0"/>
                <a:cs typeface="Arial" charset="0"/>
              </a:rPr>
              <a:t>Because of the temporary shortage, the importer had also ordered 7 cases from importer B, which were received on May 10</a:t>
            </a:r>
          </a:p>
          <a:p>
            <a:r>
              <a:rPr lang="en-US" smtClean="0">
                <a:latin typeface="Arial" charset="0"/>
                <a:cs typeface="Arial" charset="0"/>
              </a:rPr>
              <a:t>Both importers were located in the same state as the distributor</a:t>
            </a:r>
          </a:p>
        </p:txBody>
      </p:sp>
      <p:sp>
        <p:nvSpPr>
          <p:cNvPr id="6"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pic>
        <p:nvPicPr>
          <p:cNvPr id="40964" name="Picture 10" descr="package on a conveyer belt held by employee hands"/>
          <p:cNvPicPr>
            <a:picLocks noChangeAspect="1" noChangeArrowheads="1"/>
          </p:cNvPicPr>
          <p:nvPr/>
        </p:nvPicPr>
        <p:blipFill>
          <a:blip r:embed="rId2"/>
          <a:srcRect/>
          <a:stretch>
            <a:fillRect/>
          </a:stretch>
        </p:blipFill>
        <p:spPr bwMode="auto">
          <a:xfrm>
            <a:off x="609600" y="1828800"/>
            <a:ext cx="3232150" cy="43434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600" dirty="0" smtClean="0"/>
              <a:t>Module 1</a:t>
            </a:r>
            <a:r>
              <a:rPr lang="en-US" sz="3600" dirty="0"/>
              <a:t>: Identification of </a:t>
            </a:r>
            <a:r>
              <a:rPr lang="en-US" sz="3600" dirty="0" err="1" smtClean="0"/>
              <a:t>Violative</a:t>
            </a:r>
            <a:r>
              <a:rPr lang="en-US" sz="3600" dirty="0" smtClean="0"/>
              <a:t> Product</a:t>
            </a:r>
            <a:endParaRPr lang="en-US" sz="4000" dirty="0"/>
          </a:p>
        </p:txBody>
      </p:sp>
      <p:sp>
        <p:nvSpPr>
          <p:cNvPr id="41986" name="Content Placeholder 2"/>
          <p:cNvSpPr>
            <a:spLocks noGrp="1"/>
          </p:cNvSpPr>
          <p:nvPr>
            <p:ph idx="1"/>
          </p:nvPr>
        </p:nvSpPr>
        <p:spPr/>
        <p:txBody>
          <a:bodyPr/>
          <a:lstStyle/>
          <a:p>
            <a:r>
              <a:rPr lang="en-US" smtClean="0">
                <a:latin typeface="Arial" charset="0"/>
                <a:cs typeface="Arial" charset="0"/>
              </a:rPr>
              <a:t>The manager stated that there were 7 “regular” customers for this candy: two larger retailers who generally ordered two cases per week, and 4 smaller stores who ordered an average of a case per week</a:t>
            </a:r>
          </a:p>
          <a:p>
            <a:r>
              <a:rPr lang="en-US" smtClean="0">
                <a:latin typeface="Arial" charset="0"/>
                <a:cs typeface="Arial" charset="0"/>
              </a:rPr>
              <a:t>There were occasionally other types of individuals that wanted less than a case of candy, and the distributor  would split cases for these customers</a:t>
            </a:r>
          </a:p>
          <a:p>
            <a:r>
              <a:rPr lang="en-US" smtClean="0">
                <a:latin typeface="Arial" charset="0"/>
                <a:cs typeface="Arial" charset="0"/>
              </a:rPr>
              <a:t>All customers were located in the same state as the distributor</a:t>
            </a:r>
          </a:p>
        </p:txBody>
      </p:sp>
      <p:sp>
        <p:nvSpPr>
          <p:cNvPr id="6"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US" sz="2800" smtClean="0">
                <a:latin typeface="Arial" charset="0"/>
                <a:cs typeface="Arial" charset="0"/>
              </a:rPr>
              <a:t>Table 1. Records from the Distribution Center showing dates of receipt and shipment of candy</a:t>
            </a:r>
            <a:endParaRPr lang="en-US" sz="3200" smtClean="0">
              <a:latin typeface="Arial" charset="0"/>
              <a:cs typeface="Arial" charset="0"/>
            </a:endParaRPr>
          </a:p>
        </p:txBody>
      </p:sp>
      <p:sp>
        <p:nvSpPr>
          <p:cNvPr id="6" name="Footer Placeholder 3"/>
          <p:cNvSpPr>
            <a:spLocks noGrp="1"/>
          </p:cNvSpPr>
          <p:nvPr>
            <p:ph type="ftr" sz="quarter" idx="10"/>
          </p:nvPr>
        </p:nvSpPr>
        <p:spPr>
          <a:xfrm>
            <a:off x="3124200" y="6492875"/>
            <a:ext cx="2895600" cy="365125"/>
          </a:xfrm>
        </p:spPr>
        <p:txBody>
          <a:bodyPr/>
          <a:lstStyle/>
          <a:p>
            <a:pPr>
              <a:defRPr/>
            </a:pPr>
            <a:r>
              <a:rPr lang="en-US" smtClean="0"/>
              <a:t>FOR EXERCISE PURPOSES ONLY</a:t>
            </a:r>
          </a:p>
          <a:p>
            <a:pPr>
              <a:defRPr/>
            </a:pPr>
            <a:endParaRPr lang="en-US"/>
          </a:p>
        </p:txBody>
      </p:sp>
      <p:graphicFrame>
        <p:nvGraphicFramePr>
          <p:cNvPr id="43089" name="Group 81"/>
          <p:cNvGraphicFramePr>
            <a:graphicFrameLocks noGrp="1"/>
          </p:cNvGraphicFramePr>
          <p:nvPr/>
        </p:nvGraphicFramePr>
        <p:xfrm>
          <a:off x="533400" y="1447800"/>
          <a:ext cx="8153400" cy="4872038"/>
        </p:xfrm>
        <a:graphic>
          <a:graphicData uri="http://schemas.openxmlformats.org/drawingml/2006/table">
            <a:tbl>
              <a:tblPr/>
              <a:tblGrid>
                <a:gridCol w="1490663"/>
                <a:gridCol w="1944687"/>
                <a:gridCol w="2020888"/>
                <a:gridCol w="2697162"/>
              </a:tblGrid>
              <a:tr h="3048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Times New Roman" pitchFamily="18" charset="0"/>
                        </a:rPr>
                        <a:t>Date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6A6A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Times New Roman" pitchFamily="18" charset="0"/>
                        </a:rPr>
                        <a:t>Received</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6A6A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Times New Roman" pitchFamily="18" charset="0"/>
                        </a:rPr>
                        <a:t>Shipped</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6A6A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cs typeface="Times New Roman" pitchFamily="18" charset="0"/>
                        </a:rPr>
                        <a:t>Remaining</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6A6A6"/>
                    </a:solidFill>
                  </a:tcPr>
                </a:tc>
              </a:tr>
              <a:tr h="42068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Th, May 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15 cases- importer A </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2 cases- cust M</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13 cases- A(1)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445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Fr, May 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1 case- cust N</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1 case- cust O</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½ case- cust P</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10 ½ cases- A(1)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r>
              <a:tr h="2476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Sa, May 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2 cases- cust Q</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8 ½ cases A(1)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92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Mo, May 9</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½ case- cust R</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8 cases A(1)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r>
              <a:tr h="40322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Tu, May 10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7 cases-  importer B</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2 cases- cust S</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13 cases A(1)+B</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530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We, May 11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1 case- cust T</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1 case- cust U</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11 cases A(1) + B</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r>
              <a:tr h="4222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Th, May 12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20 cases- importer A</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2 cases- cust M</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29  cases A(1) + B + A(2)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688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Fr, May 13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1 case- cust N</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1 case- cust O</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27 cases A(1) + B + A(2)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r>
              <a:tr h="40322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Sa, May 14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2 cases- cust Q</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25 cases A(1) + B + A(2)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Mo, May 15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Times New Roman" pitchFamily="18" charset="0"/>
                        </a:rPr>
                        <a:t>25 cases A(1) + B + A(2)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4BACC6"/>
                    </a:solidFill>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smtClean="0">
                <a:latin typeface="Arial" charset="0"/>
                <a:cs typeface="Arial" charset="0"/>
              </a:rPr>
              <a:t>Summary of Developments</a:t>
            </a:r>
          </a:p>
        </p:txBody>
      </p:sp>
      <p:sp>
        <p:nvSpPr>
          <p:cNvPr id="44034" name="Content Placeholder 2"/>
          <p:cNvSpPr>
            <a:spLocks noGrp="1"/>
          </p:cNvSpPr>
          <p:nvPr>
            <p:ph idx="1"/>
          </p:nvPr>
        </p:nvSpPr>
        <p:spPr/>
        <p:txBody>
          <a:bodyPr/>
          <a:lstStyle/>
          <a:p>
            <a:r>
              <a:rPr lang="en-US" smtClean="0">
                <a:latin typeface="Arial" charset="0"/>
                <a:cs typeface="Arial" charset="0"/>
              </a:rPr>
              <a:t>Collection of candy samples at distributor for lead analysis</a:t>
            </a:r>
          </a:p>
          <a:p>
            <a:r>
              <a:rPr lang="en-US" smtClean="0">
                <a:latin typeface="Arial" charset="0"/>
                <a:cs typeface="Arial" charset="0"/>
              </a:rPr>
              <a:t>Analysis of samples and identification of violative product</a:t>
            </a:r>
          </a:p>
          <a:p>
            <a:r>
              <a:rPr lang="en-US" smtClean="0">
                <a:latin typeface="Arial" charset="0"/>
                <a:cs typeface="Arial" charset="0"/>
              </a:rPr>
              <a:t>Distribution center informed of results</a:t>
            </a:r>
          </a:p>
          <a:p>
            <a:r>
              <a:rPr lang="en-US" smtClean="0">
                <a:latin typeface="Arial" charset="0"/>
                <a:cs typeface="Arial" charset="0"/>
              </a:rPr>
              <a:t>Voluntary recall of product and identification of importer(s)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p:txBody>
          <a:bodyPr/>
          <a:lstStyle/>
          <a:p>
            <a:pPr eaLnBrk="1" hangingPunct="1"/>
            <a:r>
              <a:rPr lang="en-US" sz="4000" smtClean="0">
                <a:latin typeface="Arial" charset="0"/>
                <a:cs typeface="Arial" charset="0"/>
              </a:rPr>
              <a:t>Table Activity Session</a:t>
            </a:r>
          </a:p>
        </p:txBody>
      </p:sp>
      <p:sp>
        <p:nvSpPr>
          <p:cNvPr id="45058"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pPr eaLnBrk="1" hangingPunct="1"/>
            <a:r>
              <a:rPr lang="en-US" sz="4000" smtClean="0">
                <a:latin typeface="Arial" charset="0"/>
                <a:cs typeface="Arial" charset="0"/>
              </a:rPr>
              <a:t>Break Out Session</a:t>
            </a:r>
          </a:p>
        </p:txBody>
      </p:sp>
      <p:sp>
        <p:nvSpPr>
          <p:cNvPr id="46082" name="TextBox 2"/>
          <p:cNvSpPr txBox="1">
            <a:spLocks noChangeArrowheads="1"/>
          </p:cNvSpPr>
          <p:nvPr/>
        </p:nvSpPr>
        <p:spPr bwMode="auto">
          <a:xfrm>
            <a:off x="1371600" y="2590800"/>
            <a:ext cx="6172200" cy="1384300"/>
          </a:xfrm>
          <a:prstGeom prst="rect">
            <a:avLst/>
          </a:prstGeom>
          <a:noFill/>
          <a:ln w="9525">
            <a:noFill/>
            <a:miter lim="800000"/>
            <a:headEnd/>
            <a:tailEnd/>
          </a:ln>
        </p:spPr>
        <p:txBody>
          <a:bodyPr>
            <a:spAutoFit/>
          </a:bodyPr>
          <a:lstStyle/>
          <a:p>
            <a:pPr algn="ctr"/>
            <a:r>
              <a:rPr lang="en-US" sz="2800">
                <a:solidFill>
                  <a:srgbClr val="739600"/>
                </a:solidFill>
              </a:rPr>
              <a:t>30 Minutes to discuss questions</a:t>
            </a:r>
          </a:p>
          <a:p>
            <a:pPr algn="ctr"/>
            <a:endParaRPr lang="en-US" sz="2800">
              <a:solidFill>
                <a:srgbClr val="739600"/>
              </a:solidFill>
            </a:endParaRPr>
          </a:p>
          <a:p>
            <a:pPr algn="ctr"/>
            <a:r>
              <a:rPr lang="en-US" sz="2800">
                <a:solidFill>
                  <a:srgbClr val="739600"/>
                </a:solidFill>
              </a:rPr>
              <a:t>30 Minutes for all groups to report out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p:txBody>
          <a:bodyPr/>
          <a:lstStyle/>
          <a:p>
            <a:pPr eaLnBrk="1" hangingPunct="1"/>
            <a:r>
              <a:rPr lang="en-US" sz="4000" smtClean="0">
                <a:latin typeface="Arial" charset="0"/>
                <a:cs typeface="Arial" charset="0"/>
              </a:rPr>
              <a:t>Break</a:t>
            </a:r>
          </a:p>
        </p:txBody>
      </p:sp>
      <p:sp>
        <p:nvSpPr>
          <p:cNvPr id="47106" name="Rectangle 3"/>
          <p:cNvSpPr>
            <a:spLocks noGrp="1" noChangeArrowheads="1"/>
          </p:cNvSpPr>
          <p:nvPr>
            <p:ph idx="1"/>
          </p:nvPr>
        </p:nvSpPr>
        <p:spPr>
          <a:xfrm>
            <a:off x="457200" y="2895600"/>
            <a:ext cx="8229600" cy="3230563"/>
          </a:xfrm>
        </p:spPr>
        <p:txBody>
          <a:bodyPr/>
          <a:lstStyle/>
          <a:p>
            <a:pPr algn="ctr">
              <a:buFont typeface="Wingdings" pitchFamily="2" charset="2"/>
              <a:buNone/>
            </a:pPr>
            <a:r>
              <a:rPr lang="en-US" sz="2800" smtClean="0">
                <a:solidFill>
                  <a:srgbClr val="739600"/>
                </a:solidFill>
                <a:latin typeface="Arial" charset="0"/>
                <a:cs typeface="Arial" charset="0"/>
              </a:rPr>
              <a:t>15 Minutes</a:t>
            </a:r>
            <a:endParaRPr lang="en-US" sz="2800" smtClean="0">
              <a:latin typeface="Arial" charset="0"/>
              <a:cs typeface="Arial" charset="0"/>
            </a:endParaRPr>
          </a:p>
          <a:p>
            <a:pPr eaLnBrk="1" hangingPunct="1">
              <a:buFontTx/>
              <a:buNone/>
            </a:pPr>
            <a:endParaRPr lang="en-US" sz="2800" smtClean="0">
              <a:latin typeface="Arial" charset="0"/>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z="4000" smtClean="0">
                <a:latin typeface="Arial" charset="0"/>
                <a:cs typeface="Arial" charset="0"/>
              </a:rPr>
              <a:t>Introduction</a:t>
            </a:r>
          </a:p>
        </p:txBody>
      </p:sp>
      <p:sp>
        <p:nvSpPr>
          <p:cNvPr id="18434"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Purpose and Scope</a:t>
            </a:r>
          </a:p>
          <a:p>
            <a:pPr lvl="1"/>
            <a:r>
              <a:rPr lang="en-US" sz="2600" smtClean="0">
                <a:latin typeface="Arial" charset="0"/>
                <a:cs typeface="Arial" charset="0"/>
              </a:rPr>
              <a:t>DHHS FDA and CDC, and USDA FSIS work closely to safeguard the American food supply</a:t>
            </a:r>
          </a:p>
          <a:p>
            <a:pPr lvl="2"/>
            <a:r>
              <a:rPr lang="en-US" sz="2200" smtClean="0">
                <a:latin typeface="Arial" charset="0"/>
                <a:cs typeface="Arial" charset="0"/>
              </a:rPr>
              <a:t>Continuously seek new ideas and strategies to reduce the incidence of human health emergencies and to support food defense-related innovation</a:t>
            </a:r>
          </a:p>
          <a:p>
            <a:pPr lvl="2"/>
            <a:r>
              <a:rPr lang="en-US" sz="2200" smtClean="0">
                <a:latin typeface="Arial" charset="0"/>
                <a:cs typeface="Arial" charset="0"/>
              </a:rPr>
              <a:t>It is incumbent that local, State and Federal governments and industry partners understand the roles and responsibilities of all participating entities</a:t>
            </a:r>
          </a:p>
          <a:p>
            <a:pPr lvl="1"/>
            <a:endParaRPr lang="en-US" smtClean="0">
              <a:solidFill>
                <a:srgbClr val="739600"/>
              </a:solidFill>
              <a:latin typeface="Arial" charset="0"/>
              <a:cs typeface="Arial" charset="0"/>
            </a:endParaRP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p:txBody>
          <a:bodyPr/>
          <a:lstStyle/>
          <a:p>
            <a:pPr eaLnBrk="1" hangingPunct="1"/>
            <a:r>
              <a:rPr lang="en-US" sz="4000" smtClean="0">
                <a:latin typeface="Arial" charset="0"/>
                <a:cs typeface="Arial" charset="0"/>
              </a:rPr>
              <a:t>Module 2: Traceback Investigation</a:t>
            </a:r>
          </a:p>
        </p:txBody>
      </p:sp>
      <p:sp>
        <p:nvSpPr>
          <p:cNvPr id="48130" name="Rectangle 3"/>
          <p:cNvSpPr>
            <a:spLocks noGrp="1" noChangeArrowheads="1"/>
          </p:cNvSpPr>
          <p:nvPr>
            <p:ph idx="1"/>
          </p:nvPr>
        </p:nvSpPr>
        <p:spPr/>
        <p:txBody>
          <a:bodyPr/>
          <a:lstStyle/>
          <a:p>
            <a:r>
              <a:rPr lang="en-US" smtClean="0">
                <a:latin typeface="Arial" charset="0"/>
                <a:cs typeface="Arial" charset="0"/>
              </a:rPr>
              <a:t>Presentation of Scenario – 5 min</a:t>
            </a:r>
            <a:br>
              <a:rPr lang="en-US" smtClean="0">
                <a:latin typeface="Arial" charset="0"/>
                <a:cs typeface="Arial" charset="0"/>
              </a:rPr>
            </a:br>
            <a:endParaRPr lang="en-US" sz="2800" smtClean="0">
              <a:latin typeface="Arial" charset="0"/>
              <a:cs typeface="Arial" charset="0"/>
            </a:endParaRPr>
          </a:p>
          <a:p>
            <a:r>
              <a:rPr lang="en-US" smtClean="0">
                <a:latin typeface="Arial" charset="0"/>
                <a:cs typeface="Arial" charset="0"/>
              </a:rPr>
              <a:t>Work Session (in breakout groups)</a:t>
            </a:r>
          </a:p>
          <a:p>
            <a:pPr lvl="1">
              <a:buFont typeface="Arial" charset="0"/>
              <a:buChar char="•"/>
            </a:pPr>
            <a:r>
              <a:rPr lang="en-US" smtClean="0">
                <a:latin typeface="Arial" charset="0"/>
                <a:cs typeface="Arial" charset="0"/>
              </a:rPr>
              <a:t>Answering Questions – 30 min  </a:t>
            </a:r>
            <a:r>
              <a:rPr lang="en-US" sz="2400" smtClean="0">
                <a:latin typeface="Arial" charset="0"/>
                <a:cs typeface="Arial" charset="0"/>
              </a:rPr>
              <a:t/>
            </a:r>
            <a:br>
              <a:rPr lang="en-US" sz="2400" smtClean="0">
                <a:latin typeface="Arial" charset="0"/>
                <a:cs typeface="Arial" charset="0"/>
              </a:rPr>
            </a:br>
            <a:endParaRPr lang="en-US" sz="2400" smtClean="0">
              <a:latin typeface="Arial" charset="0"/>
              <a:cs typeface="Arial" charset="0"/>
            </a:endParaRPr>
          </a:p>
          <a:p>
            <a:r>
              <a:rPr lang="en-US" smtClean="0">
                <a:latin typeface="Arial" charset="0"/>
                <a:cs typeface="Arial" charset="0"/>
              </a:rPr>
              <a:t>Module Debrief (whole group) – 30 min</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sz="3600" smtClean="0">
                <a:latin typeface="Arial" charset="0"/>
                <a:cs typeface="Arial" charset="0"/>
              </a:rPr>
              <a:t>Module 2: Traceback Investigation</a:t>
            </a:r>
            <a:endParaRPr lang="en-US" sz="4000" smtClean="0">
              <a:latin typeface="Arial" charset="0"/>
              <a:cs typeface="Arial" charset="0"/>
            </a:endParaRPr>
          </a:p>
        </p:txBody>
      </p:sp>
      <p:sp>
        <p:nvSpPr>
          <p:cNvPr id="49154" name="Content Placeholder 2"/>
          <p:cNvSpPr>
            <a:spLocks noGrp="1"/>
          </p:cNvSpPr>
          <p:nvPr>
            <p:ph idx="1"/>
          </p:nvPr>
        </p:nvSpPr>
        <p:spPr>
          <a:xfrm>
            <a:off x="457200" y="1600200"/>
            <a:ext cx="5105400" cy="4525963"/>
          </a:xfrm>
        </p:spPr>
        <p:txBody>
          <a:bodyPr/>
          <a:lstStyle/>
          <a:p>
            <a:pPr eaLnBrk="1" hangingPunct="1"/>
            <a:r>
              <a:rPr lang="en-US" smtClean="0">
                <a:latin typeface="Arial" charset="0"/>
                <a:cs typeface="Arial" charset="0"/>
              </a:rPr>
              <a:t>On May 27, a state inspector visited importer A, who stated that only one firm from the country of Ablagon provided him with the candy</a:t>
            </a:r>
          </a:p>
          <a:p>
            <a:pPr eaLnBrk="1" hangingPunct="1"/>
            <a:r>
              <a:rPr lang="en-US" smtClean="0">
                <a:latin typeface="Arial" charset="0"/>
                <a:cs typeface="Arial" charset="0"/>
              </a:rPr>
              <a:t>The importer provided invoices and customs documents which showed that 55 cases of candy were imported weekly</a:t>
            </a:r>
          </a:p>
        </p:txBody>
      </p:sp>
      <p:sp>
        <p:nvSpPr>
          <p:cNvPr id="6"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pic>
        <p:nvPicPr>
          <p:cNvPr id="49156" name="Picture 5" descr="tall stack of papers"/>
          <p:cNvPicPr>
            <a:picLocks noChangeAspect="1" noChangeArrowheads="1"/>
          </p:cNvPicPr>
          <p:nvPr/>
        </p:nvPicPr>
        <p:blipFill>
          <a:blip r:embed="rId2"/>
          <a:srcRect/>
          <a:stretch>
            <a:fillRect/>
          </a:stretch>
        </p:blipFill>
        <p:spPr bwMode="auto">
          <a:xfrm>
            <a:off x="5638800" y="1676400"/>
            <a:ext cx="2897188" cy="43434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r>
              <a:rPr lang="en-US" sz="3600" smtClean="0">
                <a:latin typeface="Arial" charset="0"/>
                <a:cs typeface="Arial" charset="0"/>
              </a:rPr>
              <a:t>Module 2: Traceback Investigation</a:t>
            </a:r>
            <a:endParaRPr lang="en-US" sz="4000" smtClean="0">
              <a:latin typeface="Arial" charset="0"/>
              <a:cs typeface="Arial" charset="0"/>
            </a:endParaRPr>
          </a:p>
        </p:txBody>
      </p:sp>
      <p:sp>
        <p:nvSpPr>
          <p:cNvPr id="50178" name="Content Placeholder 2"/>
          <p:cNvSpPr>
            <a:spLocks noGrp="1"/>
          </p:cNvSpPr>
          <p:nvPr>
            <p:ph idx="1"/>
          </p:nvPr>
        </p:nvSpPr>
        <p:spPr/>
        <p:txBody>
          <a:bodyPr/>
          <a:lstStyle/>
          <a:p>
            <a:r>
              <a:rPr lang="en-US" smtClean="0">
                <a:latin typeface="Arial" charset="0"/>
                <a:cs typeface="Arial" charset="0"/>
              </a:rPr>
              <a:t>Later that day, the same inspector also visited importer B, who stated that only one firm (the same one that provided importer A) sold this particular candy</a:t>
            </a:r>
          </a:p>
          <a:p>
            <a:r>
              <a:rPr lang="en-US" smtClean="0">
                <a:latin typeface="Arial" charset="0"/>
                <a:cs typeface="Arial" charset="0"/>
              </a:rPr>
              <a:t>Importer B’s invoice and customs records showed that one pallet was imported every other week </a:t>
            </a:r>
          </a:p>
          <a:p>
            <a:r>
              <a:rPr lang="en-US" smtClean="0">
                <a:latin typeface="Arial" charset="0"/>
                <a:cs typeface="Arial" charset="0"/>
              </a:rPr>
              <a:t>Both importers also issued voluntary recalls, and used the Reportable Food Registry to associate these recalls with the one initiated by the distributor</a:t>
            </a:r>
          </a:p>
        </p:txBody>
      </p:sp>
      <p:sp>
        <p:nvSpPr>
          <p:cNvPr id="6"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z="3600" smtClean="0">
                <a:latin typeface="Arial" charset="0"/>
                <a:cs typeface="Arial" charset="0"/>
              </a:rPr>
              <a:t>Module 2: Traceback Investigation</a:t>
            </a:r>
            <a:endParaRPr lang="en-US" sz="4000" smtClean="0">
              <a:latin typeface="Arial" charset="0"/>
              <a:cs typeface="Arial" charset="0"/>
            </a:endParaRPr>
          </a:p>
        </p:txBody>
      </p:sp>
      <p:sp>
        <p:nvSpPr>
          <p:cNvPr id="51202" name="Content Placeholder 2"/>
          <p:cNvSpPr>
            <a:spLocks noGrp="1"/>
          </p:cNvSpPr>
          <p:nvPr>
            <p:ph idx="1"/>
          </p:nvPr>
        </p:nvSpPr>
        <p:spPr/>
        <p:txBody>
          <a:bodyPr/>
          <a:lstStyle/>
          <a:p>
            <a:pPr eaLnBrk="1" hangingPunct="1"/>
            <a:r>
              <a:rPr lang="en-US" smtClean="0">
                <a:latin typeface="Arial" charset="0"/>
                <a:cs typeface="Arial" charset="0"/>
              </a:rPr>
              <a:t>On May 28</a:t>
            </a:r>
            <a:r>
              <a:rPr lang="en-US" baseline="30000" smtClean="0">
                <a:latin typeface="Arial" charset="0"/>
                <a:cs typeface="Arial" charset="0"/>
              </a:rPr>
              <a:t>th</a:t>
            </a:r>
            <a:r>
              <a:rPr lang="en-US" smtClean="0">
                <a:latin typeface="Arial" charset="0"/>
                <a:cs typeface="Arial" charset="0"/>
              </a:rPr>
              <a:t>, the state contacted the FDA district office so that future shipments of this brand of candy would be detained for evaluation, preventing future contaminated candy from entering commerce in the US</a:t>
            </a:r>
          </a:p>
          <a:p>
            <a:r>
              <a:rPr lang="en-US" smtClean="0">
                <a:latin typeface="Arial" charset="0"/>
                <a:cs typeface="Arial" charset="0"/>
              </a:rPr>
              <a:t>The FDA sent their own team of investigators to obtain samples of the candy, and performed their own analyses, which confirmed elevated levels of lead</a:t>
            </a:r>
          </a:p>
        </p:txBody>
      </p:sp>
      <p:sp>
        <p:nvSpPr>
          <p:cNvPr id="6"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p:txBody>
          <a:bodyPr/>
          <a:lstStyle/>
          <a:p>
            <a:r>
              <a:rPr lang="en-US" sz="3600" smtClean="0">
                <a:latin typeface="Arial" charset="0"/>
                <a:cs typeface="Arial" charset="0"/>
              </a:rPr>
              <a:t>Module 2: Traceback Investigation</a:t>
            </a:r>
            <a:endParaRPr lang="en-US" sz="4000" smtClean="0">
              <a:latin typeface="Arial" charset="0"/>
              <a:cs typeface="Arial" charset="0"/>
            </a:endParaRPr>
          </a:p>
        </p:txBody>
      </p:sp>
      <p:sp>
        <p:nvSpPr>
          <p:cNvPr id="3" name="Content Placeholder 2"/>
          <p:cNvSpPr>
            <a:spLocks noGrp="1"/>
          </p:cNvSpPr>
          <p:nvPr>
            <p:ph idx="1"/>
          </p:nvPr>
        </p:nvSpPr>
        <p:spPr/>
        <p:txBody>
          <a:bodyPr>
            <a:normAutofit lnSpcReduction="10000"/>
          </a:bodyPr>
          <a:lstStyle/>
          <a:p>
            <a:pPr>
              <a:defRPr/>
            </a:pPr>
            <a:r>
              <a:rPr lang="en-US" dirty="0" smtClean="0"/>
              <a:t>The FDA/state </a:t>
            </a:r>
            <a:r>
              <a:rPr lang="en-US" dirty="0"/>
              <a:t>issued a letter to the manufacturer in </a:t>
            </a:r>
            <a:r>
              <a:rPr lang="en-US" dirty="0" err="1"/>
              <a:t>Ablagon</a:t>
            </a:r>
            <a:r>
              <a:rPr lang="en-US" dirty="0"/>
              <a:t>, advising  that the candy was considered adulterated within that state because of the level of lead contamination, and could no longer be sold within the state</a:t>
            </a:r>
          </a:p>
          <a:p>
            <a:pPr>
              <a:defRPr/>
            </a:pPr>
            <a:r>
              <a:rPr lang="en-US" dirty="0"/>
              <a:t>The manufacturer was advised that if they wanted to sell the product in the state, the candy would have to be:</a:t>
            </a:r>
          </a:p>
          <a:p>
            <a:pPr lvl="1">
              <a:defRPr/>
            </a:pPr>
            <a:r>
              <a:rPr lang="en-US" sz="2000" dirty="0" smtClean="0"/>
              <a:t>Reformulated, </a:t>
            </a:r>
            <a:r>
              <a:rPr lang="en-US" sz="2000" dirty="0"/>
              <a:t>or conditions would otherwise have to be improved to control lead levels</a:t>
            </a:r>
          </a:p>
          <a:p>
            <a:pPr lvl="1">
              <a:defRPr/>
            </a:pPr>
            <a:r>
              <a:rPr lang="en-US" sz="2000" dirty="0"/>
              <a:t>The firm would need to pay the state to test future lots of the product to ensure that lead was within legal limits</a:t>
            </a:r>
          </a:p>
        </p:txBody>
      </p:sp>
      <p:sp>
        <p:nvSpPr>
          <p:cNvPr id="6"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US" sz="3600" smtClean="0">
                <a:latin typeface="Arial" charset="0"/>
                <a:cs typeface="Arial" charset="0"/>
              </a:rPr>
              <a:t>Module 2: Traceback Investigation</a:t>
            </a:r>
            <a:endParaRPr lang="en-US" sz="4000" smtClean="0">
              <a:latin typeface="Arial" charset="0"/>
              <a:cs typeface="Arial" charset="0"/>
            </a:endParaRPr>
          </a:p>
        </p:txBody>
      </p:sp>
      <p:sp>
        <p:nvSpPr>
          <p:cNvPr id="3" name="Content Placeholder 2"/>
          <p:cNvSpPr>
            <a:spLocks noGrp="1"/>
          </p:cNvSpPr>
          <p:nvPr>
            <p:ph idx="1"/>
          </p:nvPr>
        </p:nvSpPr>
        <p:spPr>
          <a:xfrm>
            <a:off x="3429000" y="1557338"/>
            <a:ext cx="5105400" cy="4525962"/>
          </a:xfrm>
        </p:spPr>
        <p:txBody>
          <a:bodyPr>
            <a:normAutofit lnSpcReduction="10000"/>
          </a:bodyPr>
          <a:lstStyle/>
          <a:p>
            <a:pPr eaLnBrk="1" hangingPunct="1">
              <a:defRPr/>
            </a:pPr>
            <a:r>
              <a:rPr lang="en-US" dirty="0"/>
              <a:t>The letter also requested that the firm pay the state to recover the cost of the initial tests that showed that the candy contained excessive levels of lead</a:t>
            </a:r>
          </a:p>
          <a:p>
            <a:pPr eaLnBrk="1" hangingPunct="1">
              <a:defRPr/>
            </a:pPr>
            <a:r>
              <a:rPr lang="en-US" dirty="0"/>
              <a:t>The state also began actively looking for similar products from the manufacturer, and increased their sampling and analysis of other confection products from </a:t>
            </a:r>
            <a:r>
              <a:rPr lang="en-US" dirty="0" err="1" smtClean="0"/>
              <a:t>Ablagon</a:t>
            </a:r>
            <a:endParaRPr lang="en-US" dirty="0"/>
          </a:p>
        </p:txBody>
      </p:sp>
      <p:sp>
        <p:nvSpPr>
          <p:cNvPr id="6"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pic>
        <p:nvPicPr>
          <p:cNvPr id="53252" name="Picture 6" descr="jar of jelly beans"/>
          <p:cNvPicPr>
            <a:picLocks noChangeAspect="1" noChangeArrowheads="1"/>
          </p:cNvPicPr>
          <p:nvPr/>
        </p:nvPicPr>
        <p:blipFill>
          <a:blip r:embed="rId2"/>
          <a:srcRect/>
          <a:stretch>
            <a:fillRect/>
          </a:stretch>
        </p:blipFill>
        <p:spPr bwMode="auto">
          <a:xfrm>
            <a:off x="228600" y="2763838"/>
            <a:ext cx="3200400" cy="2112962"/>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en-US" sz="3600" smtClean="0">
                <a:latin typeface="Arial" charset="0"/>
                <a:cs typeface="Arial" charset="0"/>
              </a:rPr>
              <a:t>Module 2: Traceback Investigation</a:t>
            </a:r>
            <a:endParaRPr lang="en-US" sz="4000" smtClean="0">
              <a:latin typeface="Arial" charset="0"/>
              <a:cs typeface="Arial" charset="0"/>
            </a:endParaRPr>
          </a:p>
        </p:txBody>
      </p:sp>
      <p:sp>
        <p:nvSpPr>
          <p:cNvPr id="54274" name="Content Placeholder 2"/>
          <p:cNvSpPr>
            <a:spLocks noGrp="1"/>
          </p:cNvSpPr>
          <p:nvPr>
            <p:ph idx="1"/>
          </p:nvPr>
        </p:nvSpPr>
        <p:spPr/>
        <p:txBody>
          <a:bodyPr/>
          <a:lstStyle/>
          <a:p>
            <a:pPr eaLnBrk="1" hangingPunct="1"/>
            <a:r>
              <a:rPr lang="en-US" smtClean="0">
                <a:latin typeface="Arial" charset="0"/>
                <a:cs typeface="Arial" charset="0"/>
              </a:rPr>
              <a:t>FDA issued an import bulletin to detain product from this firm at the border</a:t>
            </a:r>
          </a:p>
          <a:p>
            <a:pPr eaLnBrk="1" hangingPunct="1"/>
            <a:r>
              <a:rPr lang="en-US" smtClean="0">
                <a:latin typeface="Arial" charset="0"/>
                <a:cs typeface="Arial" charset="0"/>
              </a:rPr>
              <a:t>FDA was able to see what information was provided before this product landed in the US and confirmed that the two importers of record matched the paperwork on file</a:t>
            </a:r>
          </a:p>
          <a:p>
            <a:pPr eaLnBrk="1" hangingPunct="1"/>
            <a:r>
              <a:rPr lang="en-US" smtClean="0">
                <a:latin typeface="Arial" charset="0"/>
                <a:cs typeface="Arial" charset="0"/>
              </a:rPr>
              <a:t>FDA began inspecting additional import records to see how much of this type of candy from this country was entering the US</a:t>
            </a:r>
          </a:p>
        </p:txBody>
      </p:sp>
      <p:sp>
        <p:nvSpPr>
          <p:cNvPr id="6"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US" sz="3600" smtClean="0">
                <a:latin typeface="Arial" charset="0"/>
                <a:cs typeface="Arial" charset="0"/>
              </a:rPr>
              <a:t>Module 2: Traceback Investigation</a:t>
            </a:r>
            <a:endParaRPr lang="en-US" sz="4000" smtClean="0">
              <a:latin typeface="Arial" charset="0"/>
              <a:cs typeface="Arial" charset="0"/>
            </a:endParaRPr>
          </a:p>
        </p:txBody>
      </p:sp>
      <p:sp>
        <p:nvSpPr>
          <p:cNvPr id="55298" name="Content Placeholder 2"/>
          <p:cNvSpPr>
            <a:spLocks noGrp="1"/>
          </p:cNvSpPr>
          <p:nvPr>
            <p:ph idx="1"/>
          </p:nvPr>
        </p:nvSpPr>
        <p:spPr>
          <a:xfrm>
            <a:off x="457200" y="1600200"/>
            <a:ext cx="4953000" cy="4525963"/>
          </a:xfrm>
        </p:spPr>
        <p:txBody>
          <a:bodyPr/>
          <a:lstStyle/>
          <a:p>
            <a:pPr eaLnBrk="1" hangingPunct="1"/>
            <a:r>
              <a:rPr lang="en-US" smtClean="0">
                <a:latin typeface="Arial" charset="0"/>
                <a:cs typeface="Arial" charset="0"/>
              </a:rPr>
              <a:t>FDA contacted their equivalents in Ablagon to inform them of the issue and ask them to address the issue  </a:t>
            </a:r>
          </a:p>
          <a:p>
            <a:pPr eaLnBrk="1" hangingPunct="1"/>
            <a:r>
              <a:rPr lang="en-US" smtClean="0">
                <a:latin typeface="Arial" charset="0"/>
                <a:cs typeface="Arial" charset="0"/>
              </a:rPr>
              <a:t>FDA also began to sample other candy of similar type imported from Ablagon</a:t>
            </a:r>
          </a:p>
        </p:txBody>
      </p:sp>
      <p:sp>
        <p:nvSpPr>
          <p:cNvPr id="6"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pic>
        <p:nvPicPr>
          <p:cNvPr id="55300" name="Picture 8" descr="glass full of jelly beans"/>
          <p:cNvPicPr>
            <a:picLocks noChangeAspect="1" noChangeArrowheads="1"/>
          </p:cNvPicPr>
          <p:nvPr/>
        </p:nvPicPr>
        <p:blipFill>
          <a:blip r:embed="rId2"/>
          <a:srcRect/>
          <a:stretch>
            <a:fillRect/>
          </a:stretch>
        </p:blipFill>
        <p:spPr bwMode="auto">
          <a:xfrm>
            <a:off x="5410200" y="1828800"/>
            <a:ext cx="2819400" cy="3525838"/>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US" smtClean="0">
                <a:latin typeface="Arial" charset="0"/>
                <a:cs typeface="Arial" charset="0"/>
              </a:rPr>
              <a:t>Summary of Developments</a:t>
            </a:r>
          </a:p>
        </p:txBody>
      </p:sp>
      <p:sp>
        <p:nvSpPr>
          <p:cNvPr id="3" name="Content Placeholder 2"/>
          <p:cNvSpPr>
            <a:spLocks noGrp="1"/>
          </p:cNvSpPr>
          <p:nvPr>
            <p:ph idx="1"/>
          </p:nvPr>
        </p:nvSpPr>
        <p:spPr/>
        <p:txBody>
          <a:bodyPr>
            <a:normAutofit lnSpcReduction="10000"/>
          </a:bodyPr>
          <a:lstStyle/>
          <a:p>
            <a:pPr>
              <a:defRPr/>
            </a:pPr>
            <a:r>
              <a:rPr lang="en-US" dirty="0"/>
              <a:t>State investigation of importers, brokers and review of customs documents implicates one overseas manufacturer</a:t>
            </a:r>
          </a:p>
          <a:p>
            <a:pPr>
              <a:defRPr/>
            </a:pPr>
            <a:r>
              <a:rPr lang="en-US" dirty="0"/>
              <a:t>State issues letter to the overseas manufacturer about contaminated product(s) </a:t>
            </a:r>
          </a:p>
          <a:p>
            <a:pPr>
              <a:defRPr/>
            </a:pPr>
            <a:r>
              <a:rPr lang="en-US" dirty="0"/>
              <a:t>FDA district office contacted and FDA sends investigator to obtain samples for analysis</a:t>
            </a:r>
          </a:p>
          <a:p>
            <a:pPr>
              <a:defRPr/>
            </a:pPr>
            <a:r>
              <a:rPr lang="en-US" dirty="0"/>
              <a:t>FDA issues import bulletin to detain products at border</a:t>
            </a:r>
          </a:p>
          <a:p>
            <a:pPr>
              <a:defRPr/>
            </a:pPr>
            <a:r>
              <a:rPr lang="en-US" dirty="0"/>
              <a:t>FDA contacts manufacturer to address issues and samples similar manufacturers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p:txBody>
          <a:bodyPr/>
          <a:lstStyle/>
          <a:p>
            <a:pPr eaLnBrk="1" hangingPunct="1"/>
            <a:r>
              <a:rPr lang="en-US" sz="4000" smtClean="0">
                <a:latin typeface="Arial" charset="0"/>
                <a:cs typeface="Arial" charset="0"/>
              </a:rPr>
              <a:t>Table Activity Session</a:t>
            </a:r>
          </a:p>
        </p:txBody>
      </p:sp>
      <p:sp>
        <p:nvSpPr>
          <p:cNvPr id="57346"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z="4000" smtClean="0">
                <a:latin typeface="Arial" charset="0"/>
                <a:cs typeface="Arial" charset="0"/>
              </a:rPr>
              <a:t>Introduction</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
        <p:nvSpPr>
          <p:cNvPr id="19459"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Goal</a:t>
            </a:r>
          </a:p>
          <a:p>
            <a:pPr lvl="1"/>
            <a:r>
              <a:rPr lang="en-US" sz="2600" smtClean="0">
                <a:latin typeface="Arial" charset="0"/>
                <a:cs typeface="Arial" charset="0"/>
              </a:rPr>
              <a:t>This tabletop exercise provides participants with an overview of what happens at the local, State and Federal levels during a food related incident</a:t>
            </a:r>
          </a:p>
          <a:p>
            <a:pPr lvl="1"/>
            <a:r>
              <a:rPr lang="en-US" sz="2600" smtClean="0">
                <a:latin typeface="Arial" charset="0"/>
                <a:cs typeface="Arial" charset="0"/>
              </a:rPr>
              <a:t>Focus on the role that key personnel play in containing the problem and protecting consumers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pPr eaLnBrk="1" hangingPunct="1"/>
            <a:r>
              <a:rPr lang="en-US" sz="4000" smtClean="0">
                <a:latin typeface="Arial" charset="0"/>
                <a:cs typeface="Arial" charset="0"/>
              </a:rPr>
              <a:t>Break Out Session</a:t>
            </a:r>
          </a:p>
        </p:txBody>
      </p:sp>
      <p:sp>
        <p:nvSpPr>
          <p:cNvPr id="58370" name="Content Placeholder 4"/>
          <p:cNvSpPr>
            <a:spLocks noGrp="1"/>
          </p:cNvSpPr>
          <p:nvPr>
            <p:ph idx="1"/>
          </p:nvPr>
        </p:nvSpPr>
        <p:spPr>
          <a:xfrm>
            <a:off x="457200" y="3124200"/>
            <a:ext cx="8229600" cy="1557338"/>
          </a:xfrm>
        </p:spPr>
        <p:txBody>
          <a:bodyPr>
            <a:spAutoFit/>
          </a:bodyPr>
          <a:lstStyle/>
          <a:p>
            <a:pPr algn="ctr"/>
            <a:r>
              <a:rPr lang="en-US" sz="2800" smtClean="0">
                <a:solidFill>
                  <a:srgbClr val="739600"/>
                </a:solidFill>
                <a:latin typeface="Arial" charset="0"/>
                <a:cs typeface="Arial" charset="0"/>
              </a:rPr>
              <a:t>30 Minutes to discuss questions</a:t>
            </a:r>
          </a:p>
          <a:p>
            <a:pPr algn="ctr"/>
            <a:endParaRPr lang="en-US" sz="2800" smtClean="0">
              <a:solidFill>
                <a:srgbClr val="739600"/>
              </a:solidFill>
              <a:latin typeface="Arial" charset="0"/>
              <a:cs typeface="Arial" charset="0"/>
            </a:endParaRPr>
          </a:p>
          <a:p>
            <a:pPr algn="ctr"/>
            <a:r>
              <a:rPr lang="en-US" sz="2800" smtClean="0">
                <a:solidFill>
                  <a:srgbClr val="739600"/>
                </a:solidFill>
                <a:latin typeface="Arial" charset="0"/>
                <a:cs typeface="Arial" charset="0"/>
              </a:rPr>
              <a:t>30 Minutes for all groups to report out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p:txBody>
          <a:bodyPr/>
          <a:lstStyle/>
          <a:p>
            <a:pPr eaLnBrk="1" hangingPunct="1"/>
            <a:r>
              <a:rPr lang="en-US" sz="4000" smtClean="0">
                <a:latin typeface="Arial" charset="0"/>
                <a:cs typeface="Arial" charset="0"/>
              </a:rPr>
              <a:t>Break</a:t>
            </a:r>
          </a:p>
        </p:txBody>
      </p:sp>
      <p:sp>
        <p:nvSpPr>
          <p:cNvPr id="59394" name="Rectangle 3"/>
          <p:cNvSpPr>
            <a:spLocks noGrp="1" noChangeArrowheads="1"/>
          </p:cNvSpPr>
          <p:nvPr>
            <p:ph idx="1"/>
          </p:nvPr>
        </p:nvSpPr>
        <p:spPr>
          <a:xfrm>
            <a:off x="457200" y="2895600"/>
            <a:ext cx="8229600" cy="3230563"/>
          </a:xfrm>
        </p:spPr>
        <p:txBody>
          <a:bodyPr/>
          <a:lstStyle/>
          <a:p>
            <a:pPr algn="ctr">
              <a:buFont typeface="Wingdings" pitchFamily="2" charset="2"/>
              <a:buNone/>
            </a:pPr>
            <a:r>
              <a:rPr lang="en-US" sz="2800" smtClean="0">
                <a:solidFill>
                  <a:srgbClr val="739600"/>
                </a:solidFill>
                <a:latin typeface="Arial" charset="0"/>
                <a:cs typeface="Arial" charset="0"/>
              </a:rPr>
              <a:t>15 Minutes</a:t>
            </a:r>
            <a:endParaRPr lang="en-US" sz="2800" smtClean="0">
              <a:latin typeface="Arial" charset="0"/>
              <a:cs typeface="Arial" charset="0"/>
            </a:endParaRPr>
          </a:p>
          <a:p>
            <a:pPr eaLnBrk="1" hangingPunct="1">
              <a:buFontTx/>
              <a:buNone/>
            </a:pPr>
            <a:endParaRPr lang="en-US" sz="2800" smtClean="0">
              <a:latin typeface="Arial" charset="0"/>
              <a:cs typeface="Arial"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lstStyle/>
          <a:p>
            <a:pPr eaLnBrk="1" hangingPunct="1"/>
            <a:r>
              <a:rPr lang="en-US" sz="2800" smtClean="0">
                <a:latin typeface="Arial" charset="0"/>
                <a:cs typeface="Arial" charset="0"/>
              </a:rPr>
              <a:t>Module 3: Traceforward Investigation and Recall</a:t>
            </a:r>
          </a:p>
        </p:txBody>
      </p:sp>
      <p:sp>
        <p:nvSpPr>
          <p:cNvPr id="60418" name="Rectangle 3"/>
          <p:cNvSpPr>
            <a:spLocks noGrp="1" noChangeArrowheads="1"/>
          </p:cNvSpPr>
          <p:nvPr>
            <p:ph idx="1"/>
          </p:nvPr>
        </p:nvSpPr>
        <p:spPr/>
        <p:txBody>
          <a:bodyPr/>
          <a:lstStyle/>
          <a:p>
            <a:r>
              <a:rPr lang="en-US" smtClean="0">
                <a:latin typeface="Arial" charset="0"/>
                <a:cs typeface="Arial" charset="0"/>
              </a:rPr>
              <a:t>Presentation of Scenario – 5 min</a:t>
            </a:r>
            <a:br>
              <a:rPr lang="en-US" smtClean="0">
                <a:latin typeface="Arial" charset="0"/>
                <a:cs typeface="Arial" charset="0"/>
              </a:rPr>
            </a:br>
            <a:endParaRPr lang="en-US" sz="2800" smtClean="0">
              <a:latin typeface="Arial" charset="0"/>
              <a:cs typeface="Arial" charset="0"/>
            </a:endParaRPr>
          </a:p>
          <a:p>
            <a:r>
              <a:rPr lang="en-US" smtClean="0">
                <a:latin typeface="Arial" charset="0"/>
                <a:cs typeface="Arial" charset="0"/>
              </a:rPr>
              <a:t>Work Session (in breakout groups)</a:t>
            </a:r>
          </a:p>
          <a:p>
            <a:pPr lvl="1">
              <a:buFont typeface="Arial" charset="0"/>
              <a:buChar char="•"/>
            </a:pPr>
            <a:r>
              <a:rPr lang="en-US" smtClean="0">
                <a:latin typeface="Arial" charset="0"/>
                <a:cs typeface="Arial" charset="0"/>
              </a:rPr>
              <a:t>Answering Questions – 30 min  </a:t>
            </a:r>
            <a:r>
              <a:rPr lang="en-US" sz="2400" smtClean="0">
                <a:latin typeface="Arial" charset="0"/>
                <a:cs typeface="Arial" charset="0"/>
              </a:rPr>
              <a:t/>
            </a:r>
            <a:br>
              <a:rPr lang="en-US" sz="2400" smtClean="0">
                <a:latin typeface="Arial" charset="0"/>
                <a:cs typeface="Arial" charset="0"/>
              </a:rPr>
            </a:br>
            <a:endParaRPr lang="en-US" sz="2400" smtClean="0">
              <a:latin typeface="Arial" charset="0"/>
              <a:cs typeface="Arial" charset="0"/>
            </a:endParaRPr>
          </a:p>
          <a:p>
            <a:r>
              <a:rPr lang="en-US" smtClean="0">
                <a:latin typeface="Arial" charset="0"/>
                <a:cs typeface="Arial" charset="0"/>
              </a:rPr>
              <a:t>Module Debrief (whole group) – 30 min</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sz="2800" smtClean="0">
                <a:latin typeface="Arial" charset="0"/>
                <a:cs typeface="Arial" charset="0"/>
              </a:rPr>
              <a:t>Module 3: Traceforward Investigation and Recall</a:t>
            </a:r>
          </a:p>
        </p:txBody>
      </p:sp>
      <p:sp>
        <p:nvSpPr>
          <p:cNvPr id="61442" name="Content Placeholder 2"/>
          <p:cNvSpPr>
            <a:spLocks noGrp="1"/>
          </p:cNvSpPr>
          <p:nvPr>
            <p:ph idx="1"/>
          </p:nvPr>
        </p:nvSpPr>
        <p:spPr/>
        <p:txBody>
          <a:bodyPr/>
          <a:lstStyle/>
          <a:p>
            <a:pPr eaLnBrk="1" hangingPunct="1"/>
            <a:r>
              <a:rPr lang="en-US" smtClean="0">
                <a:latin typeface="Arial" charset="0"/>
                <a:cs typeface="Arial" charset="0"/>
              </a:rPr>
              <a:t>In order to determine where the candy had been offered for sale so that it could be removed from the marketplace, the state required the distributor to:</a:t>
            </a:r>
          </a:p>
          <a:p>
            <a:pPr lvl="1" eaLnBrk="1" hangingPunct="1"/>
            <a:r>
              <a:rPr lang="en-US" smtClean="0">
                <a:latin typeface="Arial" charset="0"/>
                <a:cs typeface="Arial" charset="0"/>
              </a:rPr>
              <a:t>Document the date, time, and specific person who was called</a:t>
            </a:r>
          </a:p>
          <a:p>
            <a:pPr lvl="1" eaLnBrk="1" hangingPunct="1"/>
            <a:r>
              <a:rPr lang="en-US" smtClean="0">
                <a:latin typeface="Arial" charset="0"/>
                <a:cs typeface="Arial" charset="0"/>
              </a:rPr>
              <a:t>Confirm that the individual understood that the candy was recalled and could not be sold</a:t>
            </a:r>
          </a:p>
          <a:p>
            <a:pPr lvl="1" eaLnBrk="1" hangingPunct="1"/>
            <a:r>
              <a:rPr lang="en-US" smtClean="0">
                <a:latin typeface="Arial" charset="0"/>
                <a:cs typeface="Arial" charset="0"/>
              </a:rPr>
              <a:t>Indicate how much product the retail customer had in stock, and how that product would be discarded</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US" sz="2800" smtClean="0">
                <a:latin typeface="Arial" charset="0"/>
                <a:cs typeface="Arial" charset="0"/>
              </a:rPr>
              <a:t>Module 3: Traceforward Investigation and Recall</a:t>
            </a:r>
          </a:p>
        </p:txBody>
      </p:sp>
      <p:sp>
        <p:nvSpPr>
          <p:cNvPr id="62466" name="Content Placeholder 2"/>
          <p:cNvSpPr>
            <a:spLocks noGrp="1"/>
          </p:cNvSpPr>
          <p:nvPr>
            <p:ph idx="1"/>
          </p:nvPr>
        </p:nvSpPr>
        <p:spPr/>
        <p:txBody>
          <a:bodyPr/>
          <a:lstStyle/>
          <a:p>
            <a:r>
              <a:rPr lang="en-US" smtClean="0">
                <a:latin typeface="Arial" charset="0"/>
                <a:cs typeface="Arial" charset="0"/>
              </a:rPr>
              <a:t>The state worked with the distributor to generate a press release that was submitted to the Associated Press </a:t>
            </a:r>
          </a:p>
          <a:p>
            <a:r>
              <a:rPr lang="en-US" smtClean="0">
                <a:latin typeface="Arial" charset="0"/>
                <a:cs typeface="Arial" charset="0"/>
              </a:rPr>
              <a:t>Since FDA tests confirmed the state findings, they also issued a public statement warning consumers not to consume this candy</a:t>
            </a:r>
          </a:p>
          <a:p>
            <a:r>
              <a:rPr lang="en-US" smtClean="0">
                <a:latin typeface="Arial" charset="0"/>
                <a:cs typeface="Arial" charset="0"/>
              </a:rPr>
              <a:t>Additionally, the state issued a health alert, including pictures of the contaminated product, and circulated it to the local media and local health departments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r>
              <a:rPr lang="en-US" sz="2800" smtClean="0">
                <a:latin typeface="Arial" charset="0"/>
                <a:cs typeface="Arial" charset="0"/>
              </a:rPr>
              <a:t>Module 3: Traceforward Investigation and Recall</a:t>
            </a:r>
          </a:p>
        </p:txBody>
      </p:sp>
      <p:sp>
        <p:nvSpPr>
          <p:cNvPr id="63490" name="Content Placeholder 2"/>
          <p:cNvSpPr>
            <a:spLocks noGrp="1"/>
          </p:cNvSpPr>
          <p:nvPr>
            <p:ph idx="1"/>
          </p:nvPr>
        </p:nvSpPr>
        <p:spPr>
          <a:xfrm>
            <a:off x="457200" y="1600200"/>
            <a:ext cx="7391400" cy="4525963"/>
          </a:xfrm>
        </p:spPr>
        <p:txBody>
          <a:bodyPr/>
          <a:lstStyle/>
          <a:p>
            <a:r>
              <a:rPr lang="en-US" smtClean="0">
                <a:latin typeface="Arial" charset="0"/>
                <a:cs typeface="Arial" charset="0"/>
              </a:rPr>
              <a:t>When state investigators reviewed records from importers A and B, they found that both importers sold the candy to distributors in two neighboring states</a:t>
            </a:r>
          </a:p>
          <a:p>
            <a:r>
              <a:rPr lang="en-US" smtClean="0">
                <a:latin typeface="Arial" charset="0"/>
                <a:cs typeface="Arial" charset="0"/>
              </a:rPr>
              <a:t>One of those states had a regulatory limit on lead levels in candy, but the other did not</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r>
              <a:rPr lang="en-US" sz="2800" smtClean="0">
                <a:latin typeface="Arial" charset="0"/>
                <a:cs typeface="Arial" charset="0"/>
              </a:rPr>
              <a:t>Module 3: Traceforward Investigation and Recall</a:t>
            </a:r>
          </a:p>
        </p:txBody>
      </p:sp>
      <p:sp>
        <p:nvSpPr>
          <p:cNvPr id="64514" name="Content Placeholder 2"/>
          <p:cNvSpPr>
            <a:spLocks noGrp="1"/>
          </p:cNvSpPr>
          <p:nvPr>
            <p:ph idx="1"/>
          </p:nvPr>
        </p:nvSpPr>
        <p:spPr/>
        <p:txBody>
          <a:bodyPr/>
          <a:lstStyle/>
          <a:p>
            <a:r>
              <a:rPr lang="en-US" smtClean="0">
                <a:latin typeface="Arial" charset="0"/>
                <a:cs typeface="Arial" charset="0"/>
              </a:rPr>
              <a:t>Given that adulterated food was shipped into interstate commerce, the state provided FDA with its traceback and traceforward information so that they could coordinate follow-up with the other impacted states</a:t>
            </a:r>
          </a:p>
          <a:p>
            <a:r>
              <a:rPr lang="en-US" smtClean="0">
                <a:latin typeface="Arial" charset="0"/>
                <a:cs typeface="Arial" charset="0"/>
              </a:rPr>
              <a:t>FDA and the affected states conducted recall audit checks to make sure the product was removed from the commercial shelves after the recall</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r>
              <a:rPr lang="en-US" smtClean="0">
                <a:latin typeface="Arial" charset="0"/>
                <a:cs typeface="Arial" charset="0"/>
              </a:rPr>
              <a:t>Summary of Developments</a:t>
            </a:r>
          </a:p>
        </p:txBody>
      </p:sp>
      <p:sp>
        <p:nvSpPr>
          <p:cNvPr id="3" name="Content Placeholder 2"/>
          <p:cNvSpPr>
            <a:spLocks noGrp="1"/>
          </p:cNvSpPr>
          <p:nvPr>
            <p:ph idx="1"/>
          </p:nvPr>
        </p:nvSpPr>
        <p:spPr/>
        <p:txBody>
          <a:bodyPr>
            <a:normAutofit lnSpcReduction="10000"/>
          </a:bodyPr>
          <a:lstStyle/>
          <a:p>
            <a:pPr>
              <a:defRPr/>
            </a:pPr>
            <a:r>
              <a:rPr lang="en-US" dirty="0"/>
              <a:t>Press releases issued by the distributor. </a:t>
            </a:r>
          </a:p>
          <a:p>
            <a:pPr>
              <a:defRPr/>
            </a:pPr>
            <a:r>
              <a:rPr lang="en-US" dirty="0"/>
              <a:t>State and FDA communicate the recall to consumers and advise them to avoid eating the candy</a:t>
            </a:r>
          </a:p>
          <a:p>
            <a:pPr>
              <a:defRPr/>
            </a:pPr>
            <a:r>
              <a:rPr lang="en-US" dirty="0"/>
              <a:t>Distributor to confirm customers are notified and inventory destroyed.</a:t>
            </a:r>
          </a:p>
          <a:p>
            <a:pPr>
              <a:defRPr/>
            </a:pPr>
            <a:r>
              <a:rPr lang="en-US" dirty="0"/>
              <a:t>State provides FDA with traceback and </a:t>
            </a:r>
            <a:r>
              <a:rPr lang="en-US" dirty="0" err="1"/>
              <a:t>traceforward</a:t>
            </a:r>
            <a:r>
              <a:rPr lang="en-US" dirty="0"/>
              <a:t> information to coordinate follow-up with impacted states.</a:t>
            </a:r>
          </a:p>
          <a:p>
            <a:pPr>
              <a:defRPr/>
            </a:pPr>
            <a:r>
              <a:rPr lang="en-US" dirty="0"/>
              <a:t>FDA and the affected states conduct recall audit checks to ensure the product is removed from commercial shelves.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p:nvPr>
        </p:nvSpPr>
        <p:spPr/>
        <p:txBody>
          <a:bodyPr/>
          <a:lstStyle/>
          <a:p>
            <a:pPr eaLnBrk="1" hangingPunct="1"/>
            <a:r>
              <a:rPr lang="en-US" sz="4000" smtClean="0">
                <a:latin typeface="Arial" charset="0"/>
                <a:cs typeface="Arial" charset="0"/>
              </a:rPr>
              <a:t>Table Activity Session</a:t>
            </a:r>
          </a:p>
        </p:txBody>
      </p:sp>
      <p:sp>
        <p:nvSpPr>
          <p:cNvPr id="66562"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p:txBody>
          <a:bodyPr/>
          <a:lstStyle/>
          <a:p>
            <a:pPr eaLnBrk="1" hangingPunct="1"/>
            <a:r>
              <a:rPr lang="en-US" sz="4000" smtClean="0">
                <a:latin typeface="Arial" charset="0"/>
                <a:cs typeface="Arial" charset="0"/>
              </a:rPr>
              <a:t>Break Out Session</a:t>
            </a:r>
          </a:p>
        </p:txBody>
      </p:sp>
      <p:sp>
        <p:nvSpPr>
          <p:cNvPr id="67586" name="Content Placeholder 4"/>
          <p:cNvSpPr>
            <a:spLocks noGrp="1"/>
          </p:cNvSpPr>
          <p:nvPr>
            <p:ph idx="1"/>
          </p:nvPr>
        </p:nvSpPr>
        <p:spPr>
          <a:xfrm>
            <a:off x="457200" y="3124200"/>
            <a:ext cx="8229600" cy="1557338"/>
          </a:xfrm>
        </p:spPr>
        <p:txBody>
          <a:bodyPr>
            <a:spAutoFit/>
          </a:bodyPr>
          <a:lstStyle/>
          <a:p>
            <a:pPr algn="ctr"/>
            <a:r>
              <a:rPr lang="en-US" sz="2800" smtClean="0">
                <a:solidFill>
                  <a:srgbClr val="739600"/>
                </a:solidFill>
                <a:latin typeface="Arial" charset="0"/>
                <a:cs typeface="Arial" charset="0"/>
              </a:rPr>
              <a:t>30 Minutes to discuss questions</a:t>
            </a:r>
          </a:p>
          <a:p>
            <a:pPr algn="ctr"/>
            <a:endParaRPr lang="en-US" sz="2800" smtClean="0">
              <a:solidFill>
                <a:srgbClr val="739600"/>
              </a:solidFill>
              <a:latin typeface="Arial" charset="0"/>
              <a:cs typeface="Arial" charset="0"/>
            </a:endParaRPr>
          </a:p>
          <a:p>
            <a:pPr algn="ctr"/>
            <a:r>
              <a:rPr lang="en-US" sz="2800" smtClean="0">
                <a:solidFill>
                  <a:srgbClr val="739600"/>
                </a:solidFill>
                <a:latin typeface="Arial" charset="0"/>
                <a:cs typeface="Arial" charset="0"/>
              </a:rPr>
              <a:t>30 Minutes for all groups to report out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z="4000" smtClean="0">
                <a:latin typeface="Arial" charset="0"/>
                <a:cs typeface="Arial" charset="0"/>
              </a:rPr>
              <a:t>Introduction</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
        <p:nvSpPr>
          <p:cNvPr id="20483"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Goal</a:t>
            </a:r>
          </a:p>
          <a:p>
            <a:pPr lvl="1"/>
            <a:r>
              <a:rPr lang="en-US" sz="2600" smtClean="0">
                <a:latin typeface="Arial" charset="0"/>
                <a:cs typeface="Arial" charset="0"/>
              </a:rPr>
              <a:t>Assess plans, policies, and procedures and think about how you would realistically apply them in the event of an incident</a:t>
            </a:r>
          </a:p>
          <a:p>
            <a:pPr lvl="1"/>
            <a:r>
              <a:rPr lang="en-US" sz="2600" smtClean="0">
                <a:latin typeface="Arial" charset="0"/>
                <a:cs typeface="Arial" charset="0"/>
              </a:rPr>
              <a:t>Facilitate discussion among various participating entities, such as emergency response, State and local entities, and the private sector</a:t>
            </a:r>
          </a:p>
          <a:p>
            <a:pPr lvl="1"/>
            <a:endParaRPr lang="en-US" smtClean="0">
              <a:solidFill>
                <a:srgbClr val="739600"/>
              </a:solidFill>
              <a:latin typeface="Arial" charset="0"/>
              <a:cs typeface="Arial" charset="0"/>
            </a:endParaRPr>
          </a:p>
          <a:p>
            <a:endParaRPr lang="en-US" smtClean="0">
              <a:latin typeface="Arial" charset="0"/>
              <a:cs typeface="Arial"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p:nvPr>
        </p:nvSpPr>
        <p:spPr/>
        <p:txBody>
          <a:bodyPr/>
          <a:lstStyle/>
          <a:p>
            <a:pPr eaLnBrk="1" hangingPunct="1"/>
            <a:r>
              <a:rPr lang="en-US" sz="4000" smtClean="0">
                <a:latin typeface="Arial" charset="0"/>
                <a:cs typeface="Arial" charset="0"/>
              </a:rPr>
              <a:t>Break</a:t>
            </a:r>
          </a:p>
        </p:txBody>
      </p:sp>
      <p:sp>
        <p:nvSpPr>
          <p:cNvPr id="68610" name="Rectangle 3"/>
          <p:cNvSpPr>
            <a:spLocks noGrp="1" noChangeArrowheads="1"/>
          </p:cNvSpPr>
          <p:nvPr>
            <p:ph idx="1"/>
          </p:nvPr>
        </p:nvSpPr>
        <p:spPr>
          <a:xfrm>
            <a:off x="457200" y="2895600"/>
            <a:ext cx="8229600" cy="3230563"/>
          </a:xfrm>
        </p:spPr>
        <p:txBody>
          <a:bodyPr/>
          <a:lstStyle/>
          <a:p>
            <a:pPr algn="ctr">
              <a:buFont typeface="Wingdings" pitchFamily="2" charset="2"/>
              <a:buNone/>
            </a:pPr>
            <a:r>
              <a:rPr lang="en-US" sz="2800" smtClean="0">
                <a:solidFill>
                  <a:srgbClr val="739600"/>
                </a:solidFill>
                <a:latin typeface="Arial" charset="0"/>
                <a:cs typeface="Arial" charset="0"/>
              </a:rPr>
              <a:t>15 Minutes</a:t>
            </a:r>
            <a:endParaRPr lang="en-US" sz="2800" smtClean="0">
              <a:latin typeface="Arial" charset="0"/>
              <a:cs typeface="Arial" charset="0"/>
            </a:endParaRPr>
          </a:p>
          <a:p>
            <a:pPr eaLnBrk="1" hangingPunct="1">
              <a:buFontTx/>
              <a:buNone/>
            </a:pPr>
            <a:endParaRPr lang="en-US" sz="2800" smtClean="0">
              <a:latin typeface="Arial" charset="0"/>
              <a:cs typeface="Arial"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r>
              <a:rPr lang="en-US" sz="4000" smtClean="0">
                <a:latin typeface="Arial" charset="0"/>
                <a:cs typeface="Arial" charset="0"/>
              </a:rPr>
              <a:t>Exercise Objectives</a:t>
            </a:r>
          </a:p>
        </p:txBody>
      </p:sp>
      <p:sp>
        <p:nvSpPr>
          <p:cNvPr id="69634" name="Content Placeholder 2"/>
          <p:cNvSpPr>
            <a:spLocks noGrp="1"/>
          </p:cNvSpPr>
          <p:nvPr>
            <p:ph idx="1"/>
          </p:nvPr>
        </p:nvSpPr>
        <p:spPr/>
        <p:txBody>
          <a:bodyPr/>
          <a:lstStyle/>
          <a:p>
            <a:r>
              <a:rPr lang="en-US" smtClean="0">
                <a:latin typeface="Arial" charset="0"/>
                <a:cs typeface="Arial" charset="0"/>
              </a:rPr>
              <a:t>Recapping learning objectives:</a:t>
            </a:r>
          </a:p>
          <a:p>
            <a:pPr lvl="1"/>
            <a:r>
              <a:rPr lang="en-US" smtClean="0">
                <a:latin typeface="Arial" charset="0"/>
                <a:cs typeface="Arial" charset="0"/>
              </a:rPr>
              <a:t>Explain to other professionals your specific roles &amp; responsibilities in reacting to an unintentional contamination </a:t>
            </a:r>
          </a:p>
          <a:p>
            <a:pPr lvl="1"/>
            <a:r>
              <a:rPr lang="en-US" smtClean="0">
                <a:latin typeface="Arial" charset="0"/>
                <a:cs typeface="Arial" charset="0"/>
              </a:rPr>
              <a:t>Describe the specific risks and consequences of not adhering to the guidelines and procedures for collecting product samples, maintaining chain of custody, and conducting analytical product testing in accordance with recognized standards</a:t>
            </a:r>
          </a:p>
          <a:p>
            <a:pPr lvl="1"/>
            <a:r>
              <a:rPr lang="en-US" smtClean="0">
                <a:latin typeface="Arial" charset="0"/>
                <a:cs typeface="Arial" charset="0"/>
              </a:rPr>
              <a:t>Catalog critical information related to the upstream flow of food products from distribution to the source</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sz="4000" smtClean="0">
                <a:latin typeface="Arial" charset="0"/>
                <a:cs typeface="Arial" charset="0"/>
              </a:rPr>
              <a:t>Exercise Objectives (cont.)</a:t>
            </a:r>
          </a:p>
        </p:txBody>
      </p:sp>
      <p:sp>
        <p:nvSpPr>
          <p:cNvPr id="71682" name="Content Placeholder 2"/>
          <p:cNvSpPr>
            <a:spLocks noGrp="1"/>
          </p:cNvSpPr>
          <p:nvPr>
            <p:ph idx="1"/>
          </p:nvPr>
        </p:nvSpPr>
        <p:spPr/>
        <p:txBody>
          <a:bodyPr/>
          <a:lstStyle/>
          <a:p>
            <a:pPr lvl="1"/>
            <a:r>
              <a:rPr lang="en-US" smtClean="0">
                <a:latin typeface="Arial" charset="0"/>
                <a:cs typeface="Arial" charset="0"/>
              </a:rPr>
              <a:t>Analyze the flow of food products through the upstream distribution system and identify linkages and commonalities that may reveal the root source of contamination</a:t>
            </a:r>
          </a:p>
          <a:p>
            <a:pPr lvl="1"/>
            <a:r>
              <a:rPr lang="en-US" smtClean="0">
                <a:latin typeface="Arial" charset="0"/>
                <a:cs typeface="Arial" charset="0"/>
              </a:rPr>
              <a:t>List the unique challenges inherent in the traceback of food through an international distribution system.</a:t>
            </a:r>
          </a:p>
          <a:p>
            <a:pPr lvl="1"/>
            <a:r>
              <a:rPr lang="en-US" smtClean="0">
                <a:latin typeface="Arial" charset="0"/>
                <a:cs typeface="Arial" charset="0"/>
              </a:rPr>
              <a:t>Understand the importance of internal and external communications and dialogue and have ideas about how to improve both in your organization</a:t>
            </a:r>
          </a:p>
          <a:p>
            <a:pPr lvl="1"/>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3"/>
          <p:cNvSpPr>
            <a:spLocks noGrp="1" noChangeArrowheads="1"/>
          </p:cNvSpPr>
          <p:nvPr>
            <p:ph type="title"/>
          </p:nvPr>
        </p:nvSpPr>
        <p:spPr/>
        <p:txBody>
          <a:bodyPr/>
          <a:lstStyle/>
          <a:p>
            <a:pPr eaLnBrk="1" hangingPunct="1"/>
            <a:r>
              <a:rPr lang="en-US" sz="4000" smtClean="0">
                <a:latin typeface="Arial" charset="0"/>
                <a:cs typeface="Arial" charset="0"/>
              </a:rPr>
              <a:t>Wrap-Up Activities</a:t>
            </a:r>
          </a:p>
        </p:txBody>
      </p:sp>
      <p:sp>
        <p:nvSpPr>
          <p:cNvPr id="73730" name="Content Placeholder 2"/>
          <p:cNvSpPr>
            <a:spLocks noGrp="1"/>
          </p:cNvSpPr>
          <p:nvPr>
            <p:ph idx="1"/>
          </p:nvPr>
        </p:nvSpPr>
        <p:spPr/>
        <p:txBody>
          <a:bodyPr/>
          <a:lstStyle/>
          <a:p>
            <a:pPr lvl="1"/>
            <a:r>
              <a:rPr lang="en-US" sz="2600" smtClean="0">
                <a:latin typeface="Arial" charset="0"/>
                <a:cs typeface="Arial" charset="0"/>
              </a:rPr>
              <a:t>Wrap Up Questions</a:t>
            </a:r>
          </a:p>
          <a:p>
            <a:pPr lvl="2"/>
            <a:r>
              <a:rPr lang="en-US" sz="2200" smtClean="0">
                <a:latin typeface="Arial" charset="0"/>
                <a:cs typeface="Arial" charset="0"/>
              </a:rPr>
              <a:t>Please discuss the wrap up questions</a:t>
            </a:r>
          </a:p>
        </p:txBody>
      </p:sp>
      <p:sp>
        <p:nvSpPr>
          <p:cNvPr id="4" name="Footer Placeholder 3"/>
          <p:cNvSpPr>
            <a:spLocks noGrp="1"/>
          </p:cNvSpPr>
          <p:nvPr>
            <p:ph type="ftr" sz="quarter" idx="10"/>
          </p:nvPr>
        </p:nvSpPr>
        <p:spPr>
          <a:xfrm>
            <a:off x="3124200" y="6356350"/>
            <a:ext cx="4419600" cy="365125"/>
          </a:xfrm>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p:txBody>
          <a:bodyPr/>
          <a:lstStyle/>
          <a:p>
            <a:endParaRPr lang="en-US" smtClean="0">
              <a:latin typeface="Arial" charset="0"/>
              <a:cs typeface="Arial" charset="0"/>
            </a:endParaRPr>
          </a:p>
        </p:txBody>
      </p:sp>
      <p:sp>
        <p:nvSpPr>
          <p:cNvPr id="74754" name="Content Placeholder 2"/>
          <p:cNvSpPr>
            <a:spLocks noGrp="1"/>
          </p:cNvSpPr>
          <p:nvPr>
            <p:ph idx="1"/>
          </p:nvPr>
        </p:nvSpPr>
        <p:spPr/>
        <p:txBody>
          <a:bodyPr/>
          <a:lstStyle/>
          <a:p>
            <a:pPr lvl="1"/>
            <a:r>
              <a:rPr lang="en-US" sz="2600" smtClean="0">
                <a:latin typeface="Arial" charset="0"/>
                <a:cs typeface="Arial" charset="0"/>
              </a:rPr>
              <a:t>After Action Report and Improvement Plan (AAR/IP)</a:t>
            </a:r>
          </a:p>
          <a:p>
            <a:pPr lvl="2"/>
            <a:r>
              <a:rPr lang="en-US" sz="2200" smtClean="0">
                <a:latin typeface="Arial" charset="0"/>
                <a:cs typeface="Arial" charset="0"/>
              </a:rPr>
              <a:t>Will be generated</a:t>
            </a:r>
          </a:p>
          <a:p>
            <a:pPr lvl="2"/>
            <a:r>
              <a:rPr lang="en-US" sz="2200" smtClean="0">
                <a:latin typeface="Arial" charset="0"/>
                <a:cs typeface="Arial" charset="0"/>
              </a:rPr>
              <a:t>Your feedback from evaluations and wrap up questions will be incorporated</a:t>
            </a:r>
          </a:p>
          <a:p>
            <a:pPr lvl="2"/>
            <a:r>
              <a:rPr lang="en-US" sz="2200" smtClean="0">
                <a:latin typeface="Arial" charset="0"/>
                <a:cs typeface="Arial" charset="0"/>
              </a:rPr>
              <a:t>Consider this For Official Use Only and share only with those with a “need to know”</a:t>
            </a:r>
          </a:p>
          <a:p>
            <a:pPr lvl="1"/>
            <a:r>
              <a:rPr lang="en-US" sz="2600" smtClean="0">
                <a:latin typeface="Arial" charset="0"/>
                <a:cs typeface="Arial" charset="0"/>
              </a:rPr>
              <a:t>Review your PLI and add final thoughts (do not turn it in; the PLI stays with you)</a:t>
            </a:r>
          </a:p>
          <a:p>
            <a:pPr lvl="1"/>
            <a:r>
              <a:rPr lang="en-US" sz="2600" smtClean="0">
                <a:latin typeface="Arial" charset="0"/>
                <a:cs typeface="Arial" charset="0"/>
              </a:rPr>
              <a:t>Please complete your feedback form before your leave</a:t>
            </a:r>
          </a:p>
          <a:p>
            <a:endParaRPr lang="en-US" smtClean="0">
              <a:latin typeface="Arial" charset="0"/>
              <a:cs typeface="Arial" charset="0"/>
            </a:endParaRPr>
          </a:p>
        </p:txBody>
      </p:sp>
      <p:sp>
        <p:nvSpPr>
          <p:cNvPr id="4" name="Footer Placeholder 3"/>
          <p:cNvSpPr>
            <a:spLocks noGrp="1"/>
          </p:cNvSpPr>
          <p:nvPr>
            <p:ph type="ftr" sz="quarter" idx="10"/>
          </p:nvPr>
        </p:nvSpPr>
        <p:spPr>
          <a:xfrm>
            <a:off x="3124200" y="6356350"/>
            <a:ext cx="4419600" cy="365125"/>
          </a:xfrm>
        </p:spPr>
        <p:txBody>
          <a:bodyPr/>
          <a:lstStyle/>
          <a:p>
            <a:pPr>
              <a:defRPr/>
            </a:pPr>
            <a:r>
              <a:rPr lang="en-US" smtClean="0"/>
              <a:t>FOR EXERCISE PURPOSES ONLY</a:t>
            </a:r>
          </a:p>
          <a:p>
            <a:pPr>
              <a:defRPr/>
            </a:pPr>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p:nvPr>
        </p:nvSpPr>
        <p:spPr/>
        <p:txBody>
          <a:bodyPr/>
          <a:lstStyle/>
          <a:p>
            <a:pPr eaLnBrk="1" hangingPunct="1"/>
            <a:r>
              <a:rPr lang="en-US" sz="4000" smtClean="0">
                <a:latin typeface="Arial" charset="0"/>
                <a:cs typeface="Arial" charset="0"/>
              </a:rPr>
              <a:t>Resources</a:t>
            </a:r>
          </a:p>
        </p:txBody>
      </p:sp>
      <p:sp>
        <p:nvSpPr>
          <p:cNvPr id="75778" name="Content Placeholder 3"/>
          <p:cNvSpPr>
            <a:spLocks noGrp="1"/>
          </p:cNvSpPr>
          <p:nvPr>
            <p:ph idx="1"/>
          </p:nvPr>
        </p:nvSpPr>
        <p:spPr/>
        <p:txBody>
          <a:bodyPr/>
          <a:lstStyle/>
          <a:p>
            <a:r>
              <a:rPr lang="en-US" smtClean="0">
                <a:latin typeface="Arial" charset="0"/>
                <a:cs typeface="Arial" charset="0"/>
              </a:rPr>
              <a:t>For more information, see </a:t>
            </a:r>
            <a:r>
              <a:rPr lang="en-US" smtClean="0">
                <a:latin typeface="Arial" charset="0"/>
                <a:cs typeface="Arial" charset="0"/>
                <a:hlinkClick r:id="rId2"/>
              </a:rPr>
              <a:t>http://www.fda.gov/fooddefense</a:t>
            </a:r>
            <a:endParaRPr lang="en-US" smtClean="0">
              <a:latin typeface="Arial" charset="0"/>
              <a:cs typeface="Arial" charset="0"/>
            </a:endParaRPr>
          </a:p>
          <a:p>
            <a:r>
              <a:rPr lang="en-US" smtClean="0">
                <a:latin typeface="Arial" charset="0"/>
                <a:cs typeface="Arial" charset="0"/>
              </a:rPr>
              <a:t>For scenario specific resources, see the list in the SITMAN</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p:txBody>
          <a:bodyPr/>
          <a:lstStyle/>
          <a:p>
            <a:r>
              <a:rPr lang="en-US" smtClean="0">
                <a:latin typeface="Arial" charset="0"/>
                <a:cs typeface="Arial" charset="0"/>
              </a:rPr>
              <a:t>Thank you</a:t>
            </a:r>
          </a:p>
        </p:txBody>
      </p:sp>
      <p:sp>
        <p:nvSpPr>
          <p:cNvPr id="76802" name="Content Placeholder 2"/>
          <p:cNvSpPr>
            <a:spLocks noGrp="1"/>
          </p:cNvSpPr>
          <p:nvPr>
            <p:ph idx="1"/>
          </p:nvPr>
        </p:nvSpPr>
        <p:spPr/>
        <p:txBody>
          <a:bodyPr/>
          <a:lstStyle/>
          <a:p>
            <a:pPr algn="ctr">
              <a:buFont typeface="Wingdings" pitchFamily="2" charset="2"/>
              <a:buNone/>
            </a:pPr>
            <a:endParaRPr lang="en-US" smtClean="0">
              <a:latin typeface="Arial" charset="0"/>
              <a:cs typeface="Arial" charset="0"/>
            </a:endParaRPr>
          </a:p>
          <a:p>
            <a:pPr algn="ctr">
              <a:buFont typeface="Wingdings" pitchFamily="2" charset="2"/>
              <a:buNone/>
            </a:pPr>
            <a:endParaRPr lang="en-US" smtClean="0">
              <a:latin typeface="Arial" charset="0"/>
              <a:cs typeface="Arial" charset="0"/>
            </a:endParaRPr>
          </a:p>
          <a:p>
            <a:pPr algn="ctr">
              <a:buFont typeface="Wingdings" pitchFamily="2" charset="2"/>
              <a:buNone/>
            </a:pPr>
            <a:endParaRPr lang="en-US" smtClean="0">
              <a:latin typeface="Arial" charset="0"/>
              <a:cs typeface="Arial" charset="0"/>
            </a:endParaRPr>
          </a:p>
          <a:p>
            <a:pPr algn="ctr">
              <a:buFont typeface="Wingdings" pitchFamily="2" charset="2"/>
              <a:buNone/>
            </a:pPr>
            <a:r>
              <a:rPr lang="en-US" smtClean="0">
                <a:latin typeface="Arial" charset="0"/>
                <a:cs typeface="Arial" charset="0"/>
              </a:rPr>
              <a:t>Questions?</a:t>
            </a:r>
          </a:p>
        </p:txBody>
      </p:sp>
      <p:sp>
        <p:nvSpPr>
          <p:cNvPr id="4" name="Footer Placeholder 3"/>
          <p:cNvSpPr>
            <a:spLocks noGrp="1"/>
          </p:cNvSpPr>
          <p:nvPr>
            <p:ph type="ftr" sz="quarter" idx="10"/>
          </p:nvPr>
        </p:nvSpPr>
        <p:spPr>
          <a:xfrm>
            <a:off x="3124200" y="6356350"/>
            <a:ext cx="4724400" cy="365125"/>
          </a:xfrm>
        </p:spPr>
        <p:txBody>
          <a:bodyPr/>
          <a:lstStyle/>
          <a:p>
            <a:pPr>
              <a:defRPr/>
            </a:pPr>
            <a:r>
              <a:rPr lang="en-US" smtClean="0"/>
              <a:t>FOR EXERCISE PURPOSES ONLY</a:t>
            </a:r>
          </a:p>
          <a:p>
            <a:pPr>
              <a:defRPr/>
            </a:pP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z="4000" smtClean="0">
                <a:latin typeface="Arial" charset="0"/>
                <a:cs typeface="Arial" charset="0"/>
              </a:rPr>
              <a:t>Exercise Structure</a:t>
            </a:r>
          </a:p>
        </p:txBody>
      </p:sp>
      <p:sp>
        <p:nvSpPr>
          <p:cNvPr id="21506" name="Content Placeholder 2"/>
          <p:cNvSpPr>
            <a:spLocks noGrp="1"/>
          </p:cNvSpPr>
          <p:nvPr>
            <p:ph idx="1"/>
          </p:nvPr>
        </p:nvSpPr>
        <p:spPr/>
        <p:txBody>
          <a:bodyPr/>
          <a:lstStyle/>
          <a:p>
            <a:r>
              <a:rPr lang="en-US" smtClean="0">
                <a:latin typeface="Arial" charset="0"/>
                <a:cs typeface="Arial" charset="0"/>
              </a:rPr>
              <a:t>This exercise is a highly interactive facilitated exercise with three learning modules:</a:t>
            </a:r>
          </a:p>
          <a:p>
            <a:pPr lvl="1"/>
            <a:r>
              <a:rPr lang="en-US" b="1" smtClean="0">
                <a:latin typeface="Arial" charset="0"/>
                <a:cs typeface="Arial" charset="0"/>
              </a:rPr>
              <a:t>Module 1- Identification of Violative Food</a:t>
            </a:r>
            <a:endParaRPr lang="en-US" smtClean="0">
              <a:latin typeface="Arial" charset="0"/>
              <a:cs typeface="Arial" charset="0"/>
            </a:endParaRPr>
          </a:p>
          <a:p>
            <a:pPr lvl="1"/>
            <a:r>
              <a:rPr lang="en-US" b="1" smtClean="0">
                <a:latin typeface="Arial" charset="0"/>
                <a:cs typeface="Arial" charset="0"/>
              </a:rPr>
              <a:t>Module 2- Traceback Investigation</a:t>
            </a:r>
          </a:p>
          <a:p>
            <a:pPr lvl="1"/>
            <a:r>
              <a:rPr lang="en-US" b="1" smtClean="0">
                <a:latin typeface="Arial" charset="0"/>
                <a:cs typeface="Arial" charset="0"/>
              </a:rPr>
              <a:t>Module 3- Traceforward Investigation and Recall </a:t>
            </a:r>
          </a:p>
          <a:p>
            <a:pPr lvl="1">
              <a:buFont typeface="Wingdings" pitchFamily="2" charset="2"/>
              <a:buNone/>
            </a:pPr>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z="4000" smtClean="0">
                <a:latin typeface="Arial" charset="0"/>
                <a:cs typeface="Arial" charset="0"/>
              </a:rPr>
              <a:t>Exercise Structure</a:t>
            </a:r>
          </a:p>
        </p:txBody>
      </p:sp>
      <p:sp>
        <p:nvSpPr>
          <p:cNvPr id="22530" name="Content Placeholder 2"/>
          <p:cNvSpPr>
            <a:spLocks noGrp="1"/>
          </p:cNvSpPr>
          <p:nvPr>
            <p:ph idx="1"/>
          </p:nvPr>
        </p:nvSpPr>
        <p:spPr/>
        <p:txBody>
          <a:bodyPr/>
          <a:lstStyle/>
          <a:p>
            <a:r>
              <a:rPr lang="en-US" smtClean="0">
                <a:latin typeface="Arial" charset="0"/>
                <a:cs typeface="Arial" charset="0"/>
              </a:rPr>
              <a:t>Tabletop exercise reflects the policies and procedures currently in use and is accurate as of May, 2011</a:t>
            </a:r>
          </a:p>
          <a:p>
            <a:pPr lvl="1">
              <a:buFont typeface="Arial" charset="0"/>
              <a:buChar char="•"/>
            </a:pPr>
            <a:r>
              <a:rPr lang="en-US" smtClean="0">
                <a:latin typeface="Arial" charset="0"/>
                <a:cs typeface="Arial" charset="0"/>
              </a:rPr>
              <a:t>If there has been an update to the procedure in your jurisdiction, please be sure to make the group aware of the change and work with the facilitator to ensure that all participants understand the update</a:t>
            </a:r>
          </a:p>
          <a:p>
            <a:pPr lvl="1">
              <a:buFont typeface="Arial" charset="0"/>
              <a:buChar char="•"/>
            </a:pPr>
            <a:r>
              <a:rPr lang="en-US" smtClean="0">
                <a:latin typeface="Arial" charset="0"/>
                <a:cs typeface="Arial" charset="0"/>
              </a:rPr>
              <a:t>Scenario is hypothetical- don’t fight the scenario</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5"/>
          <p:cNvSpPr>
            <a:spLocks noGrp="1" noChangeArrowheads="1"/>
          </p:cNvSpPr>
          <p:nvPr>
            <p:ph type="title"/>
          </p:nvPr>
        </p:nvSpPr>
        <p:spPr/>
        <p:txBody>
          <a:bodyPr/>
          <a:lstStyle/>
          <a:p>
            <a:pPr eaLnBrk="1" hangingPunct="1"/>
            <a:r>
              <a:rPr lang="en-US" sz="4000" smtClean="0">
                <a:latin typeface="Arial" charset="0"/>
                <a:cs typeface="Arial" charset="0"/>
              </a:rPr>
              <a:t>Exercise Guidelines</a:t>
            </a:r>
          </a:p>
        </p:txBody>
      </p:sp>
      <p:sp>
        <p:nvSpPr>
          <p:cNvPr id="23554" name="Rectangle 3"/>
          <p:cNvSpPr>
            <a:spLocks noGrp="1" noChangeArrowheads="1"/>
          </p:cNvSpPr>
          <p:nvPr>
            <p:ph idx="1"/>
          </p:nvPr>
        </p:nvSpPr>
        <p:spPr/>
        <p:txBody>
          <a:bodyPr/>
          <a:lstStyle/>
          <a:p>
            <a:r>
              <a:rPr lang="en-US" smtClean="0">
                <a:latin typeface="Arial" charset="0"/>
                <a:cs typeface="Arial" charset="0"/>
              </a:rPr>
              <a:t>Open, low-stress and non-public learning environment, and is not intended to set precedents</a:t>
            </a:r>
          </a:p>
          <a:p>
            <a:r>
              <a:rPr lang="en-US" smtClean="0">
                <a:latin typeface="Arial" charset="0"/>
                <a:cs typeface="Arial" charset="0"/>
              </a:rPr>
              <a:t>Listen to and respect the varying viewpoints of all of the other participants</a:t>
            </a:r>
          </a:p>
          <a:p>
            <a:r>
              <a:rPr lang="en-US" smtClean="0">
                <a:latin typeface="Arial" charset="0"/>
                <a:cs typeface="Arial" charset="0"/>
              </a:rPr>
              <a:t>Scenario is plausible and the events occurred as presented</a:t>
            </a:r>
          </a:p>
          <a:p>
            <a:pPr lvl="1">
              <a:buFont typeface="Arial" charset="0"/>
              <a:buChar char="•"/>
            </a:pPr>
            <a:r>
              <a:rPr lang="en-US" smtClean="0">
                <a:latin typeface="Arial" charset="0"/>
                <a:cs typeface="Arial" charset="0"/>
              </a:rPr>
              <a:t>Suspend your disbelief, and feel free to discuss differing policies and procedures during the breakout discussion</a:t>
            </a: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z="4000" smtClean="0">
                <a:latin typeface="Arial" charset="0"/>
                <a:cs typeface="Arial" charset="0"/>
              </a:rPr>
              <a:t>Exercise Guidelines</a:t>
            </a:r>
          </a:p>
        </p:txBody>
      </p:sp>
      <p:sp>
        <p:nvSpPr>
          <p:cNvPr id="24578" name="Content Placeholder 2"/>
          <p:cNvSpPr>
            <a:spLocks noGrp="1"/>
          </p:cNvSpPr>
          <p:nvPr>
            <p:ph idx="1"/>
          </p:nvPr>
        </p:nvSpPr>
        <p:spPr/>
        <p:txBody>
          <a:bodyPr/>
          <a:lstStyle/>
          <a:p>
            <a:r>
              <a:rPr lang="en-US" smtClean="0">
                <a:latin typeface="Arial" charset="0"/>
                <a:cs typeface="Arial" charset="0"/>
              </a:rPr>
              <a:t>Work with each other to provide the expertise needed to ensure that our discussion is accurate and thorough</a:t>
            </a:r>
          </a:p>
          <a:p>
            <a:r>
              <a:rPr lang="en-US" smtClean="0">
                <a:latin typeface="Arial" charset="0"/>
                <a:cs typeface="Arial" charset="0"/>
              </a:rPr>
              <a:t>Commit to applying learnings from today’s activities to your job/function and sharing key learnings with colleagues</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1577</TotalTime>
  <Words>2971</Words>
  <Application>Microsoft Office PowerPoint</Application>
  <PresentationFormat>On-screen Show (4:3)</PresentationFormat>
  <Paragraphs>309</Paragraphs>
  <Slides>56</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56</vt:i4>
      </vt:variant>
    </vt:vector>
  </HeadingPairs>
  <TitlesOfParts>
    <vt:vector size="61" baseType="lpstr">
      <vt:lpstr>Arial</vt:lpstr>
      <vt:lpstr>Calibri</vt:lpstr>
      <vt:lpstr>Times New Roman</vt:lpstr>
      <vt:lpstr>Wingdings</vt:lpstr>
      <vt:lpstr>Office Theme</vt:lpstr>
      <vt:lpstr>How Sweet it Is(n’t)  Tabletop Exercise</vt:lpstr>
      <vt:lpstr>Introduction</vt:lpstr>
      <vt:lpstr>Introduction</vt:lpstr>
      <vt:lpstr>Introduction</vt:lpstr>
      <vt:lpstr>Introduction</vt:lpstr>
      <vt:lpstr>Exercise Structure</vt:lpstr>
      <vt:lpstr>Exercise Structure</vt:lpstr>
      <vt:lpstr>Exercise Guidelines</vt:lpstr>
      <vt:lpstr>Exercise Guidelines</vt:lpstr>
      <vt:lpstr>Exercise Objectives</vt:lpstr>
      <vt:lpstr>Exercise Objectives (cont.)</vt:lpstr>
      <vt:lpstr>Roles and Responsibilities</vt:lpstr>
      <vt:lpstr>Roles and Responsibilities</vt:lpstr>
      <vt:lpstr>Personal Learning Inventory (PLI)</vt:lpstr>
      <vt:lpstr>Module 1: Identification of Violative Product</vt:lpstr>
      <vt:lpstr>Module 1: Identification of Violative Product</vt:lpstr>
      <vt:lpstr>Module 1: Identification of Violative Product</vt:lpstr>
      <vt:lpstr>Module 1: Identification of Violative Product</vt:lpstr>
      <vt:lpstr>Module 1: Identification of Violative Product</vt:lpstr>
      <vt:lpstr>Module 1: Identification of Violative Product</vt:lpstr>
      <vt:lpstr>Module 1: Identification of Violative Product</vt:lpstr>
      <vt:lpstr>Module 1: Identification of Violative Product</vt:lpstr>
      <vt:lpstr>Module 1: Identification of Violative Product</vt:lpstr>
      <vt:lpstr>Module 1: Identification of Violative Product</vt:lpstr>
      <vt:lpstr>Table 1. Records from the Distribution Center showing dates of receipt and shipment of candy</vt:lpstr>
      <vt:lpstr>Summary of Developments</vt:lpstr>
      <vt:lpstr>Table Activity Session</vt:lpstr>
      <vt:lpstr>Break Out Session</vt:lpstr>
      <vt:lpstr>Break</vt:lpstr>
      <vt:lpstr>Module 2: Traceback Investigation</vt:lpstr>
      <vt:lpstr>Module 2: Traceback Investigation</vt:lpstr>
      <vt:lpstr>Module 2: Traceback Investigation</vt:lpstr>
      <vt:lpstr>Module 2: Traceback Investigation</vt:lpstr>
      <vt:lpstr>Module 2: Traceback Investigation</vt:lpstr>
      <vt:lpstr>Module 2: Traceback Investigation</vt:lpstr>
      <vt:lpstr>Module 2: Traceback Investigation</vt:lpstr>
      <vt:lpstr>Module 2: Traceback Investigation</vt:lpstr>
      <vt:lpstr>Summary of Developments</vt:lpstr>
      <vt:lpstr>Table Activity Session</vt:lpstr>
      <vt:lpstr>Break Out Session</vt:lpstr>
      <vt:lpstr>Break</vt:lpstr>
      <vt:lpstr>Module 3: Traceforward Investigation and Recall</vt:lpstr>
      <vt:lpstr>Module 3: Traceforward Investigation and Recall</vt:lpstr>
      <vt:lpstr>Module 3: Traceforward Investigation and Recall</vt:lpstr>
      <vt:lpstr>Module 3: Traceforward Investigation and Recall</vt:lpstr>
      <vt:lpstr>Module 3: Traceforward Investigation and Recall</vt:lpstr>
      <vt:lpstr>Summary of Developments</vt:lpstr>
      <vt:lpstr>Table Activity Session</vt:lpstr>
      <vt:lpstr>Break Out Session</vt:lpstr>
      <vt:lpstr>Break</vt:lpstr>
      <vt:lpstr>Exercise Objectives</vt:lpstr>
      <vt:lpstr>Exercise Objectives (cont.)</vt:lpstr>
      <vt:lpstr>Wrap-Up Activities</vt:lpstr>
      <vt:lpstr>Slide 54</vt:lpstr>
      <vt:lpstr>Resources</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Header</dc:title>
  <dc:creator>ecarr</dc:creator>
  <cp:lastModifiedBy>Jason.bashura</cp:lastModifiedBy>
  <cp:revision>174</cp:revision>
  <dcterms:created xsi:type="dcterms:W3CDTF">2009-02-11T18:07:10Z</dcterms:created>
  <dcterms:modified xsi:type="dcterms:W3CDTF">2011-12-23T12:51:55Z</dcterms:modified>
</cp:coreProperties>
</file>