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53"/>
  </p:notesMasterIdLst>
  <p:handoutMasterIdLst>
    <p:handoutMasterId r:id="rId54"/>
  </p:handoutMasterIdLst>
  <p:sldIdLst>
    <p:sldId id="256" r:id="rId2"/>
    <p:sldId id="387" r:id="rId3"/>
    <p:sldId id="388" r:id="rId4"/>
    <p:sldId id="389" r:id="rId5"/>
    <p:sldId id="395" r:id="rId6"/>
    <p:sldId id="398" r:id="rId7"/>
    <p:sldId id="391" r:id="rId8"/>
    <p:sldId id="393" r:id="rId9"/>
    <p:sldId id="394" r:id="rId10"/>
    <p:sldId id="396" r:id="rId11"/>
    <p:sldId id="397" r:id="rId12"/>
    <p:sldId id="514" r:id="rId13"/>
    <p:sldId id="515" r:id="rId14"/>
    <p:sldId id="355" r:id="rId15"/>
    <p:sldId id="523" r:id="rId16"/>
    <p:sldId id="475" r:id="rId17"/>
    <p:sldId id="477" r:id="rId18"/>
    <p:sldId id="479" r:id="rId19"/>
    <p:sldId id="481" r:id="rId20"/>
    <p:sldId id="516" r:id="rId21"/>
    <p:sldId id="482" r:id="rId22"/>
    <p:sldId id="484" r:id="rId23"/>
    <p:sldId id="517" r:id="rId24"/>
    <p:sldId id="486" r:id="rId25"/>
    <p:sldId id="487" r:id="rId26"/>
    <p:sldId id="488" r:id="rId27"/>
    <p:sldId id="489" r:id="rId28"/>
    <p:sldId id="518" r:id="rId29"/>
    <p:sldId id="525" r:id="rId30"/>
    <p:sldId id="493" r:id="rId31"/>
    <p:sldId id="494" r:id="rId32"/>
    <p:sldId id="524" r:id="rId33"/>
    <p:sldId id="491" r:id="rId34"/>
    <p:sldId id="496" r:id="rId35"/>
    <p:sldId id="502" r:id="rId36"/>
    <p:sldId id="505" r:id="rId37"/>
    <p:sldId id="506" r:id="rId38"/>
    <p:sldId id="508" r:id="rId39"/>
    <p:sldId id="509" r:id="rId40"/>
    <p:sldId id="519" r:id="rId41"/>
    <p:sldId id="520" r:id="rId42"/>
    <p:sldId id="521" r:id="rId43"/>
    <p:sldId id="522" r:id="rId44"/>
    <p:sldId id="526" r:id="rId45"/>
    <p:sldId id="474" r:id="rId46"/>
    <p:sldId id="531" r:id="rId47"/>
    <p:sldId id="532" r:id="rId48"/>
    <p:sldId id="527" r:id="rId49"/>
    <p:sldId id="528" r:id="rId50"/>
    <p:sldId id="529" r:id="rId51"/>
    <p:sldId id="533" r:id="rId5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anda K. Perl" initials="" lastIdx="6" clrIdx="0"/>
  <p:cmAuthor id="1" name=" AZychowski"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39600"/>
    <a:srgbClr val="E98300"/>
    <a:srgbClr val="5A85D7"/>
    <a:srgbClr val="D6BF4B"/>
    <a:srgbClr val="4E6078"/>
    <a:srgbClr val="606D7E"/>
    <a:srgbClr val="9B6960"/>
    <a:srgbClr val="D24A4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horzBarState="maximized">
    <p:restoredLeft sz="34555" autoAdjust="0"/>
    <p:restoredTop sz="79772" autoAdjust="0"/>
  </p:normalViewPr>
  <p:slideViewPr>
    <p:cSldViewPr>
      <p:cViewPr>
        <p:scale>
          <a:sx n="75" d="100"/>
          <a:sy n="75" d="100"/>
        </p:scale>
        <p:origin x="-744" y="-174"/>
      </p:cViewPr>
      <p:guideLst>
        <p:guide orient="horz" pos="2160"/>
        <p:guide orient="horz" pos="1248"/>
        <p:guide orient="horz" pos="3088"/>
        <p:guide orient="horz" pos="1019"/>
        <p:guide orient="horz" pos="3881"/>
        <p:guide pos="2880"/>
        <p:guide pos="293"/>
        <p:guide pos="5486"/>
      </p:guideLst>
    </p:cSldViewPr>
  </p:slideViewPr>
  <p:outlineViewPr>
    <p:cViewPr>
      <p:scale>
        <a:sx n="33" d="100"/>
        <a:sy n="33" d="100"/>
      </p:scale>
      <p:origin x="0" y="15042"/>
    </p:cViewPr>
  </p:outlineViewPr>
  <p:notesTextViewPr>
    <p:cViewPr>
      <p:scale>
        <a:sx n="100" d="100"/>
        <a:sy n="100" d="100"/>
      </p:scale>
      <p:origin x="0" y="0"/>
    </p:cViewPr>
  </p:notesTextViewPr>
  <p:notesViewPr>
    <p:cSldViewPr>
      <p:cViewPr varScale="1">
        <p:scale>
          <a:sx n="67" d="100"/>
          <a:sy n="67" d="100"/>
        </p:scale>
        <p:origin x="-2796"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jcmcentire\My%20Documents\TO4%20free%20b\Copy%20of%20Spinach%20Epi%20Curve%20-%20Illness%20Onse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jcmcentire\My%20Documents\TO4%20free%20b\Copy%20of%20Spinach%20Epi%20Curve%20-%20Illness%20Ons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5.6516185476815403E-2"/>
          <c:y val="2.8252405949256341E-2"/>
          <c:w val="0.89903937007874224"/>
          <c:h val="0.7282363662875474"/>
        </c:manualLayout>
      </c:layout>
      <c:barChart>
        <c:barDir val="col"/>
        <c:grouping val="clustered"/>
        <c:ser>
          <c:idx val="0"/>
          <c:order val="0"/>
          <c:spPr>
            <a:solidFill>
              <a:schemeClr val="tx1"/>
            </a:solidFill>
          </c:spPr>
          <c:cat>
            <c:numRef>
              <c:f>'graph 1'!$A$3:$A$13</c:f>
              <c:numCache>
                <c:formatCode>d\-mmm</c:formatCode>
                <c:ptCount val="11"/>
                <c:pt idx="0">
                  <c:v>40558</c:v>
                </c:pt>
                <c:pt idx="1">
                  <c:v>40559</c:v>
                </c:pt>
                <c:pt idx="2">
                  <c:v>40560</c:v>
                </c:pt>
                <c:pt idx="3">
                  <c:v>40561</c:v>
                </c:pt>
                <c:pt idx="4">
                  <c:v>40562</c:v>
                </c:pt>
                <c:pt idx="5">
                  <c:v>40563</c:v>
                </c:pt>
                <c:pt idx="6">
                  <c:v>40564</c:v>
                </c:pt>
                <c:pt idx="7">
                  <c:v>40565</c:v>
                </c:pt>
                <c:pt idx="8">
                  <c:v>40566</c:v>
                </c:pt>
                <c:pt idx="9">
                  <c:v>40567</c:v>
                </c:pt>
              </c:numCache>
            </c:numRef>
          </c:cat>
          <c:val>
            <c:numRef>
              <c:f>'graph 1'!$B$3:$B$13</c:f>
              <c:numCache>
                <c:formatCode>0</c:formatCode>
                <c:ptCount val="11"/>
                <c:pt idx="0">
                  <c:v>2</c:v>
                </c:pt>
                <c:pt idx="1">
                  <c:v>2</c:v>
                </c:pt>
                <c:pt idx="2">
                  <c:v>1</c:v>
                </c:pt>
                <c:pt idx="3">
                  <c:v>0</c:v>
                </c:pt>
                <c:pt idx="4">
                  <c:v>2</c:v>
                </c:pt>
                <c:pt idx="5">
                  <c:v>2</c:v>
                </c:pt>
                <c:pt idx="6">
                  <c:v>3</c:v>
                </c:pt>
                <c:pt idx="7">
                  <c:v>2</c:v>
                </c:pt>
                <c:pt idx="8">
                  <c:v>3</c:v>
                </c:pt>
                <c:pt idx="9">
                  <c:v>3</c:v>
                </c:pt>
              </c:numCache>
            </c:numRef>
          </c:val>
        </c:ser>
        <c:axId val="70641920"/>
        <c:axId val="71044096"/>
      </c:barChart>
      <c:catAx>
        <c:axId val="70641920"/>
        <c:scaling>
          <c:orientation val="minMax"/>
        </c:scaling>
        <c:axPos val="b"/>
        <c:title>
          <c:tx>
            <c:rich>
              <a:bodyPr/>
              <a:lstStyle/>
              <a:p>
                <a:pPr>
                  <a:defRPr/>
                </a:pPr>
                <a:r>
                  <a:rPr lang="en-US"/>
                  <a:t>Date of illness onset</a:t>
                </a:r>
              </a:p>
            </c:rich>
          </c:tx>
        </c:title>
        <c:numFmt formatCode="d\-mmm" sourceLinked="1"/>
        <c:tickLblPos val="low"/>
        <c:crossAx val="71044096"/>
        <c:crosses val="autoZero"/>
        <c:lblAlgn val="ctr"/>
        <c:lblOffset val="100"/>
      </c:catAx>
      <c:valAx>
        <c:axId val="71044096"/>
        <c:scaling>
          <c:orientation val="minMax"/>
          <c:max val="4"/>
          <c:min val="0"/>
        </c:scaling>
        <c:axPos val="l"/>
        <c:majorGridlines>
          <c:spPr>
            <a:ln>
              <a:solidFill>
                <a:schemeClr val="bg1"/>
              </a:solidFill>
            </a:ln>
          </c:spPr>
        </c:majorGridlines>
        <c:title>
          <c:tx>
            <c:rich>
              <a:bodyPr rot="-5400000" vert="horz"/>
              <a:lstStyle/>
              <a:p>
                <a:pPr>
                  <a:defRPr/>
                </a:pPr>
                <a:r>
                  <a:rPr lang="en-US"/>
                  <a:t>number of PFGE matches</a:t>
                </a:r>
              </a:p>
            </c:rich>
          </c:tx>
        </c:title>
        <c:numFmt formatCode="0" sourceLinked="1"/>
        <c:tickLblPos val="nextTo"/>
        <c:crossAx val="70641920"/>
        <c:crosses val="autoZero"/>
        <c:crossBetween val="between"/>
        <c:majorUnit val="1"/>
      </c:valAx>
      <c:spPr>
        <a:noFill/>
      </c:spPr>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
  <c:chart>
    <c:plotArea>
      <c:layout/>
      <c:barChart>
        <c:barDir val="col"/>
        <c:grouping val="clustered"/>
        <c:ser>
          <c:idx val="0"/>
          <c:order val="0"/>
          <c:tx>
            <c:strRef>
              <c:f>'graph 4'!$B$1</c:f>
              <c:strCache>
                <c:ptCount val="1"/>
                <c:pt idx="0">
                  <c:v>Illness onset</c:v>
                </c:pt>
              </c:strCache>
            </c:strRef>
          </c:tx>
          <c:cat>
            <c:numRef>
              <c:f>'graph 4'!$A$2:$A$29</c:f>
              <c:numCache>
                <c:formatCode>d\-mmm</c:formatCode>
                <c:ptCount val="28"/>
                <c:pt idx="0">
                  <c:v>40558</c:v>
                </c:pt>
                <c:pt idx="1">
                  <c:v>40559</c:v>
                </c:pt>
                <c:pt idx="2">
                  <c:v>40560</c:v>
                </c:pt>
                <c:pt idx="3">
                  <c:v>40561</c:v>
                </c:pt>
                <c:pt idx="4">
                  <c:v>40562</c:v>
                </c:pt>
                <c:pt idx="5">
                  <c:v>40563</c:v>
                </c:pt>
                <c:pt idx="6">
                  <c:v>40564</c:v>
                </c:pt>
                <c:pt idx="7">
                  <c:v>40565</c:v>
                </c:pt>
                <c:pt idx="8">
                  <c:v>40566</c:v>
                </c:pt>
                <c:pt idx="9">
                  <c:v>40567</c:v>
                </c:pt>
                <c:pt idx="10">
                  <c:v>40568</c:v>
                </c:pt>
                <c:pt idx="11">
                  <c:v>40569</c:v>
                </c:pt>
                <c:pt idx="12">
                  <c:v>40570</c:v>
                </c:pt>
                <c:pt idx="13">
                  <c:v>40571</c:v>
                </c:pt>
                <c:pt idx="14">
                  <c:v>40572</c:v>
                </c:pt>
                <c:pt idx="15">
                  <c:v>40573</c:v>
                </c:pt>
                <c:pt idx="16">
                  <c:v>40574</c:v>
                </c:pt>
                <c:pt idx="17">
                  <c:v>40575</c:v>
                </c:pt>
                <c:pt idx="18">
                  <c:v>40576</c:v>
                </c:pt>
                <c:pt idx="19">
                  <c:v>40577</c:v>
                </c:pt>
                <c:pt idx="20">
                  <c:v>40578</c:v>
                </c:pt>
                <c:pt idx="21">
                  <c:v>40579</c:v>
                </c:pt>
                <c:pt idx="22">
                  <c:v>40580</c:v>
                </c:pt>
                <c:pt idx="23">
                  <c:v>40581</c:v>
                </c:pt>
                <c:pt idx="24">
                  <c:v>40582</c:v>
                </c:pt>
                <c:pt idx="25">
                  <c:v>40583</c:v>
                </c:pt>
                <c:pt idx="26">
                  <c:v>40584</c:v>
                </c:pt>
                <c:pt idx="27">
                  <c:v>40585</c:v>
                </c:pt>
              </c:numCache>
            </c:numRef>
          </c:cat>
          <c:val>
            <c:numRef>
              <c:f>'graph 4'!$B$2:$B$29</c:f>
              <c:numCache>
                <c:formatCode>General</c:formatCode>
                <c:ptCount val="28"/>
                <c:pt idx="0">
                  <c:v>2</c:v>
                </c:pt>
                <c:pt idx="1">
                  <c:v>2</c:v>
                </c:pt>
                <c:pt idx="2">
                  <c:v>1</c:v>
                </c:pt>
                <c:pt idx="3">
                  <c:v>0</c:v>
                </c:pt>
                <c:pt idx="4">
                  <c:v>2</c:v>
                </c:pt>
                <c:pt idx="5">
                  <c:v>2</c:v>
                </c:pt>
                <c:pt idx="6">
                  <c:v>3</c:v>
                </c:pt>
                <c:pt idx="7">
                  <c:v>3</c:v>
                </c:pt>
                <c:pt idx="8">
                  <c:v>4</c:v>
                </c:pt>
                <c:pt idx="9">
                  <c:v>5</c:v>
                </c:pt>
                <c:pt idx="10">
                  <c:v>1</c:v>
                </c:pt>
                <c:pt idx="11">
                  <c:v>2</c:v>
                </c:pt>
                <c:pt idx="12">
                  <c:v>1</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numCache>
            </c:numRef>
          </c:val>
        </c:ser>
        <c:ser>
          <c:idx val="1"/>
          <c:order val="1"/>
          <c:tx>
            <c:strRef>
              <c:f>'graph 4'!$C$1</c:f>
              <c:strCache>
                <c:ptCount val="1"/>
                <c:pt idx="0">
                  <c:v>Date reported</c:v>
                </c:pt>
              </c:strCache>
            </c:strRef>
          </c:tx>
          <c:cat>
            <c:numRef>
              <c:f>'graph 4'!$A$2:$A$29</c:f>
              <c:numCache>
                <c:formatCode>d\-mmm</c:formatCode>
                <c:ptCount val="28"/>
                <c:pt idx="0">
                  <c:v>40558</c:v>
                </c:pt>
                <c:pt idx="1">
                  <c:v>40559</c:v>
                </c:pt>
                <c:pt idx="2">
                  <c:v>40560</c:v>
                </c:pt>
                <c:pt idx="3">
                  <c:v>40561</c:v>
                </c:pt>
                <c:pt idx="4">
                  <c:v>40562</c:v>
                </c:pt>
                <c:pt idx="5">
                  <c:v>40563</c:v>
                </c:pt>
                <c:pt idx="6">
                  <c:v>40564</c:v>
                </c:pt>
                <c:pt idx="7">
                  <c:v>40565</c:v>
                </c:pt>
                <c:pt idx="8">
                  <c:v>40566</c:v>
                </c:pt>
                <c:pt idx="9">
                  <c:v>40567</c:v>
                </c:pt>
                <c:pt idx="10">
                  <c:v>40568</c:v>
                </c:pt>
                <c:pt idx="11">
                  <c:v>40569</c:v>
                </c:pt>
                <c:pt idx="12">
                  <c:v>40570</c:v>
                </c:pt>
                <c:pt idx="13">
                  <c:v>40571</c:v>
                </c:pt>
                <c:pt idx="14">
                  <c:v>40572</c:v>
                </c:pt>
                <c:pt idx="15">
                  <c:v>40573</c:v>
                </c:pt>
                <c:pt idx="16">
                  <c:v>40574</c:v>
                </c:pt>
                <c:pt idx="17">
                  <c:v>40575</c:v>
                </c:pt>
                <c:pt idx="18">
                  <c:v>40576</c:v>
                </c:pt>
                <c:pt idx="19">
                  <c:v>40577</c:v>
                </c:pt>
                <c:pt idx="20">
                  <c:v>40578</c:v>
                </c:pt>
                <c:pt idx="21">
                  <c:v>40579</c:v>
                </c:pt>
                <c:pt idx="22">
                  <c:v>40580</c:v>
                </c:pt>
                <c:pt idx="23">
                  <c:v>40581</c:v>
                </c:pt>
                <c:pt idx="24">
                  <c:v>40582</c:v>
                </c:pt>
                <c:pt idx="25">
                  <c:v>40583</c:v>
                </c:pt>
                <c:pt idx="26">
                  <c:v>40584</c:v>
                </c:pt>
                <c:pt idx="27">
                  <c:v>40585</c:v>
                </c:pt>
              </c:numCache>
            </c:numRef>
          </c:cat>
          <c:val>
            <c:numRef>
              <c:f>'graph 4'!$C$2:$C$29</c:f>
              <c:numCache>
                <c:formatCode>0</c:formatCode>
                <c:ptCount val="28"/>
                <c:pt idx="0">
                  <c:v>0</c:v>
                </c:pt>
                <c:pt idx="1">
                  <c:v>0</c:v>
                </c:pt>
                <c:pt idx="2">
                  <c:v>0</c:v>
                </c:pt>
                <c:pt idx="3">
                  <c:v>0</c:v>
                </c:pt>
                <c:pt idx="4">
                  <c:v>0</c:v>
                </c:pt>
                <c:pt idx="5">
                  <c:v>0</c:v>
                </c:pt>
                <c:pt idx="6">
                  <c:v>0</c:v>
                </c:pt>
                <c:pt idx="7">
                  <c:v>0</c:v>
                </c:pt>
                <c:pt idx="8">
                  <c:v>0</c:v>
                </c:pt>
                <c:pt idx="9">
                  <c:v>0</c:v>
                </c:pt>
                <c:pt idx="10">
                  <c:v>0</c:v>
                </c:pt>
                <c:pt idx="11">
                  <c:v>0</c:v>
                </c:pt>
                <c:pt idx="12">
                  <c:v>0</c:v>
                </c:pt>
                <c:pt idx="13" formatCode="General">
                  <c:v>1</c:v>
                </c:pt>
                <c:pt idx="14" formatCode="General">
                  <c:v>0</c:v>
                </c:pt>
                <c:pt idx="15" formatCode="General">
                  <c:v>2</c:v>
                </c:pt>
                <c:pt idx="16" formatCode="General">
                  <c:v>0</c:v>
                </c:pt>
                <c:pt idx="17" formatCode="General">
                  <c:v>1</c:v>
                </c:pt>
                <c:pt idx="18" formatCode="General">
                  <c:v>0</c:v>
                </c:pt>
                <c:pt idx="19" formatCode="General">
                  <c:v>1</c:v>
                </c:pt>
                <c:pt idx="20" formatCode="General">
                  <c:v>2</c:v>
                </c:pt>
                <c:pt idx="21" formatCode="General">
                  <c:v>1</c:v>
                </c:pt>
                <c:pt idx="22" formatCode="General">
                  <c:v>0</c:v>
                </c:pt>
                <c:pt idx="23" formatCode="General">
                  <c:v>3</c:v>
                </c:pt>
                <c:pt idx="24" formatCode="General">
                  <c:v>5</c:v>
                </c:pt>
                <c:pt idx="25" formatCode="General">
                  <c:v>4</c:v>
                </c:pt>
                <c:pt idx="26" formatCode="General">
                  <c:v>5</c:v>
                </c:pt>
                <c:pt idx="27" formatCode="General">
                  <c:v>3</c:v>
                </c:pt>
              </c:numCache>
            </c:numRef>
          </c:val>
        </c:ser>
        <c:axId val="71105920"/>
        <c:axId val="71136768"/>
      </c:barChart>
      <c:dateAx>
        <c:axId val="71105920"/>
        <c:scaling>
          <c:orientation val="minMax"/>
        </c:scaling>
        <c:axPos val="b"/>
        <c:title>
          <c:tx>
            <c:rich>
              <a:bodyPr/>
              <a:lstStyle/>
              <a:p>
                <a:pPr>
                  <a:defRPr/>
                </a:pPr>
                <a:r>
                  <a:rPr lang="en-US"/>
                  <a:t>Date</a:t>
                </a:r>
              </a:p>
            </c:rich>
          </c:tx>
        </c:title>
        <c:numFmt formatCode="d\-mmm" sourceLinked="1"/>
        <c:tickLblPos val="nextTo"/>
        <c:crossAx val="71136768"/>
        <c:crosses val="autoZero"/>
        <c:auto val="1"/>
        <c:lblOffset val="100"/>
        <c:baseTimeUnit val="days"/>
      </c:dateAx>
      <c:valAx>
        <c:axId val="71136768"/>
        <c:scaling>
          <c:orientation val="minMax"/>
        </c:scaling>
        <c:axPos val="l"/>
        <c:majorGridlines/>
        <c:title>
          <c:tx>
            <c:rich>
              <a:bodyPr rot="-5400000" vert="horz"/>
              <a:lstStyle/>
              <a:p>
                <a:pPr>
                  <a:defRPr/>
                </a:pPr>
                <a:r>
                  <a:rPr lang="en-US"/>
                  <a:t>Number</a:t>
                </a:r>
                <a:r>
                  <a:rPr lang="en-US" baseline="0"/>
                  <a:t> of Cases</a:t>
                </a:r>
                <a:endParaRPr lang="en-US"/>
              </a:p>
            </c:rich>
          </c:tx>
        </c:title>
        <c:numFmt formatCode="General" sourceLinked="1"/>
        <c:tickLblPos val="nextTo"/>
        <c:crossAx val="71105920"/>
        <c:crosses val="autoZero"/>
        <c:crossBetween val="between"/>
      </c:valAx>
    </c:plotArea>
    <c:legend>
      <c:legendPos val="r"/>
    </c:legend>
    <c:plotVisOnly val="1"/>
    <c:dispBlanksAs val="gap"/>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8DA9B4E3-D019-4EBD-913D-2004A6E10547}" type="datetimeFigureOut">
              <a:rPr lang="en-US"/>
              <a:pPr>
                <a:defRPr/>
              </a:pPr>
              <a:t>12/23/2011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FA6D630E-47DB-4A6E-A429-45ACFAB305C7}"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27FD310D-8698-4D0D-9D04-21BCCDDDAD50}" type="datetimeFigureOut">
              <a:rPr lang="en-US"/>
              <a:pPr>
                <a:defRPr/>
              </a:pPr>
              <a:t>12/23/2011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96D586C1-ADB5-40A5-BDDA-3674E83BF02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FCB20D-7567-4762-A042-AA84C3B993FD}" type="slidenum">
              <a:rPr lang="en-US"/>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0998EC-2614-449C-B9C6-5B16CA7CCBD7}" type="slidenum">
              <a:rPr lang="en-US"/>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55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8296D6-C861-4C9C-91C9-E2F908FD0969}" type="slidenum">
              <a:rPr lang="en-US"/>
              <a:pPr/>
              <a:t>46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75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43B4E4-387F-43C7-87E3-B6FA4DFF18B8}" type="slidenum">
              <a:rPr lang="en-US"/>
              <a:pPr/>
              <a:t>47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5" name="Right Bracket 8"/>
          <p:cNvSpPr/>
          <p:nvPr userDrawn="1"/>
        </p:nvSpPr>
        <p:spPr>
          <a:xfrm flipH="1">
            <a:off x="215900" y="441325"/>
            <a:ext cx="266700" cy="5943600"/>
          </a:xfrm>
          <a:prstGeom prst="rightBracket">
            <a:avLst>
              <a:gd name="adj" fmla="val 0"/>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pic>
        <p:nvPicPr>
          <p:cNvPr id="6" name="Picture 10" descr="postdoc_fda_logo.jpg"/>
          <p:cNvPicPr>
            <a:picLocks noChangeAspect="1" noChangeArrowheads="1"/>
          </p:cNvPicPr>
          <p:nvPr userDrawn="1"/>
        </p:nvPicPr>
        <p:blipFill>
          <a:blip r:embed="rId2"/>
          <a:srcRect/>
          <a:stretch>
            <a:fillRect/>
          </a:stretch>
        </p:blipFill>
        <p:spPr bwMode="auto">
          <a:xfrm>
            <a:off x="7543800" y="5580063"/>
            <a:ext cx="1119188" cy="744537"/>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dirty="0"/>
            </a:lvl1pPr>
          </a:lstStyle>
          <a:p>
            <a:pPr>
              <a:defRPr/>
            </a:pPr>
            <a:r>
              <a:rPr lang="en-US"/>
              <a:t>FOR EXERCISE </a:t>
            </a:r>
            <a:r>
              <a:rPr lang="en-US" smtClean="0"/>
              <a:t>PURPOSES </a:t>
            </a:r>
            <a:r>
              <a:rPr lang="en-US"/>
              <a:t>ONLY</a:t>
            </a:r>
          </a:p>
        </p:txBody>
      </p:sp>
      <p:sp>
        <p:nvSpPr>
          <p:cNvPr id="9" name="Slide Number Placeholder 5"/>
          <p:cNvSpPr>
            <a:spLocks noGrp="1"/>
          </p:cNvSpPr>
          <p:nvPr>
            <p:ph type="sldNum" sz="quarter" idx="12"/>
          </p:nvPr>
        </p:nvSpPr>
        <p:spPr/>
        <p:txBody>
          <a:bodyPr/>
          <a:lstStyle>
            <a:lvl1pPr>
              <a:defRPr/>
            </a:lvl1pPr>
          </a:lstStyle>
          <a:p>
            <a:pPr>
              <a:defRPr/>
            </a:pPr>
            <a:fld id="{23971B38-9988-4EED-B10F-058304CABF5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266C866-58C1-41F8-A41A-7B4870A1AF1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4B4CF0-6C89-474E-AA6E-90699B47258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249462-FF56-46E2-B0A9-CD6FBDF196E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14"/>
          <p:cNvSpPr/>
          <p:nvPr userDrawn="1"/>
        </p:nvSpPr>
        <p:spPr>
          <a:xfrm>
            <a:off x="0" y="0"/>
            <a:ext cx="9144000" cy="1295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7"/>
          <p:cNvSpPr/>
          <p:nvPr userDrawn="1"/>
        </p:nvSpPr>
        <p:spPr>
          <a:xfrm flipV="1">
            <a:off x="0" y="6659563"/>
            <a:ext cx="9144000" cy="198437"/>
          </a:xfrm>
          <a:prstGeom prst="rect">
            <a:avLst/>
          </a:prstGeom>
          <a:solidFill>
            <a:srgbClr val="739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atin typeface="Arial" pitchFamily="34" charset="0"/>
              <a:cs typeface="Arial" pitchFamily="34" charset="0"/>
            </a:endParaRPr>
          </a:p>
        </p:txBody>
      </p:sp>
      <p:sp>
        <p:nvSpPr>
          <p:cNvPr id="6" name="TextBox 9"/>
          <p:cNvSpPr txBox="1"/>
          <p:nvPr userDrawn="1"/>
        </p:nvSpPr>
        <p:spPr>
          <a:xfrm>
            <a:off x="8597900" y="6624638"/>
            <a:ext cx="533400" cy="246062"/>
          </a:xfrm>
          <a:prstGeom prst="rect">
            <a:avLst/>
          </a:prstGeom>
          <a:noFill/>
        </p:spPr>
        <p:txBody>
          <a:bodyPr>
            <a:spAutoFit/>
          </a:bodyPr>
          <a:lstStyle/>
          <a:p>
            <a:pPr>
              <a:defRPr/>
            </a:pPr>
            <a:fld id="{48AF2AF2-496B-4F7C-851D-C5CA1C12A6B1}" type="slidenum">
              <a:rPr lang="en-US" sz="1000">
                <a:solidFill>
                  <a:schemeClr val="bg1"/>
                </a:solidFill>
              </a:rPr>
              <a:pPr>
                <a:defRPr/>
              </a:pPr>
              <a:t>‹#›</a:t>
            </a:fld>
            <a:endParaRPr lang="en-US" sz="1000" dirty="0">
              <a:solidFill>
                <a:schemeClr val="bg1"/>
              </a:solidFill>
            </a:endParaRPr>
          </a:p>
        </p:txBody>
      </p:sp>
      <p:sp>
        <p:nvSpPr>
          <p:cNvPr id="7" name="Right Bracket 11"/>
          <p:cNvSpPr/>
          <p:nvPr userDrawn="1"/>
        </p:nvSpPr>
        <p:spPr>
          <a:xfrm rot="16200000" flipH="1">
            <a:off x="4438650" y="-3055937"/>
            <a:ext cx="266700" cy="8229600"/>
          </a:xfrm>
          <a:prstGeom prst="rightBracket">
            <a:avLst>
              <a:gd name="adj" fmla="val 0"/>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pitchFamily="34" charset="0"/>
              <a:cs typeface="Arial" pitchFamily="34" charset="0"/>
            </a:endParaRPr>
          </a:p>
        </p:txBody>
      </p:sp>
      <p:sp>
        <p:nvSpPr>
          <p:cNvPr id="2" name="Title 1"/>
          <p:cNvSpPr>
            <a:spLocks noGrp="1"/>
          </p:cNvSpPr>
          <p:nvPr>
            <p:ph type="title"/>
          </p:nvPr>
        </p:nvSpPr>
        <p:spPr/>
        <p:txBody>
          <a:bodyPr/>
          <a:lstStyle>
            <a:lvl1pPr algn="l">
              <a:defRPr sz="3400" b="0">
                <a:solidFill>
                  <a:schemeClr val="bg1"/>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marL="228600" indent="-228600">
              <a:buFont typeface="Wingdings" pitchFamily="2" charset="2"/>
              <a:buChar char="§"/>
              <a:defRPr sz="2600">
                <a:latin typeface="Arial" pitchFamily="34" charset="0"/>
                <a:cs typeface="Arial" pitchFamily="34" charset="0"/>
              </a:defRPr>
            </a:lvl1pPr>
            <a:lvl2pPr marL="457200" indent="-228600">
              <a:buFont typeface="Wingdings" pitchFamily="2" charset="2"/>
              <a:buChar char="§"/>
              <a:defRPr sz="22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1"/>
            <a:r>
              <a:rPr lang="en-US" dirty="0" smtClean="0"/>
              <a:t>Third level</a:t>
            </a:r>
          </a:p>
          <a:p>
            <a:pPr lvl="1"/>
            <a:r>
              <a:rPr lang="en-US" dirty="0" smtClean="0"/>
              <a:t>Fourth level</a:t>
            </a:r>
          </a:p>
          <a:p>
            <a:pPr lvl="1"/>
            <a:r>
              <a:rPr lang="en-US" dirty="0" smtClean="0"/>
              <a:t>Fifth level</a:t>
            </a:r>
            <a:endParaRPr lang="en-US" dirty="0"/>
          </a:p>
        </p:txBody>
      </p:sp>
      <p:sp>
        <p:nvSpPr>
          <p:cNvPr id="8" name="Footer Placeholder 3"/>
          <p:cNvSpPr>
            <a:spLocks noGrp="1"/>
          </p:cNvSpPr>
          <p:nvPr userDrawn="1">
            <p:ph type="ftr" sz="quarter" idx="10"/>
          </p:nvPr>
        </p:nvSpPr>
        <p:spPr/>
        <p:txBody>
          <a:bodyPr/>
          <a:lstStyle>
            <a:lvl1pPr>
              <a:defRPr smtClean="0"/>
            </a:lvl1pPr>
          </a:lstStyle>
          <a:p>
            <a:pPr>
              <a:defRPr/>
            </a:pPr>
            <a:r>
              <a:rPr lang="en-US"/>
              <a:t>FOR EXERCISE PURPOSES ONLY</a:t>
            </a:r>
          </a:p>
          <a:p>
            <a:pPr>
              <a:defRPr/>
            </a:pPr>
            <a:endParaRPr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D01DEEA-55D8-43CD-A7EE-C392B2B4A25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FAFAD0F-B4D9-46E5-95D0-3264BD841A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813A2BE-E36C-4A98-A531-5DE45BF1174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D64CE9A-25A0-43F5-8526-4CE482887ED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6500C92-BC69-4282-AEA7-2A557F33C4B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8218DD-1C11-4627-B4FB-6F6510D0F6B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en-US"/>
              <a:t>FOR EXERCISE </a:t>
            </a:r>
            <a:r>
              <a:rPr lang="en-US" smtClean="0"/>
              <a:t>PURPOSES </a:t>
            </a:r>
            <a:r>
              <a:rPr lang="en-US"/>
              <a:t>ONLY</a:t>
            </a:r>
          </a:p>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5CAD597-F3F2-4489-BF0B-A64E44F5642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a:solidFill>
                  <a:schemeClr val="tx1">
                    <a:tint val="75000"/>
                  </a:schemeClr>
                </a:solidFill>
              </a:defRPr>
            </a:lvl1pPr>
          </a:lstStyle>
          <a:p>
            <a:pPr>
              <a:defRPr/>
            </a:pPr>
            <a:r>
              <a:rPr lang="en-US"/>
              <a:t>FOR EXERCISE </a:t>
            </a:r>
            <a:r>
              <a:rPr lang="en-US" smtClean="0"/>
              <a:t>PURPOSES </a:t>
            </a:r>
            <a:r>
              <a:rPr lang="en-US"/>
              <a:t>ONLY</a:t>
            </a:r>
          </a:p>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9B283A1-DAE3-4179-B12A-122741B3C22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6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www.fda.gov/fooddefense"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286000" y="2689225"/>
            <a:ext cx="6172200" cy="1470025"/>
          </a:xfrm>
        </p:spPr>
        <p:txBody>
          <a:bodyPr/>
          <a:lstStyle/>
          <a:p>
            <a:pPr algn="l" eaLnBrk="1" hangingPunct="1">
              <a:spcAft>
                <a:spcPts val="800"/>
              </a:spcAft>
              <a:defRPr/>
            </a:pPr>
            <a:r>
              <a:rPr lang="en-US" sz="4000" dirty="0" smtClean="0">
                <a:solidFill>
                  <a:prstClr val="black"/>
                </a:solidFill>
                <a:latin typeface="Arial" pitchFamily="34" charset="0"/>
                <a:ea typeface="Times New Roman" pitchFamily="18" charset="0"/>
                <a:cs typeface="Arial" pitchFamily="34" charset="0"/>
              </a:rPr>
              <a:t>Wilted Woes</a:t>
            </a:r>
            <a:r>
              <a:rPr lang="en-US" sz="3600" dirty="0" smtClean="0">
                <a:solidFill>
                  <a:prstClr val="black"/>
                </a:solidFill>
                <a:latin typeface="Arial" pitchFamily="34" charset="0"/>
                <a:ea typeface="+mn-ea"/>
                <a:cs typeface="Arial" pitchFamily="34" charset="0"/>
              </a:rPr>
              <a:t/>
            </a:r>
            <a:br>
              <a:rPr lang="en-US" sz="3600" dirty="0" smtClean="0">
                <a:solidFill>
                  <a:prstClr val="black"/>
                </a:solidFill>
                <a:latin typeface="Arial" pitchFamily="34" charset="0"/>
                <a:ea typeface="+mn-ea"/>
                <a:cs typeface="Arial" pitchFamily="34" charset="0"/>
              </a:rPr>
            </a:br>
            <a:r>
              <a:rPr lang="en-US" sz="3000" dirty="0" smtClean="0">
                <a:solidFill>
                  <a:srgbClr val="5A85D7"/>
                </a:solidFill>
                <a:latin typeface="Arial" pitchFamily="34" charset="0"/>
                <a:ea typeface="Times New Roman" pitchFamily="18" charset="0"/>
                <a:cs typeface="Arial" pitchFamily="34" charset="0"/>
              </a:rPr>
              <a:t>Tabletop Exercise</a:t>
            </a:r>
            <a:endParaRPr lang="en-US" sz="3000" dirty="0"/>
          </a:p>
        </p:txBody>
      </p:sp>
      <p:pic>
        <p:nvPicPr>
          <p:cNvPr id="1026" name="Picture 2" descr="Wilted Woes with a head-of-lettuce logo&#10;"/>
          <p:cNvPicPr>
            <a:picLocks noChangeAspect="1" noChangeArrowheads="1"/>
          </p:cNvPicPr>
          <p:nvPr/>
        </p:nvPicPr>
        <p:blipFill>
          <a:blip r:embed="rId2"/>
          <a:srcRect t="39992" b="40089"/>
          <a:stretch>
            <a:fillRect/>
          </a:stretch>
        </p:blipFill>
        <p:spPr bwMode="auto">
          <a:xfrm>
            <a:off x="533400" y="2590800"/>
            <a:ext cx="1625600" cy="1536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atin typeface="Arial" charset="0"/>
                <a:cs typeface="Arial" charset="0"/>
              </a:rPr>
              <a:t>Exercise Objectives</a:t>
            </a:r>
          </a:p>
        </p:txBody>
      </p:sp>
      <p:sp>
        <p:nvSpPr>
          <p:cNvPr id="25602" name="Content Placeholder 2"/>
          <p:cNvSpPr>
            <a:spLocks noGrp="1"/>
          </p:cNvSpPr>
          <p:nvPr>
            <p:ph idx="1"/>
          </p:nvPr>
        </p:nvSpPr>
        <p:spPr/>
        <p:txBody>
          <a:bodyPr/>
          <a:lstStyle/>
          <a:p>
            <a:r>
              <a:rPr lang="en-US" smtClean="0">
                <a:latin typeface="Arial" charset="0"/>
                <a:cs typeface="Arial" charset="0"/>
              </a:rPr>
              <a:t>After the conclusion of this exercise you will be able to:</a:t>
            </a:r>
          </a:p>
          <a:p>
            <a:pPr lvl="1"/>
            <a:r>
              <a:rPr lang="en-US" smtClean="0">
                <a:latin typeface="Arial" charset="0"/>
                <a:cs typeface="Arial" charset="0"/>
              </a:rPr>
              <a:t>Understand how an epidemiological investigation unfolds and the roles that various public health agencies play</a:t>
            </a:r>
          </a:p>
          <a:p>
            <a:pPr lvl="1"/>
            <a:r>
              <a:rPr lang="en-US" smtClean="0">
                <a:latin typeface="Arial" charset="0"/>
                <a:cs typeface="Arial" charset="0"/>
              </a:rPr>
              <a:t>Clearly state your role and contribution to an epidemiologic investigation of a foodborne public health incident</a:t>
            </a:r>
          </a:p>
          <a:p>
            <a:pPr lvl="1"/>
            <a:r>
              <a:rPr lang="en-US" smtClean="0">
                <a:latin typeface="Arial" charset="0"/>
                <a:cs typeface="Arial" charset="0"/>
              </a:rPr>
              <a:t>Obtain a working knowledge of the specific roles  clinical, public health, regulatory and laboratory communities play when engaged in this investigation</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latin typeface="Arial" charset="0"/>
                <a:cs typeface="Arial" charset="0"/>
              </a:rPr>
              <a:t>Exercise Objectives (cont.)</a:t>
            </a:r>
          </a:p>
        </p:txBody>
      </p:sp>
      <p:sp>
        <p:nvSpPr>
          <p:cNvPr id="27650" name="Content Placeholder 2"/>
          <p:cNvSpPr>
            <a:spLocks noGrp="1"/>
          </p:cNvSpPr>
          <p:nvPr>
            <p:ph idx="1"/>
          </p:nvPr>
        </p:nvSpPr>
        <p:spPr/>
        <p:txBody>
          <a:bodyPr/>
          <a:lstStyle/>
          <a:p>
            <a:pPr lvl="1"/>
            <a:r>
              <a:rPr lang="en-US" smtClean="0">
                <a:latin typeface="Arial" charset="0"/>
                <a:cs typeface="Arial" charset="0"/>
              </a:rPr>
              <a:t>Apply the step-by-step process used to investigate a public health situation that starts with a few cases of  clinical illnesses through to the ultimate identification of the food vehicle</a:t>
            </a:r>
          </a:p>
          <a:p>
            <a:pPr lvl="1"/>
            <a:r>
              <a:rPr lang="en-US" smtClean="0">
                <a:latin typeface="Arial" charset="0"/>
                <a:cs typeface="Arial" charset="0"/>
              </a:rPr>
              <a:t>Define the process for collecting and applying the epidemiologic data related to the identification of the contaminated food product</a:t>
            </a:r>
          </a:p>
          <a:p>
            <a:pPr lvl="1"/>
            <a:r>
              <a:rPr lang="en-US" smtClean="0">
                <a:latin typeface="Arial" charset="0"/>
                <a:cs typeface="Arial" charset="0"/>
              </a:rPr>
              <a:t>Assess the limitations of the public health and regulatory sectors and take necessary actions to address these limitations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latin typeface="Arial" charset="0"/>
                <a:cs typeface="Arial" charset="0"/>
              </a:rPr>
              <a:t>Roles and Responsibilities</a:t>
            </a:r>
          </a:p>
        </p:txBody>
      </p:sp>
      <p:sp>
        <p:nvSpPr>
          <p:cNvPr id="29698" name="Content Placeholder 2"/>
          <p:cNvSpPr>
            <a:spLocks noGrp="1"/>
          </p:cNvSpPr>
          <p:nvPr>
            <p:ph idx="1"/>
          </p:nvPr>
        </p:nvSpPr>
        <p:spPr/>
        <p:txBody>
          <a:bodyPr/>
          <a:lstStyle/>
          <a:p>
            <a:r>
              <a:rPr lang="en-US" smtClean="0">
                <a:latin typeface="Arial" charset="0"/>
                <a:cs typeface="Arial" charset="0"/>
              </a:rPr>
              <a:t>Participant: responds to events based on knowledge and experience</a:t>
            </a:r>
          </a:p>
          <a:p>
            <a:r>
              <a:rPr lang="en-US" smtClean="0">
                <a:latin typeface="Arial" charset="0"/>
                <a:cs typeface="Arial" charset="0"/>
              </a:rPr>
              <a:t>Evaluator: records events and captures the essence of the dialogue best practices</a:t>
            </a:r>
          </a:p>
          <a:p>
            <a:r>
              <a:rPr lang="en-US" smtClean="0">
                <a:latin typeface="Arial" charset="0"/>
                <a:cs typeface="Arial" charset="0"/>
              </a:rPr>
              <a:t>Facilitator: leads the exercise and moderates discussions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smtClean="0">
                <a:latin typeface="Arial" charset="0"/>
                <a:cs typeface="Arial" charset="0"/>
              </a:rPr>
              <a:t>Roles and Responsibilities</a:t>
            </a:r>
          </a:p>
        </p:txBody>
      </p:sp>
      <p:sp>
        <p:nvSpPr>
          <p:cNvPr id="30722" name="Content Placeholder 2"/>
          <p:cNvSpPr>
            <a:spLocks noGrp="1"/>
          </p:cNvSpPr>
          <p:nvPr>
            <p:ph idx="1"/>
          </p:nvPr>
        </p:nvSpPr>
        <p:spPr/>
        <p:txBody>
          <a:bodyPr/>
          <a:lstStyle/>
          <a:p>
            <a:r>
              <a:rPr lang="en-US" smtClean="0">
                <a:latin typeface="Arial" charset="0"/>
                <a:cs typeface="Arial" charset="0"/>
              </a:rPr>
              <a:t>Table Discussion Leader: representative from each table (volunteered by the group) who will lead the group as they explore discussion questions and the breakout activities</a:t>
            </a:r>
          </a:p>
          <a:p>
            <a:r>
              <a:rPr lang="en-US" smtClean="0">
                <a:latin typeface="Arial" charset="0"/>
                <a:cs typeface="Arial" charset="0"/>
              </a:rPr>
              <a:t>Table Recorder/Reporter: representative from each table (volunteered by the group) who will ensure that the group discussions are kept on time /records the key themes at the table and is responsible for reporting out during the large group dialogue</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mtClean="0">
                <a:latin typeface="Arial" charset="0"/>
                <a:cs typeface="Arial" charset="0"/>
              </a:rPr>
              <a:t>Personal Learning Inventory (PLI)</a:t>
            </a:r>
          </a:p>
        </p:txBody>
      </p:sp>
      <p:sp>
        <p:nvSpPr>
          <p:cNvPr id="31746" name="Content Placeholder 2"/>
          <p:cNvSpPr>
            <a:spLocks noGrp="1"/>
          </p:cNvSpPr>
          <p:nvPr>
            <p:ph idx="1"/>
          </p:nvPr>
        </p:nvSpPr>
        <p:spPr/>
        <p:txBody>
          <a:bodyPr/>
          <a:lstStyle/>
          <a:p>
            <a:r>
              <a:rPr lang="en-US" smtClean="0">
                <a:latin typeface="Arial" charset="0"/>
                <a:cs typeface="Arial" charset="0"/>
              </a:rPr>
              <a:t>Designed to provide you with a document to capture questions, improvement ideas and action items</a:t>
            </a:r>
          </a:p>
          <a:p>
            <a:r>
              <a:rPr lang="en-US" smtClean="0">
                <a:latin typeface="Arial" charset="0"/>
                <a:cs typeface="Arial" charset="0"/>
              </a:rPr>
              <a:t>For your use only; PLI’s will not be collected; however, your are encouraged to share your PLI with others as a record of your learning experience</a:t>
            </a:r>
          </a:p>
          <a:p>
            <a:r>
              <a:rPr lang="en-US" smtClean="0">
                <a:latin typeface="Arial" charset="0"/>
                <a:cs typeface="Arial" charset="0"/>
              </a:rPr>
              <a:t>Add to your PLI throughout the day and refer back to it as needed</a:t>
            </a:r>
          </a:p>
          <a:p>
            <a:pPr>
              <a:buFont typeface="Arial" charset="0"/>
              <a:buNone/>
            </a:pPr>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en-US" smtClean="0">
                <a:latin typeface="Arial" charset="0"/>
                <a:cs typeface="Arial" charset="0"/>
              </a:rPr>
              <a:t>Module 1: Identification of Outbreak</a:t>
            </a:r>
          </a:p>
        </p:txBody>
      </p:sp>
      <p:sp>
        <p:nvSpPr>
          <p:cNvPr id="32770" name="Rectangle 3"/>
          <p:cNvSpPr>
            <a:spLocks noGrp="1" noChangeArrowheads="1"/>
          </p:cNvSpPr>
          <p:nvPr>
            <p:ph idx="1"/>
          </p:nvPr>
        </p:nvSpPr>
        <p:spPr/>
        <p:txBody>
          <a:bodyPr/>
          <a:lstStyle/>
          <a:p>
            <a:r>
              <a:rPr lang="en-US" smtClean="0">
                <a:latin typeface="Arial" charset="0"/>
                <a:cs typeface="Arial" charset="0"/>
              </a:rPr>
              <a:t>Presentation of Scenario</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buFont typeface="Arial" charset="0"/>
              <a:buChar char="•"/>
            </a:pPr>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30 min</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33794" name="Content Placeholder 2"/>
          <p:cNvSpPr>
            <a:spLocks noGrp="1"/>
          </p:cNvSpPr>
          <p:nvPr>
            <p:ph idx="1"/>
          </p:nvPr>
        </p:nvSpPr>
        <p:spPr/>
        <p:txBody>
          <a:bodyPr/>
          <a:lstStyle/>
          <a:p>
            <a:r>
              <a:rPr lang="en-US" smtClean="0">
                <a:latin typeface="Arial" charset="0"/>
                <a:cs typeface="Arial" charset="0"/>
              </a:rPr>
              <a:t>Between January 15</a:t>
            </a:r>
            <a:r>
              <a:rPr lang="en-US" baseline="30000" smtClean="0">
                <a:latin typeface="Arial" charset="0"/>
                <a:cs typeface="Arial" charset="0"/>
              </a:rPr>
              <a:t>th</a:t>
            </a:r>
            <a:r>
              <a:rPr lang="en-US" smtClean="0">
                <a:latin typeface="Arial" charset="0"/>
                <a:cs typeface="Arial" charset="0"/>
              </a:rPr>
              <a:t> and January 22</a:t>
            </a:r>
            <a:r>
              <a:rPr lang="en-US" baseline="30000" smtClean="0">
                <a:latin typeface="Arial" charset="0"/>
                <a:cs typeface="Arial" charset="0"/>
              </a:rPr>
              <a:t>nd</a:t>
            </a:r>
            <a:r>
              <a:rPr lang="en-US" smtClean="0">
                <a:latin typeface="Arial" charset="0"/>
                <a:cs typeface="Arial" charset="0"/>
              </a:rPr>
              <a:t> three individuals in state “A” and four individuals in state “B”  had acute onset diarrhea, nausea and vomiting and sought medical attention</a:t>
            </a:r>
          </a:p>
          <a:p>
            <a:r>
              <a:rPr lang="en-US" smtClean="0">
                <a:latin typeface="Arial" charset="0"/>
                <a:cs typeface="Arial" charset="0"/>
              </a:rPr>
              <a:t>Stool specimens were sent to clinical laboratories, which isolated </a:t>
            </a:r>
            <a:r>
              <a:rPr lang="en-US" i="1" smtClean="0">
                <a:latin typeface="Arial" charset="0"/>
                <a:cs typeface="Arial" charset="0"/>
              </a:rPr>
              <a:t>E. coli</a:t>
            </a:r>
            <a:r>
              <a:rPr lang="en-US" smtClean="0">
                <a:latin typeface="Arial" charset="0"/>
                <a:cs typeface="Arial" charset="0"/>
              </a:rPr>
              <a:t> O157:H7</a:t>
            </a:r>
          </a:p>
          <a:p>
            <a:r>
              <a:rPr lang="en-US" smtClean="0">
                <a:latin typeface="Arial" charset="0"/>
                <a:cs typeface="Arial" charset="0"/>
              </a:rPr>
              <a:t>Specimens were also sent to state public health laboratories for “</a:t>
            </a:r>
            <a:r>
              <a:rPr lang="en-US" i="1" smtClean="0">
                <a:latin typeface="Arial" charset="0"/>
                <a:cs typeface="Arial" charset="0"/>
              </a:rPr>
              <a:t>DNA Fingerprinting</a:t>
            </a:r>
            <a:r>
              <a:rPr lang="en-US" smtClean="0">
                <a:latin typeface="Arial" charset="0"/>
                <a:cs typeface="Arial" charset="0"/>
              </a:rPr>
              <a:t>” (PFGE – or Pulsed Field Gel Electrophoresis pattern)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34818" name="Content Placeholder 2"/>
          <p:cNvSpPr>
            <a:spLocks noGrp="1"/>
          </p:cNvSpPr>
          <p:nvPr>
            <p:ph idx="1"/>
          </p:nvPr>
        </p:nvSpPr>
        <p:spPr/>
        <p:txBody>
          <a:bodyPr/>
          <a:lstStyle/>
          <a:p>
            <a:r>
              <a:rPr lang="en-US" smtClean="0">
                <a:latin typeface="Arial" charset="0"/>
                <a:cs typeface="Arial" charset="0"/>
              </a:rPr>
              <a:t>February 8</a:t>
            </a:r>
            <a:r>
              <a:rPr lang="en-US" baseline="30000" smtClean="0">
                <a:latin typeface="Arial" charset="0"/>
                <a:cs typeface="Arial" charset="0"/>
              </a:rPr>
              <a:t>th</a:t>
            </a:r>
            <a:r>
              <a:rPr lang="en-US" smtClean="0">
                <a:latin typeface="Arial" charset="0"/>
                <a:cs typeface="Arial" charset="0"/>
              </a:rPr>
              <a:t>, CDC officials reviewed the PulseNet data</a:t>
            </a:r>
          </a:p>
          <a:p>
            <a:pPr lvl="1"/>
            <a:r>
              <a:rPr lang="en-US" smtClean="0">
                <a:latin typeface="Arial" charset="0"/>
                <a:cs typeface="Arial" charset="0"/>
              </a:rPr>
              <a:t> Spike in the number of reported infections due to </a:t>
            </a:r>
            <a:r>
              <a:rPr lang="en-US" i="1" smtClean="0">
                <a:latin typeface="Arial" charset="0"/>
                <a:cs typeface="Arial" charset="0"/>
              </a:rPr>
              <a:t>E. coli</a:t>
            </a:r>
            <a:r>
              <a:rPr lang="en-US" smtClean="0">
                <a:latin typeface="Arial" charset="0"/>
                <a:cs typeface="Arial" charset="0"/>
              </a:rPr>
              <a:t> O157:H7 above expected background</a:t>
            </a:r>
          </a:p>
          <a:p>
            <a:pPr lvl="1"/>
            <a:r>
              <a:rPr lang="en-US" smtClean="0">
                <a:latin typeface="Arial" charset="0"/>
                <a:cs typeface="Arial" charset="0"/>
              </a:rPr>
              <a:t>Several of the strains of </a:t>
            </a:r>
            <a:r>
              <a:rPr lang="en-US" i="1" smtClean="0">
                <a:latin typeface="Arial" charset="0"/>
                <a:cs typeface="Arial" charset="0"/>
              </a:rPr>
              <a:t>E. coli</a:t>
            </a:r>
            <a:r>
              <a:rPr lang="en-US" smtClean="0">
                <a:latin typeface="Arial" charset="0"/>
                <a:cs typeface="Arial" charset="0"/>
              </a:rPr>
              <a:t> O157:H7 entered into the database in the past few weeks from various states had matching PFGE patterns</a:t>
            </a:r>
            <a:br>
              <a:rPr lang="en-US" smtClean="0">
                <a:latin typeface="Arial" charset="0"/>
                <a:cs typeface="Arial" charset="0"/>
              </a:rPr>
            </a:br>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35842" name="Content Placeholder 2"/>
          <p:cNvSpPr>
            <a:spLocks noGrp="1"/>
          </p:cNvSpPr>
          <p:nvPr>
            <p:ph idx="1"/>
          </p:nvPr>
        </p:nvSpPr>
        <p:spPr>
          <a:xfrm>
            <a:off x="457200" y="1600200"/>
            <a:ext cx="8229600" cy="4724400"/>
          </a:xfrm>
        </p:spPr>
        <p:txBody>
          <a:bodyPr/>
          <a:lstStyle/>
          <a:p>
            <a:pPr marL="342900" lvl="1" indent="-342900"/>
            <a:r>
              <a:rPr lang="en-US" sz="2600" smtClean="0">
                <a:latin typeface="Arial" charset="0"/>
                <a:cs typeface="Arial" charset="0"/>
              </a:rPr>
              <a:t>February 9th, the CDC coordinated a call with the epidemiologists in the states where at least one case with this strain of </a:t>
            </a:r>
            <a:r>
              <a:rPr lang="en-US" sz="2600" i="1" smtClean="0">
                <a:latin typeface="Arial" charset="0"/>
                <a:cs typeface="Arial" charset="0"/>
              </a:rPr>
              <a:t>E. coli</a:t>
            </a:r>
            <a:r>
              <a:rPr lang="en-US" sz="2600" smtClean="0">
                <a:latin typeface="Arial" charset="0"/>
                <a:cs typeface="Arial" charset="0"/>
              </a:rPr>
              <a:t> had been reported </a:t>
            </a:r>
          </a:p>
          <a:p>
            <a:pPr marL="1028700" lvl="2" indent="-342900">
              <a:buFont typeface="Wingdings" pitchFamily="2" charset="2"/>
              <a:buChar char="§"/>
            </a:pPr>
            <a:r>
              <a:rPr lang="en-US" smtClean="0">
                <a:latin typeface="Arial" charset="0"/>
                <a:cs typeface="Arial" charset="0"/>
              </a:rPr>
              <a:t>Likely foodborne transmission</a:t>
            </a:r>
          </a:p>
          <a:p>
            <a:pPr marL="1485900" lvl="3" indent="-342900">
              <a:buFont typeface="Wingdings" pitchFamily="2" charset="2"/>
              <a:buChar char="§"/>
            </a:pPr>
            <a:r>
              <a:rPr lang="en-US" sz="2200" smtClean="0">
                <a:latin typeface="Arial" charset="0"/>
                <a:cs typeface="Arial" charset="0"/>
              </a:rPr>
              <a:t>Spread over several states </a:t>
            </a:r>
          </a:p>
          <a:p>
            <a:pPr marL="1485900" lvl="3" indent="-342900">
              <a:buFont typeface="Wingdings" pitchFamily="2" charset="2"/>
              <a:buChar char="§"/>
            </a:pPr>
            <a:r>
              <a:rPr lang="en-US" sz="2200" smtClean="0">
                <a:latin typeface="Arial" charset="0"/>
                <a:cs typeface="Arial" charset="0"/>
              </a:rPr>
              <a:t>History of being foodborne</a:t>
            </a:r>
          </a:p>
          <a:p>
            <a:pPr marL="1028700" lvl="2" indent="-342900">
              <a:buFont typeface="Wingdings" pitchFamily="2" charset="2"/>
              <a:buChar char="§"/>
            </a:pPr>
            <a:r>
              <a:rPr lang="en-US" smtClean="0">
                <a:latin typeface="Arial" charset="0"/>
                <a:cs typeface="Arial" charset="0"/>
              </a:rPr>
              <a:t>CDC summarized total number of cases reported with the matching PFGE pattern</a:t>
            </a:r>
          </a:p>
          <a:p>
            <a:pPr marL="1028700" lvl="2" indent="-342900">
              <a:buFont typeface="Wingdings" pitchFamily="2" charset="2"/>
              <a:buChar char="§"/>
            </a:pPr>
            <a:r>
              <a:rPr lang="en-US" smtClean="0">
                <a:latin typeface="Arial" charset="0"/>
                <a:cs typeface="Arial" charset="0"/>
              </a:rPr>
              <a:t>Each state reported status on their cases, laboratory results, and investigation efforts to date</a:t>
            </a:r>
          </a:p>
          <a:p>
            <a:pPr marL="1485900" lvl="3" indent="-342900">
              <a:buFont typeface="Wingdings" pitchFamily="2" charset="2"/>
              <a:buChar char="§"/>
            </a:pPr>
            <a:r>
              <a:rPr lang="en-US" sz="2200" smtClean="0">
                <a:latin typeface="Arial" charset="0"/>
                <a:cs typeface="Arial" charset="0"/>
              </a:rPr>
              <a:t>States with 1 case lack resources to follow up</a:t>
            </a:r>
          </a:p>
          <a:p>
            <a:pPr marL="342900" lvl="1" indent="-342900"/>
            <a:endParaRPr lang="en-US" b="1"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57200" y="76200"/>
            <a:ext cx="8686800" cy="1143000"/>
          </a:xfrm>
        </p:spPr>
        <p:txBody>
          <a:bodyPr/>
          <a:lstStyle/>
          <a:p>
            <a:r>
              <a:rPr lang="en-US" smtClean="0">
                <a:latin typeface="Arial" charset="0"/>
                <a:cs typeface="Arial" charset="0"/>
              </a:rPr>
              <a:t>Module 1: Laboratory status in affected states to date</a:t>
            </a:r>
          </a:p>
        </p:txBody>
      </p:sp>
      <p:graphicFrame>
        <p:nvGraphicFramePr>
          <p:cNvPr id="36970" name="Group 106"/>
          <p:cNvGraphicFramePr>
            <a:graphicFrameLocks noGrp="1"/>
          </p:cNvGraphicFramePr>
          <p:nvPr>
            <p:ph idx="1"/>
          </p:nvPr>
        </p:nvGraphicFramePr>
        <p:xfrm>
          <a:off x="457200" y="1379538"/>
          <a:ext cx="8229600" cy="4824412"/>
        </p:xfrm>
        <a:graphic>
          <a:graphicData uri="http://schemas.openxmlformats.org/drawingml/2006/table">
            <a:tbl>
              <a:tblPr/>
              <a:tblGrid>
                <a:gridCol w="2133600"/>
                <a:gridCol w="1158875"/>
                <a:gridCol w="996950"/>
                <a:gridCol w="2295525"/>
                <a:gridCol w="1644650"/>
              </a:tblGrid>
              <a:tr h="512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cs typeface="Arial" charset="0"/>
                        </a:rPr>
                        <a:t>State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cs typeface="Arial" charset="0"/>
                        </a:rPr>
                        <a:t>Male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cs typeface="Arial" charset="0"/>
                        </a:rPr>
                        <a:t>Female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cs typeface="Arial" charset="0"/>
                        </a:rPr>
                        <a:t>Confirmed O157:H7 match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cs typeface="Arial" charset="0"/>
                        </a:rPr>
                        <a:t>O157:H7 with PFGE subtype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3</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3</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4</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4</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4</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5</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7</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5</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3</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F</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5</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3</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I</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J</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K</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3</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2</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cs typeface="Arial" charset="0"/>
                        </a:rPr>
                        <a:t>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1</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Arial" charset="0"/>
                          <a:cs typeface="Times New Roman" pitchFamily="18" charset="0"/>
                        </a:rPr>
                        <a:t>0</a:t>
                      </a:r>
                      <a:endParaRPr kumimoji="0" lang="en-US" sz="14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3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TOTAL TO DATE (Feb. 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Calibri" pitchFamily="34" charset="0"/>
                          <a:cs typeface="Arial" charset="0"/>
                        </a:rPr>
                        <a:t>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smtClean="0">
                <a:latin typeface="Arial" charset="0"/>
                <a:cs typeface="Arial" charset="0"/>
              </a:rPr>
              <a:t>Introduction</a:t>
            </a:r>
          </a:p>
        </p:txBody>
      </p:sp>
      <p:sp>
        <p:nvSpPr>
          <p:cNvPr id="17410"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It is crucial that we ensure that food products are safe for consumption</a:t>
            </a:r>
          </a:p>
          <a:p>
            <a:pPr lvl="1"/>
            <a:r>
              <a:rPr lang="en-US" sz="2600" smtClean="0">
                <a:latin typeface="Arial" charset="0"/>
                <a:cs typeface="Arial" charset="0"/>
              </a:rPr>
              <a:t>Everyone involved in the food chain, from farmer through consumer, has a responsibility to keep the food supply safe</a:t>
            </a:r>
          </a:p>
          <a:p>
            <a:pPr lvl="1"/>
            <a:r>
              <a:rPr lang="en-US" sz="2600" smtClean="0">
                <a:latin typeface="Arial" charset="0"/>
                <a:cs typeface="Arial" charset="0"/>
              </a:rPr>
              <a:t>At any point during production or distribution, food can be contaminated either accidentally (food safety), or on purpose from sabotage, fraud or terrorist activities (food defense)</a:t>
            </a:r>
            <a:endParaRPr lang="en-US" sz="2600" smtClean="0">
              <a:solidFill>
                <a:srgbClr val="739600"/>
              </a:solidFill>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37891" name="TextBox 5"/>
          <p:cNvSpPr txBox="1">
            <a:spLocks noChangeArrowheads="1"/>
          </p:cNvSpPr>
          <p:nvPr/>
        </p:nvSpPr>
        <p:spPr bwMode="auto">
          <a:xfrm>
            <a:off x="990600" y="1447800"/>
            <a:ext cx="5791200" cy="381000"/>
          </a:xfrm>
          <a:prstGeom prst="rect">
            <a:avLst/>
          </a:prstGeom>
          <a:noFill/>
          <a:ln w="9525">
            <a:noFill/>
            <a:miter lim="800000"/>
            <a:headEnd/>
            <a:tailEnd/>
          </a:ln>
        </p:spPr>
        <p:txBody>
          <a:bodyPr>
            <a:spAutoFit/>
          </a:bodyPr>
          <a:lstStyle/>
          <a:p>
            <a:endParaRPr lang="en-US"/>
          </a:p>
        </p:txBody>
      </p:sp>
      <p:graphicFrame>
        <p:nvGraphicFramePr>
          <p:cNvPr id="8" name="Content Placeholder 7" descr="Bar chart:&#10;15-Jan, 2&#10;16-Jan, 2&#10;17-Jan, 1&#10;18-Jan, 0&#10;19-Jan, 2&#10;20-Jan, 2&#10;21-Jan, 3&#10;22-Jan, 2&#10;23-Jan, 3&#10;24-Jan, 3"/>
          <p:cNvGraphicFramePr>
            <a:graphicFrameLocks noGrp="1"/>
          </p:cNvGraphicFramePr>
          <p:nvPr>
            <p:ph idx="1"/>
          </p:nvPr>
        </p:nvGraphicFramePr>
        <p:xfrm>
          <a:off x="838319" y="1832670"/>
          <a:ext cx="7918212" cy="4215904"/>
        </p:xfrm>
        <a:graphic>
          <a:graphicData uri="http://schemas.openxmlformats.org/drawingml/2006/chart">
            <c:chart xmlns:c="http://schemas.openxmlformats.org/drawingml/2006/chart" xmlns:r="http://schemas.openxmlformats.org/officeDocument/2006/relationships" r:id="rId2"/>
          </a:graphicData>
        </a:graphic>
      </p:graphicFrame>
      <p:sp>
        <p:nvSpPr>
          <p:cNvPr id="37893" name="TextBox 8"/>
          <p:cNvSpPr txBox="1">
            <a:spLocks noChangeArrowheads="1"/>
          </p:cNvSpPr>
          <p:nvPr/>
        </p:nvSpPr>
        <p:spPr bwMode="auto">
          <a:xfrm>
            <a:off x="457200" y="1371600"/>
            <a:ext cx="8229600" cy="366713"/>
          </a:xfrm>
          <a:prstGeom prst="rect">
            <a:avLst/>
          </a:prstGeom>
          <a:noFill/>
          <a:ln w="9525">
            <a:noFill/>
            <a:miter lim="800000"/>
            <a:headEnd/>
            <a:tailEnd/>
          </a:ln>
        </p:spPr>
        <p:txBody>
          <a:bodyPr>
            <a:spAutoFit/>
          </a:bodyPr>
          <a:lstStyle/>
          <a:p>
            <a:pPr algn="ctr"/>
            <a:r>
              <a:rPr lang="en-US"/>
              <a:t>Illness onset date associated with matching PFGE profiles (Feb 9).</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38914" name="Content Placeholder 2"/>
          <p:cNvSpPr>
            <a:spLocks noGrp="1"/>
          </p:cNvSpPr>
          <p:nvPr>
            <p:ph idx="1"/>
          </p:nvPr>
        </p:nvSpPr>
        <p:spPr/>
        <p:txBody>
          <a:bodyPr/>
          <a:lstStyle/>
          <a:p>
            <a:r>
              <a:rPr lang="en-US" smtClean="0">
                <a:latin typeface="Arial" charset="0"/>
                <a:cs typeface="Arial" charset="0"/>
              </a:rPr>
              <a:t>CDC contacted the FDA and USDA FSIS</a:t>
            </a:r>
          </a:p>
          <a:p>
            <a:r>
              <a:rPr lang="en-US" smtClean="0">
                <a:latin typeface="Arial" charset="0"/>
                <a:cs typeface="Arial" charset="0"/>
              </a:rPr>
              <a:t>CDC sent a notification to all 50 state health departments</a:t>
            </a:r>
          </a:p>
          <a:p>
            <a:r>
              <a:rPr lang="en-US" smtClean="0">
                <a:latin typeface="Arial" charset="0"/>
                <a:cs typeface="Arial" charset="0"/>
              </a:rPr>
              <a:t>State health departments begin/continue conducting hypothesis generating interviews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39938" name="Content Placeholder 2"/>
          <p:cNvSpPr>
            <a:spLocks noGrp="1"/>
          </p:cNvSpPr>
          <p:nvPr>
            <p:ph idx="1"/>
          </p:nvPr>
        </p:nvSpPr>
        <p:spPr/>
        <p:txBody>
          <a:bodyPr/>
          <a:lstStyle/>
          <a:p>
            <a:r>
              <a:rPr lang="en-US" smtClean="0">
                <a:latin typeface="Arial" charset="0"/>
                <a:cs typeface="Arial" charset="0"/>
              </a:rPr>
              <a:t>February 11</a:t>
            </a:r>
            <a:r>
              <a:rPr lang="en-US" baseline="30000" smtClean="0">
                <a:latin typeface="Arial" charset="0"/>
                <a:cs typeface="Arial" charset="0"/>
              </a:rPr>
              <a:t>th</a:t>
            </a:r>
            <a:r>
              <a:rPr lang="en-US" smtClean="0">
                <a:latin typeface="Arial" charset="0"/>
                <a:cs typeface="Arial" charset="0"/>
              </a:rPr>
              <a:t> CDC coordinated conference call</a:t>
            </a:r>
          </a:p>
          <a:p>
            <a:pPr lvl="1"/>
            <a:r>
              <a:rPr lang="en-US" smtClean="0">
                <a:latin typeface="Arial" charset="0"/>
                <a:cs typeface="Arial" charset="0"/>
              </a:rPr>
              <a:t>8 more cases in 3 states had uploaded matching PFGE patterns</a:t>
            </a:r>
          </a:p>
          <a:p>
            <a:pPr lvl="1"/>
            <a:r>
              <a:rPr lang="en-US" smtClean="0">
                <a:latin typeface="Arial" charset="0"/>
                <a:cs typeface="Arial" charset="0"/>
              </a:rPr>
              <a:t>Total 41 cases in 13 states; 28 confirmed as matching the outbreak PFGE pattern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graphicFrame>
        <p:nvGraphicFramePr>
          <p:cNvPr id="5" name="Content Placeholder 4" descr="sample Date of illness onset and date reported to PulseNet bar chart"/>
          <p:cNvGraphicFramePr>
            <a:graphicFrameLocks noGrp="1"/>
          </p:cNvGraphicFramePr>
          <p:nvPr>
            <p:ph idx="1"/>
          </p:nvPr>
        </p:nvGraphicFramePr>
        <p:xfrm>
          <a:off x="527050" y="18288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40964" name="TextBox 5"/>
          <p:cNvSpPr txBox="1">
            <a:spLocks noChangeArrowheads="1"/>
          </p:cNvSpPr>
          <p:nvPr/>
        </p:nvSpPr>
        <p:spPr bwMode="auto">
          <a:xfrm>
            <a:off x="533400" y="1371600"/>
            <a:ext cx="8153400" cy="366713"/>
          </a:xfrm>
          <a:prstGeom prst="rect">
            <a:avLst/>
          </a:prstGeom>
          <a:noFill/>
          <a:ln w="9525">
            <a:noFill/>
            <a:miter lim="800000"/>
            <a:headEnd/>
            <a:tailEnd/>
          </a:ln>
        </p:spPr>
        <p:txBody>
          <a:bodyPr>
            <a:spAutoFit/>
          </a:bodyPr>
          <a:lstStyle/>
          <a:p>
            <a:pPr algn="ctr"/>
            <a:r>
              <a:rPr lang="en-US"/>
              <a:t>Date of illness onset and date reported to PulseNet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41986" name="Content Placeholder 2"/>
          <p:cNvSpPr>
            <a:spLocks noGrp="1"/>
          </p:cNvSpPr>
          <p:nvPr>
            <p:ph idx="1"/>
          </p:nvPr>
        </p:nvSpPr>
        <p:spPr/>
        <p:txBody>
          <a:bodyPr/>
          <a:lstStyle/>
          <a:p>
            <a:r>
              <a:rPr lang="en-US" smtClean="0">
                <a:latin typeface="Arial" charset="0"/>
                <a:cs typeface="Arial" charset="0"/>
              </a:rPr>
              <a:t>States “A”, “B”, “D”, and “H” completed questionnaires and states “A” and “B” had analyzed the data on food histories from their cases</a:t>
            </a:r>
          </a:p>
          <a:p>
            <a:pPr lvl="1"/>
            <a:r>
              <a:rPr lang="en-US" smtClean="0">
                <a:latin typeface="Arial" charset="0"/>
                <a:cs typeface="Arial" charset="0"/>
              </a:rPr>
              <a:t>Information from the interviews in states “A” and “B” was collected to generate a “short list” of those foods the ill people has consumed in common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43010" name="Content Placeholder 2"/>
          <p:cNvSpPr>
            <a:spLocks noGrp="1"/>
          </p:cNvSpPr>
          <p:nvPr>
            <p:ph idx="1"/>
          </p:nvPr>
        </p:nvSpPr>
        <p:spPr/>
        <p:txBody>
          <a:bodyPr/>
          <a:lstStyle/>
          <a:p>
            <a:r>
              <a:rPr lang="en-US" smtClean="0">
                <a:latin typeface="Arial" charset="0"/>
                <a:cs typeface="Arial" charset="0"/>
              </a:rPr>
              <a:t>Short lists:</a:t>
            </a:r>
          </a:p>
          <a:p>
            <a:pPr lvl="1"/>
            <a:r>
              <a:rPr lang="en-US" smtClean="0">
                <a:latin typeface="Arial" charset="0"/>
                <a:cs typeface="Arial" charset="0"/>
              </a:rPr>
              <a:t>State “A”: eggs, yogurt, fresh spinach, beef and tortilla chips</a:t>
            </a:r>
          </a:p>
          <a:p>
            <a:pPr lvl="1"/>
            <a:r>
              <a:rPr lang="en-US" smtClean="0">
                <a:latin typeface="Arial" charset="0"/>
                <a:cs typeface="Arial" charset="0"/>
              </a:rPr>
              <a:t>State “B”: eggs, yogurt, lettuce, spinach, chicken, cheese, and cereal/granola</a:t>
            </a:r>
          </a:p>
          <a:p>
            <a:pPr lvl="1"/>
            <a:r>
              <a:rPr lang="en-US" smtClean="0">
                <a:latin typeface="Arial" charset="0"/>
                <a:cs typeface="Arial" charset="0"/>
              </a:rPr>
              <a:t>State “D”: fresh spinach salad, bread, minestrone stoup</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44034" name="Content Placeholder 2"/>
          <p:cNvSpPr>
            <a:spLocks noGrp="1"/>
          </p:cNvSpPr>
          <p:nvPr>
            <p:ph idx="1"/>
          </p:nvPr>
        </p:nvSpPr>
        <p:spPr/>
        <p:txBody>
          <a:bodyPr/>
          <a:lstStyle/>
          <a:p>
            <a:r>
              <a:rPr lang="en-US" smtClean="0">
                <a:latin typeface="Arial" charset="0"/>
                <a:cs typeface="Arial" charset="0"/>
              </a:rPr>
              <a:t>Preliminary hypothesis: fresh (raw) spinach</a:t>
            </a:r>
          </a:p>
          <a:p>
            <a:r>
              <a:rPr lang="en-US" smtClean="0">
                <a:latin typeface="Arial" charset="0"/>
                <a:cs typeface="Arial" charset="0"/>
              </a:rPr>
              <a:t>FDA and USDA reviewed historical information and all the states conducting interviews agreed to share data with the CDC</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latin typeface="Arial" charset="0"/>
                <a:cs typeface="Arial" charset="0"/>
              </a:rPr>
              <a:t>Module 1: Identification of Outbreak</a:t>
            </a:r>
          </a:p>
        </p:txBody>
      </p:sp>
      <p:sp>
        <p:nvSpPr>
          <p:cNvPr id="45058" name="Content Placeholder 2"/>
          <p:cNvSpPr>
            <a:spLocks noGrp="1"/>
          </p:cNvSpPr>
          <p:nvPr>
            <p:ph idx="1"/>
          </p:nvPr>
        </p:nvSpPr>
        <p:spPr/>
        <p:txBody>
          <a:bodyPr/>
          <a:lstStyle/>
          <a:p>
            <a:r>
              <a:rPr lang="en-US" smtClean="0">
                <a:latin typeface="Arial" charset="0"/>
                <a:cs typeface="Arial" charset="0"/>
              </a:rPr>
              <a:t>Multi-agency call on February 12</a:t>
            </a:r>
            <a:r>
              <a:rPr lang="en-US" baseline="30000" smtClean="0">
                <a:latin typeface="Arial" charset="0"/>
                <a:cs typeface="Arial" charset="0"/>
              </a:rPr>
              <a:t>th</a:t>
            </a:r>
            <a:endParaRPr lang="en-US" smtClean="0">
              <a:latin typeface="Arial" charset="0"/>
              <a:cs typeface="Arial" charset="0"/>
            </a:endParaRPr>
          </a:p>
          <a:p>
            <a:pPr lvl="1"/>
            <a:r>
              <a:rPr lang="en-US" smtClean="0">
                <a:latin typeface="Arial" charset="0"/>
                <a:cs typeface="Arial" charset="0"/>
              </a:rPr>
              <a:t>6 additional PFGE matches, bringing total number of matching PFGE patterns to 34</a:t>
            </a:r>
          </a:p>
          <a:p>
            <a:r>
              <a:rPr lang="en-US" smtClean="0">
                <a:latin typeface="Arial" charset="0"/>
                <a:cs typeface="Arial" charset="0"/>
              </a:rPr>
              <a:t>Additional states reported analysis of food history questionnaires</a:t>
            </a:r>
          </a:p>
          <a:p>
            <a:pPr lvl="2"/>
            <a:r>
              <a:rPr lang="en-US" smtClean="0">
                <a:latin typeface="Arial" charset="0"/>
                <a:cs typeface="Arial" charset="0"/>
              </a:rPr>
              <a:t>Continued to support fresh spinach as hypothesis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mtClean="0">
                <a:latin typeface="Arial" charset="0"/>
                <a:cs typeface="Arial" charset="0"/>
              </a:rPr>
              <a:t>Summary of Developments</a:t>
            </a:r>
          </a:p>
        </p:txBody>
      </p:sp>
      <p:sp>
        <p:nvSpPr>
          <p:cNvPr id="46082" name="Content Placeholder 2"/>
          <p:cNvSpPr>
            <a:spLocks noGrp="1"/>
          </p:cNvSpPr>
          <p:nvPr>
            <p:ph idx="1"/>
          </p:nvPr>
        </p:nvSpPr>
        <p:spPr/>
        <p:txBody>
          <a:bodyPr/>
          <a:lstStyle/>
          <a:p>
            <a:r>
              <a:rPr lang="en-US" smtClean="0">
                <a:latin typeface="Arial" charset="0"/>
                <a:cs typeface="Arial" charset="0"/>
              </a:rPr>
              <a:t>CDC notices unusual increase in matching </a:t>
            </a:r>
            <a:r>
              <a:rPr lang="en-US" i="1" smtClean="0">
                <a:latin typeface="Arial" charset="0"/>
                <a:cs typeface="Arial" charset="0"/>
              </a:rPr>
              <a:t>E. coli </a:t>
            </a:r>
            <a:r>
              <a:rPr lang="en-US" smtClean="0">
                <a:latin typeface="Arial" charset="0"/>
                <a:cs typeface="Arial" charset="0"/>
              </a:rPr>
              <a:t>O157:H7 PFGE patterns in several states</a:t>
            </a:r>
          </a:p>
          <a:p>
            <a:r>
              <a:rPr lang="en-US" smtClean="0">
                <a:latin typeface="Arial" charset="0"/>
                <a:cs typeface="Arial" charset="0"/>
              </a:rPr>
              <a:t>Multi-state conference call</a:t>
            </a:r>
          </a:p>
          <a:p>
            <a:r>
              <a:rPr lang="en-US" smtClean="0">
                <a:latin typeface="Arial" charset="0"/>
                <a:cs typeface="Arial" charset="0"/>
              </a:rPr>
              <a:t>CDC notifies state health departments; FDA and USDA FSIS engaged</a:t>
            </a:r>
          </a:p>
          <a:p>
            <a:r>
              <a:rPr lang="en-US" smtClean="0">
                <a:latin typeface="Arial" charset="0"/>
                <a:cs typeface="Arial" charset="0"/>
              </a:rPr>
              <a:t>Cluster of illnesses in one state + food histories of other cases = hypothesis of fresh spinach</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p:txBody>
          <a:bodyPr/>
          <a:lstStyle/>
          <a:p>
            <a:pPr eaLnBrk="1" hangingPunct="1"/>
            <a:r>
              <a:rPr lang="en-US" smtClean="0">
                <a:latin typeface="Arial" charset="0"/>
                <a:cs typeface="Arial" charset="0"/>
              </a:rPr>
              <a:t>Table Activity Session</a:t>
            </a:r>
          </a:p>
        </p:txBody>
      </p:sp>
      <p:sp>
        <p:nvSpPr>
          <p:cNvPr id="47106"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latin typeface="Arial" charset="0"/>
                <a:cs typeface="Arial" charset="0"/>
              </a:rPr>
              <a:t>Introduction</a:t>
            </a:r>
          </a:p>
        </p:txBody>
      </p:sp>
      <p:sp>
        <p:nvSpPr>
          <p:cNvPr id="18434"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Purpose and Scope</a:t>
            </a:r>
          </a:p>
          <a:p>
            <a:pPr lvl="1"/>
            <a:r>
              <a:rPr lang="en-US" sz="2600" smtClean="0">
                <a:latin typeface="Arial" charset="0"/>
                <a:cs typeface="Arial" charset="0"/>
              </a:rPr>
              <a:t>DHHS FDA and CDC, and USDA FSIS work closely to safeguard the American food supply</a:t>
            </a:r>
          </a:p>
          <a:p>
            <a:pPr lvl="2"/>
            <a:r>
              <a:rPr lang="en-US" sz="2200" smtClean="0">
                <a:latin typeface="Arial" charset="0"/>
                <a:cs typeface="Arial" charset="0"/>
              </a:rPr>
              <a:t>Continuously seek new ideas and strategies to reduce the incidence of human health incidents and to support food defense-related innovation</a:t>
            </a:r>
          </a:p>
          <a:p>
            <a:pPr lvl="2"/>
            <a:r>
              <a:rPr lang="en-US" sz="2200" smtClean="0">
                <a:latin typeface="Arial" charset="0"/>
                <a:cs typeface="Arial" charset="0"/>
              </a:rPr>
              <a:t>It is incumbent that local, State and Federal governments and industry partners understand the roles and responsibilities of all participating entities</a:t>
            </a:r>
          </a:p>
          <a:p>
            <a:pPr lvl="1"/>
            <a:endParaRPr lang="en-US" smtClean="0">
              <a:solidFill>
                <a:srgbClr val="739600"/>
              </a:solidFill>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457200" y="2362200"/>
            <a:ext cx="8229600" cy="1143000"/>
          </a:xfrm>
        </p:spPr>
        <p:txBody>
          <a:bodyPr/>
          <a:lstStyle/>
          <a:p>
            <a:r>
              <a:rPr lang="en-US" smtClean="0">
                <a:latin typeface="Arial" charset="0"/>
                <a:cs typeface="Arial" charset="0"/>
              </a:rPr>
              <a:t>Breakout Session</a:t>
            </a:r>
          </a:p>
        </p:txBody>
      </p:sp>
      <p:sp>
        <p:nvSpPr>
          <p:cNvPr id="48130" name="TextBox 3"/>
          <p:cNvSpPr txBox="1">
            <a:spLocks noChangeArrowheads="1"/>
          </p:cNvSpPr>
          <p:nvPr/>
        </p:nvSpPr>
        <p:spPr bwMode="auto">
          <a:xfrm>
            <a:off x="1371600" y="2590800"/>
            <a:ext cx="6172200" cy="1384300"/>
          </a:xfrm>
          <a:prstGeom prst="rect">
            <a:avLst/>
          </a:prstGeom>
          <a:noFill/>
          <a:ln w="9525">
            <a:noFill/>
            <a:miter lim="800000"/>
            <a:headEnd/>
            <a:tailEnd/>
          </a:ln>
        </p:spPr>
        <p:txBody>
          <a:bodyPr>
            <a:spAutoFit/>
          </a:bodyPr>
          <a:lstStyle/>
          <a:p>
            <a:pPr algn="ctr"/>
            <a:r>
              <a:rPr lang="en-US" sz="2800">
                <a:solidFill>
                  <a:srgbClr val="739600"/>
                </a:solidFill>
              </a:rPr>
              <a:t>30 Minutes to discuss questions</a:t>
            </a:r>
          </a:p>
          <a:p>
            <a:pPr algn="ctr"/>
            <a:endParaRPr lang="en-US" sz="2800">
              <a:solidFill>
                <a:srgbClr val="739600"/>
              </a:solidFill>
            </a:endParaRPr>
          </a:p>
          <a:p>
            <a:pPr algn="ctr"/>
            <a:r>
              <a:rPr lang="en-US" sz="2800">
                <a:solidFill>
                  <a:srgbClr val="739600"/>
                </a:solidFill>
              </a:rPr>
              <a:t>30 Minutes for all groups to report out</a:t>
            </a:r>
          </a:p>
        </p:txBody>
      </p:sp>
      <p:sp>
        <p:nvSpPr>
          <p:cNvPr id="5" name="Title 1"/>
          <p:cNvSpPr txBox="1">
            <a:spLocks/>
          </p:cNvSpPr>
          <p:nvPr/>
        </p:nvSpPr>
        <p:spPr bwMode="auto">
          <a:xfrm>
            <a:off x="457200" y="274638"/>
            <a:ext cx="8229600" cy="1143000"/>
          </a:xfrm>
          <a:prstGeom prst="rect">
            <a:avLst/>
          </a:prstGeom>
          <a:noFill/>
          <a:ln w="9525">
            <a:noFill/>
            <a:miter lim="800000"/>
            <a:headEnd/>
            <a:tailEnd/>
          </a:ln>
        </p:spPr>
        <p:txBody>
          <a:bodyPr anchor="ctr"/>
          <a:lstStyle/>
          <a:p>
            <a:pPr eaLnBrk="0" hangingPunct="0">
              <a:defRPr/>
            </a:pPr>
            <a:r>
              <a:rPr lang="en-US" sz="3400" dirty="0">
                <a:solidFill>
                  <a:schemeClr val="bg1"/>
                </a:solidFill>
                <a:latin typeface="Arial" pitchFamily="34" charset="0"/>
                <a:ea typeface="+mj-ea"/>
                <a:cs typeface="Arial" pitchFamily="34" charset="0"/>
              </a:rPr>
              <a:t>Break Out Session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457200" y="2438400"/>
            <a:ext cx="8229600" cy="1143000"/>
          </a:xfrm>
        </p:spPr>
        <p:txBody>
          <a:bodyPr/>
          <a:lstStyle/>
          <a:p>
            <a:r>
              <a:rPr lang="en-US" smtClean="0">
                <a:latin typeface="Arial" charset="0"/>
                <a:cs typeface="Arial" charset="0"/>
              </a:rPr>
              <a:t>Break Time</a:t>
            </a:r>
          </a:p>
        </p:txBody>
      </p:sp>
      <p:sp>
        <p:nvSpPr>
          <p:cNvPr id="49154" name="TextBox 3"/>
          <p:cNvSpPr txBox="1">
            <a:spLocks noChangeArrowheads="1"/>
          </p:cNvSpPr>
          <p:nvPr/>
        </p:nvSpPr>
        <p:spPr bwMode="auto">
          <a:xfrm>
            <a:off x="3048000" y="3440113"/>
            <a:ext cx="2971800" cy="523875"/>
          </a:xfrm>
          <a:prstGeom prst="rect">
            <a:avLst/>
          </a:prstGeom>
          <a:noFill/>
          <a:ln w="9525">
            <a:noFill/>
            <a:miter lim="800000"/>
            <a:headEnd/>
            <a:tailEnd/>
          </a:ln>
        </p:spPr>
        <p:txBody>
          <a:bodyPr>
            <a:spAutoFit/>
          </a:bodyPr>
          <a:lstStyle/>
          <a:p>
            <a:pPr algn="ctr"/>
            <a:r>
              <a:rPr lang="en-US" sz="2800">
                <a:solidFill>
                  <a:srgbClr val="739600"/>
                </a:solidFill>
              </a:rPr>
              <a:t>15 Minutes</a:t>
            </a:r>
          </a:p>
        </p:txBody>
      </p:sp>
      <p:sp>
        <p:nvSpPr>
          <p:cNvPr id="5" name="Title 1"/>
          <p:cNvSpPr txBox="1">
            <a:spLocks/>
          </p:cNvSpPr>
          <p:nvPr/>
        </p:nvSpPr>
        <p:spPr bwMode="auto">
          <a:xfrm>
            <a:off x="457200" y="274638"/>
            <a:ext cx="8229600" cy="1143000"/>
          </a:xfrm>
          <a:prstGeom prst="rect">
            <a:avLst/>
          </a:prstGeom>
          <a:noFill/>
          <a:ln w="9525">
            <a:noFill/>
            <a:miter lim="800000"/>
            <a:headEnd/>
            <a:tailEnd/>
          </a:ln>
        </p:spPr>
        <p:txBody>
          <a:bodyPr anchor="ctr"/>
          <a:lstStyle/>
          <a:p>
            <a:pPr eaLnBrk="0" hangingPunct="0">
              <a:defRPr/>
            </a:pPr>
            <a:r>
              <a:rPr lang="en-US" sz="3400" dirty="0">
                <a:solidFill>
                  <a:schemeClr val="bg1"/>
                </a:solidFill>
                <a:latin typeface="Arial" pitchFamily="34" charset="0"/>
                <a:ea typeface="+mj-ea"/>
                <a:cs typeface="Arial" pitchFamily="34" charset="0"/>
              </a:rPr>
              <a:t>Break</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pPr eaLnBrk="1" hangingPunct="1"/>
            <a:r>
              <a:rPr lang="en-US" smtClean="0">
                <a:latin typeface="Arial" charset="0"/>
                <a:cs typeface="Arial" charset="0"/>
              </a:rPr>
              <a:t>Module 2: Identification of Food</a:t>
            </a:r>
          </a:p>
        </p:txBody>
      </p:sp>
      <p:sp>
        <p:nvSpPr>
          <p:cNvPr id="50178" name="Rectangle 3"/>
          <p:cNvSpPr>
            <a:spLocks noGrp="1" noChangeArrowheads="1"/>
          </p:cNvSpPr>
          <p:nvPr>
            <p:ph idx="1"/>
          </p:nvPr>
        </p:nvSpPr>
        <p:spPr/>
        <p:txBody>
          <a:bodyPr/>
          <a:lstStyle/>
          <a:p>
            <a:r>
              <a:rPr lang="en-US" smtClean="0">
                <a:latin typeface="Arial" charset="0"/>
                <a:cs typeface="Arial" charset="0"/>
              </a:rPr>
              <a:t>Presentation of Scenario</a:t>
            </a:r>
            <a:br>
              <a:rPr lang="en-US" smtClean="0">
                <a:latin typeface="Arial" charset="0"/>
                <a:cs typeface="Arial" charset="0"/>
              </a:rPr>
            </a:br>
            <a:endParaRPr lang="en-US" sz="2800" smtClean="0">
              <a:latin typeface="Arial" charset="0"/>
              <a:cs typeface="Arial" charset="0"/>
            </a:endParaRPr>
          </a:p>
          <a:p>
            <a:r>
              <a:rPr lang="en-US" smtClean="0">
                <a:latin typeface="Arial" charset="0"/>
                <a:cs typeface="Arial" charset="0"/>
              </a:rPr>
              <a:t>Work Session (in breakout groups)</a:t>
            </a:r>
          </a:p>
          <a:p>
            <a:pPr lvl="1">
              <a:buFont typeface="Arial" charset="0"/>
              <a:buChar char="•"/>
            </a:pPr>
            <a:r>
              <a:rPr lang="en-US" smtClean="0">
                <a:latin typeface="Arial" charset="0"/>
                <a:cs typeface="Arial" charset="0"/>
              </a:rPr>
              <a:t>Answering Questions – 30 min  </a:t>
            </a:r>
            <a:r>
              <a:rPr lang="en-US" sz="2400" smtClean="0">
                <a:latin typeface="Arial" charset="0"/>
                <a:cs typeface="Arial" charset="0"/>
              </a:rPr>
              <a:t/>
            </a:r>
            <a:br>
              <a:rPr lang="en-US" sz="2400" smtClean="0">
                <a:latin typeface="Arial" charset="0"/>
                <a:cs typeface="Arial" charset="0"/>
              </a:rPr>
            </a:br>
            <a:endParaRPr lang="en-US" sz="2400" smtClean="0">
              <a:latin typeface="Arial" charset="0"/>
              <a:cs typeface="Arial" charset="0"/>
            </a:endParaRPr>
          </a:p>
          <a:p>
            <a:r>
              <a:rPr lang="en-US" smtClean="0">
                <a:latin typeface="Arial" charset="0"/>
                <a:cs typeface="Arial" charset="0"/>
              </a:rPr>
              <a:t>Module Debrief (whole group) – 30 min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latin typeface="Arial" charset="0"/>
                <a:cs typeface="Arial" charset="0"/>
              </a:rPr>
              <a:t>Module 2: Identification of Food</a:t>
            </a:r>
          </a:p>
        </p:txBody>
      </p:sp>
      <p:sp>
        <p:nvSpPr>
          <p:cNvPr id="51202" name="Content Placeholder 2"/>
          <p:cNvSpPr>
            <a:spLocks noGrp="1"/>
          </p:cNvSpPr>
          <p:nvPr>
            <p:ph idx="1"/>
          </p:nvPr>
        </p:nvSpPr>
        <p:spPr/>
        <p:txBody>
          <a:bodyPr/>
          <a:lstStyle/>
          <a:p>
            <a:r>
              <a:rPr lang="en-US" smtClean="0">
                <a:latin typeface="Arial" charset="0"/>
                <a:cs typeface="Arial" charset="0"/>
              </a:rPr>
              <a:t>February 13</a:t>
            </a:r>
            <a:r>
              <a:rPr lang="en-US" baseline="30000" smtClean="0">
                <a:latin typeface="Arial" charset="0"/>
                <a:cs typeface="Arial" charset="0"/>
              </a:rPr>
              <a:t>th</a:t>
            </a:r>
            <a:r>
              <a:rPr lang="en-US" smtClean="0">
                <a:latin typeface="Arial" charset="0"/>
                <a:cs typeface="Arial" charset="0"/>
              </a:rPr>
              <a:t> multi-agency call</a:t>
            </a:r>
          </a:p>
          <a:p>
            <a:pPr lvl="2"/>
            <a:r>
              <a:rPr lang="en-US" smtClean="0">
                <a:latin typeface="Arial" charset="0"/>
                <a:cs typeface="Arial" charset="0"/>
              </a:rPr>
              <a:t>10 more PFGE matches (total now 38, still in 13 states) </a:t>
            </a:r>
          </a:p>
          <a:p>
            <a:r>
              <a:rPr lang="en-US" smtClean="0">
                <a:latin typeface="Arial" charset="0"/>
                <a:cs typeface="Arial" charset="0"/>
              </a:rPr>
              <a:t>Additional state data supports hypothesis of spinach</a:t>
            </a:r>
          </a:p>
          <a:p>
            <a:pPr lvl="2"/>
            <a:r>
              <a:rPr lang="en-US" smtClean="0">
                <a:latin typeface="Arial" charset="0"/>
                <a:cs typeface="Arial" charset="0"/>
              </a:rPr>
              <a:t>Three states identified fresh </a:t>
            </a:r>
            <a:r>
              <a:rPr lang="en-US" i="1" smtClean="0">
                <a:latin typeface="Arial" charset="0"/>
                <a:cs typeface="Arial" charset="0"/>
              </a:rPr>
              <a:t>bagged</a:t>
            </a:r>
            <a:r>
              <a:rPr lang="en-US" smtClean="0">
                <a:latin typeface="Arial" charset="0"/>
                <a:cs typeface="Arial" charset="0"/>
              </a:rPr>
              <a:t> spinach</a:t>
            </a:r>
          </a:p>
          <a:p>
            <a:r>
              <a:rPr lang="en-US" smtClean="0">
                <a:latin typeface="Arial" charset="0"/>
                <a:cs typeface="Arial" charset="0"/>
              </a:rPr>
              <a:t>CDC and states begin case control study</a:t>
            </a:r>
          </a:p>
          <a:p>
            <a:r>
              <a:rPr lang="en-US" smtClean="0">
                <a:latin typeface="Arial" charset="0"/>
                <a:cs typeface="Arial" charset="0"/>
              </a:rPr>
              <a:t>FDA press release associates bagged spinach with outbreak</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US" smtClean="0">
                <a:latin typeface="Arial" charset="0"/>
                <a:cs typeface="Arial" charset="0"/>
              </a:rPr>
              <a:t>Module 2: Identification of Food</a:t>
            </a:r>
          </a:p>
        </p:txBody>
      </p:sp>
      <p:sp>
        <p:nvSpPr>
          <p:cNvPr id="52226" name="Content Placeholder 2"/>
          <p:cNvSpPr>
            <a:spLocks noGrp="1"/>
          </p:cNvSpPr>
          <p:nvPr>
            <p:ph idx="1"/>
          </p:nvPr>
        </p:nvSpPr>
        <p:spPr/>
        <p:txBody>
          <a:bodyPr/>
          <a:lstStyle/>
          <a:p>
            <a:r>
              <a:rPr lang="en-US" smtClean="0">
                <a:latin typeface="Arial" charset="0"/>
                <a:cs typeface="Arial" charset="0"/>
              </a:rPr>
              <a:t>February 14</a:t>
            </a:r>
            <a:r>
              <a:rPr lang="en-US" baseline="30000" smtClean="0">
                <a:latin typeface="Arial" charset="0"/>
                <a:cs typeface="Arial" charset="0"/>
              </a:rPr>
              <a:t>th</a:t>
            </a:r>
            <a:r>
              <a:rPr lang="en-US" smtClean="0">
                <a:latin typeface="Arial" charset="0"/>
                <a:cs typeface="Arial" charset="0"/>
              </a:rPr>
              <a:t> conference call</a:t>
            </a:r>
          </a:p>
          <a:p>
            <a:pPr lvl="2"/>
            <a:r>
              <a:rPr lang="en-US" smtClean="0">
                <a:latin typeface="Arial" charset="0"/>
                <a:cs typeface="Arial" charset="0"/>
              </a:rPr>
              <a:t>One brand of spinach identified in 3 states</a:t>
            </a:r>
          </a:p>
          <a:p>
            <a:pPr lvl="3"/>
            <a:r>
              <a:rPr lang="en-US" smtClean="0">
                <a:latin typeface="Arial" charset="0"/>
                <a:cs typeface="Arial" charset="0"/>
              </a:rPr>
              <a:t>Open bag collected from consumers home</a:t>
            </a:r>
          </a:p>
          <a:p>
            <a:pPr lvl="2"/>
            <a:r>
              <a:rPr lang="en-US" smtClean="0">
                <a:latin typeface="Arial" charset="0"/>
                <a:cs typeface="Arial" charset="0"/>
              </a:rPr>
              <a:t>Different brand identified by 3 other states</a:t>
            </a:r>
          </a:p>
          <a:p>
            <a:r>
              <a:rPr lang="en-US" smtClean="0">
                <a:latin typeface="Arial" charset="0"/>
                <a:cs typeface="Arial" charset="0"/>
              </a:rPr>
              <a:t>FDA warning limited to bagged spinach</a:t>
            </a:r>
          </a:p>
          <a:p>
            <a:r>
              <a:rPr lang="en-US" smtClean="0">
                <a:latin typeface="Arial" charset="0"/>
                <a:cs typeface="Arial" charset="0"/>
              </a:rPr>
              <a:t>Traceback showed both brands were processed by ABC Processing Company</a:t>
            </a:r>
          </a:p>
          <a:p>
            <a:pPr lvl="2"/>
            <a:r>
              <a:rPr lang="en-US" smtClean="0">
                <a:latin typeface="Arial" charset="0"/>
                <a:cs typeface="Arial" charset="0"/>
              </a:rPr>
              <a:t>Company announced a voluntary recall</a:t>
            </a:r>
          </a:p>
        </p:txBody>
      </p:sp>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r>
              <a:rPr lang="en-US" smtClean="0">
                <a:latin typeface="Arial" charset="0"/>
                <a:cs typeface="Arial" charset="0"/>
              </a:rPr>
              <a:t>Module 2: Identification of Food</a:t>
            </a:r>
          </a:p>
        </p:txBody>
      </p:sp>
      <p:sp>
        <p:nvSpPr>
          <p:cNvPr id="53250" name="Content Placeholder 2"/>
          <p:cNvSpPr>
            <a:spLocks noGrp="1"/>
          </p:cNvSpPr>
          <p:nvPr>
            <p:ph idx="1"/>
          </p:nvPr>
        </p:nvSpPr>
        <p:spPr/>
        <p:txBody>
          <a:bodyPr/>
          <a:lstStyle/>
          <a:p>
            <a:r>
              <a:rPr lang="en-US" smtClean="0">
                <a:latin typeface="Arial" charset="0"/>
                <a:cs typeface="Arial" charset="0"/>
              </a:rPr>
              <a:t>February 15, a joint investigation team of FDA investigators and State health inspectors arrived at ABC Processing Company</a:t>
            </a:r>
          </a:p>
          <a:p>
            <a:pPr lvl="1"/>
            <a:r>
              <a:rPr lang="en-US" smtClean="0">
                <a:latin typeface="Arial" charset="0"/>
                <a:cs typeface="Arial" charset="0"/>
              </a:rPr>
              <a:t>FDA also collected 22 retained samples of fresh bagged spinach from the plant (produced from Jan 26 onward), and samples of incoming spinach for </a:t>
            </a:r>
            <a:r>
              <a:rPr lang="en-US" i="1" smtClean="0">
                <a:latin typeface="Arial" charset="0"/>
                <a:cs typeface="Arial" charset="0"/>
              </a:rPr>
              <a:t>E. coli</a:t>
            </a:r>
            <a:r>
              <a:rPr lang="en-US" smtClean="0">
                <a:latin typeface="Arial" charset="0"/>
                <a:cs typeface="Arial" charset="0"/>
              </a:rPr>
              <a:t> analysis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smtClean="0">
                <a:latin typeface="Arial" charset="0"/>
                <a:cs typeface="Arial" charset="0"/>
              </a:rPr>
              <a:t>Module 2: Identification of Food</a:t>
            </a:r>
          </a:p>
        </p:txBody>
      </p:sp>
      <p:sp>
        <p:nvSpPr>
          <p:cNvPr id="3" name="Content Placeholder 2"/>
          <p:cNvSpPr>
            <a:spLocks noGrp="1"/>
          </p:cNvSpPr>
          <p:nvPr>
            <p:ph idx="1"/>
          </p:nvPr>
        </p:nvSpPr>
        <p:spPr>
          <a:xfrm>
            <a:off x="457200" y="1600200"/>
            <a:ext cx="8001000" cy="1676400"/>
          </a:xfrm>
        </p:spPr>
        <p:txBody>
          <a:bodyPr>
            <a:normAutofit fontScale="92500"/>
          </a:bodyPr>
          <a:lstStyle/>
          <a:p>
            <a:pPr>
              <a:defRPr/>
            </a:pPr>
            <a:r>
              <a:rPr lang="en-US" dirty="0" smtClean="0"/>
              <a:t>February 18, FDA determined that ABC Processing contracts for 100% of the spinach production on three large farms with 13 individual fields</a:t>
            </a:r>
          </a:p>
          <a:p>
            <a:pPr lvl="1">
              <a:defRPr/>
            </a:pPr>
            <a:r>
              <a:rPr lang="en-US" dirty="0" smtClean="0"/>
              <a:t>Spinach produced by these farms is only sold to ABC Processing</a:t>
            </a:r>
          </a:p>
          <a:p>
            <a:pPr>
              <a:defRPr/>
            </a:pPr>
            <a:endParaRPr lang="en-US" dirty="0"/>
          </a:p>
        </p:txBody>
      </p:sp>
      <p:pic>
        <p:nvPicPr>
          <p:cNvPr id="54275" name="Picture 7" descr="Field of spinach crops"/>
          <p:cNvPicPr>
            <a:picLocks noChangeAspect="1"/>
          </p:cNvPicPr>
          <p:nvPr/>
        </p:nvPicPr>
        <p:blipFill>
          <a:blip r:embed="rId2"/>
          <a:srcRect/>
          <a:stretch>
            <a:fillRect/>
          </a:stretch>
        </p:blipFill>
        <p:spPr bwMode="auto">
          <a:xfrm>
            <a:off x="2438400" y="3327400"/>
            <a:ext cx="4419600" cy="2949575"/>
          </a:xfrm>
          <a:prstGeom prst="rect">
            <a:avLst/>
          </a:prstGeom>
          <a:noFill/>
          <a:ln w="9525">
            <a:noFill/>
            <a:miter lim="800000"/>
            <a:headEnd/>
            <a:tailEnd/>
          </a:ln>
        </p:spPr>
      </p:pic>
      <p:sp>
        <p:nvSpPr>
          <p:cNvPr id="5"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r>
              <a:rPr lang="en-US" smtClean="0">
                <a:latin typeface="Arial" charset="0"/>
                <a:cs typeface="Arial" charset="0"/>
              </a:rPr>
              <a:t>Module 2: Identification of Food</a:t>
            </a:r>
          </a:p>
        </p:txBody>
      </p:sp>
      <p:sp>
        <p:nvSpPr>
          <p:cNvPr id="55298" name="Content Placeholder 2"/>
          <p:cNvSpPr>
            <a:spLocks noGrp="1"/>
          </p:cNvSpPr>
          <p:nvPr>
            <p:ph idx="1"/>
          </p:nvPr>
        </p:nvSpPr>
        <p:spPr/>
        <p:txBody>
          <a:bodyPr/>
          <a:lstStyle/>
          <a:p>
            <a:r>
              <a:rPr lang="en-US" smtClean="0">
                <a:latin typeface="Arial" charset="0"/>
                <a:cs typeface="Arial" charset="0"/>
              </a:rPr>
              <a:t>February 24, 9 packages of spinach were collected from case households in 3 states, 8 of which had been opened by consumers, were analyzed for </a:t>
            </a:r>
            <a:r>
              <a:rPr lang="en-US" i="1" smtClean="0">
                <a:latin typeface="Arial" charset="0"/>
                <a:cs typeface="Arial" charset="0"/>
              </a:rPr>
              <a:t>E. coli</a:t>
            </a:r>
            <a:r>
              <a:rPr lang="en-US" smtClean="0">
                <a:latin typeface="Arial" charset="0"/>
                <a:cs typeface="Arial" charset="0"/>
              </a:rPr>
              <a:t> O157:H7</a:t>
            </a:r>
          </a:p>
          <a:p>
            <a:pPr lvl="2"/>
            <a:r>
              <a:rPr lang="en-US" smtClean="0">
                <a:latin typeface="Arial" charset="0"/>
                <a:cs typeface="Arial" charset="0"/>
              </a:rPr>
              <a:t>ABC Processing manufactured 7 of the bags collected</a:t>
            </a:r>
          </a:p>
          <a:p>
            <a:pPr lvl="2"/>
            <a:r>
              <a:rPr lang="en-US" smtClean="0">
                <a:latin typeface="Arial" charset="0"/>
                <a:cs typeface="Arial" charset="0"/>
              </a:rPr>
              <a:t>3 bags began with code P007</a:t>
            </a:r>
          </a:p>
          <a:p>
            <a:r>
              <a:rPr lang="en-US" smtClean="0">
                <a:latin typeface="Arial" charset="0"/>
                <a:cs typeface="Arial" charset="0"/>
              </a:rPr>
              <a:t>2 bags were positive (both code P007)</a:t>
            </a:r>
          </a:p>
          <a:p>
            <a:endParaRPr lang="en-US" smtClean="0">
              <a:latin typeface="Arial" charset="0"/>
              <a:cs typeface="Arial" charset="0"/>
            </a:endParaRPr>
          </a:p>
          <a:p>
            <a:endParaRPr lang="en-US" smtClean="0">
              <a:latin typeface="Arial" charset="0"/>
              <a:cs typeface="Arial" charset="0"/>
            </a:endParaRP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a:xfrm>
            <a:off x="457200" y="228600"/>
            <a:ext cx="8686800" cy="1143000"/>
          </a:xfrm>
        </p:spPr>
        <p:txBody>
          <a:bodyPr/>
          <a:lstStyle/>
          <a:p>
            <a:r>
              <a:rPr lang="en-US" smtClean="0">
                <a:latin typeface="Arial" charset="0"/>
                <a:cs typeface="Arial" charset="0"/>
              </a:rPr>
              <a:t>Module 2: Identification of Food</a:t>
            </a:r>
          </a:p>
        </p:txBody>
      </p:sp>
      <p:sp>
        <p:nvSpPr>
          <p:cNvPr id="56322" name="Content Placeholder 2"/>
          <p:cNvSpPr>
            <a:spLocks noGrp="1"/>
          </p:cNvSpPr>
          <p:nvPr>
            <p:ph idx="1"/>
          </p:nvPr>
        </p:nvSpPr>
        <p:spPr/>
        <p:txBody>
          <a:bodyPr/>
          <a:lstStyle/>
          <a:p>
            <a:r>
              <a:rPr lang="en-US" smtClean="0">
                <a:latin typeface="Arial" charset="0"/>
                <a:cs typeface="Arial" charset="0"/>
              </a:rPr>
              <a:t>FDA provided a clarification to the press release and informed consumers that only spinach processed by ABC Processing Company was implicated in the outbreak</a:t>
            </a:r>
          </a:p>
          <a:p>
            <a:pPr lvl="2"/>
            <a:r>
              <a:rPr lang="en-US" smtClean="0">
                <a:latin typeface="Arial" charset="0"/>
                <a:cs typeface="Arial" charset="0"/>
              </a:rPr>
              <a:t>Fresh bagged spinach processed by other firms was not implicated and could be consumed</a:t>
            </a:r>
          </a:p>
          <a:p>
            <a:r>
              <a:rPr lang="en-US" smtClean="0">
                <a:latin typeface="Arial" charset="0"/>
                <a:cs typeface="Arial" charset="0"/>
              </a:rPr>
              <a:t>Case control study implicated fresh spinach</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r>
              <a:rPr lang="en-US" smtClean="0">
                <a:latin typeface="Arial" charset="0"/>
                <a:cs typeface="Arial" charset="0"/>
              </a:rPr>
              <a:t>Module 2: Identification of Food</a:t>
            </a:r>
          </a:p>
        </p:txBody>
      </p:sp>
      <p:sp>
        <p:nvSpPr>
          <p:cNvPr id="57346" name="Content Placeholder 2"/>
          <p:cNvSpPr>
            <a:spLocks noGrp="1"/>
          </p:cNvSpPr>
          <p:nvPr>
            <p:ph idx="1"/>
          </p:nvPr>
        </p:nvSpPr>
        <p:spPr/>
        <p:txBody>
          <a:bodyPr/>
          <a:lstStyle/>
          <a:p>
            <a:r>
              <a:rPr lang="en-US" smtClean="0">
                <a:latin typeface="Arial" charset="0"/>
                <a:cs typeface="Arial" charset="0"/>
              </a:rPr>
              <a:t>February 28</a:t>
            </a:r>
            <a:r>
              <a:rPr lang="en-US" baseline="30000" smtClean="0">
                <a:latin typeface="Arial" charset="0"/>
                <a:cs typeface="Arial" charset="0"/>
              </a:rPr>
              <a:t>th</a:t>
            </a:r>
            <a:r>
              <a:rPr lang="en-US" smtClean="0">
                <a:latin typeface="Arial" charset="0"/>
                <a:cs typeface="Arial" charset="0"/>
              </a:rPr>
              <a:t>, a total of 183 persons infected with the outbreak strain of </a:t>
            </a:r>
            <a:r>
              <a:rPr lang="en-US" i="1" smtClean="0">
                <a:latin typeface="Arial" charset="0"/>
                <a:cs typeface="Arial" charset="0"/>
              </a:rPr>
              <a:t>E. coli</a:t>
            </a:r>
            <a:r>
              <a:rPr lang="en-US" smtClean="0">
                <a:latin typeface="Arial" charset="0"/>
                <a:cs typeface="Arial" charset="0"/>
              </a:rPr>
              <a:t> O157:H7 had been reported to CDC from 26 States</a:t>
            </a:r>
          </a:p>
          <a:p>
            <a:r>
              <a:rPr lang="en-US" smtClean="0">
                <a:latin typeface="Arial" charset="0"/>
                <a:cs typeface="Arial" charset="0"/>
              </a:rPr>
              <a:t>Among the ill people, 95 (52%) were hospitalized, 15 (8%) had hemolytic uremic syndrome (HUS), and one person died</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19459"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This tabletop exercise provides participants with an overview of what happens at the local, State and Federal levels during a food related incident</a:t>
            </a:r>
          </a:p>
          <a:p>
            <a:pPr lvl="1"/>
            <a:r>
              <a:rPr lang="en-US" sz="2600" smtClean="0">
                <a:latin typeface="Arial" charset="0"/>
                <a:cs typeface="Arial" charset="0"/>
              </a:rPr>
              <a:t>Focus on the role that key personnel play in containing the problem and protecting consumers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latin typeface="Arial" charset="0"/>
                <a:cs typeface="Arial" charset="0"/>
              </a:rPr>
              <a:t>Module 2: Identification of Food</a:t>
            </a:r>
          </a:p>
        </p:txBody>
      </p:sp>
      <p:sp>
        <p:nvSpPr>
          <p:cNvPr id="58370" name="Content Placeholder 2"/>
          <p:cNvSpPr>
            <a:spLocks noGrp="1"/>
          </p:cNvSpPr>
          <p:nvPr>
            <p:ph idx="1"/>
          </p:nvPr>
        </p:nvSpPr>
        <p:spPr/>
        <p:txBody>
          <a:bodyPr/>
          <a:lstStyle/>
          <a:p>
            <a:r>
              <a:rPr lang="en-US" smtClean="0">
                <a:latin typeface="Arial" charset="0"/>
                <a:cs typeface="Arial" charset="0"/>
              </a:rPr>
              <a:t>P007 production code traced to 3 fields</a:t>
            </a:r>
          </a:p>
          <a:p>
            <a:r>
              <a:rPr lang="en-US" smtClean="0">
                <a:latin typeface="Arial" charset="0"/>
                <a:cs typeface="Arial" charset="0"/>
              </a:rPr>
              <a:t>Environmental samples from 1 field were positive for </a:t>
            </a:r>
            <a:r>
              <a:rPr lang="en-US" i="1" smtClean="0">
                <a:latin typeface="Arial" charset="0"/>
                <a:cs typeface="Arial" charset="0"/>
              </a:rPr>
              <a:t>E. coli </a:t>
            </a:r>
            <a:r>
              <a:rPr lang="en-US" smtClean="0">
                <a:latin typeface="Arial" charset="0"/>
                <a:cs typeface="Arial" charset="0"/>
              </a:rPr>
              <a:t>O157:H7. </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latin typeface="Arial" charset="0"/>
                <a:cs typeface="Arial" charset="0"/>
              </a:rPr>
              <a:t>Summary of Developments</a:t>
            </a:r>
          </a:p>
        </p:txBody>
      </p:sp>
      <p:sp>
        <p:nvSpPr>
          <p:cNvPr id="59394" name="Content Placeholder 2"/>
          <p:cNvSpPr>
            <a:spLocks noGrp="1"/>
          </p:cNvSpPr>
          <p:nvPr>
            <p:ph idx="1"/>
          </p:nvPr>
        </p:nvSpPr>
        <p:spPr/>
        <p:txBody>
          <a:bodyPr/>
          <a:lstStyle/>
          <a:p>
            <a:r>
              <a:rPr lang="en-US" smtClean="0">
                <a:latin typeface="Arial" charset="0"/>
                <a:cs typeface="Arial" charset="0"/>
              </a:rPr>
              <a:t>Fresh, </a:t>
            </a:r>
            <a:r>
              <a:rPr lang="en-US" i="1" smtClean="0">
                <a:latin typeface="Arial" charset="0"/>
                <a:cs typeface="Arial" charset="0"/>
              </a:rPr>
              <a:t>bagged </a:t>
            </a:r>
            <a:r>
              <a:rPr lang="en-US" smtClean="0">
                <a:latin typeface="Arial" charset="0"/>
                <a:cs typeface="Arial" charset="0"/>
              </a:rPr>
              <a:t> spinach was implicated as a vehicle</a:t>
            </a:r>
          </a:p>
          <a:p>
            <a:r>
              <a:rPr lang="en-US" smtClean="0">
                <a:latin typeface="Arial" charset="0"/>
                <a:cs typeface="Arial" charset="0"/>
              </a:rPr>
              <a:t>A case control study commenced</a:t>
            </a:r>
          </a:p>
          <a:p>
            <a:r>
              <a:rPr lang="en-US" smtClean="0">
                <a:latin typeface="Arial" charset="0"/>
                <a:cs typeface="Arial" charset="0"/>
              </a:rPr>
              <a:t>FDA publically announced that bagged spinach was implicated in the outbreak</a:t>
            </a:r>
          </a:p>
          <a:p>
            <a:r>
              <a:rPr lang="en-US" smtClean="0">
                <a:latin typeface="Arial" charset="0"/>
                <a:cs typeface="Arial" charset="0"/>
              </a:rPr>
              <a:t>Two brands of spinach were implicated, and samples were taken from consumers’ homes for analysis; 2 opened bags were positive for </a:t>
            </a:r>
            <a:r>
              <a:rPr lang="en-US" i="1" smtClean="0">
                <a:latin typeface="Arial" charset="0"/>
                <a:cs typeface="Arial" charset="0"/>
              </a:rPr>
              <a:t>E. coli</a:t>
            </a:r>
            <a:r>
              <a:rPr lang="en-US" smtClean="0">
                <a:latin typeface="Arial" charset="0"/>
                <a:cs typeface="Arial" charset="0"/>
              </a:rPr>
              <a:t> O157:H7 matching the outbreak strain </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smtClean="0">
                <a:latin typeface="Arial" charset="0"/>
                <a:cs typeface="Arial" charset="0"/>
              </a:rPr>
              <a:t>Summary of Developments, cont.</a:t>
            </a:r>
          </a:p>
        </p:txBody>
      </p:sp>
      <p:sp>
        <p:nvSpPr>
          <p:cNvPr id="60418" name="Content Placeholder 2"/>
          <p:cNvSpPr>
            <a:spLocks noGrp="1"/>
          </p:cNvSpPr>
          <p:nvPr>
            <p:ph idx="1"/>
          </p:nvPr>
        </p:nvSpPr>
        <p:spPr/>
        <p:txBody>
          <a:bodyPr/>
          <a:lstStyle/>
          <a:p>
            <a:r>
              <a:rPr lang="en-US" smtClean="0">
                <a:latin typeface="Arial" charset="0"/>
                <a:cs typeface="Arial" charset="0"/>
              </a:rPr>
              <a:t>The brands of spinach were processed in the same facility, and FDA and state regulators visited the facility; FDA updated the public announcement to focus only on spinach from this processor</a:t>
            </a:r>
          </a:p>
          <a:p>
            <a:r>
              <a:rPr lang="en-US" smtClean="0">
                <a:latin typeface="Arial" charset="0"/>
                <a:cs typeface="Arial" charset="0"/>
              </a:rPr>
              <a:t>FDA collected retained bags of spinach from the plant, but none were positive for </a:t>
            </a:r>
            <a:r>
              <a:rPr lang="en-US" i="1" smtClean="0">
                <a:latin typeface="Arial" charset="0"/>
                <a:cs typeface="Arial" charset="0"/>
              </a:rPr>
              <a:t>E. coli</a:t>
            </a:r>
            <a:r>
              <a:rPr lang="en-US" smtClean="0">
                <a:latin typeface="Arial" charset="0"/>
                <a:cs typeface="Arial" charset="0"/>
              </a:rPr>
              <a:t> O157:H7</a:t>
            </a:r>
          </a:p>
          <a:p>
            <a:r>
              <a:rPr lang="en-US" smtClean="0">
                <a:latin typeface="Arial" charset="0"/>
                <a:cs typeface="Arial" charset="0"/>
              </a:rPr>
              <a:t>The processor recalled all fresh spinach in distribution</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latin typeface="Arial" charset="0"/>
                <a:cs typeface="Arial" charset="0"/>
              </a:rPr>
              <a:t>Summary of Developments, cont</a:t>
            </a:r>
          </a:p>
        </p:txBody>
      </p:sp>
      <p:sp>
        <p:nvSpPr>
          <p:cNvPr id="61442" name="Content Placeholder 2"/>
          <p:cNvSpPr>
            <a:spLocks noGrp="1"/>
          </p:cNvSpPr>
          <p:nvPr>
            <p:ph idx="1"/>
          </p:nvPr>
        </p:nvSpPr>
        <p:spPr/>
        <p:txBody>
          <a:bodyPr/>
          <a:lstStyle/>
          <a:p>
            <a:r>
              <a:rPr lang="en-US" smtClean="0">
                <a:latin typeface="Arial" charset="0"/>
                <a:cs typeface="Arial" charset="0"/>
              </a:rPr>
              <a:t>The positive open bags of spinach had the same production code, and the traceback investigation showed that spinach used in those bags originated in three farms</a:t>
            </a:r>
          </a:p>
          <a:p>
            <a:r>
              <a:rPr lang="en-US" smtClean="0">
                <a:latin typeface="Arial" charset="0"/>
                <a:cs typeface="Arial" charset="0"/>
              </a:rPr>
              <a:t>Investigation at the farms yielded a positive sample matching the outbreak strain at one farm</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pPr eaLnBrk="1" hangingPunct="1"/>
            <a:r>
              <a:rPr lang="en-US" smtClean="0">
                <a:latin typeface="Arial" charset="0"/>
                <a:cs typeface="Arial" charset="0"/>
              </a:rPr>
              <a:t>Table Activity Session</a:t>
            </a:r>
          </a:p>
        </p:txBody>
      </p:sp>
      <p:sp>
        <p:nvSpPr>
          <p:cNvPr id="62466" name="Rectangle 3"/>
          <p:cNvSpPr>
            <a:spLocks noGrp="1" noChangeArrowheads="1"/>
          </p:cNvSpPr>
          <p:nvPr>
            <p:ph idx="1"/>
          </p:nvPr>
        </p:nvSpPr>
        <p:spPr/>
        <p:txBody>
          <a:bodyPr/>
          <a:lstStyle/>
          <a:p>
            <a:pPr marL="685800" lvl="1" indent="-457200" eaLnBrk="1" hangingPunct="1">
              <a:buFont typeface="Calibri" pitchFamily="34" charset="0"/>
              <a:buAutoNum type="arabicPeriod"/>
            </a:pPr>
            <a:r>
              <a:rPr lang="en-US" sz="2600" smtClean="0">
                <a:latin typeface="Arial" charset="0"/>
                <a:cs typeface="Arial" charset="0"/>
              </a:rPr>
              <a:t>Consider the developments while answering assigned questions</a:t>
            </a:r>
          </a:p>
          <a:p>
            <a:pPr marL="685800" lvl="1" indent="-457200" eaLnBrk="1" hangingPunct="1">
              <a:buFont typeface="Calibri" pitchFamily="34" charset="0"/>
              <a:buAutoNum type="arabicPeriod"/>
            </a:pPr>
            <a:r>
              <a:rPr lang="en-US" sz="2600" smtClean="0">
                <a:latin typeface="Arial" charset="0"/>
                <a:cs typeface="Arial" charset="0"/>
              </a:rPr>
              <a:t>Identify any additional requirements, critical issues, decisions, and questions you think should be addressed at this time</a:t>
            </a:r>
          </a:p>
          <a:p>
            <a:pPr marL="685800" lvl="1" indent="-457200" eaLnBrk="1" hangingPunct="1">
              <a:buFont typeface="Calibri" pitchFamily="34" charset="0"/>
              <a:buAutoNum type="arabicPeriod"/>
            </a:pPr>
            <a:r>
              <a:rPr lang="en-US" sz="2600" smtClean="0">
                <a:latin typeface="Arial" charset="0"/>
                <a:cs typeface="Arial" charset="0"/>
              </a:rPr>
              <a:t>Record any unanswered assigned questions or participant questions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pPr eaLnBrk="1" hangingPunct="1"/>
            <a:r>
              <a:rPr lang="en-US" smtClean="0">
                <a:latin typeface="Arial" charset="0"/>
                <a:cs typeface="Arial" charset="0"/>
              </a:rPr>
              <a:t>Break Out Session</a:t>
            </a:r>
          </a:p>
        </p:txBody>
      </p:sp>
      <p:sp>
        <p:nvSpPr>
          <p:cNvPr id="63490" name="Content Placeholder 4"/>
          <p:cNvSpPr>
            <a:spLocks noGrp="1"/>
          </p:cNvSpPr>
          <p:nvPr>
            <p:ph idx="1"/>
          </p:nvPr>
        </p:nvSpPr>
        <p:spPr>
          <a:xfrm>
            <a:off x="457200" y="3124200"/>
            <a:ext cx="8229600" cy="1557338"/>
          </a:xfrm>
        </p:spPr>
        <p:txBody>
          <a:bodyPr>
            <a:spAutoFit/>
          </a:bodyPr>
          <a:lstStyle/>
          <a:p>
            <a:pPr algn="ctr"/>
            <a:r>
              <a:rPr lang="en-US" sz="2800" smtClean="0">
                <a:solidFill>
                  <a:srgbClr val="739600"/>
                </a:solidFill>
                <a:latin typeface="Arial" charset="0"/>
                <a:cs typeface="Arial" charset="0"/>
              </a:rPr>
              <a:t>30 Minutes to discuss questions</a:t>
            </a:r>
          </a:p>
          <a:p>
            <a:pPr algn="ctr"/>
            <a:endParaRPr lang="en-US" sz="2800" smtClean="0">
              <a:solidFill>
                <a:srgbClr val="739600"/>
              </a:solidFill>
              <a:latin typeface="Arial" charset="0"/>
              <a:cs typeface="Arial" charset="0"/>
            </a:endParaRPr>
          </a:p>
          <a:p>
            <a:pPr algn="ctr"/>
            <a:r>
              <a:rPr lang="en-US" sz="2800" smtClean="0">
                <a:solidFill>
                  <a:srgbClr val="739600"/>
                </a:solidFill>
                <a:latin typeface="Arial" charset="0"/>
                <a:cs typeface="Arial" charset="0"/>
              </a:rPr>
              <a:t>30 Minutes for all groups to report out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smtClean="0">
                <a:latin typeface="Arial" charset="0"/>
                <a:cs typeface="Arial" charset="0"/>
              </a:rPr>
              <a:t>Exercise Objectives</a:t>
            </a:r>
          </a:p>
        </p:txBody>
      </p:sp>
      <p:sp>
        <p:nvSpPr>
          <p:cNvPr id="64514" name="Content Placeholder 2"/>
          <p:cNvSpPr>
            <a:spLocks noGrp="1"/>
          </p:cNvSpPr>
          <p:nvPr>
            <p:ph idx="1"/>
          </p:nvPr>
        </p:nvSpPr>
        <p:spPr/>
        <p:txBody>
          <a:bodyPr/>
          <a:lstStyle/>
          <a:p>
            <a:r>
              <a:rPr lang="en-US" smtClean="0">
                <a:latin typeface="Arial" charset="0"/>
                <a:cs typeface="Arial" charset="0"/>
              </a:rPr>
              <a:t>Recapping learning objectives:</a:t>
            </a:r>
          </a:p>
          <a:p>
            <a:pPr lvl="1"/>
            <a:r>
              <a:rPr lang="en-US" smtClean="0">
                <a:latin typeface="Arial" charset="0"/>
                <a:cs typeface="Arial" charset="0"/>
              </a:rPr>
              <a:t>Understand how an epidemiological investigation unfolds and the roles that various public health agencies play</a:t>
            </a:r>
          </a:p>
          <a:p>
            <a:pPr lvl="1"/>
            <a:r>
              <a:rPr lang="en-US" smtClean="0">
                <a:latin typeface="Arial" charset="0"/>
                <a:cs typeface="Arial" charset="0"/>
              </a:rPr>
              <a:t>Clearly state your role and contribution to an epidemiologic investigation of a foodborne public health incident</a:t>
            </a:r>
          </a:p>
          <a:p>
            <a:pPr lvl="1"/>
            <a:r>
              <a:rPr lang="en-US" smtClean="0">
                <a:latin typeface="Arial" charset="0"/>
                <a:cs typeface="Arial" charset="0"/>
              </a:rPr>
              <a:t>Obtain a working knowledge of the specific roles  clinical, public health, regulatory and laboratory communities play when engaged in this investigation</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US" smtClean="0">
                <a:latin typeface="Arial" charset="0"/>
                <a:cs typeface="Arial" charset="0"/>
              </a:rPr>
              <a:t>Exercise Objectives (cont.)</a:t>
            </a:r>
          </a:p>
        </p:txBody>
      </p:sp>
      <p:sp>
        <p:nvSpPr>
          <p:cNvPr id="66562" name="Content Placeholder 2"/>
          <p:cNvSpPr>
            <a:spLocks noGrp="1"/>
          </p:cNvSpPr>
          <p:nvPr>
            <p:ph idx="1"/>
          </p:nvPr>
        </p:nvSpPr>
        <p:spPr/>
        <p:txBody>
          <a:bodyPr/>
          <a:lstStyle/>
          <a:p>
            <a:pPr lvl="1"/>
            <a:r>
              <a:rPr lang="en-US" smtClean="0">
                <a:latin typeface="Arial" charset="0"/>
                <a:cs typeface="Arial" charset="0"/>
              </a:rPr>
              <a:t>Apply the step-by-step process used to investigate a public health situation that starts with a few cases of  clinical illnesses through to the ultimate identification of the food vehicle</a:t>
            </a:r>
          </a:p>
          <a:p>
            <a:pPr lvl="1"/>
            <a:r>
              <a:rPr lang="en-US" smtClean="0">
                <a:latin typeface="Arial" charset="0"/>
                <a:cs typeface="Arial" charset="0"/>
              </a:rPr>
              <a:t>Define the process for collecting and applying the epidemiologic data related to the identification of the contaminated food product</a:t>
            </a:r>
          </a:p>
          <a:p>
            <a:pPr lvl="1"/>
            <a:r>
              <a:rPr lang="en-US" smtClean="0">
                <a:latin typeface="Arial" charset="0"/>
                <a:cs typeface="Arial" charset="0"/>
              </a:rPr>
              <a:t>Assess the limitations of the public health and regulatory sectors and take necessary actions to address these limitations</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3"/>
          <p:cNvSpPr>
            <a:spLocks noGrp="1" noChangeArrowheads="1"/>
          </p:cNvSpPr>
          <p:nvPr>
            <p:ph type="title"/>
          </p:nvPr>
        </p:nvSpPr>
        <p:spPr/>
        <p:txBody>
          <a:bodyPr/>
          <a:lstStyle/>
          <a:p>
            <a:pPr eaLnBrk="1" hangingPunct="1"/>
            <a:r>
              <a:rPr lang="en-US" smtClean="0">
                <a:latin typeface="Arial" charset="0"/>
                <a:cs typeface="Arial" charset="0"/>
              </a:rPr>
              <a:t>Wrap-up Activities</a:t>
            </a:r>
          </a:p>
        </p:txBody>
      </p:sp>
      <p:sp>
        <p:nvSpPr>
          <p:cNvPr id="68610" name="Content Placeholder 2"/>
          <p:cNvSpPr>
            <a:spLocks noGrp="1"/>
          </p:cNvSpPr>
          <p:nvPr>
            <p:ph idx="1"/>
          </p:nvPr>
        </p:nvSpPr>
        <p:spPr/>
        <p:txBody>
          <a:bodyPr/>
          <a:lstStyle/>
          <a:p>
            <a:pPr lvl="1"/>
            <a:r>
              <a:rPr lang="en-US" sz="2600" smtClean="0">
                <a:latin typeface="Arial" charset="0"/>
                <a:cs typeface="Arial" charset="0"/>
              </a:rPr>
              <a:t>Wrap-up Questions</a:t>
            </a:r>
          </a:p>
          <a:p>
            <a:pPr lvl="2"/>
            <a:r>
              <a:rPr lang="en-US" sz="2200" smtClean="0">
                <a:latin typeface="Arial" charset="0"/>
                <a:cs typeface="Arial" charset="0"/>
              </a:rPr>
              <a:t>Please discuss the wrap up questions</a:t>
            </a:r>
          </a:p>
        </p:txBody>
      </p:sp>
      <p:sp>
        <p:nvSpPr>
          <p:cNvPr id="4" name="Footer Placeholder 3"/>
          <p:cNvSpPr>
            <a:spLocks noGrp="1"/>
          </p:cNvSpPr>
          <p:nvPr>
            <p:ph type="ftr" sz="quarter" idx="10"/>
          </p:nvPr>
        </p:nvSpPr>
        <p:spPr>
          <a:xfrm>
            <a:off x="3124200" y="6356350"/>
            <a:ext cx="4114800" cy="365125"/>
          </a:xfrm>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smtClean="0">
                <a:latin typeface="Arial" charset="0"/>
                <a:cs typeface="Arial" charset="0"/>
              </a:rPr>
              <a:t>Wrap-up Activities</a:t>
            </a:r>
          </a:p>
        </p:txBody>
      </p:sp>
      <p:sp>
        <p:nvSpPr>
          <p:cNvPr id="69634" name="Content Placeholder 2"/>
          <p:cNvSpPr>
            <a:spLocks noGrp="1"/>
          </p:cNvSpPr>
          <p:nvPr>
            <p:ph idx="1"/>
          </p:nvPr>
        </p:nvSpPr>
        <p:spPr/>
        <p:txBody>
          <a:bodyPr/>
          <a:lstStyle/>
          <a:p>
            <a:pPr lvl="1"/>
            <a:r>
              <a:rPr lang="en-US" sz="2600" smtClean="0">
                <a:latin typeface="Arial" charset="0"/>
                <a:cs typeface="Arial" charset="0"/>
              </a:rPr>
              <a:t>After Action Report and Improvement Plan (AAR/IP)</a:t>
            </a:r>
          </a:p>
          <a:p>
            <a:pPr lvl="2"/>
            <a:r>
              <a:rPr lang="en-US" sz="2200" smtClean="0">
                <a:latin typeface="Arial" charset="0"/>
                <a:cs typeface="Arial" charset="0"/>
              </a:rPr>
              <a:t>Will be generated</a:t>
            </a:r>
          </a:p>
          <a:p>
            <a:pPr lvl="2"/>
            <a:r>
              <a:rPr lang="en-US" sz="2200" smtClean="0">
                <a:latin typeface="Arial" charset="0"/>
                <a:cs typeface="Arial" charset="0"/>
              </a:rPr>
              <a:t>Your feedback from evaluations and wrap up questions will be incorporated</a:t>
            </a:r>
          </a:p>
          <a:p>
            <a:pPr lvl="2"/>
            <a:r>
              <a:rPr lang="en-US" sz="2200" smtClean="0">
                <a:latin typeface="Arial" charset="0"/>
                <a:cs typeface="Arial" charset="0"/>
              </a:rPr>
              <a:t>Consider this For Official Use Only and share only with those with a “need to know”</a:t>
            </a:r>
          </a:p>
          <a:p>
            <a:pPr lvl="1"/>
            <a:r>
              <a:rPr lang="en-US" sz="2600" smtClean="0">
                <a:latin typeface="Arial" charset="0"/>
                <a:cs typeface="Arial" charset="0"/>
              </a:rPr>
              <a:t>Review your PLI and add final thoughts (do not turn it in; the PLI stays with you)</a:t>
            </a:r>
          </a:p>
          <a:p>
            <a:pPr lvl="1"/>
            <a:r>
              <a:rPr lang="en-US" sz="2600" smtClean="0">
                <a:latin typeface="Arial" charset="0"/>
                <a:cs typeface="Arial" charset="0"/>
              </a:rPr>
              <a:t>Please complete your feedback form before your leave</a:t>
            </a:r>
          </a:p>
          <a:p>
            <a:endParaRPr lang="en-US" smtClean="0">
              <a:latin typeface="Arial" charset="0"/>
              <a:cs typeface="Arial" charset="0"/>
            </a:endParaRPr>
          </a:p>
        </p:txBody>
      </p:sp>
      <p:sp>
        <p:nvSpPr>
          <p:cNvPr id="4" name="Footer Placeholder 3"/>
          <p:cNvSpPr>
            <a:spLocks noGrp="1"/>
          </p:cNvSpPr>
          <p:nvPr>
            <p:ph type="ftr" sz="quarter" idx="10"/>
          </p:nvPr>
        </p:nvSpPr>
        <p:spPr>
          <a:xfrm>
            <a:off x="3124200" y="6356350"/>
            <a:ext cx="3962400" cy="365125"/>
          </a:xfrm>
        </p:spPr>
        <p:txBody>
          <a:bodyPr/>
          <a:lstStyle/>
          <a:p>
            <a:pPr>
              <a:defRPr/>
            </a:pPr>
            <a:r>
              <a:rPr lang="en-US"/>
              <a:t>FOR EXERCISE PURPOSES ONLY</a:t>
            </a:r>
          </a:p>
          <a:p>
            <a:pPr>
              <a:defRPr/>
            </a:pP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latin typeface="Arial" charset="0"/>
                <a:cs typeface="Arial" charset="0"/>
              </a:rPr>
              <a:t>Introduction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
        <p:nvSpPr>
          <p:cNvPr id="20483" name="Content Placeholder 2"/>
          <p:cNvSpPr>
            <a:spLocks noGrp="1"/>
          </p:cNvSpPr>
          <p:nvPr>
            <p:ph idx="1"/>
          </p:nvPr>
        </p:nvSpPr>
        <p:spPr/>
        <p:txBody>
          <a:bodyPr/>
          <a:lstStyle/>
          <a:p>
            <a:pPr>
              <a:buFont typeface="Wingdings" pitchFamily="2" charset="2"/>
              <a:buNone/>
            </a:pPr>
            <a:r>
              <a:rPr lang="en-US" smtClean="0">
                <a:solidFill>
                  <a:srgbClr val="739600"/>
                </a:solidFill>
                <a:latin typeface="Arial" charset="0"/>
                <a:cs typeface="Arial" charset="0"/>
              </a:rPr>
              <a:t>Goal</a:t>
            </a:r>
          </a:p>
          <a:p>
            <a:pPr lvl="1"/>
            <a:r>
              <a:rPr lang="en-US" sz="2600" smtClean="0">
                <a:latin typeface="Arial" charset="0"/>
                <a:cs typeface="Arial" charset="0"/>
              </a:rPr>
              <a:t>Assess plans, policies, and procedures and think about how you would realistically apply them in the event of an incident</a:t>
            </a:r>
          </a:p>
          <a:p>
            <a:pPr lvl="1"/>
            <a:r>
              <a:rPr lang="en-US" sz="2600" smtClean="0">
                <a:latin typeface="Arial" charset="0"/>
                <a:cs typeface="Arial" charset="0"/>
              </a:rPr>
              <a:t>Facilitate discussion among various participating entities, such as medical doctors, State and local entities, and the private sector</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pPr eaLnBrk="1" hangingPunct="1"/>
            <a:r>
              <a:rPr lang="en-US" smtClean="0">
                <a:latin typeface="Arial" charset="0"/>
                <a:cs typeface="Arial" charset="0"/>
              </a:rPr>
              <a:t>Resources</a:t>
            </a:r>
          </a:p>
        </p:txBody>
      </p:sp>
      <p:sp>
        <p:nvSpPr>
          <p:cNvPr id="70658" name="Content Placeholder 3"/>
          <p:cNvSpPr>
            <a:spLocks noGrp="1"/>
          </p:cNvSpPr>
          <p:nvPr>
            <p:ph idx="1"/>
          </p:nvPr>
        </p:nvSpPr>
        <p:spPr/>
        <p:txBody>
          <a:bodyPr/>
          <a:lstStyle/>
          <a:p>
            <a:r>
              <a:rPr lang="en-US" smtClean="0">
                <a:latin typeface="Arial" charset="0"/>
                <a:cs typeface="Arial" charset="0"/>
              </a:rPr>
              <a:t>For more information, see </a:t>
            </a:r>
            <a:r>
              <a:rPr lang="en-US" smtClean="0">
                <a:latin typeface="Arial" charset="0"/>
                <a:cs typeface="Arial" charset="0"/>
                <a:hlinkClick r:id="rId2"/>
              </a:rPr>
              <a:t>http://www.fda.gov/fooddefense</a:t>
            </a:r>
            <a:endParaRPr lang="en-US" smtClean="0">
              <a:latin typeface="Arial" charset="0"/>
              <a:cs typeface="Arial" charset="0"/>
            </a:endParaRPr>
          </a:p>
          <a:p>
            <a:r>
              <a:rPr lang="en-US" smtClean="0">
                <a:latin typeface="Arial" charset="0"/>
                <a:cs typeface="Arial" charset="0"/>
              </a:rPr>
              <a:t>For scenario specific resources, see the list in the SITMAN</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US" smtClean="0">
                <a:latin typeface="Arial" charset="0"/>
                <a:cs typeface="Arial" charset="0"/>
              </a:rPr>
              <a:t>Thank you</a:t>
            </a:r>
          </a:p>
        </p:txBody>
      </p:sp>
      <p:sp>
        <p:nvSpPr>
          <p:cNvPr id="71682" name="Content Placeholder 2"/>
          <p:cNvSpPr>
            <a:spLocks noGrp="1"/>
          </p:cNvSpPr>
          <p:nvPr>
            <p:ph idx="1"/>
          </p:nvPr>
        </p:nvSpPr>
        <p:spPr/>
        <p:txBody>
          <a:bodyPr/>
          <a:lstStyle/>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endParaRPr lang="en-US" smtClean="0">
              <a:latin typeface="Arial" charset="0"/>
              <a:cs typeface="Arial" charset="0"/>
            </a:endParaRPr>
          </a:p>
          <a:p>
            <a:pPr algn="ctr">
              <a:buFont typeface="Wingdings" pitchFamily="2" charset="2"/>
              <a:buNone/>
            </a:pPr>
            <a:r>
              <a:rPr lang="en-US" smtClean="0">
                <a:latin typeface="Arial" charset="0"/>
                <a:cs typeface="Arial" charset="0"/>
              </a:rPr>
              <a:t>Questions?</a:t>
            </a:r>
          </a:p>
        </p:txBody>
      </p:sp>
      <p:sp>
        <p:nvSpPr>
          <p:cNvPr id="4" name="Footer Placeholder 3"/>
          <p:cNvSpPr>
            <a:spLocks noGrp="1"/>
          </p:cNvSpPr>
          <p:nvPr>
            <p:ph type="ftr" sz="quarter" idx="10"/>
          </p:nvPr>
        </p:nvSpPr>
        <p:spPr>
          <a:xfrm>
            <a:off x="3124200" y="6356350"/>
            <a:ext cx="4724400" cy="365125"/>
          </a:xfrm>
        </p:spPr>
        <p:txBody>
          <a:bodyPr/>
          <a:lstStyle/>
          <a:p>
            <a:pPr>
              <a:defRPr/>
            </a:pPr>
            <a:r>
              <a:rPr lang="en-US"/>
              <a:t>FOR EXERCISE PURPOSES ONLY</a:t>
            </a:r>
          </a:p>
          <a:p>
            <a:pPr>
              <a:defRPr/>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latin typeface="Arial" charset="0"/>
                <a:cs typeface="Arial" charset="0"/>
              </a:rPr>
              <a:t>Exercise Structure</a:t>
            </a:r>
          </a:p>
        </p:txBody>
      </p:sp>
      <p:sp>
        <p:nvSpPr>
          <p:cNvPr id="21506" name="Content Placeholder 2"/>
          <p:cNvSpPr>
            <a:spLocks noGrp="1"/>
          </p:cNvSpPr>
          <p:nvPr>
            <p:ph idx="1"/>
          </p:nvPr>
        </p:nvSpPr>
        <p:spPr/>
        <p:txBody>
          <a:bodyPr/>
          <a:lstStyle/>
          <a:p>
            <a:r>
              <a:rPr lang="en-US" smtClean="0">
                <a:latin typeface="Arial" charset="0"/>
                <a:cs typeface="Arial" charset="0"/>
              </a:rPr>
              <a:t>This exercise is a highly interactive facilitated exercise with two learning modules:</a:t>
            </a:r>
          </a:p>
          <a:p>
            <a:pPr lvl="1"/>
            <a:r>
              <a:rPr lang="en-US" b="1" smtClean="0">
                <a:latin typeface="Arial" charset="0"/>
                <a:cs typeface="Arial" charset="0"/>
              </a:rPr>
              <a:t>Module 1 – Identification of Outbreak</a:t>
            </a:r>
          </a:p>
          <a:p>
            <a:pPr lvl="1"/>
            <a:r>
              <a:rPr lang="en-US" b="1" smtClean="0">
                <a:latin typeface="Arial" charset="0"/>
                <a:cs typeface="Arial" charset="0"/>
              </a:rPr>
              <a:t>Module 2 – Identification of Food</a:t>
            </a:r>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Arial" charset="0"/>
                <a:cs typeface="Arial" charset="0"/>
              </a:rPr>
              <a:t>Exercise Structure</a:t>
            </a:r>
          </a:p>
        </p:txBody>
      </p:sp>
      <p:sp>
        <p:nvSpPr>
          <p:cNvPr id="22530" name="Content Placeholder 2"/>
          <p:cNvSpPr>
            <a:spLocks noGrp="1"/>
          </p:cNvSpPr>
          <p:nvPr>
            <p:ph idx="1"/>
          </p:nvPr>
        </p:nvSpPr>
        <p:spPr/>
        <p:txBody>
          <a:bodyPr/>
          <a:lstStyle/>
          <a:p>
            <a:r>
              <a:rPr lang="en-US" smtClean="0">
                <a:latin typeface="Arial" charset="0"/>
                <a:cs typeface="Arial" charset="0"/>
              </a:rPr>
              <a:t>Tabletop exercise reflects the policies and procedures currently in use and is accurate as of May, 2011</a:t>
            </a:r>
          </a:p>
          <a:p>
            <a:pPr lvl="1">
              <a:buFont typeface="Arial" charset="0"/>
              <a:buChar char="•"/>
            </a:pPr>
            <a:r>
              <a:rPr lang="en-US" smtClean="0">
                <a:latin typeface="Arial" charset="0"/>
                <a:cs typeface="Arial" charset="0"/>
              </a:rPr>
              <a:t>If there has been an update to the procedure in your jurisdiction, please be sure to make the group aware of the change and work with the facilitator to ensure that all participants understand the update</a:t>
            </a:r>
          </a:p>
          <a:p>
            <a:pPr lvl="1">
              <a:buFont typeface="Arial" charset="0"/>
              <a:buChar char="•"/>
            </a:pPr>
            <a:r>
              <a:rPr lang="en-US" smtClean="0">
                <a:latin typeface="Arial" charset="0"/>
                <a:cs typeface="Arial" charset="0"/>
              </a:rPr>
              <a:t>Scenario is hypothetical- don’t fight the scenario</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noChangeArrowheads="1"/>
          </p:cNvSpPr>
          <p:nvPr>
            <p:ph type="title"/>
          </p:nvPr>
        </p:nvSpPr>
        <p:spPr/>
        <p:txBody>
          <a:bodyPr/>
          <a:lstStyle/>
          <a:p>
            <a:pPr eaLnBrk="1" hangingPunct="1"/>
            <a:r>
              <a:rPr lang="en-US" smtClean="0">
                <a:latin typeface="Arial" charset="0"/>
                <a:cs typeface="Arial" charset="0"/>
              </a:rPr>
              <a:t>Exercise Guidelines</a:t>
            </a:r>
          </a:p>
        </p:txBody>
      </p:sp>
      <p:sp>
        <p:nvSpPr>
          <p:cNvPr id="23554" name="Rectangle 3"/>
          <p:cNvSpPr>
            <a:spLocks noGrp="1" noChangeArrowheads="1"/>
          </p:cNvSpPr>
          <p:nvPr>
            <p:ph idx="1"/>
          </p:nvPr>
        </p:nvSpPr>
        <p:spPr/>
        <p:txBody>
          <a:bodyPr/>
          <a:lstStyle/>
          <a:p>
            <a:r>
              <a:rPr lang="en-US" smtClean="0">
                <a:latin typeface="Arial" charset="0"/>
                <a:cs typeface="Arial" charset="0"/>
              </a:rPr>
              <a:t>Open, low-stress and non-public learning environment, and is not intended to set precedents</a:t>
            </a:r>
          </a:p>
          <a:p>
            <a:r>
              <a:rPr lang="en-US" smtClean="0">
                <a:latin typeface="Arial" charset="0"/>
                <a:cs typeface="Arial" charset="0"/>
              </a:rPr>
              <a:t>Listen to and respect the varying viewpoints of all of the other participants</a:t>
            </a:r>
          </a:p>
          <a:p>
            <a:r>
              <a:rPr lang="en-US" smtClean="0">
                <a:latin typeface="Arial" charset="0"/>
                <a:cs typeface="Arial" charset="0"/>
              </a:rPr>
              <a:t>Scenario is plausible and the events occurred as presented</a:t>
            </a:r>
          </a:p>
          <a:p>
            <a:pPr lvl="1">
              <a:buFont typeface="Arial" charset="0"/>
              <a:buChar char="•"/>
            </a:pPr>
            <a:r>
              <a:rPr lang="en-US" smtClean="0">
                <a:latin typeface="Arial" charset="0"/>
                <a:cs typeface="Arial" charset="0"/>
              </a:rPr>
              <a:t>Suspend your disbelief, and feel free to discuss differing policies and procedures during the breakout discussion</a:t>
            </a: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latin typeface="Arial" charset="0"/>
                <a:cs typeface="Arial" charset="0"/>
              </a:rPr>
              <a:t>Exercise Guidelines</a:t>
            </a:r>
          </a:p>
        </p:txBody>
      </p:sp>
      <p:sp>
        <p:nvSpPr>
          <p:cNvPr id="24578" name="Content Placeholder 2"/>
          <p:cNvSpPr>
            <a:spLocks noGrp="1"/>
          </p:cNvSpPr>
          <p:nvPr>
            <p:ph idx="1"/>
          </p:nvPr>
        </p:nvSpPr>
        <p:spPr/>
        <p:txBody>
          <a:bodyPr/>
          <a:lstStyle/>
          <a:p>
            <a:r>
              <a:rPr lang="en-US" smtClean="0">
                <a:latin typeface="Arial" charset="0"/>
                <a:cs typeface="Arial" charset="0"/>
              </a:rPr>
              <a:t>Work with each other to provide the expertise needed to ensure that our discussion is accurate and thorough</a:t>
            </a:r>
          </a:p>
          <a:p>
            <a:r>
              <a:rPr lang="en-US" smtClean="0">
                <a:latin typeface="Arial" charset="0"/>
                <a:cs typeface="Arial" charset="0"/>
              </a:rPr>
              <a:t>Commit to applying learnings from today’s activities to your job/function and sharing key learnings with colleagues</a:t>
            </a:r>
          </a:p>
          <a:p>
            <a:endParaRPr lang="en-US" smtClean="0">
              <a:latin typeface="Arial" charset="0"/>
              <a:cs typeface="Arial" charset="0"/>
            </a:endParaRPr>
          </a:p>
        </p:txBody>
      </p:sp>
      <p:sp>
        <p:nvSpPr>
          <p:cNvPr id="4" name="Footer Placeholder 3"/>
          <p:cNvSpPr>
            <a:spLocks noGrp="1"/>
          </p:cNvSpPr>
          <p:nvPr>
            <p:ph type="ftr" sz="quarter" idx="10"/>
          </p:nvPr>
        </p:nvSpPr>
        <p:spPr/>
        <p:txBody>
          <a:bodyPr/>
          <a:lstStyle/>
          <a:p>
            <a:pPr>
              <a:defRPr/>
            </a:pPr>
            <a:r>
              <a:rPr lang="en-US"/>
              <a:t>FOR EXERCISE PURPOSES ONLY</a:t>
            </a:r>
          </a:p>
          <a:p>
            <a:pPr>
              <a:defRPr/>
            </a:pP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2091</TotalTime>
  <Words>2518</Words>
  <Application>Microsoft Office PowerPoint</Application>
  <PresentationFormat>On-screen Show (4:3)</PresentationFormat>
  <Paragraphs>340</Paragraphs>
  <Slides>51</Slides>
  <Notes>4</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Wilted Woes Tabletop Exercise</vt:lpstr>
      <vt:lpstr>Introduction</vt:lpstr>
      <vt:lpstr>Introduction</vt:lpstr>
      <vt:lpstr>Introduction</vt:lpstr>
      <vt:lpstr>Introduction</vt:lpstr>
      <vt:lpstr>Exercise Structure</vt:lpstr>
      <vt:lpstr>Exercise Structure</vt:lpstr>
      <vt:lpstr>Exercise Guidelines</vt:lpstr>
      <vt:lpstr>Exercise Guidelines</vt:lpstr>
      <vt:lpstr>Exercise Objectives</vt:lpstr>
      <vt:lpstr>Exercise Objectives (cont.)</vt:lpstr>
      <vt:lpstr>Roles and Responsibilities</vt:lpstr>
      <vt:lpstr>Roles and Responsibilities</vt:lpstr>
      <vt:lpstr>Personal Learning Inventory (PLI)</vt:lpstr>
      <vt:lpstr>Module 1: Identification of Outbreak</vt:lpstr>
      <vt:lpstr>Module 1: Identification of Outbreak</vt:lpstr>
      <vt:lpstr>Module 1: Identification of Outbreak</vt:lpstr>
      <vt:lpstr>Module 1: Identification of Outbreak</vt:lpstr>
      <vt:lpstr>Module 1: Laboratory status in affected states to date</vt:lpstr>
      <vt:lpstr>Module 1: Identification of Outbreak</vt:lpstr>
      <vt:lpstr>Module 1: Identification of Outbreak</vt:lpstr>
      <vt:lpstr>Module 1: Identification of Outbreak</vt:lpstr>
      <vt:lpstr>Module 1: Identification of Outbreak</vt:lpstr>
      <vt:lpstr>Module 1: Identification of Outbreak</vt:lpstr>
      <vt:lpstr>Module 1: Identification of Outbreak</vt:lpstr>
      <vt:lpstr>Module 1: Identification of Outbreak</vt:lpstr>
      <vt:lpstr>Module 1: Identification of Outbreak</vt:lpstr>
      <vt:lpstr>Summary of Developments</vt:lpstr>
      <vt:lpstr>Table Activity Session</vt:lpstr>
      <vt:lpstr>Breakout Session</vt:lpstr>
      <vt:lpstr>Break Time</vt:lpstr>
      <vt:lpstr>Module 2: Identification of Food</vt:lpstr>
      <vt:lpstr>Module 2: Identification of Food</vt:lpstr>
      <vt:lpstr>Module 2: Identification of Food</vt:lpstr>
      <vt:lpstr>Module 2: Identification of Food</vt:lpstr>
      <vt:lpstr>Module 2: Identification of Food</vt:lpstr>
      <vt:lpstr>Module 2: Identification of Food</vt:lpstr>
      <vt:lpstr>Module 2: Identification of Food</vt:lpstr>
      <vt:lpstr>Module 2: Identification of Food</vt:lpstr>
      <vt:lpstr>Module 2: Identification of Food</vt:lpstr>
      <vt:lpstr>Summary of Developments</vt:lpstr>
      <vt:lpstr>Summary of Developments, cont.</vt:lpstr>
      <vt:lpstr>Summary of Developments, cont</vt:lpstr>
      <vt:lpstr>Table Activity Session</vt:lpstr>
      <vt:lpstr>Break Out Session</vt:lpstr>
      <vt:lpstr>Exercise Objectives</vt:lpstr>
      <vt:lpstr>Exercise Objectives (cont.)</vt:lpstr>
      <vt:lpstr>Wrap-up Activities</vt:lpstr>
      <vt:lpstr>Wrap-up Activities</vt:lpstr>
      <vt:lpstr>Resources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Header</dc:title>
  <dc:creator>ecarr</dc:creator>
  <cp:lastModifiedBy>Jason.bashura</cp:lastModifiedBy>
  <cp:revision>198</cp:revision>
  <dcterms:created xsi:type="dcterms:W3CDTF">2009-02-11T18:07:10Z</dcterms:created>
  <dcterms:modified xsi:type="dcterms:W3CDTF">2011-12-23T13:13:50Z</dcterms:modified>
</cp:coreProperties>
</file>