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2"/>
  </p:notesMasterIdLst>
  <p:sldIdLst>
    <p:sldId id="262" r:id="rId2"/>
    <p:sldId id="263" r:id="rId3"/>
    <p:sldId id="264" r:id="rId4"/>
    <p:sldId id="265" r:id="rId5"/>
    <p:sldId id="266" r:id="rId6"/>
    <p:sldId id="267" r:id="rId7"/>
    <p:sldId id="280" r:id="rId8"/>
    <p:sldId id="281" r:id="rId9"/>
    <p:sldId id="282" r:id="rId10"/>
    <p:sldId id="283" r:id="rId11"/>
    <p:sldId id="268" r:id="rId12"/>
    <p:sldId id="269" r:id="rId13"/>
    <p:sldId id="270" r:id="rId14"/>
    <p:sldId id="272" r:id="rId15"/>
    <p:sldId id="294" r:id="rId16"/>
    <p:sldId id="295" r:id="rId17"/>
    <p:sldId id="296" r:id="rId18"/>
    <p:sldId id="284" r:id="rId19"/>
    <p:sldId id="297" r:id="rId20"/>
    <p:sldId id="298" r:id="rId21"/>
    <p:sldId id="273" r:id="rId22"/>
    <p:sldId id="274" r:id="rId23"/>
    <p:sldId id="293" r:id="rId24"/>
    <p:sldId id="285" r:id="rId25"/>
    <p:sldId id="286" r:id="rId26"/>
    <p:sldId id="287" r:id="rId27"/>
    <p:sldId id="303" r:id="rId28"/>
    <p:sldId id="304" r:id="rId29"/>
    <p:sldId id="288" r:id="rId30"/>
    <p:sldId id="260" r:id="rId31"/>
    <p:sldId id="276" r:id="rId32"/>
    <p:sldId id="278" r:id="rId33"/>
    <p:sldId id="299" r:id="rId34"/>
    <p:sldId id="300" r:id="rId35"/>
    <p:sldId id="290" r:id="rId36"/>
    <p:sldId id="291" r:id="rId37"/>
    <p:sldId id="292" r:id="rId38"/>
    <p:sldId id="301" r:id="rId39"/>
    <p:sldId id="302" r:id="rId40"/>
    <p:sldId id="27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2E8F"/>
    <a:srgbClr val="FF0000"/>
    <a:srgbClr val="FFFF66"/>
    <a:srgbClr val="FFFF00"/>
    <a:srgbClr val="FFFF9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3934B-3547-462A-8842-0312603A546E}" v="10" dt="2021-06-22T14:25:28.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49" autoAdjust="0"/>
  </p:normalViewPr>
  <p:slideViewPr>
    <p:cSldViewPr>
      <p:cViewPr varScale="1">
        <p:scale>
          <a:sx n="74" d="100"/>
          <a:sy n="74" d="100"/>
        </p:scale>
        <p:origin x="331" y="67"/>
      </p:cViewPr>
      <p:guideLst>
        <p:guide orient="horz" pos="2160"/>
        <p:guide pos="2880"/>
      </p:guideLst>
    </p:cSldViewPr>
  </p:slideViewPr>
  <p:outlineViewPr>
    <p:cViewPr>
      <p:scale>
        <a:sx n="33" d="100"/>
        <a:sy n="33" d="100"/>
      </p:scale>
      <p:origin x="0" y="-360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0274466-0CFB-4DD1-BFBD-1E02841D61F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cs typeface="+mn-cs"/>
              </a:defRPr>
            </a:lvl1pPr>
          </a:lstStyle>
          <a:p>
            <a:pPr>
              <a:defRPr/>
            </a:pPr>
            <a:endParaRPr lang="en-US"/>
          </a:p>
        </p:txBody>
      </p:sp>
      <p:sp>
        <p:nvSpPr>
          <p:cNvPr id="50179" name="Rectangle 3">
            <a:extLst>
              <a:ext uri="{FF2B5EF4-FFF2-40B4-BE49-F238E27FC236}">
                <a16:creationId xmlns:a16="http://schemas.microsoft.com/office/drawing/2014/main" id="{2D64445A-EBF3-45D2-9233-8DAC5669B44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cs typeface="+mn-cs"/>
              </a:defRPr>
            </a:lvl1pPr>
          </a:lstStyle>
          <a:p>
            <a:pPr>
              <a:defRPr/>
            </a:pPr>
            <a:endParaRPr lang="en-US"/>
          </a:p>
        </p:txBody>
      </p:sp>
      <p:sp>
        <p:nvSpPr>
          <p:cNvPr id="34820" name="Rectangle 4">
            <a:extLst>
              <a:ext uri="{FF2B5EF4-FFF2-40B4-BE49-F238E27FC236}">
                <a16:creationId xmlns:a16="http://schemas.microsoft.com/office/drawing/2014/main" id="{F18B3EBF-8FD0-4F8B-A11D-21F8DD0FF28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a:extLst>
              <a:ext uri="{FF2B5EF4-FFF2-40B4-BE49-F238E27FC236}">
                <a16:creationId xmlns:a16="http://schemas.microsoft.com/office/drawing/2014/main" id="{0A44A059-AF0A-4507-AFA9-09ACDC64257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a:extLst>
              <a:ext uri="{FF2B5EF4-FFF2-40B4-BE49-F238E27FC236}">
                <a16:creationId xmlns:a16="http://schemas.microsoft.com/office/drawing/2014/main" id="{ECD9A164-616D-4B9D-9822-A3B46E846D4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cs typeface="+mn-cs"/>
              </a:defRPr>
            </a:lvl1pPr>
          </a:lstStyle>
          <a:p>
            <a:pPr>
              <a:defRPr/>
            </a:pPr>
            <a:endParaRPr lang="en-US"/>
          </a:p>
        </p:txBody>
      </p:sp>
      <p:sp>
        <p:nvSpPr>
          <p:cNvPr id="50183" name="Rectangle 7">
            <a:extLst>
              <a:ext uri="{FF2B5EF4-FFF2-40B4-BE49-F238E27FC236}">
                <a16:creationId xmlns:a16="http://schemas.microsoft.com/office/drawing/2014/main" id="{20BB37B9-9FD8-4C2B-A86D-C9E8015178B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4F1A983-CBA3-4AC1-9B8D-4245961EBF3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458F28E-BEF3-47F9-BF9C-75EBEB6BF0F1}"/>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EA9618-8789-4AD6-842E-7E66D6534B78}" type="slidenum">
              <a:rPr lang="en-US" altLang="en-US"/>
              <a:pPr eaLnBrk="1" hangingPunct="1"/>
              <a:t>2</a:t>
            </a:fld>
            <a:endParaRPr lang="en-US" altLang="en-US"/>
          </a:p>
        </p:txBody>
      </p:sp>
      <p:sp>
        <p:nvSpPr>
          <p:cNvPr id="35843" name="Rectangle 2">
            <a:extLst>
              <a:ext uri="{FF2B5EF4-FFF2-40B4-BE49-F238E27FC236}">
                <a16:creationId xmlns:a16="http://schemas.microsoft.com/office/drawing/2014/main" id="{8E81A356-DF7C-44D3-BE36-AEBC1300B3E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27561F9-1B4F-4814-A037-4E3EEB12093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C29115A-6FE1-4F0C-88B0-3CA6A9AF850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03F3E9-2D44-4122-B23C-F86028E30725}" type="slidenum">
              <a:rPr lang="en-US" altLang="en-US"/>
              <a:pPr eaLnBrk="1" hangingPunct="1"/>
              <a:t>4</a:t>
            </a:fld>
            <a:endParaRPr lang="en-US" altLang="en-US"/>
          </a:p>
        </p:txBody>
      </p:sp>
      <p:sp>
        <p:nvSpPr>
          <p:cNvPr id="36867" name="Rectangle 2">
            <a:extLst>
              <a:ext uri="{FF2B5EF4-FFF2-40B4-BE49-F238E27FC236}">
                <a16:creationId xmlns:a16="http://schemas.microsoft.com/office/drawing/2014/main" id="{DC5B419F-5B0A-4FBA-AB07-29A7758AFF0E}"/>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8F19170-095F-4F19-AC58-FD99E7778E1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89F7E11-FB3A-4D4F-B80E-A95241159CF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0BC9E9-42BE-4A8A-B754-CC3087939481}" type="slidenum">
              <a:rPr lang="en-US" altLang="en-US"/>
              <a:pPr eaLnBrk="1" hangingPunct="1"/>
              <a:t>21</a:t>
            </a:fld>
            <a:endParaRPr lang="en-US" altLang="en-US"/>
          </a:p>
        </p:txBody>
      </p:sp>
      <p:sp>
        <p:nvSpPr>
          <p:cNvPr id="37891" name="Rectangle 2">
            <a:extLst>
              <a:ext uri="{FF2B5EF4-FFF2-40B4-BE49-F238E27FC236}">
                <a16:creationId xmlns:a16="http://schemas.microsoft.com/office/drawing/2014/main" id="{ADE5040E-5AE6-4851-AA5F-8BFECF84AE1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9C6CEFA-689C-4E78-8F0C-90F3546057B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6AB5848-AE8D-4B2B-B61A-235589FC741A}"/>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A68B5C-EA89-4A24-B27C-3EDAF1EC674B}" type="slidenum">
              <a:rPr lang="en-US" altLang="en-US"/>
              <a:pPr eaLnBrk="1" hangingPunct="1"/>
              <a:t>22</a:t>
            </a:fld>
            <a:endParaRPr lang="en-US" altLang="en-US"/>
          </a:p>
        </p:txBody>
      </p:sp>
      <p:sp>
        <p:nvSpPr>
          <p:cNvPr id="38915" name="Rectangle 2">
            <a:extLst>
              <a:ext uri="{FF2B5EF4-FFF2-40B4-BE49-F238E27FC236}">
                <a16:creationId xmlns:a16="http://schemas.microsoft.com/office/drawing/2014/main" id="{1B39AB17-ED30-419C-93BB-39926526EA4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567C91D7-1777-47A3-8833-650F7C4939A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3769718-093A-48D1-B090-82A40D22059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F5E68C-3336-491E-9E0B-D94711883C06}" type="slidenum">
              <a:rPr lang="en-US" altLang="en-US"/>
              <a:pPr eaLnBrk="1" hangingPunct="1"/>
              <a:t>30</a:t>
            </a:fld>
            <a:endParaRPr lang="en-US" altLang="en-US"/>
          </a:p>
        </p:txBody>
      </p:sp>
      <p:sp>
        <p:nvSpPr>
          <p:cNvPr id="39939" name="Rectangle 2">
            <a:extLst>
              <a:ext uri="{FF2B5EF4-FFF2-40B4-BE49-F238E27FC236}">
                <a16:creationId xmlns:a16="http://schemas.microsoft.com/office/drawing/2014/main" id="{8062CFF6-48E2-488A-9DEE-C2BC84CF7B7E}"/>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7A7D1D1-FC6E-4998-A887-B13619ECD4D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3165671-282D-4B76-82E5-3C4ACDC8E65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3189D9-877A-42D1-A76D-63B30FF559A9}" type="slidenum">
              <a:rPr lang="en-US" altLang="en-US"/>
              <a:pPr eaLnBrk="1" hangingPunct="1"/>
              <a:t>31</a:t>
            </a:fld>
            <a:endParaRPr lang="en-US" altLang="en-US"/>
          </a:p>
        </p:txBody>
      </p:sp>
      <p:sp>
        <p:nvSpPr>
          <p:cNvPr id="40963" name="Rectangle 2">
            <a:extLst>
              <a:ext uri="{FF2B5EF4-FFF2-40B4-BE49-F238E27FC236}">
                <a16:creationId xmlns:a16="http://schemas.microsoft.com/office/drawing/2014/main" id="{6389ABD6-8264-413F-B57B-1B69E8E8646A}"/>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FC35FC36-F81C-4A9F-81A9-85AA252F2CC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64FF82F-FC5F-4E28-92D9-630478B90BB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68C8B6-F7D1-4CE8-BA8C-D93A39C1A747}" type="slidenum">
              <a:rPr lang="en-US" altLang="en-US"/>
              <a:pPr eaLnBrk="1" hangingPunct="1"/>
              <a:t>40</a:t>
            </a:fld>
            <a:endParaRPr lang="en-US" altLang="en-US"/>
          </a:p>
        </p:txBody>
      </p:sp>
      <p:sp>
        <p:nvSpPr>
          <p:cNvPr id="41987" name="Rectangle 2">
            <a:extLst>
              <a:ext uri="{FF2B5EF4-FFF2-40B4-BE49-F238E27FC236}">
                <a16:creationId xmlns:a16="http://schemas.microsoft.com/office/drawing/2014/main" id="{204D1320-16F3-4E23-BEA7-F14FEFBE4C8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23EAF17-87ED-45F3-9EAE-A7EF6CA887F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a:extLst>
              <a:ext uri="{FF2B5EF4-FFF2-40B4-BE49-F238E27FC236}">
                <a16:creationId xmlns:a16="http://schemas.microsoft.com/office/drawing/2014/main" id="{9F0EEA58-0D0B-4FDC-AB95-AC3471135813}"/>
              </a:ext>
            </a:extLst>
          </p:cNvPr>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Oval 8">
            <a:extLst>
              <a:ext uri="{FF2B5EF4-FFF2-40B4-BE49-F238E27FC236}">
                <a16:creationId xmlns:a16="http://schemas.microsoft.com/office/drawing/2014/main" id="{0AFA1F9A-C360-4F56-8B99-CAC9B6D92311}"/>
              </a:ext>
            </a:extLst>
          </p:cNvPr>
          <p:cNvSpPr>
            <a:spLocks noChangeArrowheads="1"/>
          </p:cNvSpPr>
          <p:nvPr/>
        </p:nvSpPr>
        <p:spPr bwMode="auto">
          <a:xfrm>
            <a:off x="163513" y="2103438"/>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Oval 9">
            <a:extLst>
              <a:ext uri="{FF2B5EF4-FFF2-40B4-BE49-F238E27FC236}">
                <a16:creationId xmlns:a16="http://schemas.microsoft.com/office/drawing/2014/main" id="{6EE90C1D-70D3-4041-B8BF-7CECA4873EE6}"/>
              </a:ext>
            </a:extLst>
          </p:cNvPr>
          <p:cNvSpPr>
            <a:spLocks noChangeArrowheads="1"/>
          </p:cNvSpPr>
          <p:nvPr/>
        </p:nvSpPr>
        <p:spPr bwMode="auto">
          <a:xfrm>
            <a:off x="739775" y="2105025"/>
            <a:ext cx="349250"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 name="Oval 10">
            <a:extLst>
              <a:ext uri="{FF2B5EF4-FFF2-40B4-BE49-F238E27FC236}">
                <a16:creationId xmlns:a16="http://schemas.microsoft.com/office/drawing/2014/main" id="{E4197513-DD61-454F-8937-71AEB4BA033E}"/>
              </a:ext>
            </a:extLst>
          </p:cNvPr>
          <p:cNvSpPr>
            <a:spLocks noChangeArrowheads="1"/>
          </p:cNvSpPr>
          <p:nvPr/>
        </p:nvSpPr>
        <p:spPr bwMode="auto">
          <a:xfrm>
            <a:off x="1317625" y="2105025"/>
            <a:ext cx="347663"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87042" name="Rectangle 2"/>
          <p:cNvSpPr>
            <a:spLocks noGrp="1" noChangeArrowheads="1"/>
          </p:cNvSpPr>
          <p:nvPr>
            <p:ph type="ctrTitle"/>
          </p:nvPr>
        </p:nvSpPr>
        <p:spPr>
          <a:xfrm>
            <a:off x="2133600" y="1371600"/>
            <a:ext cx="6477000" cy="1752600"/>
          </a:xfrm>
        </p:spPr>
        <p:txBody>
          <a:bodyPr/>
          <a:lstStyle>
            <a:lvl1pPr>
              <a:defRPr sz="5400"/>
            </a:lvl1pPr>
          </a:lstStyle>
          <a:p>
            <a:pPr lvl="0"/>
            <a:r>
              <a:rPr lang="en-US" noProof="0"/>
              <a:t>Click to edit Master title style</a:t>
            </a:r>
          </a:p>
        </p:txBody>
      </p:sp>
      <p:sp>
        <p:nvSpPr>
          <p:cNvPr id="87043"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pPr lvl="0"/>
            <a:r>
              <a:rPr lang="en-US" noProof="0"/>
              <a:t>Click to edit Master subtitle style</a:t>
            </a:r>
          </a:p>
        </p:txBody>
      </p:sp>
      <p:sp>
        <p:nvSpPr>
          <p:cNvPr id="8" name="Rectangle 4">
            <a:extLst>
              <a:ext uri="{FF2B5EF4-FFF2-40B4-BE49-F238E27FC236}">
                <a16:creationId xmlns:a16="http://schemas.microsoft.com/office/drawing/2014/main" id="{641760FB-C684-4092-A0D1-0D042BC3183D}"/>
              </a:ext>
            </a:extLst>
          </p:cNvPr>
          <p:cNvSpPr>
            <a:spLocks noGrp="1" noChangeArrowheads="1"/>
          </p:cNvSpPr>
          <p:nvPr>
            <p:ph type="dt" sz="half" idx="10"/>
          </p:nvPr>
        </p:nvSpPr>
        <p:spPr>
          <a:xfrm>
            <a:off x="7086600" y="6248400"/>
            <a:ext cx="1524000" cy="457200"/>
          </a:xfrm>
        </p:spPr>
        <p:txBody>
          <a:bodyPr/>
          <a:lstStyle>
            <a:lvl1pPr>
              <a:defRPr smtClean="0"/>
            </a:lvl1pPr>
          </a:lstStyle>
          <a:p>
            <a:pPr>
              <a:defRPr/>
            </a:pPr>
            <a:endParaRPr lang="en-US"/>
          </a:p>
        </p:txBody>
      </p:sp>
      <p:sp>
        <p:nvSpPr>
          <p:cNvPr id="9" name="Rectangle 5">
            <a:extLst>
              <a:ext uri="{FF2B5EF4-FFF2-40B4-BE49-F238E27FC236}">
                <a16:creationId xmlns:a16="http://schemas.microsoft.com/office/drawing/2014/main" id="{D0F9F549-78DA-4C79-84CA-68DA1F6FDEBF}"/>
              </a:ext>
            </a:extLst>
          </p:cNvPr>
          <p:cNvSpPr>
            <a:spLocks noGrp="1" noChangeArrowheads="1"/>
          </p:cNvSpPr>
          <p:nvPr>
            <p:ph type="ftr" sz="quarter" idx="11"/>
          </p:nvPr>
        </p:nvSpPr>
        <p:spPr>
          <a:xfrm>
            <a:off x="3810000" y="6248400"/>
            <a:ext cx="2895600" cy="457200"/>
          </a:xfrm>
        </p:spPr>
        <p:txBody>
          <a:bodyPr/>
          <a:lstStyle>
            <a:lvl1pPr>
              <a:defRPr smtClean="0"/>
            </a:lvl1pPr>
          </a:lstStyle>
          <a:p>
            <a:pPr>
              <a:defRPr/>
            </a:pPr>
            <a:endParaRPr lang="en-US"/>
          </a:p>
        </p:txBody>
      </p:sp>
      <p:sp>
        <p:nvSpPr>
          <p:cNvPr id="10" name="Rectangle 6">
            <a:extLst>
              <a:ext uri="{FF2B5EF4-FFF2-40B4-BE49-F238E27FC236}">
                <a16:creationId xmlns:a16="http://schemas.microsoft.com/office/drawing/2014/main" id="{54AAC78A-D04F-4E43-BFBA-0DC2A248AA09}"/>
              </a:ext>
            </a:extLst>
          </p:cNvPr>
          <p:cNvSpPr>
            <a:spLocks noGrp="1" noChangeArrowheads="1"/>
          </p:cNvSpPr>
          <p:nvPr>
            <p:ph type="sldNum" sz="quarter" idx="12"/>
          </p:nvPr>
        </p:nvSpPr>
        <p:spPr>
          <a:xfrm>
            <a:off x="2209800" y="6248400"/>
            <a:ext cx="1219200" cy="457200"/>
          </a:xfrm>
        </p:spPr>
        <p:txBody>
          <a:bodyPr/>
          <a:lstStyle>
            <a:lvl1pPr>
              <a:defRPr/>
            </a:lvl1pPr>
          </a:lstStyle>
          <a:p>
            <a:fld id="{D40CD5FD-49F8-4C84-9931-A5130284C71A}" type="slidenum">
              <a:rPr lang="en-US" altLang="en-US"/>
              <a:pPr/>
              <a:t>‹#›</a:t>
            </a:fld>
            <a:endParaRPr lang="en-US" altLang="en-US"/>
          </a:p>
        </p:txBody>
      </p:sp>
    </p:spTree>
    <p:extLst>
      <p:ext uri="{BB962C8B-B14F-4D97-AF65-F5344CB8AC3E}">
        <p14:creationId xmlns:p14="http://schemas.microsoft.com/office/powerpoint/2010/main" val="2058921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C94006-F0CC-4D96-8D2B-458A943859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0FDE5E-B230-4CB2-AC43-F78CBDCF03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ABD48A-B62E-4A7F-A9A0-FA59431FC448}"/>
              </a:ext>
            </a:extLst>
          </p:cNvPr>
          <p:cNvSpPr>
            <a:spLocks noGrp="1" noChangeArrowheads="1"/>
          </p:cNvSpPr>
          <p:nvPr>
            <p:ph type="sldNum" sz="quarter" idx="12"/>
          </p:nvPr>
        </p:nvSpPr>
        <p:spPr>
          <a:ln/>
        </p:spPr>
        <p:txBody>
          <a:bodyPr/>
          <a:lstStyle>
            <a:lvl1pPr>
              <a:defRPr/>
            </a:lvl1pPr>
          </a:lstStyle>
          <a:p>
            <a:fld id="{A4939F3D-7131-4613-A4DF-5A4187A49610}" type="slidenum">
              <a:rPr lang="en-US" altLang="en-US"/>
              <a:pPr/>
              <a:t>‹#›</a:t>
            </a:fld>
            <a:endParaRPr lang="en-US" altLang="en-US"/>
          </a:p>
        </p:txBody>
      </p:sp>
    </p:spTree>
    <p:extLst>
      <p:ext uri="{BB962C8B-B14F-4D97-AF65-F5344CB8AC3E}">
        <p14:creationId xmlns:p14="http://schemas.microsoft.com/office/powerpoint/2010/main" val="418488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50125E-1B5D-4865-A5E4-64BAEB9CD4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A31D0D-4ADD-47D1-80B8-316080A425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38411F-02C9-4FCC-8402-44DA871F3CFB}"/>
              </a:ext>
            </a:extLst>
          </p:cNvPr>
          <p:cNvSpPr>
            <a:spLocks noGrp="1" noChangeArrowheads="1"/>
          </p:cNvSpPr>
          <p:nvPr>
            <p:ph type="sldNum" sz="quarter" idx="12"/>
          </p:nvPr>
        </p:nvSpPr>
        <p:spPr>
          <a:ln/>
        </p:spPr>
        <p:txBody>
          <a:bodyPr/>
          <a:lstStyle>
            <a:lvl1pPr>
              <a:defRPr/>
            </a:lvl1pPr>
          </a:lstStyle>
          <a:p>
            <a:fld id="{790B9BF9-A5FD-48BA-B913-DFB60BA004DC}" type="slidenum">
              <a:rPr lang="en-US" altLang="en-US"/>
              <a:pPr/>
              <a:t>‹#›</a:t>
            </a:fld>
            <a:endParaRPr lang="en-US" altLang="en-US"/>
          </a:p>
        </p:txBody>
      </p:sp>
    </p:spTree>
    <p:extLst>
      <p:ext uri="{BB962C8B-B14F-4D97-AF65-F5344CB8AC3E}">
        <p14:creationId xmlns:p14="http://schemas.microsoft.com/office/powerpoint/2010/main" val="2237764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a:t>Click to edit Master title style</a:t>
            </a:r>
          </a:p>
        </p:txBody>
      </p:sp>
      <p:sp>
        <p:nvSpPr>
          <p:cNvPr id="3" name="Text Placeholder 2"/>
          <p:cNvSpPr>
            <a:spLocks noGrp="1"/>
          </p:cNvSpPr>
          <p:nvPr>
            <p:ph type="body" sz="half" idx="1"/>
          </p:nvPr>
        </p:nvSpPr>
        <p:spPr>
          <a:xfrm>
            <a:off x="15240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15BD45E-A9E7-4013-970D-D64889DF37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963507-DC8F-4FD2-AAF8-4E507F69C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3D0E60-7300-4D82-BC97-48858B870571}"/>
              </a:ext>
            </a:extLst>
          </p:cNvPr>
          <p:cNvSpPr>
            <a:spLocks noGrp="1" noChangeArrowheads="1"/>
          </p:cNvSpPr>
          <p:nvPr>
            <p:ph type="sldNum" sz="quarter" idx="12"/>
          </p:nvPr>
        </p:nvSpPr>
        <p:spPr>
          <a:ln/>
        </p:spPr>
        <p:txBody>
          <a:bodyPr/>
          <a:lstStyle>
            <a:lvl1pPr>
              <a:defRPr/>
            </a:lvl1pPr>
          </a:lstStyle>
          <a:p>
            <a:fld id="{5A89E54C-5E62-47FE-937F-0A7067CE8FB0}" type="slidenum">
              <a:rPr lang="en-US" altLang="en-US"/>
              <a:pPr/>
              <a:t>‹#›</a:t>
            </a:fld>
            <a:endParaRPr lang="en-US" altLang="en-US"/>
          </a:p>
        </p:txBody>
      </p:sp>
    </p:spTree>
    <p:extLst>
      <p:ext uri="{BB962C8B-B14F-4D97-AF65-F5344CB8AC3E}">
        <p14:creationId xmlns:p14="http://schemas.microsoft.com/office/powerpoint/2010/main" val="2240274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1F38-8E3E-4826-880E-20FC2F6EED85}"/>
              </a:ext>
            </a:extLst>
          </p:cNvPr>
          <p:cNvSpPr>
            <a:spLocks noGrp="1"/>
          </p:cNvSpPr>
          <p:nvPr>
            <p:ph type="title"/>
          </p:nvPr>
        </p:nvSpPr>
        <p:spPr>
          <a:xfrm>
            <a:off x="1524000" y="190500"/>
            <a:ext cx="7010400" cy="15271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5FD3C9D-C050-41BA-8FBE-4865AD7AF731}"/>
              </a:ext>
            </a:extLst>
          </p:cNvPr>
          <p:cNvSpPr>
            <a:spLocks noGrp="1"/>
          </p:cNvSpPr>
          <p:nvPr>
            <p:ph sz="half" idx="1"/>
          </p:nvPr>
        </p:nvSpPr>
        <p:spPr>
          <a:xfrm>
            <a:off x="15240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453838-D0F2-42D8-B1DC-CF6A163A880F}"/>
              </a:ext>
            </a:extLst>
          </p:cNvPr>
          <p:cNvSpPr>
            <a:spLocks noGrp="1"/>
          </p:cNvSpPr>
          <p:nvPr>
            <p:ph type="body" sz="half" idx="2"/>
          </p:nvPr>
        </p:nvSpPr>
        <p:spPr>
          <a:xfrm>
            <a:off x="51054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F881BB-62F0-4383-9676-F1362795CDD7}"/>
              </a:ext>
            </a:extLst>
          </p:cNvPr>
          <p:cNvSpPr>
            <a:spLocks noGrp="1"/>
          </p:cNvSpPr>
          <p:nvPr>
            <p:ph type="dt" sz="half" idx="10"/>
          </p:nvPr>
        </p:nvSpPr>
        <p:spPr>
          <a:xfrm>
            <a:off x="66294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25D587-1F65-48EC-8C78-338FB7B07970}"/>
              </a:ext>
            </a:extLst>
          </p:cNvPr>
          <p:cNvSpPr>
            <a:spLocks noGrp="1"/>
          </p:cNvSpPr>
          <p:nvPr>
            <p:ph type="ftr" sz="quarter" idx="11"/>
          </p:nvPr>
        </p:nvSpPr>
        <p:spPr>
          <a:xfrm>
            <a:off x="32766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2478C75-4D1D-4B83-8D09-FB0DEFB76CDC}"/>
              </a:ext>
            </a:extLst>
          </p:cNvPr>
          <p:cNvSpPr>
            <a:spLocks noGrp="1"/>
          </p:cNvSpPr>
          <p:nvPr>
            <p:ph type="sldNum" sz="quarter" idx="12"/>
          </p:nvPr>
        </p:nvSpPr>
        <p:spPr>
          <a:xfrm>
            <a:off x="1524000" y="6248400"/>
            <a:ext cx="1295400" cy="457200"/>
          </a:xfrm>
        </p:spPr>
        <p:txBody>
          <a:bodyPr/>
          <a:lstStyle>
            <a:lvl1pPr>
              <a:defRPr/>
            </a:lvl1pPr>
          </a:lstStyle>
          <a:p>
            <a:fld id="{FCE0CDF7-5193-4972-821B-B9480CD2BBED}" type="slidenum">
              <a:rPr lang="en-US" altLang="en-US"/>
              <a:pPr/>
              <a:t>‹#›</a:t>
            </a:fld>
            <a:endParaRPr lang="en-US" altLang="en-US"/>
          </a:p>
        </p:txBody>
      </p:sp>
    </p:spTree>
    <p:extLst>
      <p:ext uri="{BB962C8B-B14F-4D97-AF65-F5344CB8AC3E}">
        <p14:creationId xmlns:p14="http://schemas.microsoft.com/office/powerpoint/2010/main" val="337588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D0993A-B43D-4AB6-BFE2-50E110C19C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BB7722-8FEE-4F3E-87A1-C716312153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01D023-E76F-4C65-87E3-FDA8C68B146F}"/>
              </a:ext>
            </a:extLst>
          </p:cNvPr>
          <p:cNvSpPr>
            <a:spLocks noGrp="1" noChangeArrowheads="1"/>
          </p:cNvSpPr>
          <p:nvPr>
            <p:ph type="sldNum" sz="quarter" idx="12"/>
          </p:nvPr>
        </p:nvSpPr>
        <p:spPr>
          <a:ln/>
        </p:spPr>
        <p:txBody>
          <a:bodyPr/>
          <a:lstStyle>
            <a:lvl1pPr>
              <a:defRPr/>
            </a:lvl1pPr>
          </a:lstStyle>
          <a:p>
            <a:fld id="{DAD57DD6-B706-4114-96C7-CF4488C20484}" type="slidenum">
              <a:rPr lang="en-US" altLang="en-US"/>
              <a:pPr/>
              <a:t>‹#›</a:t>
            </a:fld>
            <a:endParaRPr lang="en-US" altLang="en-US"/>
          </a:p>
        </p:txBody>
      </p:sp>
    </p:spTree>
    <p:extLst>
      <p:ext uri="{BB962C8B-B14F-4D97-AF65-F5344CB8AC3E}">
        <p14:creationId xmlns:p14="http://schemas.microsoft.com/office/powerpoint/2010/main" val="349085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6AD2518-8F67-47ED-988A-B339846848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930A95-B5DF-4F61-8228-6F2747851A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FB20E5-640B-4B0D-9579-909E58ED0350}"/>
              </a:ext>
            </a:extLst>
          </p:cNvPr>
          <p:cNvSpPr>
            <a:spLocks noGrp="1" noChangeArrowheads="1"/>
          </p:cNvSpPr>
          <p:nvPr>
            <p:ph type="sldNum" sz="quarter" idx="12"/>
          </p:nvPr>
        </p:nvSpPr>
        <p:spPr>
          <a:ln/>
        </p:spPr>
        <p:txBody>
          <a:bodyPr/>
          <a:lstStyle>
            <a:lvl1pPr>
              <a:defRPr/>
            </a:lvl1pPr>
          </a:lstStyle>
          <a:p>
            <a:fld id="{53AE3393-7330-4A69-B6E2-4CE136074853}" type="slidenum">
              <a:rPr lang="en-US" altLang="en-US"/>
              <a:pPr/>
              <a:t>‹#›</a:t>
            </a:fld>
            <a:endParaRPr lang="en-US" altLang="en-US"/>
          </a:p>
        </p:txBody>
      </p:sp>
    </p:spTree>
    <p:extLst>
      <p:ext uri="{BB962C8B-B14F-4D97-AF65-F5344CB8AC3E}">
        <p14:creationId xmlns:p14="http://schemas.microsoft.com/office/powerpoint/2010/main" val="416705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84DAE4F-A2E4-44F8-8B53-DCA35B54D0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D1D4E6-C07C-41C6-921E-3EB7F93BB8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33497E-7583-4793-8431-5CC1F5074C33}"/>
              </a:ext>
            </a:extLst>
          </p:cNvPr>
          <p:cNvSpPr>
            <a:spLocks noGrp="1" noChangeArrowheads="1"/>
          </p:cNvSpPr>
          <p:nvPr>
            <p:ph type="sldNum" sz="quarter" idx="12"/>
          </p:nvPr>
        </p:nvSpPr>
        <p:spPr>
          <a:ln/>
        </p:spPr>
        <p:txBody>
          <a:bodyPr/>
          <a:lstStyle>
            <a:lvl1pPr>
              <a:defRPr/>
            </a:lvl1pPr>
          </a:lstStyle>
          <a:p>
            <a:fld id="{21A039AC-B9B2-44C3-9CCF-9782480032EF}" type="slidenum">
              <a:rPr lang="en-US" altLang="en-US"/>
              <a:pPr/>
              <a:t>‹#›</a:t>
            </a:fld>
            <a:endParaRPr lang="en-US" altLang="en-US"/>
          </a:p>
        </p:txBody>
      </p:sp>
    </p:spTree>
    <p:extLst>
      <p:ext uri="{BB962C8B-B14F-4D97-AF65-F5344CB8AC3E}">
        <p14:creationId xmlns:p14="http://schemas.microsoft.com/office/powerpoint/2010/main" val="189408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6E06A4A-7714-47AB-A6E1-6C1A103B6BB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F9DC668-D0D6-4390-94E1-C3D6561DA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6DB103F-A7BB-4CAD-9AD9-BA873A946B94}"/>
              </a:ext>
            </a:extLst>
          </p:cNvPr>
          <p:cNvSpPr>
            <a:spLocks noGrp="1" noChangeArrowheads="1"/>
          </p:cNvSpPr>
          <p:nvPr>
            <p:ph type="sldNum" sz="quarter" idx="12"/>
          </p:nvPr>
        </p:nvSpPr>
        <p:spPr>
          <a:ln/>
        </p:spPr>
        <p:txBody>
          <a:bodyPr/>
          <a:lstStyle>
            <a:lvl1pPr>
              <a:defRPr/>
            </a:lvl1pPr>
          </a:lstStyle>
          <a:p>
            <a:fld id="{26C1108A-717A-4CFC-8A45-1F59E427B844}" type="slidenum">
              <a:rPr lang="en-US" altLang="en-US"/>
              <a:pPr/>
              <a:t>‹#›</a:t>
            </a:fld>
            <a:endParaRPr lang="en-US" altLang="en-US"/>
          </a:p>
        </p:txBody>
      </p:sp>
    </p:spTree>
    <p:extLst>
      <p:ext uri="{BB962C8B-B14F-4D97-AF65-F5344CB8AC3E}">
        <p14:creationId xmlns:p14="http://schemas.microsoft.com/office/powerpoint/2010/main" val="124635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DA9D48-F554-45C5-897D-BA49F2BA1B6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78C77F4-E93D-4C33-B673-0759918E76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A77B83-6F88-4822-99C4-9193FE8A4C99}"/>
              </a:ext>
            </a:extLst>
          </p:cNvPr>
          <p:cNvSpPr>
            <a:spLocks noGrp="1" noChangeArrowheads="1"/>
          </p:cNvSpPr>
          <p:nvPr>
            <p:ph type="sldNum" sz="quarter" idx="12"/>
          </p:nvPr>
        </p:nvSpPr>
        <p:spPr>
          <a:ln/>
        </p:spPr>
        <p:txBody>
          <a:bodyPr/>
          <a:lstStyle>
            <a:lvl1pPr>
              <a:defRPr/>
            </a:lvl1pPr>
          </a:lstStyle>
          <a:p>
            <a:fld id="{EFF92D7A-4261-4BA3-A05E-B34711234A5E}" type="slidenum">
              <a:rPr lang="en-US" altLang="en-US"/>
              <a:pPr/>
              <a:t>‹#›</a:t>
            </a:fld>
            <a:endParaRPr lang="en-US" altLang="en-US"/>
          </a:p>
        </p:txBody>
      </p:sp>
    </p:spTree>
    <p:extLst>
      <p:ext uri="{BB962C8B-B14F-4D97-AF65-F5344CB8AC3E}">
        <p14:creationId xmlns:p14="http://schemas.microsoft.com/office/powerpoint/2010/main" val="241502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3DDC06-4720-4DEC-9BF9-CA37A6DC389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C8E2D1E-79CC-4DB9-95DA-210E334DE3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EAE282-CD36-4FBA-9D32-029EE51BA0EC}"/>
              </a:ext>
            </a:extLst>
          </p:cNvPr>
          <p:cNvSpPr>
            <a:spLocks noGrp="1" noChangeArrowheads="1"/>
          </p:cNvSpPr>
          <p:nvPr>
            <p:ph type="sldNum" sz="quarter" idx="12"/>
          </p:nvPr>
        </p:nvSpPr>
        <p:spPr>
          <a:ln/>
        </p:spPr>
        <p:txBody>
          <a:bodyPr/>
          <a:lstStyle>
            <a:lvl1pPr>
              <a:defRPr/>
            </a:lvl1pPr>
          </a:lstStyle>
          <a:p>
            <a:fld id="{67FD87EA-1E3B-406E-979C-A224A7727714}" type="slidenum">
              <a:rPr lang="en-US" altLang="en-US"/>
              <a:pPr/>
              <a:t>‹#›</a:t>
            </a:fld>
            <a:endParaRPr lang="en-US" altLang="en-US"/>
          </a:p>
        </p:txBody>
      </p:sp>
    </p:spTree>
    <p:extLst>
      <p:ext uri="{BB962C8B-B14F-4D97-AF65-F5344CB8AC3E}">
        <p14:creationId xmlns:p14="http://schemas.microsoft.com/office/powerpoint/2010/main" val="156330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F42E8CC-31CB-4D6F-B662-CFEC006EF1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A137A2-FE50-43FD-983F-0519D7890C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79AA25-EF1E-49E4-BBCC-8CB9553D3C35}"/>
              </a:ext>
            </a:extLst>
          </p:cNvPr>
          <p:cNvSpPr>
            <a:spLocks noGrp="1" noChangeArrowheads="1"/>
          </p:cNvSpPr>
          <p:nvPr>
            <p:ph type="sldNum" sz="quarter" idx="12"/>
          </p:nvPr>
        </p:nvSpPr>
        <p:spPr>
          <a:ln/>
        </p:spPr>
        <p:txBody>
          <a:bodyPr/>
          <a:lstStyle>
            <a:lvl1pPr>
              <a:defRPr/>
            </a:lvl1pPr>
          </a:lstStyle>
          <a:p>
            <a:fld id="{4316CC4F-A15A-43C8-AEE1-E9D308E3DABD}" type="slidenum">
              <a:rPr lang="en-US" altLang="en-US"/>
              <a:pPr/>
              <a:t>‹#›</a:t>
            </a:fld>
            <a:endParaRPr lang="en-US" altLang="en-US"/>
          </a:p>
        </p:txBody>
      </p:sp>
    </p:spTree>
    <p:extLst>
      <p:ext uri="{BB962C8B-B14F-4D97-AF65-F5344CB8AC3E}">
        <p14:creationId xmlns:p14="http://schemas.microsoft.com/office/powerpoint/2010/main" val="71756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EFF47F-243D-438C-8A37-750F1F7537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808D7E-947F-4B8E-B51E-E5B5201169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695394-B88D-4D9F-AB85-C80E6DA54F15}"/>
              </a:ext>
            </a:extLst>
          </p:cNvPr>
          <p:cNvSpPr>
            <a:spLocks noGrp="1" noChangeArrowheads="1"/>
          </p:cNvSpPr>
          <p:nvPr>
            <p:ph type="sldNum" sz="quarter" idx="12"/>
          </p:nvPr>
        </p:nvSpPr>
        <p:spPr>
          <a:ln/>
        </p:spPr>
        <p:txBody>
          <a:bodyPr/>
          <a:lstStyle>
            <a:lvl1pPr>
              <a:defRPr/>
            </a:lvl1pPr>
          </a:lstStyle>
          <a:p>
            <a:fld id="{AD8C9A38-9547-466C-916B-94DDF94D2069}" type="slidenum">
              <a:rPr lang="en-US" altLang="en-US"/>
              <a:pPr/>
              <a:t>‹#›</a:t>
            </a:fld>
            <a:endParaRPr lang="en-US" altLang="en-US"/>
          </a:p>
        </p:txBody>
      </p:sp>
    </p:spTree>
    <p:extLst>
      <p:ext uri="{BB962C8B-B14F-4D97-AF65-F5344CB8AC3E}">
        <p14:creationId xmlns:p14="http://schemas.microsoft.com/office/powerpoint/2010/main" val="249194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846129-483A-4459-907F-0C59B7EB78B2}"/>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6EB317-B1AB-4C08-9F13-2F89F20FEA27}"/>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0" name="Rectangle 4">
            <a:extLst>
              <a:ext uri="{FF2B5EF4-FFF2-40B4-BE49-F238E27FC236}">
                <a16:creationId xmlns:a16="http://schemas.microsoft.com/office/drawing/2014/main" id="{5860AB6A-8074-4DA7-BA60-4F0CAE7519B3}"/>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cs typeface="+mn-cs"/>
              </a:defRPr>
            </a:lvl1pPr>
          </a:lstStyle>
          <a:p>
            <a:pPr>
              <a:defRPr/>
            </a:pPr>
            <a:endParaRPr lang="en-US"/>
          </a:p>
        </p:txBody>
      </p:sp>
      <p:sp>
        <p:nvSpPr>
          <p:cNvPr id="86021" name="Rectangle 5">
            <a:extLst>
              <a:ext uri="{FF2B5EF4-FFF2-40B4-BE49-F238E27FC236}">
                <a16:creationId xmlns:a16="http://schemas.microsoft.com/office/drawing/2014/main" id="{172711D4-68E6-4787-8C48-A24622F41845}"/>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Arial" charset="0"/>
                <a:cs typeface="+mn-cs"/>
              </a:defRPr>
            </a:lvl1pPr>
          </a:lstStyle>
          <a:p>
            <a:pPr>
              <a:defRPr/>
            </a:pPr>
            <a:endParaRPr lang="en-US"/>
          </a:p>
        </p:txBody>
      </p:sp>
      <p:sp>
        <p:nvSpPr>
          <p:cNvPr id="86022" name="Rectangle 6">
            <a:extLst>
              <a:ext uri="{FF2B5EF4-FFF2-40B4-BE49-F238E27FC236}">
                <a16:creationId xmlns:a16="http://schemas.microsoft.com/office/drawing/2014/main" id="{32C7BE39-71EA-4CC8-AC84-4FC91C1D7B56}"/>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BE4F064-8B29-47C3-8B6A-2505A4B09241}" type="slidenum">
              <a:rPr lang="en-US" altLang="en-US"/>
              <a:pPr/>
              <a:t>‹#›</a:t>
            </a:fld>
            <a:endParaRPr lang="en-US" altLang="en-US"/>
          </a:p>
        </p:txBody>
      </p:sp>
      <p:sp>
        <p:nvSpPr>
          <p:cNvPr id="1031" name="Line 7">
            <a:extLst>
              <a:ext uri="{FF2B5EF4-FFF2-40B4-BE49-F238E27FC236}">
                <a16:creationId xmlns:a16="http://schemas.microsoft.com/office/drawing/2014/main" id="{58BC08E8-0498-44F8-A9D6-6A6B50B405F4}"/>
              </a:ext>
            </a:extLst>
          </p:cNvPr>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Oval 8">
            <a:extLst>
              <a:ext uri="{FF2B5EF4-FFF2-40B4-BE49-F238E27FC236}">
                <a16:creationId xmlns:a16="http://schemas.microsoft.com/office/drawing/2014/main" id="{EFF44863-5122-43D5-A9B5-6C1B5E453E23}"/>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Oval 9">
            <a:extLst>
              <a:ext uri="{FF2B5EF4-FFF2-40B4-BE49-F238E27FC236}">
                <a16:creationId xmlns:a16="http://schemas.microsoft.com/office/drawing/2014/main" id="{A9F49AB1-8CEF-4ADA-BC4E-2BC64F949118}"/>
              </a:ext>
            </a:extLst>
          </p:cNvPr>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Oval 10">
            <a:extLst>
              <a:ext uri="{FF2B5EF4-FFF2-40B4-BE49-F238E27FC236}">
                <a16:creationId xmlns:a16="http://schemas.microsoft.com/office/drawing/2014/main" id="{C3C1A298-6E88-4B02-95F2-FA71F46DC0F6}"/>
              </a:ext>
            </a:extLst>
          </p:cNvPr>
          <p:cNvSpPr>
            <a:spLocks noChangeArrowheads="1"/>
          </p:cNvSpPr>
          <p:nvPr/>
        </p:nvSpPr>
        <p:spPr bwMode="auto">
          <a:xfrm>
            <a:off x="927100" y="838200"/>
            <a:ext cx="2286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11"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a:solidFill>
            <a:schemeClr val="tx2"/>
          </a:solidFill>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animal-veterinary/products/animal-food-feeds" TargetMode="External"/><Relationship Id="rId2" Type="http://schemas.openxmlformats.org/officeDocument/2006/relationships/hyperlink" Target="https://www.fda.gov/animal-veterinary/animal-health-literacy/what-fda-does-and-does-not-regulate" TargetMode="External"/><Relationship Id="rId1" Type="http://schemas.openxmlformats.org/officeDocument/2006/relationships/slideLayout" Target="../slideLayouts/slideLayout2.xml"/><Relationship Id="rId4" Type="http://schemas.openxmlformats.org/officeDocument/2006/relationships/hyperlink" Target="https://www.fda.gov/animal-veterinary/animal-health-literacy/animal-feed-regula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hyperlink" Target="https://www.grains.k-state.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afia.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78926F-4CD4-42BA-85B9-19854A65321F}"/>
              </a:ext>
            </a:extLst>
          </p:cNvPr>
          <p:cNvSpPr>
            <a:spLocks noGrp="1" noChangeArrowheads="1"/>
          </p:cNvSpPr>
          <p:nvPr>
            <p:ph type="ctrTitle"/>
          </p:nvPr>
        </p:nvSpPr>
        <p:spPr>
          <a:xfrm>
            <a:off x="2286000" y="2130425"/>
            <a:ext cx="6553200" cy="1470025"/>
          </a:xfrm>
        </p:spPr>
        <p:txBody>
          <a:bodyPr/>
          <a:lstStyle/>
          <a:p>
            <a:pPr algn="ctr" eaLnBrk="1" hangingPunct="1"/>
            <a:r>
              <a:rPr lang="en-US" altLang="en-US" sz="4800" b="1" dirty="0">
                <a:solidFill>
                  <a:schemeClr val="tx1"/>
                </a:solidFill>
              </a:rPr>
              <a:t>Animal Feed: </a:t>
            </a:r>
            <a:br>
              <a:rPr lang="en-US" altLang="en-US" sz="4800" b="1" dirty="0">
                <a:solidFill>
                  <a:schemeClr val="tx1"/>
                </a:solidFill>
              </a:rPr>
            </a:br>
            <a:r>
              <a:rPr lang="en-US" altLang="en-US" sz="4800" b="1" dirty="0">
                <a:solidFill>
                  <a:schemeClr val="tx1"/>
                </a:solidFill>
              </a:rPr>
              <a:t>See, Touch, and Do</a:t>
            </a:r>
            <a:br>
              <a:rPr lang="en-US" altLang="en-US" sz="4800" b="1" dirty="0">
                <a:solidFill>
                  <a:srgbClr val="FFFF00"/>
                </a:solidFill>
              </a:rPr>
            </a:br>
            <a:endParaRPr lang="en-US" altLang="en-US" sz="4000" dirty="0">
              <a:solidFill>
                <a:srgbClr val="FFFF00"/>
              </a:solidFill>
            </a:endParaRPr>
          </a:p>
        </p:txBody>
      </p:sp>
      <p:sp>
        <p:nvSpPr>
          <p:cNvPr id="3075" name="Rectangle 3">
            <a:extLst>
              <a:ext uri="{FF2B5EF4-FFF2-40B4-BE49-F238E27FC236}">
                <a16:creationId xmlns:a16="http://schemas.microsoft.com/office/drawing/2014/main" id="{89C4F196-AC34-41ED-A948-C0E0812C64A5}"/>
              </a:ext>
            </a:extLst>
          </p:cNvPr>
          <p:cNvSpPr>
            <a:spLocks noGrp="1" noChangeArrowheads="1"/>
          </p:cNvSpPr>
          <p:nvPr>
            <p:ph type="subTitle" idx="1"/>
          </p:nvPr>
        </p:nvSpPr>
        <p:spPr>
          <a:xfrm>
            <a:off x="2133600" y="3657600"/>
            <a:ext cx="6400800" cy="1752600"/>
          </a:xfrm>
        </p:spPr>
        <p:txBody>
          <a:bodyPr/>
          <a:lstStyle/>
          <a:p>
            <a:pPr algn="ctr" eaLnBrk="1" hangingPunct="1"/>
            <a:r>
              <a:rPr lang="en-US" altLang="en-US" sz="3200" b="1" dirty="0"/>
              <a:t>A Hands-On Lesson Plan on the Basics of Animal Feed and Animal Nutrition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875E9DE-26F1-496A-A242-7BDCFBF114EE}"/>
              </a:ext>
            </a:extLst>
          </p:cNvPr>
          <p:cNvSpPr>
            <a:spLocks noGrp="1" noChangeArrowheads="1"/>
          </p:cNvSpPr>
          <p:nvPr>
            <p:ph type="title"/>
          </p:nvPr>
        </p:nvSpPr>
        <p:spPr/>
        <p:txBody>
          <a:bodyPr/>
          <a:lstStyle/>
          <a:p>
            <a:pPr algn="ctr" eaLnBrk="1" hangingPunct="1"/>
            <a:r>
              <a:rPr lang="en-US" altLang="en-US" sz="3200" dirty="0"/>
              <a:t>FDA References on Animal Food, Feeds and Medicated Feeds</a:t>
            </a:r>
          </a:p>
        </p:txBody>
      </p:sp>
      <p:sp>
        <p:nvSpPr>
          <p:cNvPr id="12291" name="Rectangle 3">
            <a:extLst>
              <a:ext uri="{FF2B5EF4-FFF2-40B4-BE49-F238E27FC236}">
                <a16:creationId xmlns:a16="http://schemas.microsoft.com/office/drawing/2014/main" id="{DC969379-76BA-479E-8CF8-E34424C5C51F}"/>
              </a:ext>
            </a:extLst>
          </p:cNvPr>
          <p:cNvSpPr>
            <a:spLocks noGrp="1" noChangeArrowheads="1"/>
          </p:cNvSpPr>
          <p:nvPr>
            <p:ph type="body" idx="1"/>
          </p:nvPr>
        </p:nvSpPr>
        <p:spPr>
          <a:xfrm>
            <a:off x="304800" y="1828800"/>
            <a:ext cx="8153400" cy="4114800"/>
          </a:xfrm>
        </p:spPr>
        <p:txBody>
          <a:bodyPr/>
          <a:lstStyle/>
          <a:p>
            <a:pPr eaLnBrk="1" hangingPunct="1">
              <a:lnSpc>
                <a:spcPct val="80000"/>
              </a:lnSpc>
              <a:buFont typeface="Wingdings" panose="05000000000000000000" pitchFamily="2" charset="2"/>
              <a:buNone/>
            </a:pPr>
            <a:endParaRPr lang="en-US" altLang="en-US" sz="1800" dirty="0"/>
          </a:p>
          <a:p>
            <a:pPr eaLnBrk="1" hangingPunct="1">
              <a:lnSpc>
                <a:spcPct val="80000"/>
              </a:lnSpc>
            </a:pPr>
            <a:r>
              <a:rPr lang="en-US" altLang="en-US" sz="2000" dirty="0"/>
              <a:t>FDA’s Role in Animal Health – Yes!  No!  Maybe So! – What FDA Does and Does Not Regulate  </a:t>
            </a:r>
            <a:br>
              <a:rPr lang="en-US" altLang="en-US" sz="2000" dirty="0"/>
            </a:br>
            <a:r>
              <a:rPr lang="en-US" altLang="en-US" sz="2000" i="1" dirty="0"/>
              <a:t>FDA Veterinarian Newsletter</a:t>
            </a:r>
            <a:r>
              <a:rPr lang="en-US" altLang="en-US" sz="2000" dirty="0"/>
              <a:t>, Issue 3, 2010 </a:t>
            </a:r>
            <a:r>
              <a:rPr lang="en-US" altLang="en-US" sz="1800" dirty="0">
                <a:hlinkClick r:id="rId2"/>
              </a:rPr>
              <a:t>https://www.fda.gov/animal-veterinary/animal-health-literacy/what-fda-does-and-does-not-regulate</a:t>
            </a:r>
            <a:r>
              <a:rPr lang="en-US" altLang="en-US" sz="1800" dirty="0"/>
              <a:t> </a:t>
            </a:r>
          </a:p>
          <a:p>
            <a:pPr eaLnBrk="1" hangingPunct="1">
              <a:lnSpc>
                <a:spcPct val="80000"/>
              </a:lnSpc>
              <a:buFont typeface="Wingdings" panose="05000000000000000000" pitchFamily="2" charset="2"/>
              <a:buNone/>
            </a:pPr>
            <a:endParaRPr lang="en-US" altLang="en-US" sz="1600" dirty="0"/>
          </a:p>
          <a:p>
            <a:pPr eaLnBrk="1" hangingPunct="1">
              <a:lnSpc>
                <a:spcPct val="80000"/>
              </a:lnSpc>
            </a:pPr>
            <a:r>
              <a:rPr lang="en-US" altLang="en-US" sz="2000" dirty="0"/>
              <a:t>Animal Food &amp; Feeds</a:t>
            </a:r>
            <a:br>
              <a:rPr lang="en-US" altLang="en-US" sz="1800" dirty="0"/>
            </a:br>
            <a:r>
              <a:rPr lang="en-US" altLang="en-US" sz="1800" dirty="0">
                <a:hlinkClick r:id="rId3"/>
              </a:rPr>
              <a:t>https://www.fda.gov/animal-veterinary/products/animal-food-feeds</a:t>
            </a:r>
            <a:r>
              <a:rPr lang="en-US" altLang="en-US" sz="1800" dirty="0"/>
              <a:t> </a:t>
            </a:r>
          </a:p>
          <a:p>
            <a:pPr eaLnBrk="1" hangingPunct="1">
              <a:lnSpc>
                <a:spcPct val="80000"/>
              </a:lnSpc>
              <a:buFont typeface="Wingdings" panose="05000000000000000000" pitchFamily="2" charset="2"/>
              <a:buNone/>
            </a:pPr>
            <a:endParaRPr lang="en-US" altLang="en-US" sz="1600" dirty="0"/>
          </a:p>
          <a:p>
            <a:pPr eaLnBrk="1" hangingPunct="1">
              <a:lnSpc>
                <a:spcPct val="80000"/>
              </a:lnSpc>
            </a:pPr>
            <a:r>
              <a:rPr lang="en-US" altLang="en-US" sz="2000" dirty="0"/>
              <a:t>Animal Feed Regulations</a:t>
            </a:r>
            <a:r>
              <a:rPr lang="en-US" altLang="en-US" sz="1600" dirty="0"/>
              <a:t> </a:t>
            </a:r>
            <a:br>
              <a:rPr lang="en-US" altLang="en-US" sz="1600" dirty="0"/>
            </a:br>
            <a:r>
              <a:rPr lang="en-US" altLang="en-US" sz="1800" dirty="0">
                <a:hlinkClick r:id="rId4"/>
              </a:rPr>
              <a:t>https://www.fda.gov/animal-veterinary/animal-health-literacy/animal-feed-regulations</a:t>
            </a:r>
            <a:r>
              <a:rPr lang="en-US" altLang="en-US" sz="18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CCE4E7B-D7C9-4B2C-AF52-DE0F058A8629}"/>
              </a:ext>
            </a:extLst>
          </p:cNvPr>
          <p:cNvSpPr>
            <a:spLocks noGrp="1" noChangeArrowheads="1"/>
          </p:cNvSpPr>
          <p:nvPr>
            <p:ph type="title"/>
          </p:nvPr>
        </p:nvSpPr>
        <p:spPr>
          <a:xfrm>
            <a:off x="1447800" y="381000"/>
            <a:ext cx="7467600" cy="1143000"/>
          </a:xfrm>
        </p:spPr>
        <p:txBody>
          <a:bodyPr/>
          <a:lstStyle/>
          <a:p>
            <a:pPr algn="ctr" eaLnBrk="1" hangingPunct="1"/>
            <a:r>
              <a:rPr lang="en-US" altLang="en-US" sz="3600"/>
              <a:t>Basic Principles of Preparing Feed for Pigs and Chickens</a:t>
            </a:r>
          </a:p>
        </p:txBody>
      </p:sp>
      <p:sp>
        <p:nvSpPr>
          <p:cNvPr id="13315" name="Rectangle 3">
            <a:extLst>
              <a:ext uri="{FF2B5EF4-FFF2-40B4-BE49-F238E27FC236}">
                <a16:creationId xmlns:a16="http://schemas.microsoft.com/office/drawing/2014/main" id="{66DCF54E-B3BC-4774-841D-A3B4F2904CF7}"/>
              </a:ext>
            </a:extLst>
          </p:cNvPr>
          <p:cNvSpPr>
            <a:spLocks noGrp="1" noChangeArrowheads="1"/>
          </p:cNvSpPr>
          <p:nvPr>
            <p:ph type="body" idx="1"/>
          </p:nvPr>
        </p:nvSpPr>
        <p:spPr>
          <a:xfrm>
            <a:off x="152400" y="1676400"/>
            <a:ext cx="8915400" cy="5105400"/>
          </a:xfrm>
        </p:spPr>
        <p:txBody>
          <a:bodyPr/>
          <a:lstStyle/>
          <a:p>
            <a:pPr eaLnBrk="1" hangingPunct="1">
              <a:spcBef>
                <a:spcPct val="50000"/>
              </a:spcBef>
            </a:pPr>
            <a:r>
              <a:rPr lang="en-US" altLang="en-US" sz="2400" dirty="0"/>
              <a:t>Pigs and chickens are:</a:t>
            </a:r>
            <a:r>
              <a:rPr lang="en-US" altLang="en-US" dirty="0"/>
              <a:t> </a:t>
            </a:r>
          </a:p>
          <a:p>
            <a:pPr lvl="1" eaLnBrk="1" hangingPunct="1">
              <a:spcBef>
                <a:spcPct val="50000"/>
              </a:spcBef>
            </a:pPr>
            <a:r>
              <a:rPr lang="en-US" altLang="en-US" sz="2000" dirty="0"/>
              <a:t>Monogastric animals (have a simple single-chambered stomach)</a:t>
            </a:r>
          </a:p>
          <a:p>
            <a:pPr lvl="1" eaLnBrk="1" hangingPunct="1">
              <a:spcBef>
                <a:spcPct val="50000"/>
              </a:spcBef>
            </a:pPr>
            <a:r>
              <a:rPr lang="en-US" altLang="en-US" sz="2000" dirty="0"/>
              <a:t>Eat similar diets</a:t>
            </a:r>
          </a:p>
          <a:p>
            <a:pPr eaLnBrk="1" hangingPunct="1">
              <a:spcBef>
                <a:spcPct val="50000"/>
              </a:spcBef>
            </a:pPr>
            <a:r>
              <a:rPr lang="en-US" altLang="en-US" sz="2400" dirty="0"/>
              <a:t>Basic ingredients in pig and chicken diets are corn and soybeans (soybean meal).  </a:t>
            </a:r>
          </a:p>
          <a:p>
            <a:pPr eaLnBrk="1" hangingPunct="1">
              <a:spcBef>
                <a:spcPct val="50000"/>
              </a:spcBef>
            </a:pPr>
            <a:r>
              <a:rPr lang="en-US" altLang="en-US" sz="2400" dirty="0"/>
              <a:t>Ingredients are processed and manufactured to be similar in size (although not perfect).</a:t>
            </a:r>
            <a:r>
              <a:rPr lang="en-US" alt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C75A0ED-5771-4C29-A9BD-430FE5BAA7A5}"/>
              </a:ext>
            </a:extLst>
          </p:cNvPr>
          <p:cNvSpPr>
            <a:spLocks noGrp="1" noChangeArrowheads="1"/>
          </p:cNvSpPr>
          <p:nvPr>
            <p:ph type="title"/>
          </p:nvPr>
        </p:nvSpPr>
        <p:spPr>
          <a:xfrm>
            <a:off x="1447800" y="381000"/>
            <a:ext cx="7467600" cy="1143000"/>
          </a:xfrm>
        </p:spPr>
        <p:txBody>
          <a:bodyPr/>
          <a:lstStyle/>
          <a:p>
            <a:pPr algn="ctr" eaLnBrk="1" hangingPunct="1"/>
            <a:r>
              <a:rPr lang="en-US" altLang="en-US" sz="4000"/>
              <a:t>Do You Eat Like a PIG?</a:t>
            </a:r>
          </a:p>
        </p:txBody>
      </p:sp>
      <p:sp>
        <p:nvSpPr>
          <p:cNvPr id="14339" name="Rectangle 3">
            <a:extLst>
              <a:ext uri="{FF2B5EF4-FFF2-40B4-BE49-F238E27FC236}">
                <a16:creationId xmlns:a16="http://schemas.microsoft.com/office/drawing/2014/main" id="{30C534AC-1810-48C7-8B9C-AADD36338A42}"/>
              </a:ext>
            </a:extLst>
          </p:cNvPr>
          <p:cNvSpPr>
            <a:spLocks noGrp="1" noChangeArrowheads="1"/>
          </p:cNvSpPr>
          <p:nvPr>
            <p:ph type="body" idx="1"/>
          </p:nvPr>
        </p:nvSpPr>
        <p:spPr>
          <a:xfrm>
            <a:off x="152400" y="1676400"/>
            <a:ext cx="8915400" cy="5105400"/>
          </a:xfrm>
        </p:spPr>
        <p:txBody>
          <a:bodyPr/>
          <a:lstStyle/>
          <a:p>
            <a:pPr eaLnBrk="1" hangingPunct="1">
              <a:spcBef>
                <a:spcPct val="50000"/>
              </a:spcBef>
            </a:pPr>
            <a:r>
              <a:rPr lang="en-US" altLang="en-US" sz="2400" dirty="0"/>
              <a:t>If YES, then you are eating a very healthy and balanced diet, which contains all the nutrients that your body needs in the most appropriate amounts to promote energy, growth, and health.</a:t>
            </a:r>
          </a:p>
          <a:p>
            <a:pPr eaLnBrk="1" hangingPunct="1">
              <a:spcBef>
                <a:spcPct val="50000"/>
              </a:spcBef>
            </a:pPr>
            <a:r>
              <a:rPr lang="en-US" altLang="en-US" sz="2400" dirty="0"/>
              <a:t>Pig diets are:</a:t>
            </a:r>
          </a:p>
          <a:p>
            <a:pPr lvl="1" eaLnBrk="1" hangingPunct="1">
              <a:spcBef>
                <a:spcPct val="50000"/>
              </a:spcBef>
            </a:pPr>
            <a:r>
              <a:rPr lang="en-US" altLang="en-US" sz="2000" dirty="0"/>
              <a:t>Rich in whole grains, vitamins, and minerals; and</a:t>
            </a:r>
          </a:p>
          <a:p>
            <a:pPr lvl="1" eaLnBrk="1" hangingPunct="1">
              <a:spcBef>
                <a:spcPct val="50000"/>
              </a:spcBef>
            </a:pPr>
            <a:r>
              <a:rPr lang="en-US" altLang="en-US" sz="2000" dirty="0"/>
              <a:t>Balanced for protein and energy.</a:t>
            </a:r>
          </a:p>
          <a:p>
            <a:pPr eaLnBrk="1" hangingPunct="1">
              <a:spcBef>
                <a:spcPct val="50000"/>
              </a:spcBef>
            </a:pPr>
            <a:r>
              <a:rPr lang="en-US" altLang="en-US" sz="2400" dirty="0"/>
              <a:t>Swine nutritionists formulate perfect pig diets – the pigs will eat everything their bodies need every time they consume a meal.  </a:t>
            </a:r>
          </a:p>
          <a:p>
            <a:pPr eaLnBrk="1" hangingPunct="1">
              <a:spcBef>
                <a:spcPct val="50000"/>
              </a:spcBef>
            </a:pPr>
            <a:endParaRPr lang="en-US" altLang="en-US" sz="2400" dirty="0"/>
          </a:p>
        </p:txBody>
      </p:sp>
      <p:pic>
        <p:nvPicPr>
          <p:cNvPr id="14340" name="Picture 4">
            <a:extLst>
              <a:ext uri="{FF2B5EF4-FFF2-40B4-BE49-F238E27FC236}">
                <a16:creationId xmlns:a16="http://schemas.microsoft.com/office/drawing/2014/main" id="{FA116E20-2440-4FDA-834A-9F0D1B5FBC1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895600"/>
            <a:ext cx="16970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6C2C8FD-5BE2-41EF-BA38-DF7C823FFABC}"/>
              </a:ext>
            </a:extLst>
          </p:cNvPr>
          <p:cNvSpPr>
            <a:spLocks noGrp="1" noChangeArrowheads="1"/>
          </p:cNvSpPr>
          <p:nvPr>
            <p:ph type="title"/>
          </p:nvPr>
        </p:nvSpPr>
        <p:spPr>
          <a:xfrm>
            <a:off x="1447800" y="381000"/>
            <a:ext cx="7467600" cy="1143000"/>
          </a:xfrm>
        </p:spPr>
        <p:txBody>
          <a:bodyPr/>
          <a:lstStyle/>
          <a:p>
            <a:pPr algn="ctr" eaLnBrk="1" hangingPunct="1"/>
            <a:r>
              <a:rPr lang="en-US" altLang="en-US" sz="4000"/>
              <a:t>Why don’t we just feed pigs and chickens whole corn?</a:t>
            </a:r>
          </a:p>
        </p:txBody>
      </p:sp>
      <p:sp>
        <p:nvSpPr>
          <p:cNvPr id="15363" name="Rectangle 3">
            <a:extLst>
              <a:ext uri="{FF2B5EF4-FFF2-40B4-BE49-F238E27FC236}">
                <a16:creationId xmlns:a16="http://schemas.microsoft.com/office/drawing/2014/main" id="{85D966BD-EF63-4FCC-A6DC-F876BEC7F6FD}"/>
              </a:ext>
            </a:extLst>
          </p:cNvPr>
          <p:cNvSpPr>
            <a:spLocks noGrp="1" noChangeArrowheads="1"/>
          </p:cNvSpPr>
          <p:nvPr>
            <p:ph type="body" idx="1"/>
          </p:nvPr>
        </p:nvSpPr>
        <p:spPr>
          <a:xfrm>
            <a:off x="152400" y="1828800"/>
            <a:ext cx="8915400" cy="5029200"/>
          </a:xfrm>
        </p:spPr>
        <p:txBody>
          <a:bodyPr/>
          <a:lstStyle/>
          <a:p>
            <a:pPr eaLnBrk="1" hangingPunct="1">
              <a:spcBef>
                <a:spcPct val="50000"/>
              </a:spcBef>
            </a:pPr>
            <a:r>
              <a:rPr lang="en-US" altLang="en-US" sz="2400" dirty="0"/>
              <a:t>Pigs and chickens can eat whole corn, but grinding the corn is better because:</a:t>
            </a:r>
          </a:p>
          <a:p>
            <a:pPr lvl="1" eaLnBrk="1" hangingPunct="1">
              <a:spcBef>
                <a:spcPct val="50000"/>
              </a:spcBef>
            </a:pPr>
            <a:r>
              <a:rPr lang="en-US" altLang="en-US" sz="2000" dirty="0"/>
              <a:t>The nutrition within the corn kernel is better utilized (digested) if ground.</a:t>
            </a:r>
          </a:p>
          <a:p>
            <a:pPr lvl="1" eaLnBrk="1" hangingPunct="1">
              <a:spcBef>
                <a:spcPct val="50000"/>
              </a:spcBef>
            </a:pPr>
            <a:r>
              <a:rPr lang="en-US" altLang="en-US" sz="2000" dirty="0"/>
              <a:t>Mixing appropriately-sized ground corn into the feed prevents “feed sorting” and ensures that the pigs and chickens eat the correct amount of all ingredients in their feed.</a:t>
            </a:r>
          </a:p>
          <a:p>
            <a:pPr lvl="2" eaLnBrk="1" hangingPunct="1">
              <a:spcBef>
                <a:spcPct val="50000"/>
              </a:spcBef>
              <a:buClr>
                <a:schemeClr val="hlink"/>
              </a:buClr>
            </a:pPr>
            <a:r>
              <a:rPr lang="en-US" altLang="en-US" sz="1800" dirty="0"/>
              <a:t>“Feed sorting” – if fed whole ingredients, pigs and chickens will pick out the ingredients they like best and eat those first (like people picking out the M&amp;Ms in trail mix).  Chickens have color preferences and will sort out the yellow whole corn to eat first.  Pigs also sort out their favorite ingredients.</a:t>
            </a:r>
          </a:p>
          <a:p>
            <a:pPr lvl="1" eaLnBrk="1" hangingPunct="1">
              <a:spcBef>
                <a:spcPct val="50000"/>
              </a:spcBef>
            </a:pPr>
            <a:r>
              <a:rPr lang="en-US" altLang="en-US" sz="2000" dirty="0"/>
              <a:t>Ground corn helps produce high quality feed pellets.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B8230FA-D7DA-48AD-BB58-A772D13390A7}"/>
              </a:ext>
            </a:extLst>
          </p:cNvPr>
          <p:cNvSpPr>
            <a:spLocks noGrp="1" noChangeArrowheads="1"/>
          </p:cNvSpPr>
          <p:nvPr>
            <p:ph type="title"/>
          </p:nvPr>
        </p:nvSpPr>
        <p:spPr>
          <a:xfrm>
            <a:off x="1447800" y="381000"/>
            <a:ext cx="7467600" cy="1143000"/>
          </a:xfrm>
        </p:spPr>
        <p:txBody>
          <a:bodyPr/>
          <a:lstStyle/>
          <a:p>
            <a:pPr algn="ctr" eaLnBrk="1" hangingPunct="1"/>
            <a:r>
              <a:rPr lang="en-US" altLang="en-US" sz="4000"/>
              <a:t>Activity 1:  Particle Size</a:t>
            </a:r>
          </a:p>
        </p:txBody>
      </p:sp>
      <p:sp>
        <p:nvSpPr>
          <p:cNvPr id="16387" name="Rectangle 3">
            <a:extLst>
              <a:ext uri="{FF2B5EF4-FFF2-40B4-BE49-F238E27FC236}">
                <a16:creationId xmlns:a16="http://schemas.microsoft.com/office/drawing/2014/main" id="{146373E5-5339-48E9-B959-BBBFE36D494D}"/>
              </a:ext>
            </a:extLst>
          </p:cNvPr>
          <p:cNvSpPr>
            <a:spLocks noGrp="1" noChangeArrowheads="1"/>
          </p:cNvSpPr>
          <p:nvPr>
            <p:ph type="body" idx="1"/>
          </p:nvPr>
        </p:nvSpPr>
        <p:spPr>
          <a:xfrm>
            <a:off x="152400" y="1676400"/>
            <a:ext cx="8610600" cy="5029200"/>
          </a:xfrm>
        </p:spPr>
        <p:txBody>
          <a:bodyPr/>
          <a:lstStyle/>
          <a:p>
            <a:pPr eaLnBrk="1" hangingPunct="1">
              <a:spcBef>
                <a:spcPct val="50000"/>
              </a:spcBef>
            </a:pPr>
            <a:r>
              <a:rPr lang="en-US" altLang="en-US" sz="2800" dirty="0"/>
              <a:t>Break into groups of 3 or 4.  Each student in the group has a different cereal.</a:t>
            </a:r>
          </a:p>
        </p:txBody>
      </p:sp>
      <p:pic>
        <p:nvPicPr>
          <p:cNvPr id="16389" name="Picture 5" descr="3 different kinds of cereal in 3 separate bowls">
            <a:extLst>
              <a:ext uri="{FF2B5EF4-FFF2-40B4-BE49-F238E27FC236}">
                <a16:creationId xmlns:a16="http://schemas.microsoft.com/office/drawing/2014/main" id="{D5AB255E-1657-4FC0-90B6-657AB14A8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FD681B3-B23C-4FD4-9C7B-3B67D7836344}"/>
              </a:ext>
            </a:extLst>
          </p:cNvPr>
          <p:cNvSpPr>
            <a:spLocks noGrp="1" noChangeArrowheads="1"/>
          </p:cNvSpPr>
          <p:nvPr>
            <p:ph type="title" idx="4294967295"/>
          </p:nvPr>
        </p:nvSpPr>
        <p:spPr>
          <a:xfrm>
            <a:off x="1447800" y="381000"/>
            <a:ext cx="7467600" cy="1143000"/>
          </a:xfrm>
        </p:spPr>
        <p:txBody>
          <a:bodyPr/>
          <a:lstStyle/>
          <a:p>
            <a:pPr algn="ctr" eaLnBrk="1" hangingPunct="1"/>
            <a:r>
              <a:rPr lang="en-US" altLang="en-US" sz="4000"/>
              <a:t>Activity 1:  Particle Size</a:t>
            </a:r>
          </a:p>
        </p:txBody>
      </p:sp>
      <p:sp>
        <p:nvSpPr>
          <p:cNvPr id="45059" name="Rectangle 3">
            <a:extLst>
              <a:ext uri="{FF2B5EF4-FFF2-40B4-BE49-F238E27FC236}">
                <a16:creationId xmlns:a16="http://schemas.microsoft.com/office/drawing/2014/main" id="{159BE012-BB54-4FBE-BBAF-9F6C00F2406B}"/>
              </a:ext>
            </a:extLst>
          </p:cNvPr>
          <p:cNvSpPr>
            <a:spLocks noGrp="1" noChangeArrowheads="1"/>
          </p:cNvSpPr>
          <p:nvPr>
            <p:ph type="body" idx="4294967295"/>
          </p:nvPr>
        </p:nvSpPr>
        <p:spPr>
          <a:xfrm>
            <a:off x="152400" y="1676400"/>
            <a:ext cx="8610600" cy="5029200"/>
          </a:xfrm>
        </p:spPr>
        <p:txBody>
          <a:bodyPr/>
          <a:lstStyle/>
          <a:p>
            <a:pPr eaLnBrk="1" hangingPunct="1">
              <a:spcBef>
                <a:spcPct val="50000"/>
              </a:spcBef>
            </a:pPr>
            <a:r>
              <a:rPr lang="en-US" altLang="en-US" sz="2800" dirty="0"/>
              <a:t>Each student adds 1 cup of cereal to mixing container.</a:t>
            </a:r>
          </a:p>
        </p:txBody>
      </p:sp>
      <p:pic>
        <p:nvPicPr>
          <p:cNvPr id="45061" name="Picture 5" descr="Cup of cereal being added to a larger mixing container">
            <a:extLst>
              <a:ext uri="{FF2B5EF4-FFF2-40B4-BE49-F238E27FC236}">
                <a16:creationId xmlns:a16="http://schemas.microsoft.com/office/drawing/2014/main" id="{F246D823-EE1D-4065-9F2A-66B8AADB5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43200"/>
            <a:ext cx="4414838" cy="330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0BE1FEF-5321-4B77-BFC9-9802143E3AB3}"/>
              </a:ext>
            </a:extLst>
          </p:cNvPr>
          <p:cNvSpPr>
            <a:spLocks noGrp="1" noChangeArrowheads="1"/>
          </p:cNvSpPr>
          <p:nvPr>
            <p:ph type="title" idx="4294967295"/>
          </p:nvPr>
        </p:nvSpPr>
        <p:spPr>
          <a:xfrm>
            <a:off x="1447800" y="381000"/>
            <a:ext cx="7467600" cy="1143000"/>
          </a:xfrm>
        </p:spPr>
        <p:txBody>
          <a:bodyPr/>
          <a:lstStyle/>
          <a:p>
            <a:pPr algn="ctr" eaLnBrk="1" hangingPunct="1"/>
            <a:r>
              <a:rPr lang="en-US" altLang="en-US" sz="4000"/>
              <a:t>Activity 1:  Particle Size</a:t>
            </a:r>
          </a:p>
        </p:txBody>
      </p:sp>
      <p:sp>
        <p:nvSpPr>
          <p:cNvPr id="46083" name="Rectangle 3">
            <a:extLst>
              <a:ext uri="{FF2B5EF4-FFF2-40B4-BE49-F238E27FC236}">
                <a16:creationId xmlns:a16="http://schemas.microsoft.com/office/drawing/2014/main" id="{72EA81AC-E701-4E9B-8106-746D517CEA16}"/>
              </a:ext>
            </a:extLst>
          </p:cNvPr>
          <p:cNvSpPr>
            <a:spLocks noGrp="1" noChangeArrowheads="1"/>
          </p:cNvSpPr>
          <p:nvPr>
            <p:ph type="body" idx="4294967295"/>
          </p:nvPr>
        </p:nvSpPr>
        <p:spPr>
          <a:xfrm>
            <a:off x="152400" y="1676400"/>
            <a:ext cx="8610600" cy="5029200"/>
          </a:xfrm>
        </p:spPr>
        <p:txBody>
          <a:bodyPr/>
          <a:lstStyle/>
          <a:p>
            <a:pPr eaLnBrk="1" hangingPunct="1">
              <a:spcBef>
                <a:spcPct val="50000"/>
              </a:spcBef>
            </a:pPr>
            <a:r>
              <a:rPr lang="en-US" altLang="en-US" sz="2800" dirty="0"/>
              <a:t>One student is the mixer – pick up and shake the container for 15 seconds.</a:t>
            </a:r>
          </a:p>
          <a:p>
            <a:pPr eaLnBrk="1" hangingPunct="1">
              <a:spcBef>
                <a:spcPct val="50000"/>
              </a:spcBef>
              <a:buFont typeface="Wingdings" panose="05000000000000000000" pitchFamily="2" charset="2"/>
              <a:buNone/>
            </a:pPr>
            <a:endParaRPr lang="en-US" altLang="en-US" sz="2800" dirty="0"/>
          </a:p>
        </p:txBody>
      </p:sp>
      <p:pic>
        <p:nvPicPr>
          <p:cNvPr id="46085" name="Picture 5" descr="Container of all three cereals being shaken.">
            <a:extLst>
              <a:ext uri="{FF2B5EF4-FFF2-40B4-BE49-F238E27FC236}">
                <a16:creationId xmlns:a16="http://schemas.microsoft.com/office/drawing/2014/main" id="{FEF8B989-3C46-401F-97D8-DDCBC5EAD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743200"/>
            <a:ext cx="4414838" cy="330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BD32F94-6377-46EF-8BD0-F377C1EB7A4C}"/>
              </a:ext>
            </a:extLst>
          </p:cNvPr>
          <p:cNvSpPr>
            <a:spLocks noGrp="1" noChangeArrowheads="1"/>
          </p:cNvSpPr>
          <p:nvPr>
            <p:ph type="title" idx="4294967295"/>
          </p:nvPr>
        </p:nvSpPr>
        <p:spPr>
          <a:xfrm>
            <a:off x="1447800" y="381000"/>
            <a:ext cx="7467600" cy="1143000"/>
          </a:xfrm>
        </p:spPr>
        <p:txBody>
          <a:bodyPr/>
          <a:lstStyle/>
          <a:p>
            <a:pPr algn="ctr" eaLnBrk="1" hangingPunct="1"/>
            <a:r>
              <a:rPr lang="en-US" altLang="en-US" sz="4000"/>
              <a:t>Activity 1:  Particle Size</a:t>
            </a:r>
          </a:p>
        </p:txBody>
      </p:sp>
      <p:sp>
        <p:nvSpPr>
          <p:cNvPr id="47107" name="Rectangle 3">
            <a:extLst>
              <a:ext uri="{FF2B5EF4-FFF2-40B4-BE49-F238E27FC236}">
                <a16:creationId xmlns:a16="http://schemas.microsoft.com/office/drawing/2014/main" id="{F75C2827-5AE6-42AF-999A-7393B7A6B7AA}"/>
              </a:ext>
            </a:extLst>
          </p:cNvPr>
          <p:cNvSpPr>
            <a:spLocks noGrp="1" noChangeArrowheads="1"/>
          </p:cNvSpPr>
          <p:nvPr>
            <p:ph type="body" idx="4294967295"/>
          </p:nvPr>
        </p:nvSpPr>
        <p:spPr>
          <a:xfrm>
            <a:off x="152400" y="1447800"/>
            <a:ext cx="8610600" cy="5257800"/>
          </a:xfrm>
        </p:spPr>
        <p:txBody>
          <a:bodyPr/>
          <a:lstStyle/>
          <a:p>
            <a:pPr eaLnBrk="1" hangingPunct="1">
              <a:spcBef>
                <a:spcPct val="50000"/>
              </a:spcBef>
            </a:pPr>
            <a:r>
              <a:rPr lang="en-US" altLang="en-US" sz="2800" dirty="0"/>
              <a:t>After mixing, sort cereals back into the original separate cereals.  This is what animals do if allowed to pick and choose what they want to eat.</a:t>
            </a:r>
          </a:p>
          <a:p>
            <a:pPr eaLnBrk="1" hangingPunct="1">
              <a:spcBef>
                <a:spcPct val="50000"/>
              </a:spcBef>
            </a:pPr>
            <a:endParaRPr lang="en-US" altLang="en-US" sz="2800" dirty="0"/>
          </a:p>
          <a:p>
            <a:pPr eaLnBrk="1" hangingPunct="1">
              <a:spcBef>
                <a:spcPct val="50000"/>
              </a:spcBef>
            </a:pPr>
            <a:endParaRPr lang="en-US" altLang="en-US" sz="2800" dirty="0"/>
          </a:p>
          <a:p>
            <a:pPr eaLnBrk="1" hangingPunct="1">
              <a:spcBef>
                <a:spcPct val="50000"/>
              </a:spcBef>
            </a:pPr>
            <a:endParaRPr lang="en-US" altLang="en-US" sz="2800" dirty="0"/>
          </a:p>
          <a:p>
            <a:pPr eaLnBrk="1" hangingPunct="1">
              <a:spcBef>
                <a:spcPct val="50000"/>
              </a:spcBef>
            </a:pPr>
            <a:endParaRPr lang="en-US" altLang="en-US" sz="2800" dirty="0"/>
          </a:p>
          <a:p>
            <a:pPr eaLnBrk="1" hangingPunct="1">
              <a:spcBef>
                <a:spcPct val="50000"/>
              </a:spcBef>
            </a:pPr>
            <a:endParaRPr lang="en-US" altLang="en-US" sz="2800" dirty="0"/>
          </a:p>
          <a:p>
            <a:pPr eaLnBrk="1" hangingPunct="1">
              <a:spcBef>
                <a:spcPct val="50000"/>
              </a:spcBef>
            </a:pPr>
            <a:r>
              <a:rPr lang="en-US" altLang="en-US" sz="2800" dirty="0"/>
              <a:t>The cereals are fairly easy to sort.</a:t>
            </a:r>
          </a:p>
        </p:txBody>
      </p:sp>
      <p:pic>
        <p:nvPicPr>
          <p:cNvPr id="47109" name="Picture 5" descr="Cereal being sorted from large mixing bowl back into individual bowls">
            <a:extLst>
              <a:ext uri="{FF2B5EF4-FFF2-40B4-BE49-F238E27FC236}">
                <a16:creationId xmlns:a16="http://schemas.microsoft.com/office/drawing/2014/main" id="{F4F869DA-E956-4DDA-8EBD-5E94FE2BE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4414838" cy="330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34B1FB2-96C2-43EB-A9E2-66E8C8CA8F5D}"/>
              </a:ext>
            </a:extLst>
          </p:cNvPr>
          <p:cNvSpPr>
            <a:spLocks noGrp="1" noChangeArrowheads="1"/>
          </p:cNvSpPr>
          <p:nvPr>
            <p:ph type="title"/>
          </p:nvPr>
        </p:nvSpPr>
        <p:spPr/>
        <p:txBody>
          <a:bodyPr/>
          <a:lstStyle/>
          <a:p>
            <a:pPr algn="ctr" eaLnBrk="1" hangingPunct="1"/>
            <a:r>
              <a:rPr lang="en-US" altLang="en-US" sz="4000"/>
              <a:t>Activity 1:  Particle Size</a:t>
            </a:r>
          </a:p>
        </p:txBody>
      </p:sp>
      <p:sp>
        <p:nvSpPr>
          <p:cNvPr id="17411" name="Rectangle 3">
            <a:extLst>
              <a:ext uri="{FF2B5EF4-FFF2-40B4-BE49-F238E27FC236}">
                <a16:creationId xmlns:a16="http://schemas.microsoft.com/office/drawing/2014/main" id="{46ABE6E9-2458-44F0-8A35-2B241ED7B1A4}"/>
              </a:ext>
            </a:extLst>
          </p:cNvPr>
          <p:cNvSpPr>
            <a:spLocks noGrp="1" noChangeArrowheads="1"/>
          </p:cNvSpPr>
          <p:nvPr>
            <p:ph type="body" idx="1"/>
          </p:nvPr>
        </p:nvSpPr>
        <p:spPr>
          <a:xfrm>
            <a:off x="228600" y="1981200"/>
            <a:ext cx="8610600" cy="4114800"/>
          </a:xfrm>
        </p:spPr>
        <p:txBody>
          <a:bodyPr/>
          <a:lstStyle/>
          <a:p>
            <a:pPr eaLnBrk="1" hangingPunct="1"/>
            <a:r>
              <a:rPr lang="en-US" altLang="en-US" sz="2800" dirty="0"/>
              <a:t>Take each cereal separately and smash into fine particles.</a:t>
            </a:r>
          </a:p>
          <a:p>
            <a:pPr eaLnBrk="1" hangingPunct="1">
              <a:buFont typeface="Wingdings" panose="05000000000000000000" pitchFamily="2" charset="2"/>
              <a:buNone/>
            </a:pPr>
            <a:endParaRPr lang="en-US" altLang="en-US" sz="2800" dirty="0"/>
          </a:p>
        </p:txBody>
      </p:sp>
      <p:pic>
        <p:nvPicPr>
          <p:cNvPr id="17413" name="Picture 5" descr="Sandwich bag full of cereal being smashed into smaller particles.">
            <a:extLst>
              <a:ext uri="{FF2B5EF4-FFF2-40B4-BE49-F238E27FC236}">
                <a16:creationId xmlns:a16="http://schemas.microsoft.com/office/drawing/2014/main" id="{E0487323-4F56-48A6-A987-523CC610C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4414838" cy="330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5584345-0E49-4A17-B8E5-5CDBF6BC6E30}"/>
              </a:ext>
            </a:extLst>
          </p:cNvPr>
          <p:cNvSpPr>
            <a:spLocks noGrp="1" noChangeArrowheads="1"/>
          </p:cNvSpPr>
          <p:nvPr>
            <p:ph type="title" idx="4294967295"/>
          </p:nvPr>
        </p:nvSpPr>
        <p:spPr/>
        <p:txBody>
          <a:bodyPr/>
          <a:lstStyle/>
          <a:p>
            <a:pPr algn="ctr" eaLnBrk="1" hangingPunct="1"/>
            <a:r>
              <a:rPr lang="en-US" altLang="en-US" sz="4000"/>
              <a:t>Activity 1:  Particle Size</a:t>
            </a:r>
          </a:p>
        </p:txBody>
      </p:sp>
      <p:sp>
        <p:nvSpPr>
          <p:cNvPr id="48131" name="Rectangle 3">
            <a:extLst>
              <a:ext uri="{FF2B5EF4-FFF2-40B4-BE49-F238E27FC236}">
                <a16:creationId xmlns:a16="http://schemas.microsoft.com/office/drawing/2014/main" id="{AAACF496-92B2-485F-B277-C6EA5F042852}"/>
              </a:ext>
            </a:extLst>
          </p:cNvPr>
          <p:cNvSpPr>
            <a:spLocks noGrp="1" noChangeArrowheads="1"/>
          </p:cNvSpPr>
          <p:nvPr>
            <p:ph type="body" idx="4294967295"/>
          </p:nvPr>
        </p:nvSpPr>
        <p:spPr>
          <a:xfrm>
            <a:off x="228600" y="1981200"/>
            <a:ext cx="8610600" cy="4114800"/>
          </a:xfrm>
        </p:spPr>
        <p:txBody>
          <a:bodyPr/>
          <a:lstStyle/>
          <a:p>
            <a:pPr eaLnBrk="1" hangingPunct="1"/>
            <a:r>
              <a:rPr lang="en-US" altLang="en-US" sz="2800" dirty="0"/>
              <a:t>Mix cereals together again.</a:t>
            </a:r>
          </a:p>
          <a:p>
            <a:pPr eaLnBrk="1" hangingPunct="1">
              <a:buFont typeface="Wingdings" panose="05000000000000000000" pitchFamily="2" charset="2"/>
              <a:buNone/>
            </a:pPr>
            <a:endParaRPr lang="en-US" altLang="en-US" sz="2800" dirty="0"/>
          </a:p>
        </p:txBody>
      </p:sp>
      <p:pic>
        <p:nvPicPr>
          <p:cNvPr id="48132" name="Picture 4" descr="Smashed cereal particles in large mixing container">
            <a:extLst>
              <a:ext uri="{FF2B5EF4-FFF2-40B4-BE49-F238E27FC236}">
                <a16:creationId xmlns:a16="http://schemas.microsoft.com/office/drawing/2014/main" id="{4A15BC8C-AB07-4B1F-A9BC-3ECBECC47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43200"/>
            <a:ext cx="4414838" cy="330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8D776E6-114B-4F80-B73B-8BE95FF15274}"/>
              </a:ext>
            </a:extLst>
          </p:cNvPr>
          <p:cNvSpPr>
            <a:spLocks noGrp="1" noChangeArrowheads="1"/>
          </p:cNvSpPr>
          <p:nvPr>
            <p:ph type="title"/>
          </p:nvPr>
        </p:nvSpPr>
        <p:spPr>
          <a:xfrm>
            <a:off x="1524000" y="190500"/>
            <a:ext cx="7467600" cy="1527175"/>
          </a:xfrm>
        </p:spPr>
        <p:txBody>
          <a:bodyPr/>
          <a:lstStyle/>
          <a:p>
            <a:pPr algn="ctr" eaLnBrk="1" hangingPunct="1"/>
            <a:r>
              <a:rPr lang="en-US" altLang="en-US" sz="3600"/>
              <a:t>Animal Feed:  See, Touch, and Do</a:t>
            </a:r>
          </a:p>
        </p:txBody>
      </p:sp>
      <p:sp>
        <p:nvSpPr>
          <p:cNvPr id="4099" name="Rectangle 3">
            <a:extLst>
              <a:ext uri="{FF2B5EF4-FFF2-40B4-BE49-F238E27FC236}">
                <a16:creationId xmlns:a16="http://schemas.microsoft.com/office/drawing/2014/main" id="{4D24AA12-9690-44FC-99B3-CCF1FD2751E9}"/>
              </a:ext>
            </a:extLst>
          </p:cNvPr>
          <p:cNvSpPr>
            <a:spLocks noGrp="1" noChangeArrowheads="1"/>
          </p:cNvSpPr>
          <p:nvPr>
            <p:ph type="body" idx="1"/>
          </p:nvPr>
        </p:nvSpPr>
        <p:spPr>
          <a:xfrm>
            <a:off x="304800" y="1905000"/>
            <a:ext cx="8610600" cy="4114800"/>
          </a:xfrm>
        </p:spPr>
        <p:txBody>
          <a:bodyPr/>
          <a:lstStyle/>
          <a:p>
            <a:pPr eaLnBrk="1" hangingPunct="1">
              <a:spcBef>
                <a:spcPct val="50000"/>
              </a:spcBef>
            </a:pPr>
            <a:r>
              <a:rPr lang="en-US" altLang="en-US" dirty="0"/>
              <a:t>Exploring animal nutrition and the relationships between feed ingredients in livestock diets  </a:t>
            </a:r>
            <a:endParaRPr lang="en-US" altLang="en-US" u="sng" dirty="0"/>
          </a:p>
          <a:p>
            <a:pPr eaLnBrk="1" hangingPunct="1">
              <a:spcBef>
                <a:spcPct val="50000"/>
              </a:spcBef>
            </a:pPr>
            <a:endParaRPr lang="en-US" altLang="en-US" dirty="0"/>
          </a:p>
        </p:txBody>
      </p:sp>
      <p:pic>
        <p:nvPicPr>
          <p:cNvPr id="4100" name="Picture 10" descr="Whole corn">
            <a:extLst>
              <a:ext uri="{FF2B5EF4-FFF2-40B4-BE49-F238E27FC236}">
                <a16:creationId xmlns:a16="http://schemas.microsoft.com/office/drawing/2014/main" id="{28E6C7F8-DC9A-4728-8FA4-41E7513F1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122" t="7513" b="4808"/>
          <a:stretch>
            <a:fillRect/>
          </a:stretch>
        </p:blipFill>
        <p:spPr bwMode="auto">
          <a:xfrm>
            <a:off x="838200" y="3200400"/>
            <a:ext cx="1787525"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descr="Pigs eating at feeder">
            <a:extLst>
              <a:ext uri="{FF2B5EF4-FFF2-40B4-BE49-F238E27FC236}">
                <a16:creationId xmlns:a16="http://schemas.microsoft.com/office/drawing/2014/main" id="{1616A2CE-24AC-44EB-B252-D1B9D1D12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0" t="24281" r="21600" b="26080"/>
          <a:stretch>
            <a:fillRect/>
          </a:stretch>
        </p:blipFill>
        <p:spPr bwMode="auto">
          <a:xfrm>
            <a:off x="3508375" y="2973388"/>
            <a:ext cx="4727575"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3">
            <a:extLst>
              <a:ext uri="{FF2B5EF4-FFF2-40B4-BE49-F238E27FC236}">
                <a16:creationId xmlns:a16="http://schemas.microsoft.com/office/drawing/2014/main" id="{3F26A081-59DB-4C11-B40A-2D3A79B292B8}"/>
              </a:ext>
            </a:extLst>
          </p:cNvPr>
          <p:cNvSpPr txBox="1">
            <a:spLocks noChangeArrowheads="1"/>
          </p:cNvSpPr>
          <p:nvPr/>
        </p:nvSpPr>
        <p:spPr bwMode="auto">
          <a:xfrm>
            <a:off x="609600" y="6019800"/>
            <a:ext cx="2667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i="1">
                <a:solidFill>
                  <a:schemeClr val="tx2"/>
                </a:solidFill>
              </a:rPr>
              <a:t>Pictures courtesy of Dr. Robert Goodband, Kansas State University, Swine Nutrition and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864CBE5-43FB-4AAF-8540-D55B0D0B10F4}"/>
              </a:ext>
            </a:extLst>
          </p:cNvPr>
          <p:cNvSpPr>
            <a:spLocks noGrp="1" noChangeArrowheads="1"/>
          </p:cNvSpPr>
          <p:nvPr>
            <p:ph type="title" idx="4294967295"/>
          </p:nvPr>
        </p:nvSpPr>
        <p:spPr/>
        <p:txBody>
          <a:bodyPr/>
          <a:lstStyle/>
          <a:p>
            <a:pPr algn="ctr" eaLnBrk="1" hangingPunct="1"/>
            <a:r>
              <a:rPr lang="en-US" altLang="en-US" sz="4000"/>
              <a:t>Activity 1:  Particle Size</a:t>
            </a:r>
          </a:p>
        </p:txBody>
      </p:sp>
      <p:sp>
        <p:nvSpPr>
          <p:cNvPr id="49155" name="Rectangle 3">
            <a:extLst>
              <a:ext uri="{FF2B5EF4-FFF2-40B4-BE49-F238E27FC236}">
                <a16:creationId xmlns:a16="http://schemas.microsoft.com/office/drawing/2014/main" id="{E0ED0DB3-40ED-4214-8923-A14192F8A0A0}"/>
              </a:ext>
            </a:extLst>
          </p:cNvPr>
          <p:cNvSpPr>
            <a:spLocks noGrp="1" noChangeArrowheads="1"/>
          </p:cNvSpPr>
          <p:nvPr>
            <p:ph type="body" idx="4294967295"/>
          </p:nvPr>
        </p:nvSpPr>
        <p:spPr>
          <a:xfrm>
            <a:off x="228600" y="1752600"/>
            <a:ext cx="8610600" cy="4953000"/>
          </a:xfrm>
        </p:spPr>
        <p:txBody>
          <a:bodyPr/>
          <a:lstStyle/>
          <a:p>
            <a:pPr eaLnBrk="1" hangingPunct="1">
              <a:lnSpc>
                <a:spcPct val="90000"/>
              </a:lnSpc>
            </a:pPr>
            <a:r>
              <a:rPr lang="en-US" altLang="en-US" sz="2800" dirty="0"/>
              <a:t>Again, sort cereals back into the original separate cereals.</a:t>
            </a:r>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buFont typeface="Wingdings" panose="05000000000000000000" pitchFamily="2" charset="2"/>
              <a:buNone/>
            </a:pPr>
            <a:endParaRPr lang="en-US" altLang="en-US" sz="2800" dirty="0"/>
          </a:p>
          <a:p>
            <a:pPr eaLnBrk="1" hangingPunct="1">
              <a:lnSpc>
                <a:spcPct val="90000"/>
              </a:lnSpc>
              <a:buFont typeface="Wingdings" panose="05000000000000000000" pitchFamily="2" charset="2"/>
              <a:buNone/>
            </a:pPr>
            <a:endParaRPr lang="en-US" altLang="en-US" sz="2800" dirty="0"/>
          </a:p>
          <a:p>
            <a:pPr eaLnBrk="1" hangingPunct="1">
              <a:lnSpc>
                <a:spcPct val="90000"/>
              </a:lnSpc>
            </a:pPr>
            <a:r>
              <a:rPr lang="en-US" altLang="en-US" sz="2800" dirty="0"/>
              <a:t>This sorting process is increasingly difficult when the cereals are of similar size.</a:t>
            </a:r>
          </a:p>
        </p:txBody>
      </p:sp>
      <p:pic>
        <p:nvPicPr>
          <p:cNvPr id="49157" name="Picture 5" descr="Sorting smashed cereal particles from large mixing container back into individual bowls">
            <a:extLst>
              <a:ext uri="{FF2B5EF4-FFF2-40B4-BE49-F238E27FC236}">
                <a16:creationId xmlns:a16="http://schemas.microsoft.com/office/drawing/2014/main" id="{D3E7088B-8EFF-43F3-9EA2-1782E3628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0"/>
            <a:ext cx="42672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6DAE47-CE26-4AF4-871E-200A459C35B2}"/>
              </a:ext>
            </a:extLst>
          </p:cNvPr>
          <p:cNvSpPr>
            <a:spLocks noGrp="1" noChangeArrowheads="1"/>
          </p:cNvSpPr>
          <p:nvPr>
            <p:ph type="title"/>
          </p:nvPr>
        </p:nvSpPr>
        <p:spPr>
          <a:xfrm>
            <a:off x="1447800" y="381000"/>
            <a:ext cx="7467600" cy="1143000"/>
          </a:xfrm>
        </p:spPr>
        <p:txBody>
          <a:bodyPr/>
          <a:lstStyle/>
          <a:p>
            <a:pPr algn="ctr" eaLnBrk="1" hangingPunct="1"/>
            <a:r>
              <a:rPr lang="en-US" altLang="en-US" sz="4000"/>
              <a:t>Do you need to grind all </a:t>
            </a:r>
            <a:br>
              <a:rPr lang="en-US" altLang="en-US" sz="4000"/>
            </a:br>
            <a:r>
              <a:rPr lang="en-US" altLang="en-US" sz="4000"/>
              <a:t>feed ingredients?</a:t>
            </a:r>
          </a:p>
        </p:txBody>
      </p:sp>
      <p:sp>
        <p:nvSpPr>
          <p:cNvPr id="18435" name="Rectangle 3">
            <a:extLst>
              <a:ext uri="{FF2B5EF4-FFF2-40B4-BE49-F238E27FC236}">
                <a16:creationId xmlns:a16="http://schemas.microsoft.com/office/drawing/2014/main" id="{E55396DA-4E74-4FFD-9658-9A7D9D3A6A41}"/>
              </a:ext>
            </a:extLst>
          </p:cNvPr>
          <p:cNvSpPr>
            <a:spLocks noGrp="1" noChangeArrowheads="1"/>
          </p:cNvSpPr>
          <p:nvPr>
            <p:ph type="body" idx="1"/>
          </p:nvPr>
        </p:nvSpPr>
        <p:spPr>
          <a:xfrm>
            <a:off x="152400" y="1828800"/>
            <a:ext cx="8915400" cy="5029200"/>
          </a:xfrm>
        </p:spPr>
        <p:txBody>
          <a:bodyPr/>
          <a:lstStyle/>
          <a:p>
            <a:pPr eaLnBrk="1" hangingPunct="1">
              <a:spcBef>
                <a:spcPct val="50000"/>
              </a:spcBef>
            </a:pPr>
            <a:r>
              <a:rPr lang="en-US" altLang="en-US" sz="2400" dirty="0"/>
              <a:t>No, not all ingredients need to be ground.  </a:t>
            </a:r>
          </a:p>
          <a:p>
            <a:pPr eaLnBrk="1" hangingPunct="1">
              <a:spcBef>
                <a:spcPct val="50000"/>
              </a:spcBef>
            </a:pPr>
            <a:r>
              <a:rPr lang="en-US" altLang="en-US" sz="2400" dirty="0"/>
              <a:t>Some are already an appropriate size and </a:t>
            </a:r>
            <a:br>
              <a:rPr lang="en-US" altLang="en-US" sz="2400" dirty="0"/>
            </a:br>
            <a:r>
              <a:rPr lang="en-US" altLang="en-US" sz="2400" dirty="0"/>
              <a:t>will mix nicely into the feed.</a:t>
            </a:r>
          </a:p>
          <a:p>
            <a:pPr lvl="1" eaLnBrk="1" hangingPunct="1">
              <a:spcBef>
                <a:spcPct val="50000"/>
              </a:spcBef>
            </a:pPr>
            <a:r>
              <a:rPr lang="en-US" altLang="en-US" sz="2400" dirty="0"/>
              <a:t>Salt is already small and can be mixed </a:t>
            </a:r>
            <a:br>
              <a:rPr lang="en-US" altLang="en-US" sz="2400" dirty="0"/>
            </a:br>
            <a:r>
              <a:rPr lang="en-US" altLang="en-US" sz="2400" dirty="0"/>
              <a:t>in “as is”</a:t>
            </a:r>
            <a:r>
              <a:rPr lang="en-US" altLang="en-US" dirty="0"/>
              <a:t>  </a:t>
            </a:r>
          </a:p>
        </p:txBody>
      </p:sp>
      <p:pic>
        <p:nvPicPr>
          <p:cNvPr id="18436" name="Picture 6" descr="Person collecting feed sample">
            <a:extLst>
              <a:ext uri="{FF2B5EF4-FFF2-40B4-BE49-F238E27FC236}">
                <a16:creationId xmlns:a16="http://schemas.microsoft.com/office/drawing/2014/main" id="{75B7B285-0C66-4F37-9300-06324DC05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2560638" cy="3505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17">
            <a:extLst>
              <a:ext uri="{FF2B5EF4-FFF2-40B4-BE49-F238E27FC236}">
                <a16:creationId xmlns:a16="http://schemas.microsoft.com/office/drawing/2014/main" id="{0CB116F0-24C4-42CC-AA73-1A287193D1AF}"/>
              </a:ext>
            </a:extLst>
          </p:cNvPr>
          <p:cNvSpPr txBox="1">
            <a:spLocks noChangeArrowheads="1"/>
          </p:cNvSpPr>
          <p:nvPr/>
        </p:nvSpPr>
        <p:spPr bwMode="auto">
          <a:xfrm>
            <a:off x="6324600" y="5715000"/>
            <a:ext cx="2590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chemeClr val="tx2"/>
                </a:solidFill>
              </a:rPr>
              <a:t>Feed sample collection</a:t>
            </a:r>
          </a:p>
          <a:p>
            <a:pPr eaLnBrk="1" hangingPunct="1"/>
            <a:endParaRPr lang="en-US" altLang="en-US" sz="1000" i="1">
              <a:solidFill>
                <a:schemeClr val="tx2"/>
              </a:solidFill>
            </a:endParaRPr>
          </a:p>
          <a:p>
            <a:pPr eaLnBrk="1" hangingPunct="1"/>
            <a:r>
              <a:rPr lang="en-US" altLang="en-US" sz="1000" i="1">
                <a:solidFill>
                  <a:schemeClr val="tx2"/>
                </a:solidFill>
              </a:rPr>
              <a:t>Picture courtesy of Dr. Crystal Groesbeck, Center for Veterinary Medicine, FDA</a:t>
            </a:r>
          </a:p>
        </p:txBody>
      </p:sp>
      <p:pic>
        <p:nvPicPr>
          <p:cNvPr id="18438" name="Picture 22" descr="Salt shaker">
            <a:extLst>
              <a:ext uri="{FF2B5EF4-FFF2-40B4-BE49-F238E27FC236}">
                <a16:creationId xmlns:a16="http://schemas.microsoft.com/office/drawing/2014/main" id="{987B015B-016C-4C80-89DF-7203F1302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191000"/>
            <a:ext cx="2316163" cy="2438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09322B7-0BA2-469A-958C-DE44FA1415D2}"/>
              </a:ext>
            </a:extLst>
          </p:cNvPr>
          <p:cNvSpPr>
            <a:spLocks noGrp="1" noChangeArrowheads="1"/>
          </p:cNvSpPr>
          <p:nvPr>
            <p:ph type="title"/>
          </p:nvPr>
        </p:nvSpPr>
        <p:spPr>
          <a:xfrm>
            <a:off x="1447800" y="381000"/>
            <a:ext cx="7467600" cy="1143000"/>
          </a:xfrm>
        </p:spPr>
        <p:txBody>
          <a:bodyPr/>
          <a:lstStyle/>
          <a:p>
            <a:pPr algn="ctr" eaLnBrk="1" hangingPunct="1"/>
            <a:r>
              <a:rPr lang="en-US" altLang="en-US" sz="4000"/>
              <a:t>What size should the ingredients be ground to?</a:t>
            </a:r>
          </a:p>
        </p:txBody>
      </p:sp>
      <p:sp>
        <p:nvSpPr>
          <p:cNvPr id="19459" name="Rectangle 3">
            <a:extLst>
              <a:ext uri="{FF2B5EF4-FFF2-40B4-BE49-F238E27FC236}">
                <a16:creationId xmlns:a16="http://schemas.microsoft.com/office/drawing/2014/main" id="{F5864491-88AB-4379-AC3B-B09DFC169F3E}"/>
              </a:ext>
            </a:extLst>
          </p:cNvPr>
          <p:cNvSpPr>
            <a:spLocks noGrp="1" noChangeArrowheads="1"/>
          </p:cNvSpPr>
          <p:nvPr>
            <p:ph type="body" idx="1"/>
          </p:nvPr>
        </p:nvSpPr>
        <p:spPr>
          <a:xfrm>
            <a:off x="228600" y="1828800"/>
            <a:ext cx="8915400" cy="5029200"/>
          </a:xfrm>
        </p:spPr>
        <p:txBody>
          <a:bodyPr/>
          <a:lstStyle/>
          <a:p>
            <a:pPr eaLnBrk="1" hangingPunct="1">
              <a:spcBef>
                <a:spcPct val="60000"/>
              </a:spcBef>
            </a:pPr>
            <a:r>
              <a:rPr lang="en-US" altLang="en-US" sz="2400" dirty="0"/>
              <a:t>Particle size varies some across the animal nutrition industry.  Ideally, all ingredients in pig and chicken feed should be similar in size to get the best mixture.</a:t>
            </a:r>
          </a:p>
          <a:p>
            <a:pPr eaLnBrk="1" hangingPunct="1">
              <a:spcBef>
                <a:spcPct val="60000"/>
              </a:spcBef>
            </a:pPr>
            <a:r>
              <a:rPr lang="en-US" altLang="en-US" sz="2400" dirty="0"/>
              <a:t>Ingredients in pig and chicken feed </a:t>
            </a:r>
            <a:br>
              <a:rPr lang="en-US" altLang="en-US" sz="2400" dirty="0"/>
            </a:br>
            <a:r>
              <a:rPr lang="en-US" altLang="en-US" sz="2400" dirty="0"/>
              <a:t>are normally ground to about </a:t>
            </a:r>
            <a:br>
              <a:rPr lang="en-US" altLang="en-US" sz="2400" dirty="0"/>
            </a:br>
            <a:r>
              <a:rPr lang="en-US" altLang="en-US" sz="2400" dirty="0"/>
              <a:t>700 microns. </a:t>
            </a:r>
          </a:p>
          <a:p>
            <a:pPr lvl="1" eaLnBrk="1" hangingPunct="1">
              <a:spcBef>
                <a:spcPct val="60000"/>
              </a:spcBef>
            </a:pPr>
            <a:r>
              <a:rPr lang="en-US" altLang="en-US" sz="2000" dirty="0"/>
              <a:t>400 microns is very small </a:t>
            </a:r>
            <a:br>
              <a:rPr lang="en-US" altLang="en-US" sz="2000" dirty="0"/>
            </a:br>
            <a:r>
              <a:rPr lang="en-US" altLang="en-US" sz="2000" dirty="0"/>
              <a:t>(about the size of a piece of fine sand)</a:t>
            </a:r>
          </a:p>
          <a:p>
            <a:pPr lvl="1" eaLnBrk="1" hangingPunct="1">
              <a:spcBef>
                <a:spcPct val="60000"/>
              </a:spcBef>
            </a:pPr>
            <a:r>
              <a:rPr lang="en-US" altLang="en-US" sz="2000" dirty="0"/>
              <a:t>1200 microns is relatively large </a:t>
            </a:r>
            <a:br>
              <a:rPr lang="en-US" altLang="en-US" sz="2000" dirty="0"/>
            </a:br>
            <a:r>
              <a:rPr lang="en-US" altLang="en-US" sz="2000" dirty="0"/>
              <a:t>(about the size of the eye of a needle)</a:t>
            </a:r>
          </a:p>
          <a:p>
            <a:pPr lvl="1" eaLnBrk="1" hangingPunct="1">
              <a:spcBef>
                <a:spcPct val="60000"/>
              </a:spcBef>
            </a:pPr>
            <a:r>
              <a:rPr lang="en-US" altLang="en-US" sz="2000" dirty="0"/>
              <a:t>700 microns is in the middle</a:t>
            </a:r>
          </a:p>
          <a:p>
            <a:pPr eaLnBrk="1" hangingPunct="1">
              <a:spcBef>
                <a:spcPct val="60000"/>
              </a:spcBef>
            </a:pPr>
            <a:endParaRPr lang="en-US" altLang="en-US" sz="3100" dirty="0"/>
          </a:p>
        </p:txBody>
      </p:sp>
      <p:pic>
        <p:nvPicPr>
          <p:cNvPr id="19460" name="Picture 4" descr="3 ground corn samples of different particle size - 700, 900, and 1200 microns">
            <a:extLst>
              <a:ext uri="{FF2B5EF4-FFF2-40B4-BE49-F238E27FC236}">
                <a16:creationId xmlns:a16="http://schemas.microsoft.com/office/drawing/2014/main" id="{E8B4BC7A-6ED8-49F6-8586-E33FC95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81400"/>
            <a:ext cx="344011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a:extLst>
              <a:ext uri="{FF2B5EF4-FFF2-40B4-BE49-F238E27FC236}">
                <a16:creationId xmlns:a16="http://schemas.microsoft.com/office/drawing/2014/main" id="{51FE68AB-E48F-439C-ADEC-2BA24DD4FEE5}"/>
              </a:ext>
            </a:extLst>
          </p:cNvPr>
          <p:cNvSpPr txBox="1">
            <a:spLocks noChangeArrowheads="1"/>
          </p:cNvSpPr>
          <p:nvPr/>
        </p:nvSpPr>
        <p:spPr bwMode="auto">
          <a:xfrm>
            <a:off x="5486400" y="61722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i="1">
                <a:solidFill>
                  <a:schemeClr val="tx2"/>
                </a:solidFill>
              </a:rPr>
              <a:t>Picture courtesy of Dr. Robert Goodband, Kansas State University, Swine Nutrition and Management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DACA11E-4FE3-4756-8CD4-FCD201E05A93}"/>
              </a:ext>
            </a:extLst>
          </p:cNvPr>
          <p:cNvSpPr>
            <a:spLocks noGrp="1" noChangeArrowheads="1"/>
          </p:cNvSpPr>
          <p:nvPr>
            <p:ph type="title"/>
          </p:nvPr>
        </p:nvSpPr>
        <p:spPr/>
        <p:txBody>
          <a:bodyPr/>
          <a:lstStyle/>
          <a:p>
            <a:pPr algn="ctr" eaLnBrk="1" hangingPunct="1"/>
            <a:r>
              <a:rPr lang="en-US" altLang="en-US" sz="4000"/>
              <a:t>What size should the ingredients be ground to?</a:t>
            </a:r>
          </a:p>
        </p:txBody>
      </p:sp>
      <p:sp>
        <p:nvSpPr>
          <p:cNvPr id="20483" name="Rectangle 3">
            <a:extLst>
              <a:ext uri="{FF2B5EF4-FFF2-40B4-BE49-F238E27FC236}">
                <a16:creationId xmlns:a16="http://schemas.microsoft.com/office/drawing/2014/main" id="{BC43FAAF-A376-458E-B6F7-4D9C0AA6835F}"/>
              </a:ext>
            </a:extLst>
          </p:cNvPr>
          <p:cNvSpPr>
            <a:spLocks noGrp="1" noChangeArrowheads="1"/>
          </p:cNvSpPr>
          <p:nvPr>
            <p:ph type="body" idx="1"/>
          </p:nvPr>
        </p:nvSpPr>
        <p:spPr/>
        <p:txBody>
          <a:bodyPr/>
          <a:lstStyle/>
          <a:p>
            <a:pPr eaLnBrk="1" hangingPunct="1"/>
            <a:r>
              <a:rPr lang="en-US" altLang="en-US" sz="2400" dirty="0"/>
              <a:t>Why 700 microns?</a:t>
            </a:r>
          </a:p>
          <a:p>
            <a:pPr lvl="1" eaLnBrk="1" hangingPunct="1"/>
            <a:endParaRPr lang="en-US" altLang="en-US" sz="2000" dirty="0"/>
          </a:p>
          <a:p>
            <a:pPr lvl="1" eaLnBrk="1" hangingPunct="1"/>
            <a:r>
              <a:rPr lang="en-US" altLang="en-US" sz="2000" dirty="0"/>
              <a:t>Animal nutritionists and feed mill operators chose </a:t>
            </a:r>
            <a:br>
              <a:rPr lang="en-US" altLang="en-US" sz="2000" dirty="0"/>
            </a:br>
            <a:r>
              <a:rPr lang="en-US" altLang="en-US" sz="2000" dirty="0"/>
              <a:t>700 microns based on the amount of energy (money) it costs to grind the ingredients and the best particle size for each ingredient, so it is best utilized by the animal.</a:t>
            </a:r>
          </a:p>
          <a:p>
            <a:pPr lvl="1" eaLnBrk="1" hangingPunct="1">
              <a:buFont typeface="Wingdings" panose="05000000000000000000" pitchFamily="2" charset="2"/>
              <a:buNone/>
            </a:pPr>
            <a:endParaRPr lang="en-US" altLang="en-US" sz="2000" dirty="0"/>
          </a:p>
          <a:p>
            <a:pPr lvl="1" eaLnBrk="1" hangingPunct="1"/>
            <a:r>
              <a:rPr lang="en-US" altLang="en-US" sz="2000" dirty="0"/>
              <a:t>Balance between cost and animal performance (utilization).</a:t>
            </a:r>
          </a:p>
          <a:p>
            <a:pPr eaLnBrk="1" hangingPunct="1">
              <a:buFont typeface="Wingdings" panose="05000000000000000000" pitchFamily="2" charset="2"/>
              <a:buNone/>
            </a:pPr>
            <a:endParaRPr lang="en-US" alt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9FD1D1F-76E6-4ABA-9997-2C1C6CCFF4B2}"/>
              </a:ext>
            </a:extLst>
          </p:cNvPr>
          <p:cNvSpPr>
            <a:spLocks noGrp="1" noChangeArrowheads="1"/>
          </p:cNvSpPr>
          <p:nvPr>
            <p:ph type="title"/>
          </p:nvPr>
        </p:nvSpPr>
        <p:spPr>
          <a:xfrm>
            <a:off x="1524000" y="381000"/>
            <a:ext cx="7010400" cy="990600"/>
          </a:xfrm>
        </p:spPr>
        <p:txBody>
          <a:bodyPr/>
          <a:lstStyle/>
          <a:p>
            <a:pPr algn="ctr" eaLnBrk="1" hangingPunct="1"/>
            <a:r>
              <a:rPr lang="en-US" altLang="en-US" sz="4000"/>
              <a:t>Feed Handling Problems</a:t>
            </a:r>
          </a:p>
        </p:txBody>
      </p:sp>
      <p:sp>
        <p:nvSpPr>
          <p:cNvPr id="21507" name="Rectangle 3">
            <a:extLst>
              <a:ext uri="{FF2B5EF4-FFF2-40B4-BE49-F238E27FC236}">
                <a16:creationId xmlns:a16="http://schemas.microsoft.com/office/drawing/2014/main" id="{8EADE27F-3345-48F5-8682-622EB0506092}"/>
              </a:ext>
            </a:extLst>
          </p:cNvPr>
          <p:cNvSpPr>
            <a:spLocks noGrp="1" noChangeArrowheads="1"/>
          </p:cNvSpPr>
          <p:nvPr>
            <p:ph type="body" sz="half" idx="1"/>
          </p:nvPr>
        </p:nvSpPr>
        <p:spPr>
          <a:xfrm>
            <a:off x="304800" y="1676400"/>
            <a:ext cx="7924800" cy="4191000"/>
          </a:xfrm>
        </p:spPr>
        <p:txBody>
          <a:bodyPr/>
          <a:lstStyle/>
          <a:p>
            <a:pPr eaLnBrk="1" hangingPunct="1"/>
            <a:r>
              <a:rPr lang="en-US" altLang="en-US" sz="2000" dirty="0"/>
              <a:t>Animal nutritionists commonly deal with feed handling problems when formulating livestock diets.</a:t>
            </a:r>
          </a:p>
          <a:p>
            <a:pPr eaLnBrk="1" hangingPunct="1"/>
            <a:endParaRPr lang="en-US" altLang="en-US" sz="2000" dirty="0"/>
          </a:p>
        </p:txBody>
      </p:sp>
      <p:graphicFrame>
        <p:nvGraphicFramePr>
          <p:cNvPr id="126029" name="Group 77">
            <a:extLst>
              <a:ext uri="{FF2B5EF4-FFF2-40B4-BE49-F238E27FC236}">
                <a16:creationId xmlns:a16="http://schemas.microsoft.com/office/drawing/2014/main" id="{7475FC3A-9657-4CA4-8FC4-6D2CC3417134}"/>
              </a:ext>
            </a:extLst>
          </p:cNvPr>
          <p:cNvGraphicFramePr>
            <a:graphicFrameLocks noGrp="1"/>
          </p:cNvGraphicFramePr>
          <p:nvPr>
            <p:ph sz="half" idx="2"/>
          </p:nvPr>
        </p:nvGraphicFramePr>
        <p:xfrm>
          <a:off x="685800" y="2514600"/>
          <a:ext cx="8001000" cy="3959415"/>
        </p:xfrm>
        <a:graphic>
          <a:graphicData uri="http://schemas.openxmlformats.org/drawingml/2006/table">
            <a:tbl>
              <a:tblPr/>
              <a:tblGrid>
                <a:gridCol w="11430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02399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a:ln>
                            <a:noFill/>
                          </a:ln>
                          <a:solidFill>
                            <a:schemeClr val="tx2"/>
                          </a:solidFill>
                          <a:effectLst/>
                          <a:latin typeface="Arial" charset="0"/>
                          <a:cs typeface="Arial" charset="0"/>
                        </a:rPr>
                        <a:t>Typical Causes</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95300" marR="0" lvl="0" indent="-4953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a:ln>
                            <a:noFill/>
                          </a:ln>
                          <a:solidFill>
                            <a:schemeClr val="tx2"/>
                          </a:solidFill>
                          <a:effectLst/>
                          <a:latin typeface="Arial" charset="0"/>
                          <a:cs typeface="Arial" charset="0"/>
                        </a:rPr>
                        <a:t>1)     Feed ingredients are ground too fine (small).</a:t>
                      </a:r>
                    </a:p>
                    <a:p>
                      <a:pPr marL="495300" marR="0" lvl="0" indent="-4953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a:ln>
                          <a:noFill/>
                        </a:ln>
                        <a:solidFill>
                          <a:schemeClr val="tx2"/>
                        </a:solidFill>
                        <a:effectLst/>
                        <a:latin typeface="Arial" charset="0"/>
                        <a:cs typeface="Arial" charset="0"/>
                      </a:endParaRPr>
                    </a:p>
                    <a:p>
                      <a:pPr marL="495300" marR="0" lvl="0" indent="-49530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a:ln>
                            <a:noFill/>
                          </a:ln>
                          <a:solidFill>
                            <a:schemeClr val="tx2"/>
                          </a:solidFill>
                          <a:effectLst/>
                          <a:latin typeface="Arial" charset="0"/>
                          <a:cs typeface="Arial" charset="0"/>
                        </a:rPr>
                        <a:t>2)     Fat or another liquid product is added to the feed.</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95231">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a:ln>
                            <a:noFill/>
                          </a:ln>
                          <a:solidFill>
                            <a:schemeClr val="tx2"/>
                          </a:solidFill>
                          <a:effectLst/>
                          <a:latin typeface="Arial" charset="0"/>
                          <a:cs typeface="Arial" charset="0"/>
                        </a:rPr>
                        <a:t>What Happens</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14350" marR="0" lvl="0" indent="-51435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a:ln>
                            <a:noFill/>
                          </a:ln>
                          <a:solidFill>
                            <a:schemeClr val="tx2"/>
                          </a:solidFill>
                          <a:effectLst/>
                          <a:latin typeface="Arial" charset="0"/>
                          <a:cs typeface="Arial" charset="0"/>
                        </a:rPr>
                        <a:t>1)     When the ingredients are very small, the feed tends to pack together.</a:t>
                      </a:r>
                    </a:p>
                    <a:p>
                      <a:pPr marL="514350" marR="0" lvl="0" indent="-51435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dirty="0">
                        <a:ln>
                          <a:noFill/>
                        </a:ln>
                        <a:solidFill>
                          <a:schemeClr val="tx2"/>
                        </a:solidFill>
                        <a:effectLst/>
                        <a:latin typeface="Arial" charset="0"/>
                        <a:cs typeface="Arial" charset="0"/>
                      </a:endParaRPr>
                    </a:p>
                    <a:p>
                      <a:pPr marL="514350" marR="0" lvl="0" indent="-51435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a:ln>
                            <a:noFill/>
                          </a:ln>
                          <a:solidFill>
                            <a:schemeClr val="tx2"/>
                          </a:solidFill>
                          <a:effectLst/>
                          <a:latin typeface="Arial" charset="0"/>
                          <a:cs typeface="Arial" charset="0"/>
                        </a:rPr>
                        <a:t>2)     Added fat, which increases the moisture content, causes the feed to pack together.  </a:t>
                      </a:r>
                    </a:p>
                    <a:p>
                      <a:pPr marL="514350" marR="0" lvl="0" indent="-51435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dirty="0">
                        <a:ln>
                          <a:noFill/>
                        </a:ln>
                        <a:solidFill>
                          <a:schemeClr val="tx2"/>
                        </a:solidFill>
                        <a:effectLst/>
                        <a:latin typeface="Arial" charset="0"/>
                        <a:cs typeface="Arial" charset="0"/>
                      </a:endParaRPr>
                    </a:p>
                    <a:p>
                      <a:pPr marL="514350" marR="0" lvl="0" indent="-51435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a:ln>
                            <a:noFill/>
                          </a:ln>
                          <a:solidFill>
                            <a:schemeClr val="tx2"/>
                          </a:solidFill>
                          <a:effectLst/>
                          <a:latin typeface="Arial" charset="0"/>
                          <a:cs typeface="Arial" charset="0"/>
                        </a:rPr>
                        <a:t>Packed feed has a hard time moving through the feeding system.</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999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a:ln>
                            <a:noFill/>
                          </a:ln>
                          <a:solidFill>
                            <a:schemeClr val="tx2"/>
                          </a:solidFill>
                          <a:effectLst/>
                          <a:latin typeface="Arial" charset="0"/>
                          <a:cs typeface="Arial" charset="0"/>
                        </a:rPr>
                        <a:t>End Result</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800" b="0" i="0" u="none" strike="noStrike" cap="none" normalizeH="0" baseline="0" dirty="0">
                          <a:ln>
                            <a:noFill/>
                          </a:ln>
                          <a:solidFill>
                            <a:schemeClr val="tx2"/>
                          </a:solidFill>
                          <a:effectLst/>
                          <a:latin typeface="Arial" charset="0"/>
                          <a:cs typeface="Arial" charset="0"/>
                        </a:rPr>
                        <a:t>Possible “out of feed” occurrence.</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2CABEA-9220-4A5A-9824-8E35EF287B1C}"/>
              </a:ext>
            </a:extLst>
          </p:cNvPr>
          <p:cNvSpPr>
            <a:spLocks noGrp="1" noChangeArrowheads="1"/>
          </p:cNvSpPr>
          <p:nvPr>
            <p:ph type="title"/>
          </p:nvPr>
        </p:nvSpPr>
        <p:spPr/>
        <p:txBody>
          <a:bodyPr/>
          <a:lstStyle/>
          <a:p>
            <a:pPr algn="ctr" eaLnBrk="1" hangingPunct="1"/>
            <a:r>
              <a:rPr lang="en-US" altLang="en-US" sz="4000"/>
              <a:t>Feed Handling Problems – </a:t>
            </a:r>
            <a:br>
              <a:rPr lang="en-US" altLang="en-US" sz="4000"/>
            </a:br>
            <a:r>
              <a:rPr lang="en-US" altLang="en-US" sz="4000"/>
              <a:t>An Example</a:t>
            </a:r>
          </a:p>
        </p:txBody>
      </p:sp>
      <p:sp>
        <p:nvSpPr>
          <p:cNvPr id="22531" name="Rectangle 3">
            <a:extLst>
              <a:ext uri="{FF2B5EF4-FFF2-40B4-BE49-F238E27FC236}">
                <a16:creationId xmlns:a16="http://schemas.microsoft.com/office/drawing/2014/main" id="{F7A88D88-E987-4EAC-BE3F-CC1780E8B804}"/>
              </a:ext>
            </a:extLst>
          </p:cNvPr>
          <p:cNvSpPr>
            <a:spLocks noGrp="1" noChangeArrowheads="1"/>
          </p:cNvSpPr>
          <p:nvPr>
            <p:ph type="body" idx="1"/>
          </p:nvPr>
        </p:nvSpPr>
        <p:spPr>
          <a:xfrm>
            <a:off x="304800" y="1905000"/>
            <a:ext cx="8229600" cy="4114800"/>
          </a:xfrm>
        </p:spPr>
        <p:txBody>
          <a:bodyPr/>
          <a:lstStyle/>
          <a:p>
            <a:pPr eaLnBrk="1" hangingPunct="1">
              <a:lnSpc>
                <a:spcPct val="80000"/>
              </a:lnSpc>
            </a:pPr>
            <a:r>
              <a:rPr lang="en-US" altLang="en-US" sz="2400" dirty="0"/>
              <a:t>Think of an hourglass minute timer filled with </a:t>
            </a:r>
            <a:br>
              <a:rPr lang="en-US" altLang="en-US" sz="2400" dirty="0"/>
            </a:br>
            <a:r>
              <a:rPr lang="en-US" altLang="en-US" sz="2400" dirty="0"/>
              <a:t>sand that comes with some board games:</a:t>
            </a:r>
          </a:p>
          <a:p>
            <a:pPr lvl="1" eaLnBrk="1" hangingPunct="1">
              <a:lnSpc>
                <a:spcPct val="80000"/>
              </a:lnSpc>
            </a:pPr>
            <a:endParaRPr lang="en-US" altLang="en-US" sz="2000" dirty="0"/>
          </a:p>
          <a:p>
            <a:pPr lvl="1" eaLnBrk="1" hangingPunct="1">
              <a:lnSpc>
                <a:spcPct val="80000"/>
              </a:lnSpc>
            </a:pPr>
            <a:r>
              <a:rPr lang="en-US" altLang="en-US" sz="2000" dirty="0"/>
              <a:t>Timer is turned upside down.</a:t>
            </a:r>
          </a:p>
          <a:p>
            <a:pPr lvl="1" eaLnBrk="1" hangingPunct="1">
              <a:lnSpc>
                <a:spcPct val="80000"/>
              </a:lnSpc>
            </a:pPr>
            <a:r>
              <a:rPr lang="en-US" altLang="en-US" sz="2000" dirty="0"/>
              <a:t>Sand runs from top to bottom in 1 minute.</a:t>
            </a:r>
          </a:p>
          <a:p>
            <a:pPr lvl="1" eaLnBrk="1" hangingPunct="1">
              <a:lnSpc>
                <a:spcPct val="80000"/>
              </a:lnSpc>
            </a:pPr>
            <a:r>
              <a:rPr lang="en-US" altLang="en-US" sz="2000" dirty="0"/>
              <a:t>Sometimes, sand packs together and gets stuck.</a:t>
            </a:r>
          </a:p>
          <a:p>
            <a:pPr lvl="1" eaLnBrk="1" hangingPunct="1">
              <a:lnSpc>
                <a:spcPct val="80000"/>
              </a:lnSpc>
            </a:pPr>
            <a:r>
              <a:rPr lang="en-US" altLang="en-US" sz="2000" dirty="0"/>
              <a:t>Timer must be shaken to restart flow.</a:t>
            </a:r>
          </a:p>
          <a:p>
            <a:pPr eaLnBrk="1" hangingPunct="1">
              <a:lnSpc>
                <a:spcPct val="80000"/>
              </a:lnSpc>
              <a:buFont typeface="Wingdings" panose="05000000000000000000" pitchFamily="2" charset="2"/>
              <a:buNone/>
            </a:pPr>
            <a:endParaRPr lang="en-US" altLang="en-US" sz="2400" dirty="0"/>
          </a:p>
          <a:p>
            <a:pPr eaLnBrk="1" hangingPunct="1">
              <a:lnSpc>
                <a:spcPct val="80000"/>
              </a:lnSpc>
            </a:pPr>
            <a:r>
              <a:rPr lang="en-US" altLang="en-US" sz="2400" dirty="0"/>
              <a:t>When feed packs together, it stops flowing </a:t>
            </a:r>
            <a:br>
              <a:rPr lang="en-US" altLang="en-US" sz="2400" dirty="0"/>
            </a:br>
            <a:r>
              <a:rPr lang="en-US" altLang="en-US" sz="2400" dirty="0"/>
              <a:t>through the feeding system.  The feed lines </a:t>
            </a:r>
            <a:br>
              <a:rPr lang="en-US" altLang="en-US" sz="2400" dirty="0"/>
            </a:br>
            <a:r>
              <a:rPr lang="en-US" altLang="en-US" sz="2400" dirty="0"/>
              <a:t>or feeders may need to be agitated to restart </a:t>
            </a:r>
            <a:br>
              <a:rPr lang="en-US" altLang="en-US" sz="2400" dirty="0"/>
            </a:br>
            <a:r>
              <a:rPr lang="en-US" altLang="en-US" sz="2400" dirty="0"/>
              <a:t>the flow.</a:t>
            </a:r>
          </a:p>
          <a:p>
            <a:pPr lvl="1" eaLnBrk="1" hangingPunct="1">
              <a:lnSpc>
                <a:spcPct val="80000"/>
              </a:lnSpc>
              <a:buFont typeface="Wingdings" panose="05000000000000000000" pitchFamily="2" charset="2"/>
              <a:buNone/>
            </a:pPr>
            <a:endParaRPr lang="en-US" altLang="en-US" sz="2000" dirty="0"/>
          </a:p>
          <a:p>
            <a:pPr lvl="1" eaLnBrk="1" hangingPunct="1">
              <a:lnSpc>
                <a:spcPct val="80000"/>
              </a:lnSpc>
              <a:buFont typeface="Wingdings" panose="05000000000000000000" pitchFamily="2" charset="2"/>
              <a:buNone/>
            </a:pPr>
            <a:endParaRPr lang="en-US" altLang="en-US" sz="2000" dirty="0"/>
          </a:p>
        </p:txBody>
      </p:sp>
      <p:pic>
        <p:nvPicPr>
          <p:cNvPr id="22532" name="Picture 20">
            <a:extLst>
              <a:ext uri="{FF2B5EF4-FFF2-40B4-BE49-F238E27FC236}">
                <a16:creationId xmlns:a16="http://schemas.microsoft.com/office/drawing/2014/main" id="{58EB6638-0781-4E92-BFA4-22147574D18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828800"/>
            <a:ext cx="149860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51C936F-CF52-4FA7-B82D-B2765C0E51E4}"/>
              </a:ext>
            </a:extLst>
          </p:cNvPr>
          <p:cNvSpPr>
            <a:spLocks noGrp="1" noChangeArrowheads="1"/>
          </p:cNvSpPr>
          <p:nvPr>
            <p:ph type="title"/>
          </p:nvPr>
        </p:nvSpPr>
        <p:spPr/>
        <p:txBody>
          <a:bodyPr/>
          <a:lstStyle/>
          <a:p>
            <a:pPr algn="ctr" eaLnBrk="1" hangingPunct="1"/>
            <a:r>
              <a:rPr lang="en-US" altLang="en-US" sz="4000"/>
              <a:t>Feed Handling Problems – “Out of Feed” Occurrences</a:t>
            </a:r>
          </a:p>
        </p:txBody>
      </p:sp>
      <p:sp>
        <p:nvSpPr>
          <p:cNvPr id="23555" name="Rectangle 3">
            <a:extLst>
              <a:ext uri="{FF2B5EF4-FFF2-40B4-BE49-F238E27FC236}">
                <a16:creationId xmlns:a16="http://schemas.microsoft.com/office/drawing/2014/main" id="{66B5EDFC-4132-4332-92D3-36B385906771}"/>
              </a:ext>
            </a:extLst>
          </p:cNvPr>
          <p:cNvSpPr>
            <a:spLocks noGrp="1" noChangeArrowheads="1"/>
          </p:cNvSpPr>
          <p:nvPr>
            <p:ph type="body" idx="1"/>
          </p:nvPr>
        </p:nvSpPr>
        <p:spPr>
          <a:xfrm>
            <a:off x="381000" y="1905000"/>
            <a:ext cx="8153400" cy="4114800"/>
          </a:xfrm>
        </p:spPr>
        <p:txBody>
          <a:bodyPr/>
          <a:lstStyle/>
          <a:p>
            <a:pPr eaLnBrk="1" hangingPunct="1">
              <a:lnSpc>
                <a:spcPct val="90000"/>
              </a:lnSpc>
            </a:pPr>
            <a:r>
              <a:rPr lang="en-US" altLang="en-US" sz="2800" dirty="0"/>
              <a:t>A growing and developing livestock animal should have constant access to feed.</a:t>
            </a:r>
          </a:p>
          <a:p>
            <a:pPr eaLnBrk="1" hangingPunct="1">
              <a:lnSpc>
                <a:spcPct val="90000"/>
              </a:lnSpc>
            </a:pPr>
            <a:endParaRPr lang="en-US" altLang="en-US" sz="2800" dirty="0"/>
          </a:p>
          <a:p>
            <a:pPr eaLnBrk="1" hangingPunct="1">
              <a:lnSpc>
                <a:spcPct val="90000"/>
              </a:lnSpc>
            </a:pPr>
            <a:r>
              <a:rPr lang="en-US" altLang="en-US" sz="2800" dirty="0"/>
              <a:t>Animal nutrition industry wants to prevent all “out of feed” occurrences.  </a:t>
            </a:r>
          </a:p>
          <a:p>
            <a:pPr eaLnBrk="1" hangingPunct="1">
              <a:lnSpc>
                <a:spcPct val="90000"/>
              </a:lnSpc>
            </a:pPr>
            <a:endParaRPr lang="en-US" altLang="en-US" sz="2800" dirty="0"/>
          </a:p>
          <a:p>
            <a:pPr eaLnBrk="1" hangingPunct="1">
              <a:lnSpc>
                <a:spcPct val="90000"/>
              </a:lnSpc>
            </a:pPr>
            <a:r>
              <a:rPr lang="en-US" altLang="en-US" sz="2800" dirty="0"/>
              <a:t>Animal nutritionists work hard to formulate diets that won’t pack together and result in feed handling problems.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a:extLst>
              <a:ext uri="{FF2B5EF4-FFF2-40B4-BE49-F238E27FC236}">
                <a16:creationId xmlns:a16="http://schemas.microsoft.com/office/drawing/2014/main" id="{896E7119-38A6-4F96-93D4-B72B7AFA6682}"/>
              </a:ext>
            </a:extLst>
          </p:cNvPr>
          <p:cNvSpPr>
            <a:spLocks noGrp="1" noChangeArrowheads="1"/>
          </p:cNvSpPr>
          <p:nvPr>
            <p:ph type="title"/>
          </p:nvPr>
        </p:nvSpPr>
        <p:spPr/>
        <p:txBody>
          <a:bodyPr/>
          <a:lstStyle/>
          <a:p>
            <a:r>
              <a:rPr lang="en-US" altLang="en-US" sz="4400"/>
              <a:t>Feed Handling Problems</a:t>
            </a:r>
          </a:p>
        </p:txBody>
      </p:sp>
      <p:sp>
        <p:nvSpPr>
          <p:cNvPr id="54279" name="Rectangle 7">
            <a:extLst>
              <a:ext uri="{FF2B5EF4-FFF2-40B4-BE49-F238E27FC236}">
                <a16:creationId xmlns:a16="http://schemas.microsoft.com/office/drawing/2014/main" id="{6B271435-237E-4DD4-A398-616B61EBF45C}"/>
              </a:ext>
            </a:extLst>
          </p:cNvPr>
          <p:cNvSpPr>
            <a:spLocks noGrp="1" noChangeArrowheads="1"/>
          </p:cNvSpPr>
          <p:nvPr>
            <p:ph type="body" sz="half" idx="2"/>
          </p:nvPr>
        </p:nvSpPr>
        <p:spPr>
          <a:xfrm>
            <a:off x="5105400" y="1905000"/>
            <a:ext cx="4038600" cy="4114800"/>
          </a:xfrm>
        </p:spPr>
        <p:txBody>
          <a:bodyPr/>
          <a:lstStyle/>
          <a:p>
            <a:pPr marL="0" indent="0">
              <a:buFont typeface="Wingdings" panose="05000000000000000000" pitchFamily="2" charset="2"/>
              <a:buNone/>
            </a:pPr>
            <a:r>
              <a:rPr lang="en-US" altLang="en-US" sz="2400" dirty="0"/>
              <a:t>Feed packing together in the base of a bulk feed bin where the feed is stored.  Normally, the feed moves from the bulk feed bin into feed lines and then into feeders.</a:t>
            </a:r>
          </a:p>
          <a:p>
            <a:pPr marL="0" indent="0">
              <a:buFont typeface="Wingdings" panose="05000000000000000000" pitchFamily="2" charset="2"/>
              <a:buNone/>
            </a:pPr>
            <a:endParaRPr lang="en-US" altLang="en-US" sz="2400" dirty="0"/>
          </a:p>
          <a:p>
            <a:pPr marL="0" indent="0">
              <a:buFont typeface="Wingdings" panose="05000000000000000000" pitchFamily="2" charset="2"/>
              <a:buNone/>
            </a:pPr>
            <a:r>
              <a:rPr lang="en-US" altLang="en-US" sz="1600" i="1" dirty="0"/>
              <a:t>Picture courtesy of Dr. Robert </a:t>
            </a:r>
            <a:r>
              <a:rPr lang="en-US" altLang="en-US" sz="1600" i="1" dirty="0" err="1"/>
              <a:t>Goodband</a:t>
            </a:r>
            <a:r>
              <a:rPr lang="en-US" altLang="en-US" sz="1600" i="1" dirty="0"/>
              <a:t>, Kansas State University, Swine Nutrition and Management</a:t>
            </a:r>
          </a:p>
          <a:p>
            <a:pPr marL="0" indent="0">
              <a:buFont typeface="Wingdings" panose="05000000000000000000" pitchFamily="2" charset="2"/>
              <a:buNone/>
            </a:pPr>
            <a:endParaRPr lang="en-US" altLang="en-US" sz="2400" dirty="0"/>
          </a:p>
        </p:txBody>
      </p:sp>
      <p:pic>
        <p:nvPicPr>
          <p:cNvPr id="54280" name="Picture 8" descr="Base of a bulk feed bin">
            <a:extLst>
              <a:ext uri="{FF2B5EF4-FFF2-40B4-BE49-F238E27FC236}">
                <a16:creationId xmlns:a16="http://schemas.microsoft.com/office/drawing/2014/main" id="{530E14BB-E5F4-437A-A875-D1FB6BA31D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47800" y="1981200"/>
            <a:ext cx="3503613"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169914AF-7896-4F72-BE96-5E57A9E92BD4}"/>
              </a:ext>
            </a:extLst>
          </p:cNvPr>
          <p:cNvSpPr>
            <a:spLocks noGrp="1" noChangeArrowheads="1"/>
          </p:cNvSpPr>
          <p:nvPr>
            <p:ph type="title"/>
          </p:nvPr>
        </p:nvSpPr>
        <p:spPr/>
        <p:txBody>
          <a:bodyPr/>
          <a:lstStyle/>
          <a:p>
            <a:r>
              <a:rPr lang="en-US" altLang="en-US" sz="4400"/>
              <a:t>Feed Handling Problems</a:t>
            </a:r>
          </a:p>
        </p:txBody>
      </p:sp>
      <p:sp>
        <p:nvSpPr>
          <p:cNvPr id="56326" name="Rectangle 6">
            <a:extLst>
              <a:ext uri="{FF2B5EF4-FFF2-40B4-BE49-F238E27FC236}">
                <a16:creationId xmlns:a16="http://schemas.microsoft.com/office/drawing/2014/main" id="{BA614C27-8387-4A14-9433-A19F5521B092}"/>
              </a:ext>
            </a:extLst>
          </p:cNvPr>
          <p:cNvSpPr>
            <a:spLocks noGrp="1" noChangeArrowheads="1"/>
          </p:cNvSpPr>
          <p:nvPr>
            <p:ph type="body" sz="half" idx="2"/>
          </p:nvPr>
        </p:nvSpPr>
        <p:spPr>
          <a:xfrm>
            <a:off x="5105400" y="2438400"/>
            <a:ext cx="4038600" cy="3124200"/>
          </a:xfrm>
        </p:spPr>
        <p:txBody>
          <a:bodyPr/>
          <a:lstStyle/>
          <a:p>
            <a:pPr marL="0" indent="0">
              <a:buFont typeface="Wingdings" panose="05000000000000000000" pitchFamily="2" charset="2"/>
              <a:buNone/>
            </a:pPr>
            <a:r>
              <a:rPr lang="en-US" altLang="en-US" sz="2400" dirty="0"/>
              <a:t>Feed packing together in the middle of a feeder, forming holes (like caves) on the sides.  The pigs struggle to reach the feed.</a:t>
            </a:r>
          </a:p>
          <a:p>
            <a:pPr marL="0" indent="0">
              <a:buFont typeface="Wingdings" panose="05000000000000000000" pitchFamily="2" charset="2"/>
              <a:buNone/>
            </a:pPr>
            <a:endParaRPr lang="en-US" altLang="en-US" sz="2400" dirty="0"/>
          </a:p>
          <a:p>
            <a:pPr marL="0" indent="0">
              <a:buFont typeface="Wingdings" panose="05000000000000000000" pitchFamily="2" charset="2"/>
              <a:buNone/>
            </a:pPr>
            <a:r>
              <a:rPr lang="en-US" altLang="en-US" sz="1600" i="1" dirty="0"/>
              <a:t>Picture courtesy of Dr. Crystal Groesbeck, Center for Veterinary Medicine, FDA</a:t>
            </a:r>
          </a:p>
        </p:txBody>
      </p:sp>
      <p:pic>
        <p:nvPicPr>
          <p:cNvPr id="56327" name="Picture 7" descr="Pig feeder">
            <a:extLst>
              <a:ext uri="{FF2B5EF4-FFF2-40B4-BE49-F238E27FC236}">
                <a16:creationId xmlns:a16="http://schemas.microsoft.com/office/drawing/2014/main" id="{03921CF7-EB22-4D6C-8DD8-B7A7701DFF6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1905000"/>
            <a:ext cx="3429000" cy="4138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EBB4481-FDC8-440D-B37E-85BA84F5399B}"/>
              </a:ext>
            </a:extLst>
          </p:cNvPr>
          <p:cNvSpPr>
            <a:spLocks noGrp="1" noChangeArrowheads="1"/>
          </p:cNvSpPr>
          <p:nvPr>
            <p:ph type="title"/>
          </p:nvPr>
        </p:nvSpPr>
        <p:spPr/>
        <p:txBody>
          <a:bodyPr/>
          <a:lstStyle/>
          <a:p>
            <a:pPr algn="ctr" eaLnBrk="1" hangingPunct="1"/>
            <a:r>
              <a:rPr lang="en-US" altLang="en-US" sz="4000"/>
              <a:t>How is the feed ground?</a:t>
            </a:r>
          </a:p>
        </p:txBody>
      </p:sp>
      <p:sp>
        <p:nvSpPr>
          <p:cNvPr id="26627" name="Rectangle 3">
            <a:extLst>
              <a:ext uri="{FF2B5EF4-FFF2-40B4-BE49-F238E27FC236}">
                <a16:creationId xmlns:a16="http://schemas.microsoft.com/office/drawing/2014/main" id="{42C68C1F-E4C9-4DA5-A76B-E5165E924CD5}"/>
              </a:ext>
            </a:extLst>
          </p:cNvPr>
          <p:cNvSpPr>
            <a:spLocks noGrp="1" noChangeArrowheads="1"/>
          </p:cNvSpPr>
          <p:nvPr>
            <p:ph type="body" idx="1"/>
          </p:nvPr>
        </p:nvSpPr>
        <p:spPr>
          <a:xfrm>
            <a:off x="304800" y="1905000"/>
            <a:ext cx="8458200" cy="4114800"/>
          </a:xfrm>
        </p:spPr>
        <p:txBody>
          <a:bodyPr/>
          <a:lstStyle/>
          <a:p>
            <a:pPr eaLnBrk="1" hangingPunct="1"/>
            <a:r>
              <a:rPr lang="en-US" altLang="en-US" sz="2800"/>
              <a:t>Animal nutrition industry uses either a hammermill or roller mill to grind feed ingredients.</a:t>
            </a:r>
          </a:p>
          <a:p>
            <a:pPr eaLnBrk="1" hangingPunct="1">
              <a:buFont typeface="Wingdings" panose="05000000000000000000" pitchFamily="2" charset="2"/>
              <a:buNone/>
            </a:pPr>
            <a:endParaRPr lang="en-US" altLang="en-US" sz="2800"/>
          </a:p>
          <a:p>
            <a:pPr eaLnBrk="1" hangingPunct="1"/>
            <a:r>
              <a:rPr lang="en-US" altLang="en-US" sz="2800"/>
              <a:t>Roller mill grinding produces particles that are more uniform and round in shape.</a:t>
            </a:r>
          </a:p>
          <a:p>
            <a:pPr eaLnBrk="1" hangingPunct="1">
              <a:buFont typeface="Wingdings" panose="05000000000000000000" pitchFamily="2" charset="2"/>
              <a:buNone/>
            </a:pPr>
            <a:endParaRPr lang="en-US" altLang="en-US" sz="2800"/>
          </a:p>
          <a:p>
            <a:pPr eaLnBrk="1" hangingPunct="1"/>
            <a:r>
              <a:rPr lang="en-US" altLang="en-US" sz="2800"/>
              <a:t>Hammermill grinding produces particles that are more irregular in shape.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0C8DA9C-2CD9-4C27-9A75-E1B677BB781F}"/>
              </a:ext>
            </a:extLst>
          </p:cNvPr>
          <p:cNvSpPr>
            <a:spLocks noGrp="1" noChangeArrowheads="1"/>
          </p:cNvSpPr>
          <p:nvPr>
            <p:ph type="title"/>
          </p:nvPr>
        </p:nvSpPr>
        <p:spPr>
          <a:xfrm>
            <a:off x="1447800" y="381000"/>
            <a:ext cx="7467600" cy="1143000"/>
          </a:xfrm>
        </p:spPr>
        <p:txBody>
          <a:bodyPr/>
          <a:lstStyle/>
          <a:p>
            <a:pPr algn="ctr" eaLnBrk="1" hangingPunct="1"/>
            <a:r>
              <a:rPr lang="en-US" altLang="en-US" sz="3600"/>
              <a:t>The Role of an Animal Nutritionist</a:t>
            </a:r>
          </a:p>
        </p:txBody>
      </p:sp>
      <p:sp>
        <p:nvSpPr>
          <p:cNvPr id="5123" name="Rectangle 3">
            <a:extLst>
              <a:ext uri="{FF2B5EF4-FFF2-40B4-BE49-F238E27FC236}">
                <a16:creationId xmlns:a16="http://schemas.microsoft.com/office/drawing/2014/main" id="{29705087-E73B-4174-A705-D563730331F8}"/>
              </a:ext>
            </a:extLst>
          </p:cNvPr>
          <p:cNvSpPr>
            <a:spLocks noGrp="1" noChangeArrowheads="1"/>
          </p:cNvSpPr>
          <p:nvPr>
            <p:ph type="body" idx="1"/>
          </p:nvPr>
        </p:nvSpPr>
        <p:spPr>
          <a:xfrm>
            <a:off x="76200" y="1828800"/>
            <a:ext cx="8915400" cy="5638800"/>
          </a:xfrm>
        </p:spPr>
        <p:txBody>
          <a:bodyPr/>
          <a:lstStyle/>
          <a:p>
            <a:pPr eaLnBrk="1" hangingPunct="1">
              <a:spcBef>
                <a:spcPct val="50000"/>
              </a:spcBef>
            </a:pPr>
            <a:r>
              <a:rPr lang="en-US" altLang="en-US" sz="2800" dirty="0"/>
              <a:t>An animal nutritionist:</a:t>
            </a:r>
            <a:r>
              <a:rPr lang="en-US" altLang="en-US" sz="3500" dirty="0"/>
              <a:t> </a:t>
            </a:r>
          </a:p>
          <a:p>
            <a:pPr lvl="1" eaLnBrk="1" hangingPunct="1">
              <a:spcBef>
                <a:spcPct val="50000"/>
              </a:spcBef>
            </a:pPr>
            <a:r>
              <a:rPr lang="en-US" altLang="en-US" sz="2000" dirty="0"/>
              <a:t>has a passion for animals and is an expert on animal feed and how the feed is used by animals.  </a:t>
            </a:r>
          </a:p>
          <a:p>
            <a:pPr lvl="1" eaLnBrk="1" hangingPunct="1">
              <a:spcBef>
                <a:spcPct val="50000"/>
              </a:spcBef>
            </a:pPr>
            <a:r>
              <a:rPr lang="en-US" altLang="en-US" sz="2000" dirty="0"/>
              <a:t>has specialized training on how to make the best diet for either a specific species (cats, dogs, pigs, chickens, cows, or horses) or group of animals (ruminants or monogastric animals).  </a:t>
            </a:r>
          </a:p>
          <a:p>
            <a:pPr lvl="2" eaLnBrk="1" hangingPunct="1">
              <a:spcBef>
                <a:spcPct val="50000"/>
              </a:spcBef>
              <a:buClr>
                <a:schemeClr val="hlink"/>
              </a:buClr>
            </a:pPr>
            <a:r>
              <a:rPr lang="en-US" altLang="en-US" sz="1800" dirty="0"/>
              <a:t>Ruminants, such as cows, sheep, and goats, have a complex four-chambered stomach. </a:t>
            </a:r>
          </a:p>
          <a:p>
            <a:pPr lvl="2" eaLnBrk="1" hangingPunct="1">
              <a:spcBef>
                <a:spcPct val="50000"/>
              </a:spcBef>
              <a:buClr>
                <a:schemeClr val="hlink"/>
              </a:buClr>
            </a:pPr>
            <a:r>
              <a:rPr lang="en-US" altLang="en-US" sz="1800" dirty="0"/>
              <a:t>Monogastric animals, such as dogs, chickens, and pigs, have a simple single-chambered stomach.  (People have monogastric stomachs, too.)</a:t>
            </a:r>
          </a:p>
          <a:p>
            <a:pPr lvl="1" eaLnBrk="1" hangingPunct="1">
              <a:spcBef>
                <a:spcPct val="50000"/>
              </a:spcBef>
            </a:pPr>
            <a:r>
              <a:rPr lang="en-US" altLang="en-US" sz="2000" dirty="0"/>
              <a:t>makes sure the diet is balanced and meets the nutritional requirements of the specific animal species or animal group.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ammermill at the Kansas State University Grain Science Feed Mill">
            <a:extLst>
              <a:ext uri="{FF2B5EF4-FFF2-40B4-BE49-F238E27FC236}">
                <a16:creationId xmlns:a16="http://schemas.microsoft.com/office/drawing/2014/main" id="{578BBB78-89EC-4FDE-80E9-4F891079AEA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1676400"/>
            <a:ext cx="40767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1" name="Picture 7" descr="Roller Mill at the Kansas State University Grain Science Feed Mill">
            <a:extLst>
              <a:ext uri="{FF2B5EF4-FFF2-40B4-BE49-F238E27FC236}">
                <a16:creationId xmlns:a16="http://schemas.microsoft.com/office/drawing/2014/main" id="{6C8A35C3-1F61-4BF1-9338-716DA176B8C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676400"/>
            <a:ext cx="40386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10">
            <a:extLst>
              <a:ext uri="{FF2B5EF4-FFF2-40B4-BE49-F238E27FC236}">
                <a16:creationId xmlns:a16="http://schemas.microsoft.com/office/drawing/2014/main" id="{E5591FCA-7549-4CBA-B1A7-38C40DF5F9E5}"/>
              </a:ext>
            </a:extLst>
          </p:cNvPr>
          <p:cNvSpPr txBox="1">
            <a:spLocks noChangeArrowheads="1"/>
          </p:cNvSpPr>
          <p:nvPr/>
        </p:nvSpPr>
        <p:spPr bwMode="auto">
          <a:xfrm>
            <a:off x="0" y="5562600"/>
            <a:ext cx="4572000" cy="5191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solidFill>
                  <a:schemeClr val="tx2"/>
                </a:solidFill>
              </a:rPr>
              <a:t>Hammermill</a:t>
            </a:r>
          </a:p>
        </p:txBody>
      </p:sp>
      <p:sp>
        <p:nvSpPr>
          <p:cNvPr id="27653" name="Text Box 11">
            <a:extLst>
              <a:ext uri="{FF2B5EF4-FFF2-40B4-BE49-F238E27FC236}">
                <a16:creationId xmlns:a16="http://schemas.microsoft.com/office/drawing/2014/main" id="{E22EB45D-4043-4754-888C-E94E4C287837}"/>
              </a:ext>
            </a:extLst>
          </p:cNvPr>
          <p:cNvSpPr txBox="1">
            <a:spLocks noChangeArrowheads="1"/>
          </p:cNvSpPr>
          <p:nvPr/>
        </p:nvSpPr>
        <p:spPr bwMode="auto">
          <a:xfrm>
            <a:off x="4572000" y="5562600"/>
            <a:ext cx="4572000" cy="5191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solidFill>
                  <a:schemeClr val="tx2"/>
                </a:solidFill>
              </a:rPr>
              <a:t>Roller Mill</a:t>
            </a:r>
          </a:p>
        </p:txBody>
      </p:sp>
      <p:sp>
        <p:nvSpPr>
          <p:cNvPr id="27654" name="Rectangle 13">
            <a:extLst>
              <a:ext uri="{FF2B5EF4-FFF2-40B4-BE49-F238E27FC236}">
                <a16:creationId xmlns:a16="http://schemas.microsoft.com/office/drawing/2014/main" id="{334E8CE6-96DB-4987-9CC2-D3FF247B1435}"/>
              </a:ext>
            </a:extLst>
          </p:cNvPr>
          <p:cNvSpPr>
            <a:spLocks noGrp="1" noChangeArrowheads="1"/>
          </p:cNvSpPr>
          <p:nvPr>
            <p:ph type="title"/>
          </p:nvPr>
        </p:nvSpPr>
        <p:spPr>
          <a:xfrm>
            <a:off x="1447800" y="381000"/>
            <a:ext cx="7467600" cy="1143000"/>
          </a:xfrm>
          <a:noFill/>
        </p:spPr>
        <p:txBody>
          <a:bodyPr/>
          <a:lstStyle/>
          <a:p>
            <a:pPr algn="ctr" eaLnBrk="1" hangingPunct="1"/>
            <a:r>
              <a:rPr lang="en-US" altLang="en-US" sz="4000"/>
              <a:t>Feed Mill Equipment for Grinding Feed Ingredients</a:t>
            </a:r>
          </a:p>
        </p:txBody>
      </p:sp>
      <p:sp>
        <p:nvSpPr>
          <p:cNvPr id="27655" name="Text Box 15">
            <a:extLst>
              <a:ext uri="{FF2B5EF4-FFF2-40B4-BE49-F238E27FC236}">
                <a16:creationId xmlns:a16="http://schemas.microsoft.com/office/drawing/2014/main" id="{A71D1B14-5469-4766-AABE-9B098386CC1A}"/>
              </a:ext>
            </a:extLst>
          </p:cNvPr>
          <p:cNvSpPr txBox="1">
            <a:spLocks noChangeArrowheads="1"/>
          </p:cNvSpPr>
          <p:nvPr/>
        </p:nvSpPr>
        <p:spPr bwMode="auto">
          <a:xfrm>
            <a:off x="2590800" y="6096000"/>
            <a:ext cx="426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tx2"/>
                </a:solidFill>
              </a:rPr>
              <a:t>Kansas State University Grain Science Feed Mill</a:t>
            </a:r>
          </a:p>
          <a:p>
            <a:pPr eaLnBrk="1" hangingPunct="1"/>
            <a:endParaRPr lang="en-US" altLang="en-US" sz="1000" i="1">
              <a:solidFill>
                <a:schemeClr val="tx2"/>
              </a:solidFill>
            </a:endParaRPr>
          </a:p>
          <a:p>
            <a:pPr eaLnBrk="1" hangingPunct="1"/>
            <a:r>
              <a:rPr lang="en-US" altLang="en-US" sz="1000" i="1">
                <a:solidFill>
                  <a:schemeClr val="tx2"/>
                </a:solidFill>
              </a:rPr>
              <a:t>Pictures courtesy of Dr. Robert Goodband, Kansas State University, Swine Nutrition and Management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804E867-260A-415E-9D2E-64E8490A3865}"/>
              </a:ext>
            </a:extLst>
          </p:cNvPr>
          <p:cNvSpPr>
            <a:spLocks noGrp="1" noChangeArrowheads="1"/>
          </p:cNvSpPr>
          <p:nvPr>
            <p:ph type="title"/>
          </p:nvPr>
        </p:nvSpPr>
        <p:spPr>
          <a:xfrm>
            <a:off x="1447800" y="381000"/>
            <a:ext cx="7467600" cy="1143000"/>
          </a:xfrm>
        </p:spPr>
        <p:txBody>
          <a:bodyPr/>
          <a:lstStyle/>
          <a:p>
            <a:pPr eaLnBrk="1" hangingPunct="1"/>
            <a:r>
              <a:rPr lang="en-US" altLang="en-US" sz="4000"/>
              <a:t>Helpful Websites</a:t>
            </a:r>
          </a:p>
        </p:txBody>
      </p:sp>
      <p:sp>
        <p:nvSpPr>
          <p:cNvPr id="28675" name="Rectangle 3">
            <a:extLst>
              <a:ext uri="{FF2B5EF4-FFF2-40B4-BE49-F238E27FC236}">
                <a16:creationId xmlns:a16="http://schemas.microsoft.com/office/drawing/2014/main" id="{C93BB624-5F65-4797-87A0-FDEE8560FE57}"/>
              </a:ext>
            </a:extLst>
          </p:cNvPr>
          <p:cNvSpPr>
            <a:spLocks noGrp="1" noChangeArrowheads="1"/>
          </p:cNvSpPr>
          <p:nvPr>
            <p:ph type="body" idx="1"/>
          </p:nvPr>
        </p:nvSpPr>
        <p:spPr>
          <a:xfrm>
            <a:off x="152400" y="1828800"/>
            <a:ext cx="8915400" cy="5181600"/>
          </a:xfrm>
        </p:spPr>
        <p:txBody>
          <a:bodyPr/>
          <a:lstStyle/>
          <a:p>
            <a:pPr eaLnBrk="1" hangingPunct="1">
              <a:spcBef>
                <a:spcPct val="70000"/>
              </a:spcBef>
            </a:pPr>
            <a:r>
              <a:rPr lang="en-US" altLang="en-US" sz="2400" dirty="0"/>
              <a:t>Kansas State University Grain Science and Industry </a:t>
            </a:r>
            <a:r>
              <a:rPr lang="en-US" altLang="en-US" sz="2000" dirty="0">
                <a:hlinkClick r:id="rId3"/>
              </a:rPr>
              <a:t>https://www.grains.k-state.edu/</a:t>
            </a:r>
            <a:r>
              <a:rPr lang="en-US" altLang="en-US" sz="2000" dirty="0"/>
              <a:t> </a:t>
            </a:r>
          </a:p>
          <a:p>
            <a:pPr eaLnBrk="1" hangingPunct="1">
              <a:spcBef>
                <a:spcPct val="70000"/>
              </a:spcBef>
            </a:pPr>
            <a:r>
              <a:rPr lang="en-US" altLang="en-US" sz="2400" dirty="0"/>
              <a:t>American Feed Industry Association </a:t>
            </a:r>
            <a:br>
              <a:rPr lang="en-US" altLang="en-US" sz="2400" dirty="0"/>
            </a:br>
            <a:r>
              <a:rPr lang="en-US" altLang="en-US" sz="2000" dirty="0">
                <a:hlinkClick r:id="rId4"/>
              </a:rPr>
              <a:t>https://www.afia.org/</a:t>
            </a:r>
            <a:r>
              <a:rPr lang="en-US" altLang="en-US" sz="2000" dirty="0"/>
              <a:t> </a:t>
            </a:r>
          </a:p>
        </p:txBody>
      </p:sp>
      <p:pic>
        <p:nvPicPr>
          <p:cNvPr id="28676" name="Picture 5" descr="Feed line moving feed to individual pig feeders">
            <a:extLst>
              <a:ext uri="{FF2B5EF4-FFF2-40B4-BE49-F238E27FC236}">
                <a16:creationId xmlns:a16="http://schemas.microsoft.com/office/drawing/2014/main" id="{C418E34D-8B54-45B8-8108-8D1CF02E6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949" t="13400" b="14999"/>
          <a:stretch>
            <a:fillRect/>
          </a:stretch>
        </p:blipFill>
        <p:spPr bwMode="auto">
          <a:xfrm>
            <a:off x="5027613" y="3279775"/>
            <a:ext cx="3735387"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 Box 6">
            <a:extLst>
              <a:ext uri="{FF2B5EF4-FFF2-40B4-BE49-F238E27FC236}">
                <a16:creationId xmlns:a16="http://schemas.microsoft.com/office/drawing/2014/main" id="{207076B1-EFBF-4CC3-B064-EB2627882770}"/>
              </a:ext>
            </a:extLst>
          </p:cNvPr>
          <p:cNvSpPr txBox="1">
            <a:spLocks noChangeArrowheads="1"/>
          </p:cNvSpPr>
          <p:nvPr/>
        </p:nvSpPr>
        <p:spPr bwMode="auto">
          <a:xfrm>
            <a:off x="1828800" y="1981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78" name="Text Box 7">
            <a:extLst>
              <a:ext uri="{FF2B5EF4-FFF2-40B4-BE49-F238E27FC236}">
                <a16:creationId xmlns:a16="http://schemas.microsoft.com/office/drawing/2014/main" id="{66A5E642-E439-4B81-80BC-B3DE512E05CA}"/>
              </a:ext>
            </a:extLst>
          </p:cNvPr>
          <p:cNvSpPr txBox="1">
            <a:spLocks noChangeArrowheads="1"/>
          </p:cNvSpPr>
          <p:nvPr/>
        </p:nvSpPr>
        <p:spPr bwMode="auto">
          <a:xfrm>
            <a:off x="1371600" y="4419600"/>
            <a:ext cx="3505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chemeClr val="tx2"/>
                </a:solidFill>
              </a:rPr>
              <a:t>Feed line moving feed to individual pig feeders.</a:t>
            </a:r>
          </a:p>
          <a:p>
            <a:pPr eaLnBrk="1" hangingPunct="1"/>
            <a:endParaRPr lang="en-US" altLang="en-US" sz="1000">
              <a:solidFill>
                <a:schemeClr val="tx2"/>
              </a:solidFill>
            </a:endParaRPr>
          </a:p>
          <a:p>
            <a:pPr eaLnBrk="1" hangingPunct="1"/>
            <a:r>
              <a:rPr lang="en-US" altLang="en-US" sz="1000" i="1">
                <a:solidFill>
                  <a:schemeClr val="tx2"/>
                </a:solidFill>
              </a:rPr>
              <a:t>Picture courtesy of Dr. Robert Goodband, Kansas State University, Swine Nutrition and Management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70A2366-B969-40A9-9072-10F33B9D93F2}"/>
              </a:ext>
            </a:extLst>
          </p:cNvPr>
          <p:cNvSpPr>
            <a:spLocks noGrp="1" noChangeArrowheads="1"/>
          </p:cNvSpPr>
          <p:nvPr>
            <p:ph type="title"/>
          </p:nvPr>
        </p:nvSpPr>
        <p:spPr>
          <a:xfrm>
            <a:off x="1447800" y="381000"/>
            <a:ext cx="7467600" cy="1143000"/>
          </a:xfrm>
        </p:spPr>
        <p:txBody>
          <a:bodyPr/>
          <a:lstStyle/>
          <a:p>
            <a:pPr algn="ctr" eaLnBrk="1" hangingPunct="1"/>
            <a:r>
              <a:rPr lang="en-US" altLang="en-US" sz="3600"/>
              <a:t>Activity 2:  Particle Size and Shape</a:t>
            </a:r>
          </a:p>
        </p:txBody>
      </p:sp>
      <p:sp>
        <p:nvSpPr>
          <p:cNvPr id="29699" name="Rectangle 3">
            <a:extLst>
              <a:ext uri="{FF2B5EF4-FFF2-40B4-BE49-F238E27FC236}">
                <a16:creationId xmlns:a16="http://schemas.microsoft.com/office/drawing/2014/main" id="{D43F974D-C178-4C1D-8FC3-662483C2C5A7}"/>
              </a:ext>
            </a:extLst>
          </p:cNvPr>
          <p:cNvSpPr>
            <a:spLocks noGrp="1" noChangeArrowheads="1"/>
          </p:cNvSpPr>
          <p:nvPr>
            <p:ph type="body" idx="1"/>
          </p:nvPr>
        </p:nvSpPr>
        <p:spPr>
          <a:xfrm>
            <a:off x="152400" y="1828800"/>
            <a:ext cx="8915400" cy="5029200"/>
          </a:xfrm>
        </p:spPr>
        <p:txBody>
          <a:bodyPr/>
          <a:lstStyle/>
          <a:p>
            <a:pPr eaLnBrk="1" hangingPunct="1">
              <a:spcBef>
                <a:spcPct val="50000"/>
              </a:spcBef>
            </a:pPr>
            <a:r>
              <a:rPr lang="en-US" altLang="en-US" sz="2800" dirty="0"/>
              <a:t>Break into groups of 3 or 4.</a:t>
            </a:r>
          </a:p>
          <a:p>
            <a:pPr eaLnBrk="1" hangingPunct="1">
              <a:spcBef>
                <a:spcPct val="50000"/>
              </a:spcBef>
              <a:buFont typeface="Wingdings" panose="05000000000000000000" pitchFamily="2" charset="2"/>
              <a:buNone/>
            </a:pPr>
            <a:endParaRPr lang="en-US" altLang="en-US" sz="2800" dirty="0"/>
          </a:p>
          <a:p>
            <a:pPr eaLnBrk="1" hangingPunct="1">
              <a:spcBef>
                <a:spcPct val="50000"/>
              </a:spcBef>
            </a:pPr>
            <a:r>
              <a:rPr lang="en-US" altLang="en-US" sz="2800" dirty="0"/>
              <a:t>Build a cup-shaped castle with dry (“as is”) sand and another castle with rocks or marbles.</a:t>
            </a:r>
          </a:p>
          <a:p>
            <a:pPr eaLnBrk="1" hangingPunct="1">
              <a:spcBef>
                <a:spcPct val="50000"/>
              </a:spcBef>
              <a:buFont typeface="Wingdings" panose="05000000000000000000" pitchFamily="2" charset="2"/>
              <a:buNone/>
            </a:pPr>
            <a:endParaRPr lang="en-US" altLang="en-US" sz="2800" dirty="0"/>
          </a:p>
        </p:txBody>
      </p:sp>
      <p:pic>
        <p:nvPicPr>
          <p:cNvPr id="29701" name="Picture 5" descr="1 plastic cup full of marbles and 1 plastic cup full of sand">
            <a:extLst>
              <a:ext uri="{FF2B5EF4-FFF2-40B4-BE49-F238E27FC236}">
                <a16:creationId xmlns:a16="http://schemas.microsoft.com/office/drawing/2014/main" id="{40AE0158-7993-4EE7-BFA7-38F1D32C5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33850"/>
            <a:ext cx="3276600" cy="245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33F9A5D-9BC0-47CE-BC68-24FDC32236B8}"/>
              </a:ext>
            </a:extLst>
          </p:cNvPr>
          <p:cNvSpPr>
            <a:spLocks noGrp="1" noChangeArrowheads="1"/>
          </p:cNvSpPr>
          <p:nvPr>
            <p:ph type="title" idx="4294967295"/>
          </p:nvPr>
        </p:nvSpPr>
        <p:spPr>
          <a:xfrm>
            <a:off x="1447800" y="381000"/>
            <a:ext cx="7467600" cy="1143000"/>
          </a:xfrm>
        </p:spPr>
        <p:txBody>
          <a:bodyPr/>
          <a:lstStyle/>
          <a:p>
            <a:pPr algn="ctr" eaLnBrk="1" hangingPunct="1"/>
            <a:r>
              <a:rPr lang="en-US" altLang="en-US" sz="3600"/>
              <a:t>Activity 2:  Particle Size and Shape</a:t>
            </a:r>
          </a:p>
        </p:txBody>
      </p:sp>
      <p:sp>
        <p:nvSpPr>
          <p:cNvPr id="50179" name="Rectangle 3">
            <a:extLst>
              <a:ext uri="{FF2B5EF4-FFF2-40B4-BE49-F238E27FC236}">
                <a16:creationId xmlns:a16="http://schemas.microsoft.com/office/drawing/2014/main" id="{939DC414-29D1-417E-BD80-C7A4078689A3}"/>
              </a:ext>
            </a:extLst>
          </p:cNvPr>
          <p:cNvSpPr>
            <a:spLocks noGrp="1" noChangeArrowheads="1"/>
          </p:cNvSpPr>
          <p:nvPr>
            <p:ph type="body" idx="4294967295"/>
          </p:nvPr>
        </p:nvSpPr>
        <p:spPr>
          <a:xfrm>
            <a:off x="152400" y="1828800"/>
            <a:ext cx="8915400" cy="5029200"/>
          </a:xfrm>
        </p:spPr>
        <p:txBody>
          <a:bodyPr/>
          <a:lstStyle/>
          <a:p>
            <a:pPr eaLnBrk="1" hangingPunct="1">
              <a:spcBef>
                <a:spcPct val="50000"/>
              </a:spcBef>
            </a:pPr>
            <a:r>
              <a:rPr lang="en-US" altLang="en-US" sz="2800" dirty="0"/>
              <a:t>Sandcastle holds shape better than the rock or marble castle.</a:t>
            </a:r>
          </a:p>
          <a:p>
            <a:pPr eaLnBrk="1" hangingPunct="1">
              <a:spcBef>
                <a:spcPct val="50000"/>
              </a:spcBef>
              <a:buFont typeface="Wingdings" panose="05000000000000000000" pitchFamily="2" charset="2"/>
              <a:buNone/>
            </a:pPr>
            <a:endParaRPr lang="en-US" altLang="en-US" sz="2600" dirty="0"/>
          </a:p>
        </p:txBody>
      </p:sp>
      <p:pic>
        <p:nvPicPr>
          <p:cNvPr id="50180" name="Picture 4" descr="Cup of marbles poured onto table and cup of sand poured onto table. Sand has formed a mound. ">
            <a:extLst>
              <a:ext uri="{FF2B5EF4-FFF2-40B4-BE49-F238E27FC236}">
                <a16:creationId xmlns:a16="http://schemas.microsoft.com/office/drawing/2014/main" id="{FDE3655B-1966-4D06-B5C3-B8BF46188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95600"/>
            <a:ext cx="4414838" cy="330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3317CBE-7D8B-4CB0-B99A-047D621248F8}"/>
              </a:ext>
            </a:extLst>
          </p:cNvPr>
          <p:cNvSpPr>
            <a:spLocks noGrp="1" noChangeArrowheads="1"/>
          </p:cNvSpPr>
          <p:nvPr>
            <p:ph type="title" idx="4294967295"/>
          </p:nvPr>
        </p:nvSpPr>
        <p:spPr>
          <a:xfrm>
            <a:off x="1524000" y="190500"/>
            <a:ext cx="7315200" cy="1527175"/>
          </a:xfrm>
        </p:spPr>
        <p:txBody>
          <a:bodyPr/>
          <a:lstStyle/>
          <a:p>
            <a:pPr algn="ctr" eaLnBrk="1" hangingPunct="1"/>
            <a:r>
              <a:rPr lang="en-US" altLang="en-US" sz="3600"/>
              <a:t>Activity 2:  Particle Size and Shape</a:t>
            </a:r>
          </a:p>
        </p:txBody>
      </p:sp>
      <p:sp>
        <p:nvSpPr>
          <p:cNvPr id="51203" name="Rectangle 3">
            <a:extLst>
              <a:ext uri="{FF2B5EF4-FFF2-40B4-BE49-F238E27FC236}">
                <a16:creationId xmlns:a16="http://schemas.microsoft.com/office/drawing/2014/main" id="{6C517F8A-3BD7-4ED0-BF5C-AA40B8766DFC}"/>
              </a:ext>
            </a:extLst>
          </p:cNvPr>
          <p:cNvSpPr>
            <a:spLocks noGrp="1" noChangeArrowheads="1"/>
          </p:cNvSpPr>
          <p:nvPr>
            <p:ph type="body" idx="4294967295"/>
          </p:nvPr>
        </p:nvSpPr>
        <p:spPr>
          <a:xfrm>
            <a:off x="228600" y="1676400"/>
            <a:ext cx="8305800" cy="4876800"/>
          </a:xfrm>
        </p:spPr>
        <p:txBody>
          <a:bodyPr/>
          <a:lstStyle/>
          <a:p>
            <a:pPr eaLnBrk="1" hangingPunct="1"/>
            <a:r>
              <a:rPr lang="en-US" altLang="en-US" sz="2800" dirty="0"/>
              <a:t>Make a castle with rocks and one with marbles.</a:t>
            </a:r>
          </a:p>
          <a:p>
            <a:pPr eaLnBrk="1" hangingPunct="1">
              <a:buFont typeface="Wingdings" panose="05000000000000000000" pitchFamily="2" charset="2"/>
              <a:buNone/>
            </a:pPr>
            <a:endParaRPr lang="en-US" altLang="en-US" sz="2800" dirty="0"/>
          </a:p>
          <a:p>
            <a:pPr eaLnBrk="1" hangingPunct="1"/>
            <a:r>
              <a:rPr lang="en-US" altLang="en-US" sz="2800" dirty="0"/>
              <a:t>See how the rocks stack together better than the marbles because of their irregular shapes (not all rocks are the same shape).</a:t>
            </a:r>
          </a:p>
          <a:p>
            <a:pPr eaLnBrk="1" hangingPunct="1">
              <a:buFont typeface="Wingdings" panose="05000000000000000000" pitchFamily="2" charset="2"/>
              <a:buNone/>
            </a:pPr>
            <a:endParaRPr lang="en-US" altLang="en-US" sz="2800" dirty="0"/>
          </a:p>
          <a:p>
            <a:pPr eaLnBrk="1" hangingPunct="1"/>
            <a:endParaRPr lang="en-US" altLang="en-US" sz="2800" dirty="0"/>
          </a:p>
        </p:txBody>
      </p:sp>
      <p:pic>
        <p:nvPicPr>
          <p:cNvPr id="51204" name="Picture 4" descr="Marbles poured onto table and rocks poured onto table. Rocks have formed a small mound. ">
            <a:extLst>
              <a:ext uri="{FF2B5EF4-FFF2-40B4-BE49-F238E27FC236}">
                <a16:creationId xmlns:a16="http://schemas.microsoft.com/office/drawing/2014/main" id="{7ADA8114-2883-43D4-909B-6C24735DE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148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C81A829-EE5C-4FB9-B31E-D218FF502FCC}"/>
              </a:ext>
            </a:extLst>
          </p:cNvPr>
          <p:cNvSpPr>
            <a:spLocks noGrp="1" noChangeArrowheads="1"/>
          </p:cNvSpPr>
          <p:nvPr>
            <p:ph type="title"/>
          </p:nvPr>
        </p:nvSpPr>
        <p:spPr>
          <a:xfrm>
            <a:off x="1524000" y="190500"/>
            <a:ext cx="7315200" cy="1527175"/>
          </a:xfrm>
        </p:spPr>
        <p:txBody>
          <a:bodyPr/>
          <a:lstStyle/>
          <a:p>
            <a:pPr algn="ctr" eaLnBrk="1" hangingPunct="1"/>
            <a:r>
              <a:rPr lang="en-US" altLang="en-US" sz="3600"/>
              <a:t>Activity 2:  Particle Size and Shape</a:t>
            </a:r>
          </a:p>
        </p:txBody>
      </p:sp>
      <p:sp>
        <p:nvSpPr>
          <p:cNvPr id="30723" name="Rectangle 3">
            <a:extLst>
              <a:ext uri="{FF2B5EF4-FFF2-40B4-BE49-F238E27FC236}">
                <a16:creationId xmlns:a16="http://schemas.microsoft.com/office/drawing/2014/main" id="{2D848299-20CA-48B7-B076-D588E2BAFE13}"/>
              </a:ext>
            </a:extLst>
          </p:cNvPr>
          <p:cNvSpPr>
            <a:spLocks noGrp="1" noChangeArrowheads="1"/>
          </p:cNvSpPr>
          <p:nvPr>
            <p:ph type="body" idx="1"/>
          </p:nvPr>
        </p:nvSpPr>
        <p:spPr>
          <a:xfrm>
            <a:off x="228600" y="1676400"/>
            <a:ext cx="8305800" cy="4876800"/>
          </a:xfrm>
        </p:spPr>
        <p:txBody>
          <a:bodyPr/>
          <a:lstStyle/>
          <a:p>
            <a:pPr eaLnBrk="1" hangingPunct="1">
              <a:buFont typeface="Wingdings" panose="05000000000000000000" pitchFamily="2" charset="2"/>
              <a:buNone/>
            </a:pPr>
            <a:endParaRPr lang="en-US" altLang="en-US" sz="2800" dirty="0"/>
          </a:p>
          <a:p>
            <a:pPr eaLnBrk="1" hangingPunct="1"/>
            <a:r>
              <a:rPr lang="en-US" altLang="en-US" sz="2800" dirty="0"/>
              <a:t>Because of the uniformly round shape of the marbles, they don’t pack together.  Instead, they roll off each other.</a:t>
            </a:r>
          </a:p>
          <a:p>
            <a:pPr eaLnBrk="1" hangingPunct="1">
              <a:buFont typeface="Wingdings" panose="05000000000000000000" pitchFamily="2" charset="2"/>
              <a:buNone/>
            </a:pPr>
            <a:endParaRPr lang="en-US" altLang="en-US" sz="2800" dirty="0"/>
          </a:p>
          <a:p>
            <a:pPr eaLnBrk="1" hangingPunct="1"/>
            <a:r>
              <a:rPr lang="en-US" altLang="en-US" sz="2800" dirty="0"/>
              <a:t>Same principle applies to animal feed – the more uniform and round the ingredients, the less likely the feed will pack together.  This decreases the chance of feed handling problems.</a:t>
            </a:r>
          </a:p>
          <a:p>
            <a:pPr eaLnBrk="1" hangingPunct="1"/>
            <a:endParaRPr lang="en-US" alt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98C5297-3F56-4DBB-A1BB-0F70BEC6F527}"/>
              </a:ext>
            </a:extLst>
          </p:cNvPr>
          <p:cNvSpPr>
            <a:spLocks noGrp="1" noChangeArrowheads="1"/>
          </p:cNvSpPr>
          <p:nvPr>
            <p:ph type="title"/>
          </p:nvPr>
        </p:nvSpPr>
        <p:spPr>
          <a:xfrm>
            <a:off x="1524000" y="190500"/>
            <a:ext cx="7315200" cy="1527175"/>
          </a:xfrm>
        </p:spPr>
        <p:txBody>
          <a:bodyPr/>
          <a:lstStyle/>
          <a:p>
            <a:pPr algn="ctr" eaLnBrk="1" hangingPunct="1"/>
            <a:r>
              <a:rPr lang="en-US" altLang="en-US" sz="3600"/>
              <a:t>Activity 2:  Particle Size and Shape</a:t>
            </a:r>
          </a:p>
        </p:txBody>
      </p:sp>
      <p:sp>
        <p:nvSpPr>
          <p:cNvPr id="31747" name="Rectangle 3">
            <a:extLst>
              <a:ext uri="{FF2B5EF4-FFF2-40B4-BE49-F238E27FC236}">
                <a16:creationId xmlns:a16="http://schemas.microsoft.com/office/drawing/2014/main" id="{82EB000B-FF1A-4C0F-9FEE-F74D421CD951}"/>
              </a:ext>
            </a:extLst>
          </p:cNvPr>
          <p:cNvSpPr>
            <a:spLocks noGrp="1" noChangeArrowheads="1"/>
          </p:cNvSpPr>
          <p:nvPr>
            <p:ph type="body" idx="1"/>
          </p:nvPr>
        </p:nvSpPr>
        <p:spPr>
          <a:xfrm>
            <a:off x="228600" y="1905000"/>
            <a:ext cx="8305800" cy="4114800"/>
          </a:xfrm>
        </p:spPr>
        <p:txBody>
          <a:bodyPr/>
          <a:lstStyle/>
          <a:p>
            <a:pPr eaLnBrk="1" hangingPunct="1">
              <a:lnSpc>
                <a:spcPct val="90000"/>
              </a:lnSpc>
            </a:pPr>
            <a:r>
              <a:rPr lang="en-US" altLang="en-US" sz="2600" dirty="0"/>
              <a:t>For a feed that is fine (small) in particle size, it’s better to have a more uniform, round shape.  </a:t>
            </a:r>
          </a:p>
          <a:p>
            <a:pPr eaLnBrk="1" hangingPunct="1">
              <a:lnSpc>
                <a:spcPct val="90000"/>
              </a:lnSpc>
              <a:buFont typeface="Wingdings" panose="05000000000000000000" pitchFamily="2" charset="2"/>
              <a:buNone/>
            </a:pPr>
            <a:endParaRPr lang="en-US" altLang="en-US" sz="2600" dirty="0"/>
          </a:p>
          <a:p>
            <a:pPr eaLnBrk="1" hangingPunct="1">
              <a:lnSpc>
                <a:spcPct val="90000"/>
              </a:lnSpc>
            </a:pPr>
            <a:r>
              <a:rPr lang="en-US" altLang="en-US" sz="2600" dirty="0"/>
              <a:t>Tendency of the small particles to pack together (like sand) is offset by their uniform, round shape which causes the particles to not pack together and roll off each other (like marbles).</a:t>
            </a:r>
          </a:p>
          <a:p>
            <a:pPr eaLnBrk="1" hangingPunct="1">
              <a:lnSpc>
                <a:spcPct val="90000"/>
              </a:lnSpc>
            </a:pPr>
            <a:endParaRPr lang="en-US" altLang="en-US" sz="2600" dirty="0"/>
          </a:p>
          <a:p>
            <a:pPr eaLnBrk="1" hangingPunct="1">
              <a:lnSpc>
                <a:spcPct val="90000"/>
              </a:lnSpc>
            </a:pPr>
            <a:r>
              <a:rPr lang="en-US" altLang="en-US" sz="2600" dirty="0"/>
              <a:t>Proper balance between size and shape reduces feed handling problems.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EA1C2E1-EB5D-44CF-BC69-2863123541BA}"/>
              </a:ext>
            </a:extLst>
          </p:cNvPr>
          <p:cNvSpPr>
            <a:spLocks noGrp="1" noChangeArrowheads="1"/>
          </p:cNvSpPr>
          <p:nvPr>
            <p:ph type="title"/>
          </p:nvPr>
        </p:nvSpPr>
        <p:spPr>
          <a:xfrm>
            <a:off x="1524000" y="190500"/>
            <a:ext cx="7467600" cy="1527175"/>
          </a:xfrm>
        </p:spPr>
        <p:txBody>
          <a:bodyPr/>
          <a:lstStyle/>
          <a:p>
            <a:pPr algn="ctr" eaLnBrk="1" hangingPunct="1"/>
            <a:r>
              <a:rPr lang="en-US" altLang="en-US" sz="3600"/>
              <a:t>Activity 2:  Particle Size and Shape</a:t>
            </a:r>
          </a:p>
        </p:txBody>
      </p:sp>
      <p:sp>
        <p:nvSpPr>
          <p:cNvPr id="32771" name="Rectangle 3">
            <a:extLst>
              <a:ext uri="{FF2B5EF4-FFF2-40B4-BE49-F238E27FC236}">
                <a16:creationId xmlns:a16="http://schemas.microsoft.com/office/drawing/2014/main" id="{2652D3AE-E92A-4EFA-BC7E-21F3EF44FB67}"/>
              </a:ext>
            </a:extLst>
          </p:cNvPr>
          <p:cNvSpPr>
            <a:spLocks noGrp="1" noChangeArrowheads="1"/>
          </p:cNvSpPr>
          <p:nvPr>
            <p:ph type="body" idx="1"/>
          </p:nvPr>
        </p:nvSpPr>
        <p:spPr>
          <a:xfrm>
            <a:off x="228600" y="1905000"/>
            <a:ext cx="8305800" cy="4114800"/>
          </a:xfrm>
        </p:spPr>
        <p:txBody>
          <a:bodyPr/>
          <a:lstStyle/>
          <a:p>
            <a:pPr eaLnBrk="1" hangingPunct="1"/>
            <a:r>
              <a:rPr lang="en-US" altLang="en-US" sz="2800" dirty="0"/>
              <a:t>Add a small amount of water to the cup of sand and the cup of rocks or marbles.</a:t>
            </a:r>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endParaRPr lang="en-US" altLang="en-US" sz="2800" dirty="0"/>
          </a:p>
          <a:p>
            <a:pPr eaLnBrk="1" hangingPunct="1"/>
            <a:r>
              <a:rPr lang="en-US" altLang="en-US" sz="2800" dirty="0"/>
              <a:t>Make castles again.</a:t>
            </a:r>
          </a:p>
          <a:p>
            <a:pPr eaLnBrk="1" hangingPunct="1">
              <a:buFont typeface="Wingdings" panose="05000000000000000000" pitchFamily="2" charset="2"/>
              <a:buNone/>
            </a:pPr>
            <a:endParaRPr lang="en-US" altLang="en-US" sz="2800" dirty="0"/>
          </a:p>
        </p:txBody>
      </p:sp>
      <p:pic>
        <p:nvPicPr>
          <p:cNvPr id="32773" name="Picture 5" descr="Plastic cup full of marbles, plastic cup full of sand, and plastic cup full of rocks. Water is being added to each cup. ">
            <a:extLst>
              <a:ext uri="{FF2B5EF4-FFF2-40B4-BE49-F238E27FC236}">
                <a16:creationId xmlns:a16="http://schemas.microsoft.com/office/drawing/2014/main" id="{A49B0FFD-2E06-4F10-ADB1-37245BE00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95600"/>
            <a:ext cx="3354388" cy="2517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10E0ACA-1708-4956-B7BE-1D3590BCF83E}"/>
              </a:ext>
            </a:extLst>
          </p:cNvPr>
          <p:cNvSpPr>
            <a:spLocks noGrp="1" noChangeArrowheads="1"/>
          </p:cNvSpPr>
          <p:nvPr>
            <p:ph type="title" idx="4294967295"/>
          </p:nvPr>
        </p:nvSpPr>
        <p:spPr>
          <a:xfrm>
            <a:off x="1524000" y="190500"/>
            <a:ext cx="7467600" cy="1527175"/>
          </a:xfrm>
        </p:spPr>
        <p:txBody>
          <a:bodyPr/>
          <a:lstStyle/>
          <a:p>
            <a:pPr algn="ctr" eaLnBrk="1" hangingPunct="1"/>
            <a:r>
              <a:rPr lang="en-US" altLang="en-US" sz="3600"/>
              <a:t>Activity 2:  Particle Size and Shape</a:t>
            </a:r>
          </a:p>
        </p:txBody>
      </p:sp>
      <p:sp>
        <p:nvSpPr>
          <p:cNvPr id="52227" name="Rectangle 3">
            <a:extLst>
              <a:ext uri="{FF2B5EF4-FFF2-40B4-BE49-F238E27FC236}">
                <a16:creationId xmlns:a16="http://schemas.microsoft.com/office/drawing/2014/main" id="{F3E1EFAA-88F4-4BE6-82D5-7532DA11EA5F}"/>
              </a:ext>
            </a:extLst>
          </p:cNvPr>
          <p:cNvSpPr>
            <a:spLocks noGrp="1" noChangeArrowheads="1"/>
          </p:cNvSpPr>
          <p:nvPr>
            <p:ph type="body" idx="4294967295"/>
          </p:nvPr>
        </p:nvSpPr>
        <p:spPr>
          <a:xfrm>
            <a:off x="228600" y="1752600"/>
            <a:ext cx="8305800" cy="4953000"/>
          </a:xfrm>
        </p:spPr>
        <p:txBody>
          <a:bodyPr/>
          <a:lstStyle/>
          <a:p>
            <a:pPr eaLnBrk="1" hangingPunct="1"/>
            <a:r>
              <a:rPr lang="en-US" altLang="en-US" sz="2800" dirty="0"/>
              <a:t>Water makes the sandcastle hold together even better, while the rocks or marbles still roll off each other.</a:t>
            </a:r>
          </a:p>
          <a:p>
            <a:pPr eaLnBrk="1" hangingPunct="1">
              <a:buFont typeface="Wingdings" panose="05000000000000000000" pitchFamily="2" charset="2"/>
              <a:buNone/>
            </a:pPr>
            <a:endParaRPr lang="en-US" altLang="en-US" sz="2800" dirty="0"/>
          </a:p>
          <a:p>
            <a:pPr eaLnBrk="1" hangingPunct="1"/>
            <a:endParaRPr lang="en-US" altLang="en-US" sz="2800" dirty="0"/>
          </a:p>
          <a:p>
            <a:pPr eaLnBrk="1" hangingPunct="1"/>
            <a:endParaRPr lang="en-US" altLang="en-US" sz="2800" dirty="0"/>
          </a:p>
          <a:p>
            <a:pPr eaLnBrk="1" hangingPunct="1"/>
            <a:endParaRPr lang="en-US" altLang="en-US" sz="2800" dirty="0"/>
          </a:p>
          <a:p>
            <a:pPr eaLnBrk="1" hangingPunct="1"/>
            <a:endParaRPr lang="en-US" altLang="en-US" sz="2800" dirty="0"/>
          </a:p>
          <a:p>
            <a:pPr eaLnBrk="1" hangingPunct="1"/>
            <a:endParaRPr lang="en-US" altLang="en-US" sz="2800" dirty="0"/>
          </a:p>
        </p:txBody>
      </p:sp>
      <p:pic>
        <p:nvPicPr>
          <p:cNvPr id="52228" name="Picture 4" descr="Marbles, sand, and rocks poured onto table. Sand has formed a mound. ">
            <a:extLst>
              <a:ext uri="{FF2B5EF4-FFF2-40B4-BE49-F238E27FC236}">
                <a16:creationId xmlns:a16="http://schemas.microsoft.com/office/drawing/2014/main" id="{10CFA4F9-1CB4-4AEF-86ED-0E432D0C4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124200"/>
            <a:ext cx="4414838" cy="3311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6019864-16D2-4288-A409-8D2E9AD1FDE9}"/>
              </a:ext>
            </a:extLst>
          </p:cNvPr>
          <p:cNvSpPr>
            <a:spLocks noGrp="1" noChangeArrowheads="1"/>
          </p:cNvSpPr>
          <p:nvPr>
            <p:ph type="title" idx="4294967295"/>
          </p:nvPr>
        </p:nvSpPr>
        <p:spPr>
          <a:xfrm>
            <a:off x="1524000" y="190500"/>
            <a:ext cx="7467600" cy="1527175"/>
          </a:xfrm>
        </p:spPr>
        <p:txBody>
          <a:bodyPr/>
          <a:lstStyle/>
          <a:p>
            <a:pPr algn="ctr" eaLnBrk="1" hangingPunct="1"/>
            <a:r>
              <a:rPr lang="en-US" altLang="en-US" sz="3600"/>
              <a:t>Activity 2:  Particle Size and Shape</a:t>
            </a:r>
          </a:p>
        </p:txBody>
      </p:sp>
      <p:sp>
        <p:nvSpPr>
          <p:cNvPr id="53251" name="Rectangle 3">
            <a:extLst>
              <a:ext uri="{FF2B5EF4-FFF2-40B4-BE49-F238E27FC236}">
                <a16:creationId xmlns:a16="http://schemas.microsoft.com/office/drawing/2014/main" id="{913477FC-7796-4D41-A5C0-7CE57A2BBA7A}"/>
              </a:ext>
            </a:extLst>
          </p:cNvPr>
          <p:cNvSpPr>
            <a:spLocks noGrp="1" noChangeArrowheads="1"/>
          </p:cNvSpPr>
          <p:nvPr>
            <p:ph type="body" idx="4294967295"/>
          </p:nvPr>
        </p:nvSpPr>
        <p:spPr>
          <a:xfrm>
            <a:off x="228600" y="1600200"/>
            <a:ext cx="8305800" cy="5105400"/>
          </a:xfrm>
        </p:spPr>
        <p:txBody>
          <a:bodyPr/>
          <a:lstStyle/>
          <a:p>
            <a:pPr eaLnBrk="1" hangingPunct="1"/>
            <a:r>
              <a:rPr lang="en-US" altLang="en-US" sz="2800" dirty="0"/>
              <a:t>The sand with water is a perfect example of what really fine grinding and added fat (moisture) will do in feed lines and feeders.</a:t>
            </a:r>
          </a:p>
          <a:p>
            <a:pPr eaLnBrk="1" hangingPunct="1"/>
            <a:endParaRPr lang="en-US" altLang="en-US" sz="2800" dirty="0"/>
          </a:p>
          <a:p>
            <a:pPr eaLnBrk="1" hangingPunct="1">
              <a:buFont typeface="Wingdings" panose="05000000000000000000" pitchFamily="2" charset="2"/>
              <a:buNone/>
            </a:pPr>
            <a:endParaRPr lang="en-US" altLang="en-US" sz="2800" dirty="0"/>
          </a:p>
          <a:p>
            <a:pPr eaLnBrk="1" hangingPunct="1"/>
            <a:endParaRPr lang="en-US" altLang="en-US" sz="2800" dirty="0"/>
          </a:p>
          <a:p>
            <a:pPr eaLnBrk="1" hangingPunct="1">
              <a:buFont typeface="Wingdings" panose="05000000000000000000" pitchFamily="2" charset="2"/>
              <a:buNone/>
            </a:pPr>
            <a:endParaRPr lang="en-US" altLang="en-US" sz="2800" dirty="0"/>
          </a:p>
        </p:txBody>
      </p:sp>
      <p:pic>
        <p:nvPicPr>
          <p:cNvPr id="53254" name="Picture 6">
            <a:extLst>
              <a:ext uri="{FF2B5EF4-FFF2-40B4-BE49-F238E27FC236}">
                <a16:creationId xmlns:a16="http://schemas.microsoft.com/office/drawing/2014/main" id="{D1298127-7106-4965-86A3-402A9F9CBFC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71800"/>
            <a:ext cx="3657600" cy="3541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7D7060-2B96-4AD8-A3D6-58C75B921CC8}"/>
              </a:ext>
            </a:extLst>
          </p:cNvPr>
          <p:cNvSpPr>
            <a:spLocks noGrp="1" noChangeArrowheads="1"/>
          </p:cNvSpPr>
          <p:nvPr>
            <p:ph type="title"/>
          </p:nvPr>
        </p:nvSpPr>
        <p:spPr>
          <a:xfrm>
            <a:off x="1447800" y="381000"/>
            <a:ext cx="7467600" cy="1143000"/>
          </a:xfrm>
        </p:spPr>
        <p:txBody>
          <a:bodyPr/>
          <a:lstStyle/>
          <a:p>
            <a:pPr algn="ctr" eaLnBrk="1" hangingPunct="1"/>
            <a:r>
              <a:rPr lang="en-US" altLang="en-US" sz="3600"/>
              <a:t>The Role of an Animal Nutritionist</a:t>
            </a:r>
          </a:p>
        </p:txBody>
      </p:sp>
      <p:sp>
        <p:nvSpPr>
          <p:cNvPr id="6147" name="Rectangle 3">
            <a:extLst>
              <a:ext uri="{FF2B5EF4-FFF2-40B4-BE49-F238E27FC236}">
                <a16:creationId xmlns:a16="http://schemas.microsoft.com/office/drawing/2014/main" id="{9660B3E1-0E99-493E-BABF-6005FE3B066C}"/>
              </a:ext>
            </a:extLst>
          </p:cNvPr>
          <p:cNvSpPr>
            <a:spLocks noGrp="1" noChangeArrowheads="1"/>
          </p:cNvSpPr>
          <p:nvPr>
            <p:ph type="body" idx="1"/>
          </p:nvPr>
        </p:nvSpPr>
        <p:spPr>
          <a:xfrm>
            <a:off x="228600" y="1752600"/>
            <a:ext cx="8915400" cy="4648200"/>
          </a:xfrm>
        </p:spPr>
        <p:txBody>
          <a:bodyPr/>
          <a:lstStyle/>
          <a:p>
            <a:pPr eaLnBrk="1" hangingPunct="1">
              <a:spcBef>
                <a:spcPct val="50000"/>
              </a:spcBef>
              <a:spcAft>
                <a:spcPct val="10000"/>
              </a:spcAft>
            </a:pPr>
            <a:r>
              <a:rPr lang="en-US" altLang="en-US" sz="2800" dirty="0"/>
              <a:t>Many animal nutritionists work with or in feed mills.  </a:t>
            </a:r>
          </a:p>
          <a:p>
            <a:pPr lvl="1" eaLnBrk="1" hangingPunct="1">
              <a:spcBef>
                <a:spcPct val="50000"/>
              </a:spcBef>
              <a:spcAft>
                <a:spcPct val="10000"/>
              </a:spcAft>
            </a:pPr>
            <a:r>
              <a:rPr lang="en-US" altLang="en-US" sz="2400" dirty="0"/>
              <a:t>The relationship between the nutritionists and the feed mill operators and managers is very important.  </a:t>
            </a:r>
          </a:p>
          <a:p>
            <a:pPr lvl="1" eaLnBrk="1" hangingPunct="1">
              <a:spcBef>
                <a:spcPct val="50000"/>
              </a:spcBef>
              <a:spcAft>
                <a:spcPct val="10000"/>
              </a:spcAft>
            </a:pPr>
            <a:r>
              <a:rPr lang="en-US" altLang="en-US" sz="2400" dirty="0"/>
              <a:t>Communication between                                                    these individuals is essential                                                                 to make sure appropriate                                                                            ingredients are selected and                                                      correctly processed to meet                                                                                         the animals’ nutritional </a:t>
            </a:r>
            <a:br>
              <a:rPr lang="en-US" altLang="en-US" sz="2400" dirty="0"/>
            </a:br>
            <a:r>
              <a:rPr lang="en-US" altLang="en-US" sz="2400" dirty="0"/>
              <a:t>needs. </a:t>
            </a:r>
          </a:p>
        </p:txBody>
      </p:sp>
      <p:pic>
        <p:nvPicPr>
          <p:cNvPr id="6148" name="Picture 4" descr="Kansas State University Animal Science Feed Mill">
            <a:extLst>
              <a:ext uri="{FF2B5EF4-FFF2-40B4-BE49-F238E27FC236}">
                <a16:creationId xmlns:a16="http://schemas.microsoft.com/office/drawing/2014/main" id="{637117CC-3B49-4343-8639-684547CE9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76600"/>
            <a:ext cx="4038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6">
            <a:extLst>
              <a:ext uri="{FF2B5EF4-FFF2-40B4-BE49-F238E27FC236}">
                <a16:creationId xmlns:a16="http://schemas.microsoft.com/office/drawing/2014/main" id="{9F8AFB24-8714-491A-B1D9-F884D9EF5378}"/>
              </a:ext>
            </a:extLst>
          </p:cNvPr>
          <p:cNvSpPr txBox="1">
            <a:spLocks noChangeArrowheads="1"/>
          </p:cNvSpPr>
          <p:nvPr/>
        </p:nvSpPr>
        <p:spPr bwMode="auto">
          <a:xfrm>
            <a:off x="5029200" y="5943600"/>
            <a:ext cx="411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tx2"/>
                </a:solidFill>
              </a:rPr>
              <a:t>Kansas State University Animal Science Feed Mill</a:t>
            </a:r>
          </a:p>
          <a:p>
            <a:pPr eaLnBrk="1" hangingPunct="1"/>
            <a:endParaRPr lang="en-US" altLang="en-US" sz="1000" i="1">
              <a:solidFill>
                <a:schemeClr val="tx2"/>
              </a:solidFill>
            </a:endParaRPr>
          </a:p>
          <a:p>
            <a:pPr eaLnBrk="1" hangingPunct="1"/>
            <a:r>
              <a:rPr lang="en-US" altLang="en-US" sz="1000" i="1">
                <a:solidFill>
                  <a:schemeClr val="tx2"/>
                </a:solidFill>
              </a:rPr>
              <a:t>Picture courtesy of Dr. Crystal Groesbeck, Center for Veterinary Medicine, FDA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6529484-70BF-49F6-93E8-17D59664E05E}"/>
              </a:ext>
            </a:extLst>
          </p:cNvPr>
          <p:cNvSpPr>
            <a:spLocks noGrp="1" noChangeArrowheads="1"/>
          </p:cNvSpPr>
          <p:nvPr>
            <p:ph type="title"/>
          </p:nvPr>
        </p:nvSpPr>
        <p:spPr>
          <a:xfrm>
            <a:off x="1447800" y="381000"/>
            <a:ext cx="7467600" cy="1143000"/>
          </a:xfrm>
        </p:spPr>
        <p:txBody>
          <a:bodyPr/>
          <a:lstStyle/>
          <a:p>
            <a:pPr algn="ctr" eaLnBrk="1" hangingPunct="1"/>
            <a:r>
              <a:rPr lang="en-US" altLang="en-US" sz="4000"/>
              <a:t>Conclusion</a:t>
            </a:r>
          </a:p>
        </p:txBody>
      </p:sp>
      <p:sp>
        <p:nvSpPr>
          <p:cNvPr id="33795" name="Rectangle 3">
            <a:extLst>
              <a:ext uri="{FF2B5EF4-FFF2-40B4-BE49-F238E27FC236}">
                <a16:creationId xmlns:a16="http://schemas.microsoft.com/office/drawing/2014/main" id="{47998BEC-F7A5-43FA-B4DF-3B08CF28E9BD}"/>
              </a:ext>
            </a:extLst>
          </p:cNvPr>
          <p:cNvSpPr>
            <a:spLocks noGrp="1" noChangeArrowheads="1"/>
          </p:cNvSpPr>
          <p:nvPr>
            <p:ph type="body" idx="1"/>
          </p:nvPr>
        </p:nvSpPr>
        <p:spPr>
          <a:xfrm>
            <a:off x="152400" y="1828800"/>
            <a:ext cx="8915400" cy="5029200"/>
          </a:xfrm>
        </p:spPr>
        <p:txBody>
          <a:bodyPr/>
          <a:lstStyle/>
          <a:p>
            <a:pPr eaLnBrk="1" hangingPunct="1">
              <a:spcBef>
                <a:spcPct val="50000"/>
              </a:spcBef>
            </a:pPr>
            <a:r>
              <a:rPr lang="en-US" altLang="en-US" sz="2400" dirty="0"/>
              <a:t>Animal nutritionists use their expert knowledge of particle size and shape and other properties of the feed ingredients to formulate livestock diets that:</a:t>
            </a:r>
          </a:p>
          <a:p>
            <a:pPr lvl="1" eaLnBrk="1" hangingPunct="1">
              <a:spcBef>
                <a:spcPct val="50000"/>
              </a:spcBef>
            </a:pPr>
            <a:r>
              <a:rPr lang="en-US" altLang="en-US" sz="2000" dirty="0"/>
              <a:t>Maximize animal health and performance;</a:t>
            </a:r>
          </a:p>
          <a:p>
            <a:pPr lvl="1" eaLnBrk="1" hangingPunct="1">
              <a:spcBef>
                <a:spcPct val="50000"/>
              </a:spcBef>
            </a:pPr>
            <a:r>
              <a:rPr lang="en-US" altLang="en-US" sz="2000" dirty="0"/>
              <a:t>Prevent feed sorting; and</a:t>
            </a:r>
          </a:p>
          <a:p>
            <a:pPr lvl="1" eaLnBrk="1" hangingPunct="1">
              <a:spcBef>
                <a:spcPct val="50000"/>
              </a:spcBef>
            </a:pPr>
            <a:r>
              <a:rPr lang="en-US" altLang="en-US" sz="2000" dirty="0"/>
              <a:t>Prevent feed handling problems.</a:t>
            </a:r>
          </a:p>
          <a:p>
            <a:pPr lvl="1" eaLnBrk="1" hangingPunct="1">
              <a:spcBef>
                <a:spcPct val="50000"/>
              </a:spcBef>
              <a:buFont typeface="Wingdings" panose="05000000000000000000" pitchFamily="2" charset="2"/>
              <a:buNone/>
            </a:pPr>
            <a:endParaRPr lang="en-US" altLang="en-US" sz="2400" dirty="0"/>
          </a:p>
        </p:txBody>
      </p:sp>
      <p:pic>
        <p:nvPicPr>
          <p:cNvPr id="33796" name="Picture 4" descr="The perfect pig feeder:  a little feed in the bottom of the pan for the pigs to eat">
            <a:extLst>
              <a:ext uri="{FF2B5EF4-FFF2-40B4-BE49-F238E27FC236}">
                <a16:creationId xmlns:a16="http://schemas.microsoft.com/office/drawing/2014/main" id="{FCFBC998-7689-450D-95E2-D6E5F5345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0"/>
            <a:ext cx="369887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a:extLst>
              <a:ext uri="{FF2B5EF4-FFF2-40B4-BE49-F238E27FC236}">
                <a16:creationId xmlns:a16="http://schemas.microsoft.com/office/drawing/2014/main" id="{C63EBA94-5B26-4E63-B3CD-B5118E3ACC6C}"/>
              </a:ext>
            </a:extLst>
          </p:cNvPr>
          <p:cNvSpPr txBox="1">
            <a:spLocks noChangeArrowheads="1"/>
          </p:cNvSpPr>
          <p:nvPr/>
        </p:nvSpPr>
        <p:spPr bwMode="auto">
          <a:xfrm>
            <a:off x="1295400" y="4953000"/>
            <a:ext cx="3429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chemeClr val="tx2"/>
                </a:solidFill>
              </a:rPr>
              <a:t>The perfect pig feeder:  a little feed in the bottom of the pan for the pigs to eat.</a:t>
            </a:r>
          </a:p>
          <a:p>
            <a:pPr eaLnBrk="1" hangingPunct="1"/>
            <a:endParaRPr lang="en-US" altLang="en-US" sz="1000" i="1">
              <a:solidFill>
                <a:schemeClr val="tx2"/>
              </a:solidFill>
            </a:endParaRPr>
          </a:p>
          <a:p>
            <a:pPr eaLnBrk="1" hangingPunct="1"/>
            <a:r>
              <a:rPr lang="en-US" altLang="en-US" sz="1000" i="1">
                <a:solidFill>
                  <a:schemeClr val="tx2"/>
                </a:solidFill>
              </a:rPr>
              <a:t>Picture courtesy of Dr. Robert Goodband, Kansas State University, Swine Nutrition and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AF3D7B4-2363-4111-9D1C-19F4D9772D74}"/>
              </a:ext>
            </a:extLst>
          </p:cNvPr>
          <p:cNvSpPr>
            <a:spLocks noGrp="1" noChangeArrowheads="1"/>
          </p:cNvSpPr>
          <p:nvPr>
            <p:ph type="title"/>
          </p:nvPr>
        </p:nvSpPr>
        <p:spPr>
          <a:xfrm>
            <a:off x="1447800" y="381000"/>
            <a:ext cx="7467600" cy="1143000"/>
          </a:xfrm>
        </p:spPr>
        <p:txBody>
          <a:bodyPr/>
          <a:lstStyle/>
          <a:p>
            <a:pPr algn="ctr" eaLnBrk="1" hangingPunct="1"/>
            <a:r>
              <a:rPr lang="en-US" altLang="en-US" sz="4000"/>
              <a:t>Education Requirements</a:t>
            </a:r>
            <a:r>
              <a:rPr lang="en-US" altLang="en-US" sz="2900"/>
              <a:t> </a:t>
            </a:r>
          </a:p>
        </p:txBody>
      </p:sp>
      <p:sp>
        <p:nvSpPr>
          <p:cNvPr id="7171" name="Rectangle 3">
            <a:extLst>
              <a:ext uri="{FF2B5EF4-FFF2-40B4-BE49-F238E27FC236}">
                <a16:creationId xmlns:a16="http://schemas.microsoft.com/office/drawing/2014/main" id="{5089BC08-4A79-4811-980D-7098C13D1524}"/>
              </a:ext>
            </a:extLst>
          </p:cNvPr>
          <p:cNvSpPr>
            <a:spLocks noGrp="1" noChangeArrowheads="1"/>
          </p:cNvSpPr>
          <p:nvPr>
            <p:ph type="body" idx="1"/>
          </p:nvPr>
        </p:nvSpPr>
        <p:spPr>
          <a:xfrm>
            <a:off x="228600" y="1828800"/>
            <a:ext cx="8915400" cy="4648200"/>
          </a:xfrm>
        </p:spPr>
        <p:txBody>
          <a:bodyPr/>
          <a:lstStyle/>
          <a:p>
            <a:pPr eaLnBrk="1" hangingPunct="1">
              <a:spcBef>
                <a:spcPct val="50000"/>
              </a:spcBef>
              <a:spcAft>
                <a:spcPct val="10000"/>
              </a:spcAft>
            </a:pPr>
            <a:r>
              <a:rPr lang="en-US" altLang="en-US" sz="2800" dirty="0"/>
              <a:t>Vary depending on the position</a:t>
            </a:r>
            <a:endParaRPr lang="en-US" altLang="en-US" dirty="0"/>
          </a:p>
          <a:p>
            <a:pPr lvl="2" eaLnBrk="1" hangingPunct="1">
              <a:spcBef>
                <a:spcPct val="50000"/>
              </a:spcBef>
              <a:spcAft>
                <a:spcPct val="10000"/>
              </a:spcAft>
              <a:buClr>
                <a:schemeClr val="hlink"/>
              </a:buClr>
            </a:pPr>
            <a:r>
              <a:rPr lang="en-US" altLang="en-US" dirty="0"/>
              <a:t>A bachelor’s degree in animal science or a related field is usually required.  </a:t>
            </a:r>
          </a:p>
          <a:p>
            <a:pPr lvl="2" eaLnBrk="1" hangingPunct="1">
              <a:spcBef>
                <a:spcPct val="50000"/>
              </a:spcBef>
              <a:spcAft>
                <a:spcPct val="10000"/>
              </a:spcAft>
              <a:buClr>
                <a:schemeClr val="hlink"/>
              </a:buClr>
            </a:pPr>
            <a:r>
              <a:rPr lang="en-US" altLang="en-US" dirty="0"/>
              <a:t>Some positions require a master’s degree or doctorate in animal nutrition or a related field. </a:t>
            </a:r>
          </a:p>
        </p:txBody>
      </p:sp>
      <p:pic>
        <p:nvPicPr>
          <p:cNvPr id="7172" name="Picture 7">
            <a:extLst>
              <a:ext uri="{FF2B5EF4-FFF2-40B4-BE49-F238E27FC236}">
                <a16:creationId xmlns:a16="http://schemas.microsoft.com/office/drawing/2014/main" id="{B408203C-5485-44FB-B3ED-BA16BD1DF11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343400"/>
            <a:ext cx="3657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0E55CD1-8916-428B-AA95-FB21232E11C7}"/>
              </a:ext>
            </a:extLst>
          </p:cNvPr>
          <p:cNvSpPr>
            <a:spLocks noGrp="1" noChangeArrowheads="1"/>
          </p:cNvSpPr>
          <p:nvPr>
            <p:ph type="title"/>
          </p:nvPr>
        </p:nvSpPr>
        <p:spPr>
          <a:xfrm>
            <a:off x="1447800" y="381000"/>
            <a:ext cx="7467600" cy="1143000"/>
          </a:xfrm>
        </p:spPr>
        <p:txBody>
          <a:bodyPr/>
          <a:lstStyle/>
          <a:p>
            <a:pPr algn="ctr" eaLnBrk="1" hangingPunct="1"/>
            <a:r>
              <a:rPr lang="en-US" altLang="en-US" sz="3600"/>
              <a:t>Careers Related to Animal Nutrition</a:t>
            </a:r>
          </a:p>
        </p:txBody>
      </p:sp>
      <p:sp>
        <p:nvSpPr>
          <p:cNvPr id="8195" name="Rectangle 3">
            <a:extLst>
              <a:ext uri="{FF2B5EF4-FFF2-40B4-BE49-F238E27FC236}">
                <a16:creationId xmlns:a16="http://schemas.microsoft.com/office/drawing/2014/main" id="{B16AEE45-233F-4E63-AFB7-EBC086CC9D7F}"/>
              </a:ext>
            </a:extLst>
          </p:cNvPr>
          <p:cNvSpPr>
            <a:spLocks noGrp="1" noChangeArrowheads="1"/>
          </p:cNvSpPr>
          <p:nvPr>
            <p:ph type="body" idx="1"/>
          </p:nvPr>
        </p:nvSpPr>
        <p:spPr>
          <a:xfrm>
            <a:off x="152400" y="1676400"/>
            <a:ext cx="8915400" cy="5105400"/>
          </a:xfrm>
        </p:spPr>
        <p:txBody>
          <a:bodyPr/>
          <a:lstStyle/>
          <a:p>
            <a:pPr eaLnBrk="1" hangingPunct="1">
              <a:lnSpc>
                <a:spcPct val="90000"/>
              </a:lnSpc>
              <a:spcBef>
                <a:spcPct val="50000"/>
              </a:spcBef>
            </a:pPr>
            <a:r>
              <a:rPr lang="en-US" altLang="en-US" sz="2400" dirty="0"/>
              <a:t>Animal Nutritionist</a:t>
            </a:r>
          </a:p>
          <a:p>
            <a:pPr lvl="1" eaLnBrk="1" hangingPunct="1">
              <a:lnSpc>
                <a:spcPct val="90000"/>
              </a:lnSpc>
              <a:spcBef>
                <a:spcPct val="50000"/>
              </a:spcBef>
            </a:pPr>
            <a:r>
              <a:rPr lang="en-US" altLang="en-US" sz="1800" dirty="0"/>
              <a:t>formulates diets for pets, livestock, zoo animals and exotic pets, or fish</a:t>
            </a:r>
          </a:p>
          <a:p>
            <a:pPr eaLnBrk="1" hangingPunct="1">
              <a:lnSpc>
                <a:spcPct val="90000"/>
              </a:lnSpc>
              <a:spcBef>
                <a:spcPct val="50000"/>
              </a:spcBef>
            </a:pPr>
            <a:r>
              <a:rPr lang="en-US" altLang="en-US" sz="2400" dirty="0"/>
              <a:t>Laboratory Personnel</a:t>
            </a:r>
          </a:p>
          <a:p>
            <a:pPr lvl="1" eaLnBrk="1" hangingPunct="1">
              <a:lnSpc>
                <a:spcPct val="90000"/>
              </a:lnSpc>
              <a:spcBef>
                <a:spcPct val="50000"/>
              </a:spcBef>
            </a:pPr>
            <a:r>
              <a:rPr lang="en-US" altLang="en-US" sz="1800" dirty="0"/>
              <a:t>makes sure feed ingredients and finished feed are properly manufactured</a:t>
            </a:r>
          </a:p>
          <a:p>
            <a:pPr eaLnBrk="1" hangingPunct="1">
              <a:lnSpc>
                <a:spcPct val="90000"/>
              </a:lnSpc>
              <a:spcBef>
                <a:spcPct val="50000"/>
              </a:spcBef>
            </a:pPr>
            <a:r>
              <a:rPr lang="en-US" altLang="en-US" sz="2400" dirty="0"/>
              <a:t>Feed Mill Operator/Manager</a:t>
            </a:r>
          </a:p>
          <a:p>
            <a:pPr eaLnBrk="1" hangingPunct="1">
              <a:lnSpc>
                <a:spcPct val="90000"/>
              </a:lnSpc>
              <a:spcBef>
                <a:spcPct val="50000"/>
              </a:spcBef>
            </a:pPr>
            <a:r>
              <a:rPr lang="en-US" altLang="en-US" sz="2400" dirty="0"/>
              <a:t>Nutrition Salesperson  </a:t>
            </a:r>
            <a:endParaRPr lang="en-US" altLang="en-US" sz="2000" dirty="0"/>
          </a:p>
          <a:p>
            <a:pPr lvl="1" eaLnBrk="1" hangingPunct="1">
              <a:lnSpc>
                <a:spcPct val="90000"/>
              </a:lnSpc>
              <a:spcBef>
                <a:spcPct val="50000"/>
              </a:spcBef>
            </a:pPr>
            <a:r>
              <a:rPr lang="en-US" altLang="en-US" sz="1800" dirty="0"/>
              <a:t>sells specific feed ingredients and finished feed</a:t>
            </a:r>
          </a:p>
          <a:p>
            <a:pPr eaLnBrk="1" hangingPunct="1">
              <a:lnSpc>
                <a:spcPct val="90000"/>
              </a:lnSpc>
              <a:spcBef>
                <a:spcPct val="50000"/>
              </a:spcBef>
            </a:pPr>
            <a:r>
              <a:rPr lang="en-US" altLang="en-US" sz="2400" dirty="0"/>
              <a:t>Animal Nutrition Consultant</a:t>
            </a:r>
          </a:p>
          <a:p>
            <a:pPr lvl="1" eaLnBrk="1" hangingPunct="1">
              <a:lnSpc>
                <a:spcPct val="90000"/>
              </a:lnSpc>
              <a:spcBef>
                <a:spcPct val="50000"/>
              </a:spcBef>
            </a:pPr>
            <a:r>
              <a:rPr lang="en-US" altLang="en-US" sz="1800" dirty="0"/>
              <a:t>as a private consultant or for a large feed company</a:t>
            </a:r>
          </a:p>
          <a:p>
            <a:pPr eaLnBrk="1" hangingPunct="1">
              <a:lnSpc>
                <a:spcPct val="90000"/>
              </a:lnSpc>
              <a:spcBef>
                <a:spcPct val="50000"/>
              </a:spcBef>
            </a:pPr>
            <a:r>
              <a:rPr lang="en-US" altLang="en-US" sz="2400" dirty="0"/>
              <a:t>Researcher in animal nutrition or animal science </a:t>
            </a:r>
          </a:p>
          <a:p>
            <a:pPr eaLnBrk="1" hangingPunct="1">
              <a:lnSpc>
                <a:spcPct val="90000"/>
              </a:lnSpc>
              <a:spcBef>
                <a:spcPct val="50000"/>
              </a:spcBef>
            </a:pPr>
            <a:r>
              <a:rPr lang="en-US" altLang="en-US" sz="2400" dirty="0"/>
              <a:t>Teacher (agriculture, animal nutrition, or animal science)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2AB3CDF-BC6E-41D2-87D8-B1A01049F01E}"/>
              </a:ext>
            </a:extLst>
          </p:cNvPr>
          <p:cNvSpPr>
            <a:spLocks noGrp="1" noChangeArrowheads="1"/>
          </p:cNvSpPr>
          <p:nvPr>
            <p:ph type="title"/>
          </p:nvPr>
        </p:nvSpPr>
        <p:spPr/>
        <p:txBody>
          <a:bodyPr/>
          <a:lstStyle/>
          <a:p>
            <a:pPr algn="ctr" eaLnBrk="1" hangingPunct="1"/>
            <a:r>
              <a:rPr lang="en-US" altLang="en-US" sz="4000"/>
              <a:t>A Career at a Drug Company</a:t>
            </a:r>
            <a:r>
              <a:rPr lang="en-US" altLang="en-US" sz="2800"/>
              <a:t>  </a:t>
            </a:r>
          </a:p>
        </p:txBody>
      </p:sp>
      <p:sp>
        <p:nvSpPr>
          <p:cNvPr id="9219" name="Rectangle 3">
            <a:extLst>
              <a:ext uri="{FF2B5EF4-FFF2-40B4-BE49-F238E27FC236}">
                <a16:creationId xmlns:a16="http://schemas.microsoft.com/office/drawing/2014/main" id="{97A14793-E334-47A8-9B87-BD30FEBE5B41}"/>
              </a:ext>
            </a:extLst>
          </p:cNvPr>
          <p:cNvSpPr>
            <a:spLocks noGrp="1" noChangeArrowheads="1"/>
          </p:cNvSpPr>
          <p:nvPr>
            <p:ph type="body" idx="1"/>
          </p:nvPr>
        </p:nvSpPr>
        <p:spPr>
          <a:xfrm>
            <a:off x="304800" y="1828800"/>
            <a:ext cx="8305800" cy="4419600"/>
          </a:xfrm>
        </p:spPr>
        <p:txBody>
          <a:bodyPr/>
          <a:lstStyle/>
          <a:p>
            <a:pPr eaLnBrk="1" hangingPunct="1">
              <a:lnSpc>
                <a:spcPct val="90000"/>
              </a:lnSpc>
            </a:pPr>
            <a:r>
              <a:rPr lang="en-US" altLang="en-US" sz="2000" dirty="0"/>
              <a:t>Some drugs for livestock are given in the animals’ feed – this is called “medicated feed.”</a:t>
            </a:r>
          </a:p>
          <a:p>
            <a:pPr eaLnBrk="1" hangingPunct="1">
              <a:lnSpc>
                <a:spcPct val="90000"/>
              </a:lnSpc>
              <a:buFont typeface="Wingdings" panose="05000000000000000000" pitchFamily="2" charset="2"/>
              <a:buNone/>
            </a:pPr>
            <a:endParaRPr lang="en-US" altLang="en-US" sz="2000" dirty="0"/>
          </a:p>
          <a:p>
            <a:pPr eaLnBrk="1" hangingPunct="1">
              <a:lnSpc>
                <a:spcPct val="90000"/>
              </a:lnSpc>
            </a:pPr>
            <a:r>
              <a:rPr lang="en-US" altLang="en-US" sz="2000" dirty="0"/>
              <a:t>Drug companies hire animal nutritionists to work in sales or research.</a:t>
            </a:r>
          </a:p>
          <a:p>
            <a:pPr eaLnBrk="1" hangingPunct="1">
              <a:lnSpc>
                <a:spcPct val="90000"/>
              </a:lnSpc>
              <a:buFont typeface="Wingdings" panose="05000000000000000000" pitchFamily="2" charset="2"/>
              <a:buNone/>
            </a:pPr>
            <a:endParaRPr lang="en-US" altLang="en-US" sz="2000" dirty="0"/>
          </a:p>
          <a:p>
            <a:pPr eaLnBrk="1" hangingPunct="1">
              <a:lnSpc>
                <a:spcPct val="90000"/>
              </a:lnSpc>
            </a:pPr>
            <a:r>
              <a:rPr lang="en-US" altLang="en-US" sz="2000" dirty="0"/>
              <a:t>Animal nutritionists working at a drug company:</a:t>
            </a:r>
          </a:p>
          <a:p>
            <a:pPr lvl="1" eaLnBrk="1" hangingPunct="1">
              <a:lnSpc>
                <a:spcPct val="90000"/>
              </a:lnSpc>
            </a:pPr>
            <a:endParaRPr lang="en-US" altLang="en-US" sz="2000" dirty="0"/>
          </a:p>
          <a:p>
            <a:pPr lvl="1" eaLnBrk="1" hangingPunct="1">
              <a:lnSpc>
                <a:spcPct val="90000"/>
              </a:lnSpc>
            </a:pPr>
            <a:r>
              <a:rPr lang="en-US" altLang="en-US" sz="1800" dirty="0"/>
              <a:t>Research new drugs for making medicated feed;</a:t>
            </a:r>
          </a:p>
          <a:p>
            <a:pPr lvl="1" eaLnBrk="1" hangingPunct="1">
              <a:lnSpc>
                <a:spcPct val="90000"/>
              </a:lnSpc>
              <a:buFont typeface="Wingdings" panose="05000000000000000000" pitchFamily="2" charset="2"/>
              <a:buNone/>
            </a:pPr>
            <a:endParaRPr lang="en-US" altLang="en-US" sz="1800" dirty="0"/>
          </a:p>
          <a:p>
            <a:pPr lvl="1" eaLnBrk="1" hangingPunct="1">
              <a:lnSpc>
                <a:spcPct val="90000"/>
              </a:lnSpc>
            </a:pPr>
            <a:r>
              <a:rPr lang="en-US" altLang="en-US" sz="1800" dirty="0"/>
              <a:t>Figure out the best way to mix a new drug into animal feed; and</a:t>
            </a:r>
          </a:p>
          <a:p>
            <a:pPr lvl="1" eaLnBrk="1" hangingPunct="1">
              <a:lnSpc>
                <a:spcPct val="90000"/>
              </a:lnSpc>
              <a:buFont typeface="Wingdings" panose="05000000000000000000" pitchFamily="2" charset="2"/>
              <a:buNone/>
            </a:pPr>
            <a:endParaRPr lang="en-US" altLang="en-US" sz="1800" dirty="0"/>
          </a:p>
          <a:p>
            <a:pPr lvl="1" eaLnBrk="1" hangingPunct="1">
              <a:lnSpc>
                <a:spcPct val="90000"/>
              </a:lnSpc>
            </a:pPr>
            <a:r>
              <a:rPr lang="en-US" altLang="en-US" sz="1800" dirty="0"/>
              <a:t>Design methods to test the quality of new medicated feed products.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DAC8CDA-1E42-4796-9C5F-EBF7F170FF79}"/>
              </a:ext>
            </a:extLst>
          </p:cNvPr>
          <p:cNvSpPr>
            <a:spLocks noGrp="1" noChangeArrowheads="1"/>
          </p:cNvSpPr>
          <p:nvPr>
            <p:ph type="title"/>
          </p:nvPr>
        </p:nvSpPr>
        <p:spPr>
          <a:xfrm>
            <a:off x="1447800" y="152400"/>
            <a:ext cx="7010400" cy="1527175"/>
          </a:xfrm>
        </p:spPr>
        <p:txBody>
          <a:bodyPr/>
          <a:lstStyle/>
          <a:p>
            <a:pPr algn="ctr" eaLnBrk="1" hangingPunct="1"/>
            <a:r>
              <a:rPr lang="en-US" altLang="en-US" sz="3600"/>
              <a:t>A Career in a Regulatory Agency</a:t>
            </a:r>
            <a:br>
              <a:rPr lang="en-US" altLang="en-US" sz="4000"/>
            </a:br>
            <a:r>
              <a:rPr lang="en-US" altLang="en-US" sz="4000"/>
              <a:t> </a:t>
            </a:r>
          </a:p>
        </p:txBody>
      </p:sp>
      <p:sp>
        <p:nvSpPr>
          <p:cNvPr id="10243" name="Rectangle 3">
            <a:extLst>
              <a:ext uri="{FF2B5EF4-FFF2-40B4-BE49-F238E27FC236}">
                <a16:creationId xmlns:a16="http://schemas.microsoft.com/office/drawing/2014/main" id="{53AAAF38-1B44-490C-8E56-D4F17AD02889}"/>
              </a:ext>
            </a:extLst>
          </p:cNvPr>
          <p:cNvSpPr>
            <a:spLocks noGrp="1" noChangeArrowheads="1"/>
          </p:cNvSpPr>
          <p:nvPr>
            <p:ph type="body" idx="1"/>
          </p:nvPr>
        </p:nvSpPr>
        <p:spPr>
          <a:xfrm>
            <a:off x="304800" y="2133600"/>
            <a:ext cx="8153400" cy="4114800"/>
          </a:xfrm>
        </p:spPr>
        <p:txBody>
          <a:bodyPr/>
          <a:lstStyle/>
          <a:p>
            <a:pPr eaLnBrk="1" hangingPunct="1"/>
            <a:r>
              <a:rPr lang="en-US" altLang="en-US" sz="2400" dirty="0"/>
              <a:t>The Food and Drug Administration (FDA) makes sure animal feed, including livestock feed, pet food, and pet treats, is:</a:t>
            </a:r>
          </a:p>
          <a:p>
            <a:pPr lvl="1" eaLnBrk="1" hangingPunct="1">
              <a:buFont typeface="Wingdings" panose="05000000000000000000" pitchFamily="2" charset="2"/>
              <a:buNone/>
            </a:pPr>
            <a:endParaRPr lang="en-US" altLang="en-US" sz="2000" dirty="0"/>
          </a:p>
          <a:p>
            <a:pPr lvl="1" eaLnBrk="1" hangingPunct="1"/>
            <a:r>
              <a:rPr lang="en-US" altLang="en-US" sz="2000" dirty="0"/>
              <a:t>Pure and wholesome;</a:t>
            </a:r>
          </a:p>
          <a:p>
            <a:pPr lvl="1" eaLnBrk="1" hangingPunct="1">
              <a:buFont typeface="Wingdings" panose="05000000000000000000" pitchFamily="2" charset="2"/>
              <a:buNone/>
            </a:pPr>
            <a:endParaRPr lang="en-US" altLang="en-US" sz="2000" dirty="0"/>
          </a:p>
          <a:p>
            <a:pPr lvl="1" eaLnBrk="1" hangingPunct="1"/>
            <a:r>
              <a:rPr lang="en-US" altLang="en-US" sz="2000" dirty="0"/>
              <a:t>Free of harmful substances; and</a:t>
            </a:r>
          </a:p>
          <a:p>
            <a:pPr lvl="1" eaLnBrk="1" hangingPunct="1">
              <a:buFont typeface="Wingdings" panose="05000000000000000000" pitchFamily="2" charset="2"/>
              <a:buNone/>
            </a:pPr>
            <a:endParaRPr lang="en-US" altLang="en-US" sz="2000" dirty="0"/>
          </a:p>
          <a:p>
            <a:pPr lvl="1" eaLnBrk="1" hangingPunct="1"/>
            <a:r>
              <a:rPr lang="en-US" altLang="en-US" sz="2000" dirty="0"/>
              <a:t>Labeled appropriately and truthfully.</a:t>
            </a:r>
          </a:p>
          <a:p>
            <a:pPr lvl="1" eaLnBrk="1" hangingPunct="1">
              <a:buFont typeface="Wingdings" panose="05000000000000000000" pitchFamily="2" charset="2"/>
              <a:buNone/>
            </a:pPr>
            <a:endParaRPr lang="en-US" altLang="en-US" sz="2000" dirty="0"/>
          </a:p>
          <a:p>
            <a:pPr lvl="1" eaLnBrk="1" hangingPunct="1">
              <a:buFont typeface="Wingdings" panose="05000000000000000000" pitchFamily="2" charset="2"/>
              <a:buNone/>
            </a:pPr>
            <a:endParaRPr lang="en-US" altLang="en-US" sz="2000" dirty="0"/>
          </a:p>
        </p:txBody>
      </p:sp>
      <p:pic>
        <p:nvPicPr>
          <p:cNvPr id="10244" name="Picture 5" descr="FDA logo ">
            <a:extLst>
              <a:ext uri="{FF2B5EF4-FFF2-40B4-BE49-F238E27FC236}">
                <a16:creationId xmlns:a16="http://schemas.microsoft.com/office/drawing/2014/main" id="{652516A7-7B4B-4F60-8BA2-213C12E4E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914400"/>
            <a:ext cx="72151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E4F8746-84BD-4396-AEED-40E355611CE6}"/>
              </a:ext>
            </a:extLst>
          </p:cNvPr>
          <p:cNvSpPr>
            <a:spLocks noGrp="1" noChangeArrowheads="1"/>
          </p:cNvSpPr>
          <p:nvPr>
            <p:ph type="title"/>
          </p:nvPr>
        </p:nvSpPr>
        <p:spPr/>
        <p:txBody>
          <a:bodyPr/>
          <a:lstStyle/>
          <a:p>
            <a:pPr algn="ctr" eaLnBrk="1" hangingPunct="1"/>
            <a:r>
              <a:rPr lang="en-US" altLang="en-US" sz="3600"/>
              <a:t>A Career in a Regulatory Agency </a:t>
            </a:r>
            <a:br>
              <a:rPr lang="en-US" altLang="en-US" sz="3600"/>
            </a:br>
            <a:endParaRPr lang="en-US" altLang="en-US" sz="3600"/>
          </a:p>
        </p:txBody>
      </p:sp>
      <p:sp>
        <p:nvSpPr>
          <p:cNvPr id="11267" name="Rectangle 3">
            <a:extLst>
              <a:ext uri="{FF2B5EF4-FFF2-40B4-BE49-F238E27FC236}">
                <a16:creationId xmlns:a16="http://schemas.microsoft.com/office/drawing/2014/main" id="{E1FD1A80-25F2-46A0-9865-71B4AFC2B847}"/>
              </a:ext>
            </a:extLst>
          </p:cNvPr>
          <p:cNvSpPr>
            <a:spLocks noGrp="1" noChangeArrowheads="1"/>
          </p:cNvSpPr>
          <p:nvPr>
            <p:ph type="body" idx="1"/>
          </p:nvPr>
        </p:nvSpPr>
        <p:spPr>
          <a:xfrm>
            <a:off x="304800" y="1905000"/>
            <a:ext cx="8229600" cy="4114800"/>
          </a:xfrm>
        </p:spPr>
        <p:txBody>
          <a:bodyPr/>
          <a:lstStyle/>
          <a:p>
            <a:pPr eaLnBrk="1" hangingPunct="1">
              <a:lnSpc>
                <a:spcPct val="90000"/>
              </a:lnSpc>
            </a:pPr>
            <a:r>
              <a:rPr lang="en-US" altLang="en-US" sz="2400" dirty="0"/>
              <a:t>For medicated feed for livestock, FDA makes sure:</a:t>
            </a:r>
          </a:p>
          <a:p>
            <a:pPr lvl="1" eaLnBrk="1" hangingPunct="1">
              <a:lnSpc>
                <a:spcPct val="90000"/>
              </a:lnSpc>
              <a:buFont typeface="Wingdings" panose="05000000000000000000" pitchFamily="2" charset="2"/>
              <a:buNone/>
            </a:pPr>
            <a:endParaRPr lang="en-US" altLang="en-US" sz="2200" dirty="0"/>
          </a:p>
          <a:p>
            <a:pPr lvl="1" eaLnBrk="1" hangingPunct="1">
              <a:lnSpc>
                <a:spcPct val="90000"/>
              </a:lnSpc>
            </a:pPr>
            <a:r>
              <a:rPr lang="en-US" altLang="en-US" sz="2200" dirty="0"/>
              <a:t>The feed is safe and effective for the animals; and</a:t>
            </a:r>
          </a:p>
          <a:p>
            <a:pPr lvl="1" eaLnBrk="1" hangingPunct="1">
              <a:lnSpc>
                <a:spcPct val="90000"/>
              </a:lnSpc>
              <a:buFont typeface="Wingdings" panose="05000000000000000000" pitchFamily="2" charset="2"/>
              <a:buNone/>
            </a:pPr>
            <a:endParaRPr lang="en-US" altLang="en-US" sz="2200" dirty="0"/>
          </a:p>
          <a:p>
            <a:pPr lvl="1" eaLnBrk="1" hangingPunct="1">
              <a:lnSpc>
                <a:spcPct val="90000"/>
              </a:lnSpc>
            </a:pPr>
            <a:r>
              <a:rPr lang="en-US" altLang="en-US" sz="2200" dirty="0"/>
              <a:t>It’s safe for people to eat food products (such as milk, meat, and eggs) made from animals that ate the medicated feed.</a:t>
            </a:r>
          </a:p>
          <a:p>
            <a:pPr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400" dirty="0"/>
              <a:t>Animal nutritionists working at FDA evaluate animal feed and medicated feed so the agency makes the best regulatory and scientific decisions about these products.</a:t>
            </a:r>
          </a:p>
        </p:txBody>
      </p:sp>
      <p:pic>
        <p:nvPicPr>
          <p:cNvPr id="11268" name="Picture 4" descr="FDA logo">
            <a:extLst>
              <a:ext uri="{FF2B5EF4-FFF2-40B4-BE49-F238E27FC236}">
                <a16:creationId xmlns:a16="http://schemas.microsoft.com/office/drawing/2014/main" id="{7840DB35-DFF1-47C5-889A-FB1ADB47D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066800"/>
            <a:ext cx="1543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1386</TotalTime>
  <Words>2258</Words>
  <Application>Microsoft Office PowerPoint</Application>
  <PresentationFormat>On-screen Show (4:3)</PresentationFormat>
  <Paragraphs>244</Paragraphs>
  <Slides>40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Times New Roman</vt:lpstr>
      <vt:lpstr>Wingdings</vt:lpstr>
      <vt:lpstr>Echo</vt:lpstr>
      <vt:lpstr>Animal Feed:  See, Touch, and Do </vt:lpstr>
      <vt:lpstr>Animal Feed:  See, Touch, and Do</vt:lpstr>
      <vt:lpstr>The Role of an Animal Nutritionist</vt:lpstr>
      <vt:lpstr>The Role of an Animal Nutritionist</vt:lpstr>
      <vt:lpstr>Education Requirements </vt:lpstr>
      <vt:lpstr>Careers Related to Animal Nutrition</vt:lpstr>
      <vt:lpstr>A Career at a Drug Company  </vt:lpstr>
      <vt:lpstr>A Career in a Regulatory Agency  </vt:lpstr>
      <vt:lpstr>A Career in a Regulatory Agency  </vt:lpstr>
      <vt:lpstr>FDA References on Animal Food, Feeds and Medicated Feeds</vt:lpstr>
      <vt:lpstr>Basic Principles of Preparing Feed for Pigs and Chickens</vt:lpstr>
      <vt:lpstr>Do You Eat Like a PIG?</vt:lpstr>
      <vt:lpstr>Why don’t we just feed pigs and chickens whole corn?</vt:lpstr>
      <vt:lpstr>Activity 1:  Particle Size</vt:lpstr>
      <vt:lpstr>Activity 1:  Particle Size</vt:lpstr>
      <vt:lpstr>Activity 1:  Particle Size</vt:lpstr>
      <vt:lpstr>Activity 1:  Particle Size</vt:lpstr>
      <vt:lpstr>Activity 1:  Particle Size</vt:lpstr>
      <vt:lpstr>Activity 1:  Particle Size</vt:lpstr>
      <vt:lpstr>Activity 1:  Particle Size</vt:lpstr>
      <vt:lpstr>Do you need to grind all  feed ingredients?</vt:lpstr>
      <vt:lpstr>What size should the ingredients be ground to?</vt:lpstr>
      <vt:lpstr>What size should the ingredients be ground to?</vt:lpstr>
      <vt:lpstr>Feed Handling Problems</vt:lpstr>
      <vt:lpstr>Feed Handling Problems –  An Example</vt:lpstr>
      <vt:lpstr>Feed Handling Problems – “Out of Feed” Occurrences</vt:lpstr>
      <vt:lpstr>Feed Handling Problems</vt:lpstr>
      <vt:lpstr>Feed Handling Problems</vt:lpstr>
      <vt:lpstr>How is the feed ground?</vt:lpstr>
      <vt:lpstr>Feed Mill Equipment for Grinding Feed Ingredients</vt:lpstr>
      <vt:lpstr>Helpful Websites</vt:lpstr>
      <vt:lpstr>Activity 2:  Particle Size and Shape</vt:lpstr>
      <vt:lpstr>Activity 2:  Particle Size and Shape</vt:lpstr>
      <vt:lpstr>Activity 2:  Particle Size and Shape</vt:lpstr>
      <vt:lpstr>Activity 2:  Particle Size and Shape</vt:lpstr>
      <vt:lpstr>Activity 2:  Particle Size and Shape</vt:lpstr>
      <vt:lpstr>Activity 2:  Particle Size and Shape</vt:lpstr>
      <vt:lpstr>Activity 2:  Particle Size and Shape</vt:lpstr>
      <vt:lpstr>Activity 2:  Particle Size and Shape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Feed:  See, Touch, and Do</dc:title>
  <dc:subject>Basics of Animal Feed and Animal Nutrition</dc:subject>
  <dc:creator>ONADE and OD</dc:creator>
  <cp:keywords>animal feed, livestock diets, animal nutrition, feed mxing, particle size</cp:keywords>
  <cp:lastModifiedBy>Benton, Denise</cp:lastModifiedBy>
  <cp:revision>57</cp:revision>
  <dcterms:created xsi:type="dcterms:W3CDTF">2007-02-19T16:35:06Z</dcterms:created>
  <dcterms:modified xsi:type="dcterms:W3CDTF">2021-06-22T14:40:51Z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