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5" r:id="rId5"/>
    <p:sldId id="273" r:id="rId6"/>
    <p:sldId id="274" r:id="rId7"/>
    <p:sldId id="286" r:id="rId8"/>
    <p:sldId id="275" r:id="rId9"/>
    <p:sldId id="278" r:id="rId10"/>
    <p:sldId id="279" r:id="rId11"/>
    <p:sldId id="261" r:id="rId12"/>
    <p:sldId id="288" r:id="rId13"/>
    <p:sldId id="289" r:id="rId14"/>
    <p:sldId id="290" r:id="rId15"/>
    <p:sldId id="291" r:id="rId16"/>
    <p:sldId id="272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33CC33"/>
    <a:srgbClr val="008000"/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>
        <p:scale>
          <a:sx n="70" d="100"/>
          <a:sy n="70" d="100"/>
        </p:scale>
        <p:origin x="-1589" y="-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EFB23FC-F272-41DD-B7A4-6D07D05F4F9C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5A85E1E-0068-429B-91AB-BC0E26C2C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8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B98704-3A6D-435B-BADD-C19012A5F5B1}" type="datetimeFigureOut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16B54B-A483-4006-BB44-AD14BF3BC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46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3AA2E-42B1-420F-8726-FCCFB629C4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20A1C-7C44-4055-9AD3-F2252A9D15D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5C0EB-C630-40C5-90A5-FE1092B96C4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lnSpc>
                <a:spcPct val="90000"/>
              </a:lnSpc>
              <a:buFontTx/>
              <a:buChar char="•"/>
            </a:pPr>
            <a:endParaRPr lang="en-US" altLang="en-US" b="1" smtClean="0">
              <a:latin typeface="Arial" charset="0"/>
              <a:cs typeface="Arial" charset="0"/>
            </a:endParaRPr>
          </a:p>
          <a:p>
            <a:pPr marL="171450" indent="-171450">
              <a:lnSpc>
                <a:spcPct val="90000"/>
              </a:lnSpc>
              <a:buFontTx/>
              <a:buChar char="•"/>
            </a:pPr>
            <a:endParaRPr lang="en-US" altLang="en-US" b="1" smtClean="0">
              <a:latin typeface="Arial" charset="0"/>
              <a:cs typeface="Arial" charset="0"/>
            </a:endParaRPr>
          </a:p>
          <a:p>
            <a:pPr marL="171450" indent="-171450">
              <a:buFontTx/>
              <a:buChar char="•"/>
            </a:pPr>
            <a:endParaRPr lang="en-US" altLang="en-US" smtClean="0"/>
          </a:p>
          <a:p>
            <a:pPr marL="171450" indent="-171450">
              <a:buFontTx/>
              <a:buChar char="•"/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B208F-1E70-437A-B90D-1AEDCA162B3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8EB3-72C4-43D1-A371-C1D6CE0F2EB9}" type="datetime1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3FA05-E103-4208-B7D6-AF340774C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9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2802A-AC44-4D4E-B01A-A6AA825A8CB8}" type="datetime1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5E0F-4873-475A-BAE0-CF2AF7A7A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9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D6E78-9C5B-43FA-98DC-D3EBF528360F}" type="datetime1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079CF-FC1B-4D04-9843-55104434E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9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62211-83C4-4330-87BA-E6AC494BC3C2}" type="datetime1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86BA-B6CD-4B8C-B48C-87EE2A044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8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2CD1-DC34-4EBE-A333-1FF019BA114B}" type="datetime1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8E19-4D10-478D-A361-9463E1F25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6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4036-C13C-40D5-8378-576D118753E9}" type="datetime1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A5F3E-9A9E-4205-9016-18D851B6F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6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5C3D-E379-45F8-A348-428DDA64AFC0}" type="datetime1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74F4D-7B62-4AE9-99F8-1B8364721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6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3091-2721-4334-BE9C-8B6624EF4518}" type="datetime1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CEE06-2A10-4134-A183-CFA975629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"/>
            <a:ext cx="10556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7620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D6092-0CF8-4F8E-8B75-C66B008DE85C}" type="datetime1">
              <a:rPr lang="en-US"/>
              <a:pPr>
                <a:defRPr/>
              </a:pPr>
              <a:t>3/17/2016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50A4-2793-4644-90E6-64DC8E947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0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619EB-BEF2-4B35-B49C-CB08DD378908}" type="datetime1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6E9C0-9FF2-403F-A10A-AA0F3CBE5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3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A2E84-EBBD-4E83-91E0-2F34B9449865}" type="datetime1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865C-1BD1-48F5-8C4D-CB22D9370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92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75A7FF-FE84-4575-8A88-0812919E3F07}" type="datetime1">
              <a:rPr lang="en-US"/>
              <a:pPr>
                <a:defRPr/>
              </a:pPr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B5C69C-8E15-49D5-905F-8024582F2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51" r:id="rId7"/>
    <p:sldLayoutId id="2147483847" r:id="rId8"/>
    <p:sldLayoutId id="2147483848" r:id="rId9"/>
    <p:sldLayoutId id="2147483849" r:id="rId10"/>
    <p:sldLayoutId id="214748385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FSM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FD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04800"/>
            <a:ext cx="127476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9" descr="FSM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57288"/>
            <a:ext cx="197485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438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  <a:latin typeface="Arial" charset="0"/>
              </a:rPr>
              <a:t>FSMA Communications</a:t>
            </a:r>
            <a:br>
              <a:rPr lang="en-US" altLang="en-US" b="1" dirty="0">
                <a:solidFill>
                  <a:schemeClr val="tx2"/>
                </a:solidFill>
                <a:latin typeface="Arial" charset="0"/>
              </a:rPr>
            </a:br>
            <a:r>
              <a:rPr lang="en-US" altLang="en-US" b="1" dirty="0">
                <a:solidFill>
                  <a:schemeClr val="tx2"/>
                </a:solidFill>
                <a:latin typeface="Arial" charset="0"/>
              </a:rPr>
              <a:t> and Engagement for International </a:t>
            </a:r>
            <a:r>
              <a:rPr lang="en-US" altLang="en-US" b="1" dirty="0" smtClean="0">
                <a:solidFill>
                  <a:schemeClr val="tx2"/>
                </a:solidFill>
                <a:latin typeface="Arial" charset="0"/>
              </a:rPr>
              <a:t>Stakeholders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91000"/>
            <a:ext cx="7467599" cy="20574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tx2"/>
                </a:solidFill>
                <a:latin typeface="Arial" charset="0"/>
              </a:rPr>
              <a:t>March 21, </a:t>
            </a:r>
            <a:r>
              <a:rPr lang="en-US" altLang="en-US" sz="2000" b="1" dirty="0" smtClean="0">
                <a:solidFill>
                  <a:schemeClr val="tx2"/>
                </a:solidFill>
                <a:latin typeface="Arial" charset="0"/>
              </a:rPr>
              <a:t>2016</a:t>
            </a:r>
          </a:p>
          <a:p>
            <a:pPr algn="r" eaLnBrk="1" hangingPunct="1">
              <a:spcBef>
                <a:spcPct val="0"/>
              </a:spcBef>
            </a:pPr>
            <a:endParaRPr lang="en-US" altLang="en-US" sz="1800" b="1" dirty="0" smtClean="0">
              <a:solidFill>
                <a:schemeClr val="tx2"/>
              </a:solidFill>
              <a:latin typeface="Arial" charset="0"/>
            </a:endParaRPr>
          </a:p>
          <a:p>
            <a:pPr algn="r"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Arial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en-US" altLang="en-US" sz="1800" b="1" dirty="0" smtClean="0">
                <a:solidFill>
                  <a:schemeClr val="tx2"/>
                </a:solidFill>
                <a:latin typeface="Arial" charset="0"/>
              </a:rPr>
              <a:t>Julie </a:t>
            </a:r>
            <a:r>
              <a:rPr lang="en-US" altLang="en-US" sz="1800" b="1" dirty="0">
                <a:solidFill>
                  <a:schemeClr val="tx2"/>
                </a:solidFill>
                <a:latin typeface="Arial" charset="0"/>
              </a:rPr>
              <a:t>Moss, PhD, RD</a:t>
            </a:r>
          </a:p>
          <a:p>
            <a:pPr algn="r"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Arial" charset="0"/>
              </a:rPr>
              <a:t>Deputy Director, International Affairs Staff, </a:t>
            </a:r>
          </a:p>
          <a:p>
            <a:pPr algn="r"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Arial" charset="0"/>
              </a:rPr>
              <a:t>Center for Food Safety and Applied Nutrition</a:t>
            </a:r>
            <a:r>
              <a:rPr lang="en-US" altLang="en-US" sz="1800" dirty="0">
                <a:latin typeface="Arial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9367"/>
            <a:ext cx="8229600" cy="1143000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FSMA – How Are We Engaging?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463" y="1600200"/>
            <a:ext cx="8542337" cy="4525963"/>
          </a:xfrm>
        </p:spPr>
        <p:txBody>
          <a:bodyPr/>
          <a:lstStyle/>
          <a:p>
            <a:pPr marL="571500" indent="-457200">
              <a:defRPr/>
            </a:pPr>
            <a:r>
              <a:rPr lang="en-US" altLang="en-US" sz="3200" b="1" u="sng" dirty="0">
                <a:latin typeface="Arial" panose="020B0604020202020204" pitchFamily="34" charset="0"/>
                <a:cs typeface="Arial" pitchFamily="34" charset="0"/>
              </a:rPr>
              <a:t>FSMA Outreach:</a:t>
            </a:r>
            <a:r>
              <a:rPr lang="en-US" altLang="en-US" sz="3200" b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3200" dirty="0">
                <a:latin typeface="Arial" panose="020B0604020202020204" pitchFamily="34" charset="0"/>
                <a:cs typeface="Arial" pitchFamily="34" charset="0"/>
              </a:rPr>
              <a:t>FDA Outreach Meetings and Webinars - </a:t>
            </a:r>
            <a:r>
              <a:rPr lang="en-US" altLang="en-US" sz="2400" dirty="0">
                <a:latin typeface="Arial" panose="020B0604020202020204" pitchFamily="34" charset="0"/>
                <a:cs typeface="Arial" pitchFamily="34" charset="0"/>
              </a:rPr>
              <a:t>http://www.fda.gov/fsma</a:t>
            </a:r>
          </a:p>
          <a:p>
            <a:pPr marL="571500" indent="-457200">
              <a:defRPr/>
            </a:pPr>
            <a:r>
              <a:rPr lang="en-US" altLang="en-US" sz="3200" b="1" u="sng" dirty="0" smtClean="0">
                <a:latin typeface="Arial" panose="020B0604020202020204" pitchFamily="34" charset="0"/>
                <a:cs typeface="Arial" pitchFamily="34" charset="0"/>
              </a:rPr>
              <a:t>Alliances</a:t>
            </a:r>
            <a:r>
              <a:rPr lang="en-US" altLang="en-US" sz="3200" b="1" u="sng" dirty="0">
                <a:latin typeface="Arial" panose="020B0604020202020204" pitchFamily="34" charset="0"/>
                <a:cs typeface="Arial" pitchFamily="34" charset="0"/>
              </a:rPr>
              <a:t>:</a:t>
            </a:r>
            <a:r>
              <a:rPr lang="en-US" altLang="en-US" sz="3200" b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3200" dirty="0">
                <a:latin typeface="Arial" panose="020B0604020202020204" pitchFamily="34" charset="0"/>
                <a:cs typeface="Arial" pitchFamily="34" charset="0"/>
              </a:rPr>
              <a:t>Food Safety Preventive Controls, Produce Safety, and Sprout Safety</a:t>
            </a:r>
          </a:p>
          <a:p>
            <a:pPr marL="571500" indent="-457200">
              <a:defRPr/>
            </a:pPr>
            <a:r>
              <a:rPr lang="en-US" altLang="en-US" sz="3200" b="1" u="sng" dirty="0" smtClean="0">
                <a:latin typeface="Arial" panose="020B0604020202020204" pitchFamily="34" charset="0"/>
                <a:cs typeface="Arial" pitchFamily="34" charset="0"/>
              </a:rPr>
              <a:t>FSMA </a:t>
            </a:r>
            <a:r>
              <a:rPr lang="en-US" altLang="en-US" sz="3200" b="1" u="sng" dirty="0">
                <a:latin typeface="Arial" panose="020B0604020202020204" pitchFamily="34" charset="0"/>
                <a:cs typeface="Arial" pitchFamily="34" charset="0"/>
              </a:rPr>
              <a:t>Readiness Programs:</a:t>
            </a:r>
            <a:r>
              <a:rPr lang="en-US" altLang="en-US" sz="3200" b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3200" dirty="0">
                <a:latin typeface="Arial" panose="020B0604020202020204" pitchFamily="34" charset="0"/>
                <a:cs typeface="Arial" pitchFamily="34" charset="0"/>
              </a:rPr>
              <a:t>Food and Agriculture Sustainability Training (FAST</a:t>
            </a:r>
            <a:r>
              <a:rPr lang="en-US" altLang="en-US" sz="3200" dirty="0" smtClean="0">
                <a:latin typeface="Arial" panose="020B0604020202020204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BB650-2A28-4051-B7E8-E26ABCFE329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4" name="Straight Connector 3" descr="straight line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AutoShape 2" descr="Image result for fspc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312" y="-114755"/>
            <a:ext cx="8229600" cy="1143000"/>
          </a:xfrm>
        </p:spPr>
        <p:txBody>
          <a:bodyPr/>
          <a:lstStyle/>
          <a:p>
            <a:r>
              <a:rPr lang="en-US" sz="3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FSMA – How can you engage</a:t>
            </a:r>
            <a:r>
              <a:rPr lang="en-US" sz="3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08394-4C66-4F18-92B6-C37040A8CA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4" name="Straight Connector 3" descr="Straight Line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AutoShape 2" descr="Image result for fspc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318" name="Picture 3" descr="Food Safety Preventive Controls Alliance" title="FSPCA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27275"/>
            <a:ext cx="2663825" cy="104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 descr="Produce Safety Alli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88276"/>
            <a:ext cx="2978150" cy="65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title="Sprout Safety Allia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1" y="6067874"/>
            <a:ext cx="3284537" cy="5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This shows a screen shot of the FDA Food Saftey Modernization Act Alliances webpage.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0"/>
          <a:stretch>
            <a:fillRect/>
          </a:stretch>
        </p:blipFill>
        <p:spPr bwMode="auto">
          <a:xfrm>
            <a:off x="705644" y="1143000"/>
            <a:ext cx="7732712" cy="372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2925" y="160339"/>
            <a:ext cx="7688263" cy="830262"/>
          </a:xfrm>
        </p:spPr>
        <p:txBody>
          <a:bodyPr/>
          <a:lstStyle/>
          <a:p>
            <a:r>
              <a:rPr lang="en-US" sz="3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FSMA – How can you engage?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6863" y="1295400"/>
            <a:ext cx="8229600" cy="4525963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rgbClr val="006699"/>
              </a:buClr>
              <a:buNone/>
              <a:defRPr/>
            </a:pP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Purpose of International Subcommittees:</a:t>
            </a:r>
          </a:p>
          <a:p>
            <a:pPr fontAlgn="auto">
              <a:spcAft>
                <a:spcPts val="0"/>
              </a:spcAft>
              <a:buClr>
                <a:srgbClr val="006699"/>
              </a:buClr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To develop and disseminate outreach, education, and technical materials, and </a:t>
            </a:r>
          </a:p>
          <a:p>
            <a:pPr fontAlgn="auto">
              <a:spcAft>
                <a:spcPts val="0"/>
              </a:spcAft>
              <a:buClr>
                <a:srgbClr val="006699"/>
              </a:buClr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To establishment of training and technical assistance networks</a:t>
            </a:r>
          </a:p>
          <a:p>
            <a:pPr marL="0" indent="0" fontAlgn="auto">
              <a:spcAft>
                <a:spcPts val="0"/>
              </a:spcAft>
              <a:buClr>
                <a:srgbClr val="006699"/>
              </a:buClr>
              <a:buNone/>
              <a:defRPr/>
            </a:pPr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In 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a manner that is:</a:t>
            </a:r>
          </a:p>
          <a:p>
            <a:pPr fontAlgn="auto">
              <a:spcAft>
                <a:spcPts val="0"/>
              </a:spcAft>
              <a:buClr>
                <a:srgbClr val="006699"/>
              </a:buClr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Consistent with domestic efforts, and</a:t>
            </a:r>
          </a:p>
          <a:p>
            <a:pPr fontAlgn="auto">
              <a:spcAft>
                <a:spcPts val="0"/>
              </a:spcAft>
              <a:buClr>
                <a:srgbClr val="006699"/>
              </a:buClr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Considers cultural, political, religious, economic, technological, and language differences and </a:t>
            </a:r>
            <a:r>
              <a:rPr lang="en-US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needs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04DBB-F788-4707-9657-46A85FD4DAA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4341" name="AutoShape 2" descr="Image result for fspc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" name="Straight Connector 6" descr="Straight Line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charset="0"/>
              </a:rPr>
              <a:t/>
            </a:r>
            <a:br>
              <a:rPr lang="en-US" altLang="en-US" b="1" dirty="0">
                <a:latin typeface="Arial" charset="0"/>
              </a:rPr>
            </a:br>
            <a:r>
              <a:rPr lang="en-US" altLang="en-US" b="1" dirty="0" smtClean="0">
                <a:latin typeface="Arial" charset="0"/>
              </a:rPr>
              <a:t/>
            </a:r>
            <a:br>
              <a:rPr lang="en-US" altLang="en-US" b="1" dirty="0" smtClean="0">
                <a:latin typeface="Arial" charset="0"/>
              </a:rPr>
            </a:br>
            <a:r>
              <a:rPr lang="en-US" altLang="en-US" b="1" dirty="0">
                <a:latin typeface="Arial" charset="0"/>
              </a:rPr>
              <a:t/>
            </a:r>
            <a:br>
              <a:rPr lang="en-US" altLang="en-US" b="1" dirty="0">
                <a:latin typeface="Arial" charset="0"/>
              </a:rPr>
            </a:br>
            <a:r>
              <a:rPr lang="en-US" altLang="en-US" b="1" dirty="0" smtClean="0">
                <a:latin typeface="Arial" charset="0"/>
              </a:rPr>
              <a:t/>
            </a:r>
            <a:br>
              <a:rPr lang="en-US" altLang="en-US" b="1" dirty="0" smtClean="0">
                <a:latin typeface="Arial" charset="0"/>
              </a:rPr>
            </a:br>
            <a:r>
              <a:rPr lang="en-US" altLang="en-US" b="1" dirty="0">
                <a:latin typeface="Arial" charset="0"/>
              </a:rPr>
              <a:t/>
            </a:r>
            <a:br>
              <a:rPr lang="en-US" altLang="en-US" b="1" dirty="0">
                <a:latin typeface="Arial" charset="0"/>
              </a:rPr>
            </a:br>
            <a:r>
              <a:rPr lang="en-US" altLang="en-US" b="1" dirty="0" smtClean="0">
                <a:latin typeface="Arial" charset="0"/>
              </a:rPr>
              <a:t/>
            </a:r>
            <a:br>
              <a:rPr lang="en-US" altLang="en-US" b="1" dirty="0" smtClean="0">
                <a:latin typeface="Arial" charset="0"/>
              </a:rPr>
            </a:br>
            <a:r>
              <a:rPr lang="en-US" altLang="en-US" b="1" dirty="0" smtClean="0">
                <a:latin typeface="Arial" charset="0"/>
              </a:rPr>
              <a:t>THANK </a:t>
            </a:r>
            <a:r>
              <a:rPr lang="en-US" altLang="en-US" b="1" dirty="0">
                <a:latin typeface="Arial" charset="0"/>
              </a:rPr>
              <a:t>YOU!</a:t>
            </a:r>
            <a:br>
              <a:rPr lang="en-US" altLang="en-US" b="1" dirty="0">
                <a:latin typeface="Arial" charset="0"/>
              </a:rPr>
            </a:br>
            <a:r>
              <a:rPr lang="en-US" altLang="en-US" b="1" dirty="0">
                <a:latin typeface="Arial" charset="0"/>
              </a:rPr>
              <a:t/>
            </a:r>
            <a:br>
              <a:rPr lang="en-US" altLang="en-US" b="1" dirty="0">
                <a:latin typeface="Arial" charset="0"/>
              </a:rPr>
            </a:br>
            <a:r>
              <a:rPr lang="en-US" altLang="en-US" b="1" dirty="0">
                <a:latin typeface="Arial" charset="0"/>
              </a:rPr>
              <a:t/>
            </a:r>
            <a:br>
              <a:rPr lang="en-US" altLang="en-US" b="1" dirty="0">
                <a:latin typeface="Arial" charset="0"/>
              </a:rPr>
            </a:br>
            <a:r>
              <a:rPr lang="en-US" altLang="en-US" sz="2400" b="1" dirty="0">
                <a:latin typeface="Arial" charset="0"/>
              </a:rPr>
              <a:t>FSMA Webpage:</a:t>
            </a:r>
            <a:br>
              <a:rPr lang="en-US" altLang="en-US" sz="2400" b="1" dirty="0">
                <a:latin typeface="Arial" charset="0"/>
              </a:rPr>
            </a:br>
            <a:r>
              <a:rPr lang="en-US" altLang="en-US" sz="2400" b="1" dirty="0">
                <a:latin typeface="Arial" charset="0"/>
              </a:rPr>
              <a:t> http://www.fda.gov/FSMA</a:t>
            </a:r>
            <a:r>
              <a:rPr lang="en-US" altLang="en-US" sz="2400" dirty="0">
                <a:latin typeface="Arial" charset="0"/>
              </a:rPr>
              <a:t/>
            </a:r>
            <a:br>
              <a:rPr lang="en-US" altLang="en-US" sz="2400" dirty="0">
                <a:latin typeface="Arial" charset="0"/>
              </a:rPr>
            </a:br>
            <a:endParaRPr lang="en-US" sz="2400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625C2-8B79-4DEA-A8CD-1DA1691BBCC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15364" name="Picture 5" descr="Person walking up st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5343"/>
            <a:ext cx="312102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99483"/>
            <a:ext cx="8229600" cy="605631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latin typeface="Arial" charset="0"/>
              </a:rPr>
              <a:t>Points to </a:t>
            </a:r>
            <a:r>
              <a:rPr lang="en-US" altLang="en-US" b="1" dirty="0" smtClean="0">
                <a:solidFill>
                  <a:schemeClr val="tx2"/>
                </a:solidFill>
                <a:latin typeface="Arial" charset="0"/>
              </a:rPr>
              <a:t>Cover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sz="3200" b="1" dirty="0">
                <a:latin typeface="Arial" charset="0"/>
              </a:rPr>
              <a:t>Background:</a:t>
            </a:r>
          </a:p>
          <a:p>
            <a:pPr lvl="1" eaLnBrk="1" hangingPunct="1">
              <a:spcBef>
                <a:spcPct val="0"/>
              </a:spcBef>
              <a:buFont typeface="Calibri" pitchFamily="34" charset="0"/>
              <a:buChar char="─"/>
            </a:pPr>
            <a:r>
              <a:rPr lang="en-US" altLang="en-US" sz="3200" dirty="0">
                <a:latin typeface="Arial" charset="0"/>
              </a:rPr>
              <a:t>FSMA foundation/Section 305</a:t>
            </a:r>
          </a:p>
          <a:p>
            <a:pPr lvl="1" eaLnBrk="1" hangingPunct="1">
              <a:spcBef>
                <a:spcPct val="0"/>
              </a:spcBef>
              <a:buFont typeface="Calibri" pitchFamily="34" charset="0"/>
              <a:buChar char="─"/>
            </a:pPr>
            <a:r>
              <a:rPr lang="en-US" altLang="en-US" sz="3200" dirty="0">
                <a:latin typeface="Arial" charset="0"/>
              </a:rPr>
              <a:t>WTO-SPS agreement</a:t>
            </a:r>
          </a:p>
          <a:p>
            <a:pPr lvl="1" eaLnBrk="1" hangingPunct="1">
              <a:spcBef>
                <a:spcPct val="0"/>
              </a:spcBef>
              <a:buFont typeface="Calibri" pitchFamily="34" charset="0"/>
              <a:buChar char="─"/>
            </a:pPr>
            <a:r>
              <a:rPr lang="en-US" altLang="en-US" sz="3200" dirty="0">
                <a:latin typeface="Arial" charset="0"/>
              </a:rPr>
              <a:t>FDA’s Capacity Building Plan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sz="3200" b="1" dirty="0" smtClean="0">
                <a:latin typeface="Arial" charset="0"/>
              </a:rPr>
              <a:t>International </a:t>
            </a:r>
            <a:r>
              <a:rPr lang="en-US" altLang="en-US" sz="3200" b="1" dirty="0">
                <a:latin typeface="Arial" charset="0"/>
              </a:rPr>
              <a:t>FSMA engagement</a:t>
            </a:r>
          </a:p>
          <a:p>
            <a:pPr lvl="1" eaLnBrk="1" hangingPunct="1">
              <a:spcBef>
                <a:spcPct val="0"/>
              </a:spcBef>
              <a:buFont typeface="Calibri" pitchFamily="34" charset="0"/>
              <a:buChar char="─"/>
            </a:pPr>
            <a:r>
              <a:rPr lang="en-US" altLang="en-US" sz="3200" dirty="0">
                <a:latin typeface="Arial" charset="0"/>
              </a:rPr>
              <a:t>Objectives</a:t>
            </a:r>
          </a:p>
          <a:p>
            <a:pPr lvl="1" eaLnBrk="1" hangingPunct="1">
              <a:spcBef>
                <a:spcPct val="0"/>
              </a:spcBef>
              <a:buFont typeface="Calibri" pitchFamily="34" charset="0"/>
              <a:buChar char="─"/>
            </a:pPr>
            <a:r>
              <a:rPr lang="en-US" altLang="en-US" sz="3200" dirty="0">
                <a:latin typeface="Arial" charset="0"/>
              </a:rPr>
              <a:t>Framework and Stages</a:t>
            </a:r>
          </a:p>
          <a:p>
            <a:pPr lvl="1" eaLnBrk="1" hangingPunct="1">
              <a:spcBef>
                <a:spcPct val="0"/>
              </a:spcBef>
              <a:buFont typeface="Calibri" pitchFamily="34" charset="0"/>
              <a:buChar char="─"/>
            </a:pPr>
            <a:r>
              <a:rPr lang="en-US" altLang="en-US" sz="3200" dirty="0" smtClean="0">
                <a:latin typeface="Arial" charset="0"/>
              </a:rPr>
              <a:t>Activities/roles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CEE4E-8E8E-479D-8FB6-C908DA9D35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cxnSp>
        <p:nvCxnSpPr>
          <p:cNvPr id="4" name="Straight Connector 3" descr="Straight Line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latin typeface="Arial" charset="0"/>
              </a:rPr>
              <a:t>FSMA – Section </a:t>
            </a:r>
            <a:r>
              <a:rPr lang="en-US" altLang="en-US" b="1" dirty="0" smtClean="0">
                <a:solidFill>
                  <a:schemeClr val="tx2"/>
                </a:solidFill>
                <a:latin typeface="Arial" charset="0"/>
              </a:rPr>
              <a:t>305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500" y="1219200"/>
            <a:ext cx="8229600" cy="52578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en-US" sz="2800" b="1" dirty="0">
                <a:latin typeface="Arial" charset="0"/>
              </a:rPr>
              <a:t>“Building Capacity of Foreign Governments with Respect to Food Safety</a:t>
            </a:r>
            <a:r>
              <a:rPr lang="en-US" altLang="en-US" sz="2800" b="1" dirty="0" smtClean="0">
                <a:latin typeface="Arial" charset="0"/>
              </a:rPr>
              <a:t>”</a:t>
            </a:r>
            <a:endParaRPr lang="en-US" sz="2800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itchFamily="34" charset="0"/>
              </a:rPr>
              <a:t>Directs </a:t>
            </a:r>
            <a:r>
              <a:rPr lang="en-US" sz="2800" b="1" dirty="0">
                <a:latin typeface="Arial" panose="020B0604020202020204" pitchFamily="34" charset="0"/>
                <a:cs typeface="Arial" pitchFamily="34" charset="0"/>
              </a:rPr>
              <a:t>FDA to:</a:t>
            </a:r>
          </a:p>
          <a:p>
            <a:pPr lvl="1">
              <a:defRPr/>
            </a:pPr>
            <a:r>
              <a:rPr lang="en-US" sz="2800" dirty="0" smtClean="0"/>
              <a:t>…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develop a comprehensive plan to expand the technical, scientific, and regulatory food safety capacity of foreign governments, and their respective food industries, from which foods are exported to the United States.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itchFamily="34" charset="0"/>
              </a:rPr>
              <a:t>FDA’s </a:t>
            </a:r>
            <a:r>
              <a:rPr lang="en-US" sz="2800" b="1" dirty="0">
                <a:latin typeface="Arial" panose="020B0604020202020204" pitchFamily="34" charset="0"/>
                <a:cs typeface="Arial" pitchFamily="34" charset="0"/>
              </a:rPr>
              <a:t>Capacity Building Plan 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(Element 4</a:t>
            </a: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)</a:t>
            </a:r>
            <a:r>
              <a:rPr lang="en-US" sz="2800" b="1" dirty="0" smtClean="0">
                <a:solidFill>
                  <a:prstClr val="black"/>
                </a:solidFill>
              </a:rPr>
              <a:t>	</a:t>
            </a:r>
            <a:endParaRPr lang="en-US" sz="2800" b="1" dirty="0" smtClean="0"/>
          </a:p>
          <a:p>
            <a:pPr lvl="1">
              <a:defRPr/>
            </a:pP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Train foreign governments and food producers on US requirements for safe food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B4C6D-431E-4F4A-B543-1D1369FCAA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6" name="Straight Connector 5" descr="Straight Line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97971"/>
            <a:ext cx="82296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2"/>
                </a:solidFill>
                <a:latin typeface="Arial" charset="0"/>
              </a:rPr>
              <a:t>FSMA – Section 305</a:t>
            </a:r>
            <a:br>
              <a:rPr lang="en-US" altLang="en-US" sz="3200" b="1" dirty="0">
                <a:solidFill>
                  <a:schemeClr val="tx2"/>
                </a:solidFill>
                <a:latin typeface="Arial" charset="0"/>
              </a:rPr>
            </a:br>
            <a:r>
              <a:rPr lang="en-US" altLang="en-US" sz="3200" b="1" dirty="0">
                <a:solidFill>
                  <a:schemeClr val="tx2"/>
                </a:solidFill>
                <a:latin typeface="Arial" charset="0"/>
              </a:rPr>
              <a:t>FDA Capacity Building Plan </a:t>
            </a:r>
            <a:r>
              <a:rPr lang="en-US" altLang="en-US" sz="3200" dirty="0">
                <a:solidFill>
                  <a:schemeClr val="tx2"/>
                </a:solidFill>
                <a:latin typeface="Arial" charset="0"/>
              </a:rPr>
              <a:t>(Element 4</a:t>
            </a:r>
            <a:r>
              <a:rPr lang="en-US" altLang="en-US" sz="3200" dirty="0" smtClean="0">
                <a:solidFill>
                  <a:schemeClr val="tx2"/>
                </a:solidFill>
                <a:latin typeface="Arial" charset="0"/>
              </a:rPr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5867400" cy="51816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Arial" charset="0"/>
              </a:rPr>
              <a:t>Key Actions Include:</a:t>
            </a:r>
          </a:p>
          <a:p>
            <a:pPr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Coordinate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 other U.S. agencies and engage with international organizations</a:t>
            </a:r>
          </a:p>
          <a:p>
            <a:pPr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Continue developing training materials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through partnerships</a:t>
            </a:r>
          </a:p>
          <a:p>
            <a:pPr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Prioritize training and capacity building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according to risk assessment and needs assessments</a:t>
            </a:r>
          </a:p>
          <a:p>
            <a:pPr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Support FDA’s foreign offices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 technical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assistance</a:t>
            </a:r>
          </a:p>
          <a:p>
            <a:pPr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1800" b="1" dirty="0" smtClean="0">
                <a:solidFill>
                  <a:srgbClr val="000000"/>
                </a:solidFill>
              </a:rPr>
              <a:t>http://www.fda.gov/food/guidanceregulation/fsma/ucm301708.htm</a:t>
            </a:r>
            <a:endParaRPr lang="en-US" dirty="0"/>
          </a:p>
        </p:txBody>
      </p:sp>
      <p:pic>
        <p:nvPicPr>
          <p:cNvPr id="12" name="Picture 2" descr="Cover of FDA's International Food Safety Capacity Building Pl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773960" cy="354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 descr="Straight Line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699" y="228600"/>
            <a:ext cx="8229600" cy="914400"/>
          </a:xfrm>
        </p:spPr>
        <p:txBody>
          <a:bodyPr/>
          <a:lstStyle/>
          <a:p>
            <a:r>
              <a:rPr lang="en-US" altLang="en-US" sz="3800" b="1" dirty="0">
                <a:solidFill>
                  <a:schemeClr val="tx2"/>
                </a:solidFill>
                <a:latin typeface="Arial" charset="0"/>
              </a:rPr>
              <a:t>WTO – SPS Agreement – </a:t>
            </a:r>
            <a:r>
              <a:rPr lang="en-US" altLang="en-US" sz="3800" b="1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altLang="en-US" sz="38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en-US" altLang="en-US" sz="3800" b="1" dirty="0" smtClean="0">
                <a:solidFill>
                  <a:schemeClr val="tx2"/>
                </a:solidFill>
                <a:latin typeface="Arial" charset="0"/>
              </a:rPr>
              <a:t>Article 9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66311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 b="1" dirty="0">
                <a:latin typeface="Arial" charset="0"/>
              </a:rPr>
              <a:t>Members agree to: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latin typeface="Arial" charset="0"/>
              </a:rPr>
              <a:t>Facilitate </a:t>
            </a:r>
            <a:r>
              <a:rPr lang="en-US" altLang="en-US" sz="3200" dirty="0">
                <a:latin typeface="Arial" charset="0"/>
              </a:rPr>
              <a:t>the provision of technical assistance to other Members, especially developing country Members, either bilaterally or through the appropriate international organizations.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3200" dirty="0"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Arial" charset="0"/>
              </a:rPr>
              <a:t>WTO-SPS Agreement Section 9(1).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lvl="1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Arial" charset="0"/>
              </a:rPr>
              <a:t>https://</a:t>
            </a:r>
            <a:r>
              <a:rPr lang="en-US" altLang="en-US" sz="1800" b="1" dirty="0" smtClean="0">
                <a:solidFill>
                  <a:schemeClr val="tx2"/>
                </a:solidFill>
                <a:latin typeface="Arial" charset="0"/>
              </a:rPr>
              <a:t>www.wto.org/english/tratop_e/sps_e/spsagr_e.htm</a:t>
            </a:r>
            <a:endParaRPr lang="en-US" dirty="0"/>
          </a:p>
        </p:txBody>
      </p:sp>
      <p:cxnSp>
        <p:nvCxnSpPr>
          <p:cNvPr id="4" name="Straight Connector 3" descr="Straight Line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171" y="384629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900" b="1" dirty="0" smtClean="0">
                <a:solidFill>
                  <a:schemeClr val="tx2"/>
                </a:solidFill>
                <a:latin typeface="Arial" charset="0"/>
              </a:rPr>
              <a:t>International Communications </a:t>
            </a:r>
            <a:br>
              <a:rPr lang="en-US" altLang="en-US" sz="39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en-US" altLang="en-US" sz="3900" b="1" dirty="0" smtClean="0">
                <a:solidFill>
                  <a:schemeClr val="tx2"/>
                </a:solidFill>
                <a:latin typeface="Arial" charset="0"/>
              </a:rPr>
              <a:t>and Engagement</a:t>
            </a:r>
            <a:endParaRPr lang="en-US" sz="39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742" y="1676400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Overarching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</a:p>
          <a:p>
            <a:pPr lvl="1" eaLnBrk="1" hangingPunct="1">
              <a:buFontTx/>
              <a:buChar char="-"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Support high rates of compliance with new FSMA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lvl="1" eaLnBrk="1" hangingPunct="1">
              <a:buFontTx/>
              <a:buChar char="-"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Support the overarching goal by addressing a continuum of information needs of international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D7CD6-6F6B-4934-9309-FB8EB4883E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4" name="Straight Connector 3" descr="Straight Line"/>
          <p:cNvCxnSpPr/>
          <p:nvPr/>
        </p:nvCxnSpPr>
        <p:spPr>
          <a:xfrm>
            <a:off x="-29029" y="1371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2"/>
                </a:solidFill>
                <a:latin typeface="Arial" charset="0"/>
              </a:rPr>
              <a:t>Stakeholders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FC7A-173B-4336-89D2-FF9DA720EF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" name="Group 5" descr="Scatter picture listing: Foreign Governments, Foreign Suppliers, U.S. Importers, Transportation/Carriers, Manufacturers/Processors, Growers, Producers, Trade Associations, Retailers/Distributors, Certification/Accreditations Bodies, Academia, Consumer Groups, Foreign Export Associations, Global Trade Organizations, Federal Government, Local/State Government."/>
          <p:cNvGrpSpPr/>
          <p:nvPr/>
        </p:nvGrpSpPr>
        <p:grpSpPr>
          <a:xfrm>
            <a:off x="196850" y="1706562"/>
            <a:ext cx="8686800" cy="3627438"/>
            <a:chOff x="325438" y="2057400"/>
            <a:chExt cx="8686800" cy="3627438"/>
          </a:xfrm>
        </p:grpSpPr>
        <p:sp>
          <p:nvSpPr>
            <p:cNvPr id="9220" name="TextBox 6"/>
            <p:cNvSpPr txBox="1">
              <a:spLocks noChangeArrowheads="1"/>
            </p:cNvSpPr>
            <p:nvPr/>
          </p:nvSpPr>
          <p:spPr bwMode="auto">
            <a:xfrm>
              <a:off x="6934200" y="2057400"/>
              <a:ext cx="1724025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731" tIns="36366" rIns="72731" bIns="36366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charset="0"/>
                </a:rPr>
                <a:t>U.S. Importers</a:t>
              </a:r>
            </a:p>
          </p:txBody>
        </p:sp>
        <p:sp>
          <p:nvSpPr>
            <p:cNvPr id="9221" name="TextBox 7"/>
            <p:cNvSpPr txBox="1">
              <a:spLocks noChangeArrowheads="1"/>
            </p:cNvSpPr>
            <p:nvPr/>
          </p:nvSpPr>
          <p:spPr bwMode="auto">
            <a:xfrm>
              <a:off x="3597275" y="2057400"/>
              <a:ext cx="210820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731" tIns="36366" rIns="72731" bIns="36366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charset="0"/>
                </a:rPr>
                <a:t>Foreign Suppliers</a:t>
              </a:r>
            </a:p>
          </p:txBody>
        </p:sp>
        <p:sp>
          <p:nvSpPr>
            <p:cNvPr id="9222" name="TextBox 8"/>
            <p:cNvSpPr txBox="1">
              <a:spLocks noChangeArrowheads="1"/>
            </p:cNvSpPr>
            <p:nvPr/>
          </p:nvSpPr>
          <p:spPr bwMode="auto">
            <a:xfrm>
              <a:off x="381000" y="2057400"/>
              <a:ext cx="2544763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731" tIns="36366" rIns="72731" bIns="36366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charset="0"/>
                </a:rPr>
                <a:t>Foreign Governments</a:t>
              </a:r>
            </a:p>
          </p:txBody>
        </p:sp>
        <p:sp>
          <p:nvSpPr>
            <p:cNvPr id="9223" name="TextBox 9"/>
            <p:cNvSpPr txBox="1">
              <a:spLocks noChangeArrowheads="1"/>
            </p:cNvSpPr>
            <p:nvPr/>
          </p:nvSpPr>
          <p:spPr bwMode="auto">
            <a:xfrm>
              <a:off x="417513" y="4191000"/>
              <a:ext cx="1236662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731" tIns="36366" rIns="72731" bIns="36366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charset="0"/>
                </a:rPr>
                <a:t>Academia</a:t>
              </a:r>
            </a:p>
          </p:txBody>
        </p:sp>
        <p:sp>
          <p:nvSpPr>
            <p:cNvPr id="9224" name="TextBox 10"/>
            <p:cNvSpPr txBox="1">
              <a:spLocks noChangeArrowheads="1"/>
            </p:cNvSpPr>
            <p:nvPr/>
          </p:nvSpPr>
          <p:spPr bwMode="auto">
            <a:xfrm>
              <a:off x="2438400" y="4495800"/>
              <a:ext cx="2173288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731" tIns="36366" rIns="72731" bIns="36366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charset="0"/>
                </a:rPr>
                <a:t>Consumer Groups</a:t>
              </a:r>
            </a:p>
          </p:txBody>
        </p:sp>
        <p:sp>
          <p:nvSpPr>
            <p:cNvPr id="9225" name="TextBox 11"/>
            <p:cNvSpPr txBox="1">
              <a:spLocks noChangeArrowheads="1"/>
            </p:cNvSpPr>
            <p:nvPr/>
          </p:nvSpPr>
          <p:spPr bwMode="auto">
            <a:xfrm>
              <a:off x="3883025" y="3078163"/>
              <a:ext cx="228917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731" tIns="36366" rIns="72731" bIns="36366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charset="0"/>
                </a:rPr>
                <a:t>Growers/Producers</a:t>
              </a:r>
            </a:p>
          </p:txBody>
        </p:sp>
        <p:sp>
          <p:nvSpPr>
            <p:cNvPr id="9226" name="TextBox 12"/>
            <p:cNvSpPr txBox="1">
              <a:spLocks noChangeArrowheads="1"/>
            </p:cNvSpPr>
            <p:nvPr/>
          </p:nvSpPr>
          <p:spPr bwMode="auto">
            <a:xfrm>
              <a:off x="325438" y="3505200"/>
              <a:ext cx="2493962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731" tIns="36366" rIns="72731" bIns="36366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charset="0"/>
                </a:rPr>
                <a:t>Retailers/Distributors</a:t>
              </a:r>
            </a:p>
          </p:txBody>
        </p:sp>
        <p:sp>
          <p:nvSpPr>
            <p:cNvPr id="9227" name="TextBox 13"/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2506663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731" tIns="36366" rIns="72731" bIns="36366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charset="0"/>
                </a:rPr>
                <a:t>Transporters/Carriers</a:t>
              </a:r>
            </a:p>
          </p:txBody>
        </p:sp>
        <p:sp>
          <p:nvSpPr>
            <p:cNvPr id="9228" name="TextBox 14"/>
            <p:cNvSpPr txBox="1">
              <a:spLocks noChangeArrowheads="1"/>
            </p:cNvSpPr>
            <p:nvPr/>
          </p:nvSpPr>
          <p:spPr bwMode="auto">
            <a:xfrm>
              <a:off x="3373438" y="3840163"/>
              <a:ext cx="3865562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731" tIns="36366" rIns="72731" bIns="36366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charset="0"/>
                </a:rPr>
                <a:t>Certification/Accreditation Bodies</a:t>
              </a:r>
            </a:p>
          </p:txBody>
        </p:sp>
        <p:sp>
          <p:nvSpPr>
            <p:cNvPr id="9229" name="TextBox 15"/>
            <p:cNvSpPr txBox="1">
              <a:spLocks noChangeArrowheads="1"/>
            </p:cNvSpPr>
            <p:nvPr/>
          </p:nvSpPr>
          <p:spPr bwMode="auto">
            <a:xfrm>
              <a:off x="6629400" y="3200400"/>
              <a:ext cx="2254250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731" tIns="36366" rIns="72731" bIns="36366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charset="0"/>
                </a:rPr>
                <a:t>Trade Associations</a:t>
              </a:r>
            </a:p>
          </p:txBody>
        </p:sp>
        <p:sp>
          <p:nvSpPr>
            <p:cNvPr id="9230" name="TextBox 16"/>
            <p:cNvSpPr txBox="1">
              <a:spLocks noChangeArrowheads="1"/>
            </p:cNvSpPr>
            <p:nvPr/>
          </p:nvSpPr>
          <p:spPr bwMode="auto">
            <a:xfrm>
              <a:off x="6210300" y="5089525"/>
              <a:ext cx="2801938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731" tIns="36366" rIns="72731" bIns="36366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charset="0"/>
                </a:rPr>
                <a:t>Local/State Government</a:t>
              </a:r>
            </a:p>
          </p:txBody>
        </p:sp>
        <p:sp>
          <p:nvSpPr>
            <p:cNvPr id="9231" name="TextBox 17"/>
            <p:cNvSpPr txBox="1">
              <a:spLocks noChangeArrowheads="1"/>
            </p:cNvSpPr>
            <p:nvPr/>
          </p:nvSpPr>
          <p:spPr bwMode="auto">
            <a:xfrm>
              <a:off x="371475" y="5029200"/>
              <a:ext cx="3148013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731" tIns="36366" rIns="72731" bIns="36366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charset="0"/>
                </a:rPr>
                <a:t>Global Trade Organizations</a:t>
              </a:r>
            </a:p>
          </p:txBody>
        </p:sp>
        <p:sp>
          <p:nvSpPr>
            <p:cNvPr id="9232" name="TextBox 18"/>
            <p:cNvSpPr txBox="1">
              <a:spLocks noChangeArrowheads="1"/>
            </p:cNvSpPr>
            <p:nvPr/>
          </p:nvSpPr>
          <p:spPr bwMode="auto">
            <a:xfrm>
              <a:off x="5688013" y="4481513"/>
              <a:ext cx="327977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731" tIns="36366" rIns="72731" bIns="36366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charset="0"/>
                </a:rPr>
                <a:t>Foreign Export Associations</a:t>
              </a:r>
            </a:p>
          </p:txBody>
        </p:sp>
        <p:sp>
          <p:nvSpPr>
            <p:cNvPr id="9233" name="TextBox 19"/>
            <p:cNvSpPr txBox="1">
              <a:spLocks noChangeArrowheads="1"/>
            </p:cNvSpPr>
            <p:nvPr/>
          </p:nvSpPr>
          <p:spPr bwMode="auto">
            <a:xfrm>
              <a:off x="3625850" y="5334000"/>
              <a:ext cx="2390775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731" tIns="36366" rIns="72731" bIns="36366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charset="0"/>
                </a:rPr>
                <a:t>Federal Government</a:t>
              </a:r>
            </a:p>
          </p:txBody>
        </p:sp>
        <p:sp>
          <p:nvSpPr>
            <p:cNvPr id="9234" name="TextBox 20"/>
            <p:cNvSpPr txBox="1">
              <a:spLocks noChangeArrowheads="1"/>
            </p:cNvSpPr>
            <p:nvPr/>
          </p:nvSpPr>
          <p:spPr bwMode="auto">
            <a:xfrm>
              <a:off x="417513" y="2819400"/>
              <a:ext cx="3057525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731" tIns="36366" rIns="72731" bIns="36366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charset="0"/>
                  <a:ea typeface="Batang" pitchFamily="18" charset="-127"/>
                </a:rPr>
                <a:t>Manufacturers/Processors</a:t>
              </a:r>
            </a:p>
          </p:txBody>
        </p:sp>
      </p:grpSp>
      <p:cxnSp>
        <p:nvCxnSpPr>
          <p:cNvPr id="22" name="Straight Connector 21" descr="Straight Line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559" y="228600"/>
            <a:ext cx="8229600" cy="570214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  <a:latin typeface="Arial" charset="0"/>
              </a:rPr>
              <a:t>FSMA </a:t>
            </a:r>
            <a:r>
              <a:rPr lang="en-US" altLang="en-US" sz="2400" b="1" dirty="0">
                <a:solidFill>
                  <a:schemeClr val="tx2"/>
                </a:solidFill>
                <a:latin typeface="Arial" charset="0"/>
              </a:rPr>
              <a:t>Communications </a:t>
            </a:r>
            <a:r>
              <a:rPr lang="en-US" altLang="en-US" sz="2400" b="1" dirty="0" smtClean="0">
                <a:solidFill>
                  <a:schemeClr val="tx2"/>
                </a:solidFill>
                <a:latin typeface="Arial" charset="0"/>
              </a:rPr>
              <a:t>and Engagement Framework  </a:t>
            </a:r>
            <a:br>
              <a:rPr lang="en-US" altLang="en-US" sz="24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en-US" altLang="en-US" sz="2400" b="1" dirty="0" smtClean="0">
                <a:solidFill>
                  <a:schemeClr val="tx2"/>
                </a:solidFill>
                <a:latin typeface="Arial" charset="0"/>
              </a:rPr>
              <a:t>FDA </a:t>
            </a:r>
            <a:r>
              <a:rPr lang="en-US" altLang="en-US" sz="2400" b="1" dirty="0">
                <a:solidFill>
                  <a:schemeClr val="tx2"/>
                </a:solidFill>
                <a:latin typeface="Arial" charset="0"/>
              </a:rPr>
              <a:t>working in </a:t>
            </a:r>
            <a:r>
              <a:rPr lang="en-US" altLang="en-US" sz="2400" b="1" dirty="0" smtClean="0">
                <a:solidFill>
                  <a:schemeClr val="tx2"/>
                </a:solidFill>
                <a:latin typeface="Arial" charset="0"/>
              </a:rPr>
              <a:t>Partnership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3E5E6-2279-4C1C-B79B-43D14DE4B3FA}" type="slidenum">
              <a:rPr lang="en-US"/>
              <a:pPr>
                <a:defRPr/>
              </a:pPr>
              <a:t>8</a:t>
            </a:fld>
            <a:endParaRPr lang="en-US"/>
          </a:p>
        </p:txBody>
      </p:sp>
      <p:grpSp>
        <p:nvGrpSpPr>
          <p:cNvPr id="42" name="Group 41" descr="This is a chart that shows the 4 stages of the FSMA communications and engagement framework.  Stage 1 is preparing partners and key stakeholders, which includes strategically engaging external stakeholders and refining proposed communication and engagement efforts to meet stakeholder needs. Stage 2 is outreach on the final rules which includes dissemination of information on FSMA final rules and collecting information and responding to partner and stakeholder needs. Stage 3 is training and education, which includes developing educational materials and training regulated entities/partner countries. Stage 4 is sustainability which inclused web program management metrics and assessment and FDA information center addresses range of issues."/>
          <p:cNvGrpSpPr/>
          <p:nvPr/>
        </p:nvGrpSpPr>
        <p:grpSpPr>
          <a:xfrm>
            <a:off x="152400" y="1371600"/>
            <a:ext cx="8881738" cy="4961182"/>
            <a:chOff x="33246" y="1046811"/>
            <a:chExt cx="9034138" cy="5262468"/>
          </a:xfrm>
        </p:grpSpPr>
        <p:sp>
          <p:nvSpPr>
            <p:cNvPr id="44" name="Rectangle 43"/>
            <p:cNvSpPr/>
            <p:nvPr/>
          </p:nvSpPr>
          <p:spPr>
            <a:xfrm>
              <a:off x="7210425" y="2767013"/>
              <a:ext cx="1524000" cy="1646237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Sustainability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64113" y="2774950"/>
              <a:ext cx="1524000" cy="164623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Training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and Education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14625" y="2794000"/>
              <a:ext cx="1524000" cy="164623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Outreach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on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Final Rules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61950" y="2794000"/>
              <a:ext cx="1600200" cy="164623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Prepare Partners and Key Stakeholders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476608" y="1666589"/>
              <a:ext cx="1259512" cy="1219200"/>
            </a:xfrm>
            <a:prstGeom prst="ellipse">
              <a:avLst/>
            </a:prstGeom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Stage 1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7343333" y="1666589"/>
              <a:ext cx="1259512" cy="1219200"/>
            </a:xfrm>
            <a:prstGeom prst="ellipse">
              <a:avLst/>
            </a:prstGeom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Stage 4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5063111" y="1666589"/>
              <a:ext cx="1259512" cy="1219200"/>
            </a:xfrm>
            <a:prstGeom prst="ellipse">
              <a:avLst/>
            </a:prstGeom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Stage 3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2842023" y="1666589"/>
              <a:ext cx="1259512" cy="1219200"/>
            </a:xfrm>
            <a:prstGeom prst="ellipse">
              <a:avLst/>
            </a:prstGeom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Stage 2</a:t>
              </a:r>
            </a:p>
          </p:txBody>
        </p:sp>
        <p:cxnSp>
          <p:nvCxnSpPr>
            <p:cNvPr id="57" name="Straight Arrow Connector 56"/>
            <p:cNvCxnSpPr>
              <a:stCxn id="49" idx="6"/>
              <a:endCxn id="56" idx="2"/>
            </p:cNvCxnSpPr>
            <p:nvPr/>
          </p:nvCxnSpPr>
          <p:spPr>
            <a:xfrm>
              <a:off x="1735138" y="2276475"/>
              <a:ext cx="1106487" cy="0"/>
            </a:xfrm>
            <a:prstGeom prst="straightConnector1">
              <a:avLst/>
            </a:prstGeom>
            <a:ln w="50800" cap="sq">
              <a:solidFill>
                <a:schemeClr val="bg1">
                  <a:lumMod val="75000"/>
                </a:schemeClr>
              </a:solidFill>
              <a:bevel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6"/>
              <a:endCxn id="55" idx="2"/>
            </p:cNvCxnSpPr>
            <p:nvPr/>
          </p:nvCxnSpPr>
          <p:spPr>
            <a:xfrm>
              <a:off x="4100513" y="2276475"/>
              <a:ext cx="962025" cy="0"/>
            </a:xfrm>
            <a:prstGeom prst="straightConnector1">
              <a:avLst/>
            </a:prstGeom>
            <a:ln w="50800" cap="sq">
              <a:solidFill>
                <a:schemeClr val="bg1">
                  <a:lumMod val="75000"/>
                </a:schemeClr>
              </a:solidFill>
              <a:bevel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5" idx="6"/>
              <a:endCxn id="54" idx="2"/>
            </p:cNvCxnSpPr>
            <p:nvPr/>
          </p:nvCxnSpPr>
          <p:spPr>
            <a:xfrm>
              <a:off x="6321425" y="2276475"/>
              <a:ext cx="1020763" cy="0"/>
            </a:xfrm>
            <a:prstGeom prst="straightConnector1">
              <a:avLst/>
            </a:prstGeom>
            <a:ln w="50800" cap="sq">
              <a:solidFill>
                <a:schemeClr val="bg1">
                  <a:lumMod val="75000"/>
                </a:schemeClr>
              </a:solidFill>
              <a:bevel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/>
            <p:nvPr/>
          </p:nvCxnSpPr>
          <p:spPr>
            <a:xfrm rot="5400000" flipH="1" flipV="1">
              <a:off x="1143001" y="4325937"/>
              <a:ext cx="12700" cy="1165225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48" idx="2"/>
            </p:cNvCxnSpPr>
            <p:nvPr/>
          </p:nvCxnSpPr>
          <p:spPr>
            <a:xfrm>
              <a:off x="1162050" y="4440238"/>
              <a:ext cx="0" cy="2317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ounded Rectangle 66"/>
            <p:cNvSpPr/>
            <p:nvPr/>
          </p:nvSpPr>
          <p:spPr>
            <a:xfrm>
              <a:off x="2389021" y="4907928"/>
              <a:ext cx="1012070" cy="1375980"/>
            </a:xfrm>
            <a:prstGeom prst="roundRect">
              <a:avLst/>
            </a:prstGeom>
            <a:solidFill>
              <a:srgbClr val="3333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/>
                <a:t>Disseminate Information on FSMA Final Rules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481477" y="4914279"/>
              <a:ext cx="1055544" cy="1375980"/>
            </a:xfrm>
            <a:prstGeom prst="roundRect">
              <a:avLst/>
            </a:prstGeom>
            <a:gradFill flip="none" rotWithShape="1">
              <a:gsLst>
                <a:gs pos="0">
                  <a:srgbClr val="A603AB"/>
                </a:gs>
                <a:gs pos="0">
                  <a:srgbClr val="0819FB"/>
                </a:gs>
                <a:gs pos="100000">
                  <a:srgbClr val="8DC624"/>
                </a:gs>
                <a:gs pos="62000">
                  <a:srgbClr val="1A8D48"/>
                </a:gs>
                <a:gs pos="100000">
                  <a:srgbClr val="FFFF00"/>
                </a:gs>
                <a:gs pos="100000">
                  <a:srgbClr val="EE3F17"/>
                </a:gs>
                <a:gs pos="100000">
                  <a:srgbClr val="E81766"/>
                </a:gs>
                <a:gs pos="100000">
                  <a:srgbClr val="A603AB"/>
                </a:gs>
              </a:gsLst>
              <a:lin ang="0" scaled="1"/>
              <a:tileRect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Collect Information and Respond to Partner and Stakeholder Needs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3246" y="4907928"/>
              <a:ext cx="1057151" cy="1375980"/>
            </a:xfrm>
            <a:prstGeom prst="roundRect">
              <a:avLst/>
            </a:prstGeom>
            <a:solidFill>
              <a:srgbClr val="3333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/>
                <a:t>Strategically Engage External Stakeholders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1141142" y="4907928"/>
              <a:ext cx="1168889" cy="1375980"/>
            </a:xfrm>
            <a:prstGeom prst="roundRect">
              <a:avLst/>
            </a:prstGeom>
            <a:solidFill>
              <a:srgbClr val="3333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5" b="1" dirty="0"/>
                <a:t>Refine  Proposed Communication and Engagement Efforts to Meet Stakeholder Needs</a:t>
              </a:r>
            </a:p>
          </p:txBody>
        </p:sp>
        <p:cxnSp>
          <p:nvCxnSpPr>
            <p:cNvPr id="74" name="Elbow Connector 73"/>
            <p:cNvCxnSpPr/>
            <p:nvPr/>
          </p:nvCxnSpPr>
          <p:spPr>
            <a:xfrm rot="16200000" flipH="1">
              <a:off x="3448051" y="4354512"/>
              <a:ext cx="6350" cy="1114425"/>
            </a:xfrm>
            <a:prstGeom prst="bentConnector3">
              <a:avLst>
                <a:gd name="adj1" fmla="val -359943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47" idx="2"/>
            </p:cNvCxnSpPr>
            <p:nvPr/>
          </p:nvCxnSpPr>
          <p:spPr>
            <a:xfrm>
              <a:off x="3476625" y="4440238"/>
              <a:ext cx="4763" cy="2317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ounded Rectangle 76"/>
            <p:cNvSpPr/>
            <p:nvPr/>
          </p:nvSpPr>
          <p:spPr>
            <a:xfrm>
              <a:off x="4626270" y="4901579"/>
              <a:ext cx="1066597" cy="138233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Develop Educational Materials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5763290" y="4914279"/>
              <a:ext cx="1035513" cy="137598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Train Regulated Entities/ Partner Countries </a:t>
              </a:r>
            </a:p>
          </p:txBody>
        </p:sp>
        <p:cxnSp>
          <p:nvCxnSpPr>
            <p:cNvPr id="82" name="Elbow Connector 81"/>
            <p:cNvCxnSpPr/>
            <p:nvPr/>
          </p:nvCxnSpPr>
          <p:spPr>
            <a:xfrm rot="16200000" flipH="1">
              <a:off x="5713413" y="4348162"/>
              <a:ext cx="12700" cy="1120775"/>
            </a:xfrm>
            <a:prstGeom prst="bentConnector3">
              <a:avLst>
                <a:gd name="adj1" fmla="val -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46" idx="2"/>
            </p:cNvCxnSpPr>
            <p:nvPr/>
          </p:nvCxnSpPr>
          <p:spPr>
            <a:xfrm>
              <a:off x="5726113" y="4421188"/>
              <a:ext cx="0" cy="250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6845932" y="4917355"/>
              <a:ext cx="1062736" cy="1391924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bg1"/>
                  </a:solidFill>
                </a:rPr>
                <a:t>Web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chemeClr val="bg1"/>
                  </a:solidFill>
                </a:rPr>
                <a:t>Program Management Metrics &amp; Assessment 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7973089" y="4914280"/>
              <a:ext cx="1094295" cy="1375980"/>
            </a:xfrm>
            <a:prstGeom prst="roundRect">
              <a:avLst/>
            </a:prstGeom>
            <a:solidFill>
              <a:srgbClr val="CC99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FDA Information Center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Addresses Range of Issues</a:t>
              </a:r>
            </a:p>
          </p:txBody>
        </p:sp>
        <p:cxnSp>
          <p:nvCxnSpPr>
            <p:cNvPr id="86" name="Elbow Connector 85"/>
            <p:cNvCxnSpPr/>
            <p:nvPr/>
          </p:nvCxnSpPr>
          <p:spPr>
            <a:xfrm rot="5400000" flipH="1" flipV="1">
              <a:off x="7947025" y="4344988"/>
              <a:ext cx="3175" cy="1143000"/>
            </a:xfrm>
            <a:prstGeom prst="bentConnector3">
              <a:avLst>
                <a:gd name="adj1" fmla="val 753414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44" idx="2"/>
            </p:cNvCxnSpPr>
            <p:nvPr/>
          </p:nvCxnSpPr>
          <p:spPr>
            <a:xfrm>
              <a:off x="7972425" y="4413250"/>
              <a:ext cx="0" cy="258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ounded Rectangle 88"/>
            <p:cNvSpPr/>
            <p:nvPr/>
          </p:nvSpPr>
          <p:spPr>
            <a:xfrm>
              <a:off x="6556557" y="1048538"/>
              <a:ext cx="748145" cy="403413"/>
            </a:xfrm>
            <a:prstGeom prst="roundRect">
              <a:avLst/>
            </a:prstGeom>
            <a:solidFill>
              <a:schemeClr val="tx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2731" tIns="36366" rIns="72731" bIns="36366" anchor="ctr"/>
            <a:lstStyle/>
            <a:p>
              <a:pPr algn="ctr">
                <a:defRPr/>
              </a:pPr>
              <a:r>
                <a:rPr lang="en-US" sz="1000" b="1" dirty="0"/>
                <a:t>Led by </a:t>
              </a:r>
            </a:p>
            <a:p>
              <a:pPr algn="ctr">
                <a:defRPr/>
              </a:pPr>
              <a:r>
                <a:rPr lang="en-US" sz="1000" b="1" dirty="0"/>
                <a:t>FDA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7396989" y="1046812"/>
              <a:ext cx="771600" cy="40341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2731" tIns="36366" rIns="72731" bIns="36366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Led by Partners</a:t>
              </a: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8284596" y="1046811"/>
              <a:ext cx="782788" cy="403413"/>
            </a:xfrm>
            <a:prstGeom prst="roundRect">
              <a:avLst/>
            </a:prstGeom>
            <a:solidFill>
              <a:srgbClr val="CC9900"/>
            </a:solidFill>
            <a:ln>
              <a:solidFill>
                <a:srgbClr val="CC99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72731" tIns="36366" rIns="72731" bIns="36366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FDA 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Manages</a:t>
              </a:r>
            </a:p>
          </p:txBody>
        </p:sp>
      </p:grpSp>
      <p:cxnSp>
        <p:nvCxnSpPr>
          <p:cNvPr id="37" name="Straight Connector 36" descr="Straight Line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tx2"/>
                </a:solidFill>
                <a:latin typeface="Arial" charset="0"/>
              </a:rPr>
              <a:t>FSMA – How Are We Engaging</a:t>
            </a:r>
            <a:r>
              <a:rPr lang="en-US" altLang="en-US" sz="3600" b="1" dirty="0" smtClean="0">
                <a:solidFill>
                  <a:schemeClr val="tx2"/>
                </a:solidFill>
                <a:latin typeface="Arial" charset="0"/>
              </a:rPr>
              <a:t>?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81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Arial" charset="0"/>
              </a:rPr>
              <a:t>FDA FSMA Technical Assistance </a:t>
            </a:r>
            <a:r>
              <a:rPr lang="en-US" altLang="en-US" sz="3200" b="1" dirty="0" smtClean="0">
                <a:solidFill>
                  <a:schemeClr val="tx2"/>
                </a:solidFill>
                <a:latin typeface="Arial" charset="0"/>
              </a:rPr>
              <a:t>Network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itchFamily="34" charset="0"/>
              </a:rPr>
              <a:t>Launched in September 2015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itchFamily="34" charset="0"/>
              </a:rPr>
              <a:t>Provides 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technical assistance to industry, regulators, academia, and consumers regarding FSMA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itchFamily="34" charset="0"/>
              </a:rPr>
              <a:t>Addresses 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questions related to FSMA rules, programs, and </a:t>
            </a:r>
            <a:r>
              <a:rPr lang="en-US" sz="2400" dirty="0" smtClean="0">
                <a:latin typeface="Arial" panose="020B0604020202020204" pitchFamily="34" charset="0"/>
                <a:cs typeface="Arial" pitchFamily="34" charset="0"/>
              </a:rPr>
              <a:t>implementation</a:t>
            </a:r>
            <a:endParaRPr lang="en-US" sz="2400" dirty="0">
              <a:latin typeface="Arial" panose="020B0604020202020204" pitchFamily="34" charset="0"/>
              <a:ea typeface="ＭＳ Ｐゴシック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Inquiries may be submitted through a web form or by mail.  The web-form can be accessed on the FDA website’s main FSMA page, </a:t>
            </a:r>
            <a:r>
              <a:rPr lang="en-US" sz="2400" u="sng" dirty="0">
                <a:latin typeface="Arial" panose="020B0604020202020204" pitchFamily="34" charset="0"/>
                <a:cs typeface="Arial" pitchFamily="34" charset="0"/>
                <a:hlinkClick r:id="rId3"/>
              </a:rPr>
              <a:t>www.fda.gov/FSMA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:  scroll down to the bottom of the FSMA page to </a:t>
            </a:r>
            <a:r>
              <a:rPr lang="en-US" sz="2400" u="sng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“Contact us”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and click on “</a:t>
            </a:r>
            <a:r>
              <a:rPr lang="en-US" sz="2400" u="sng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How to Contact FDA on FSMA”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302CA-8B92-48B8-B88C-B368AE70BB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4" name="Straight Connector 3" descr="Straight line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7B226F-61A9-41EE-979B-328FBAAD86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E29C13E-5D9F-4B21-96F0-76337052FB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EEDC95-D2F3-4EAE-B562-F99782917D5A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562</Words>
  <Application>Microsoft Office PowerPoint</Application>
  <PresentationFormat>On-screen Show (4:3)</PresentationFormat>
  <Paragraphs>120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FSMA Communications  and Engagement for International Stakeholders</vt:lpstr>
      <vt:lpstr>Points to Cover</vt:lpstr>
      <vt:lpstr>FSMA – Section 305</vt:lpstr>
      <vt:lpstr>FSMA – Section 305 FDA Capacity Building Plan (Element 4)</vt:lpstr>
      <vt:lpstr>WTO – SPS Agreement –  Article 9</vt:lpstr>
      <vt:lpstr>International Communications  and Engagement</vt:lpstr>
      <vt:lpstr>Stakeholders</vt:lpstr>
      <vt:lpstr>FSMA Communications and Engagement Framework   FDA working in Partnership</vt:lpstr>
      <vt:lpstr>FSMA – How Are We Engaging?</vt:lpstr>
      <vt:lpstr>FSMA – How Are We Engaging?</vt:lpstr>
      <vt:lpstr>FSMA – How can you engage?</vt:lpstr>
      <vt:lpstr>FSMA – How can you engage?</vt:lpstr>
      <vt:lpstr>      THANK YOU!   FSMA Webpage:  http://www.fda.gov/FSMA </vt:lpstr>
    </vt:vector>
  </TitlesOfParts>
  <Company>US FDA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Woolfolk, Wade</dc:creator>
  <cp:lastModifiedBy>Kristen K Lehman</cp:lastModifiedBy>
  <cp:revision>114</cp:revision>
  <cp:lastPrinted>2016-03-09T21:12:18Z</cp:lastPrinted>
  <dcterms:created xsi:type="dcterms:W3CDTF">2015-06-02T20:15:11Z</dcterms:created>
  <dcterms:modified xsi:type="dcterms:W3CDTF">2016-03-17T21:41:33Z</dcterms:modified>
</cp:coreProperties>
</file>