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59" r:id="rId2"/>
    <p:sldId id="318" r:id="rId3"/>
    <p:sldId id="320" r:id="rId4"/>
    <p:sldId id="275" r:id="rId5"/>
    <p:sldId id="321" r:id="rId6"/>
    <p:sldId id="332" r:id="rId7"/>
    <p:sldId id="358" r:id="rId8"/>
    <p:sldId id="311" r:id="rId9"/>
    <p:sldId id="279" r:id="rId10"/>
    <p:sldId id="338" r:id="rId11"/>
    <p:sldId id="339" r:id="rId12"/>
    <p:sldId id="340" r:id="rId13"/>
    <p:sldId id="348" r:id="rId14"/>
    <p:sldId id="308" r:id="rId15"/>
    <p:sldId id="357" r:id="rId16"/>
    <p:sldId id="360" r:id="rId17"/>
    <p:sldId id="364" r:id="rId18"/>
    <p:sldId id="362" r:id="rId19"/>
    <p:sldId id="363" r:id="rId20"/>
    <p:sldId id="359" r:id="rId21"/>
    <p:sldId id="336" r:id="rId22"/>
    <p:sldId id="335" r:id="rId23"/>
    <p:sldId id="346" r:id="rId24"/>
    <p:sldId id="352" r:id="rId25"/>
    <p:sldId id="355" r:id="rId26"/>
    <p:sldId id="356" r:id="rId27"/>
    <p:sldId id="32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yne, Susan" initials="MS" lastIdx="19" clrIdx="0"/>
  <p:cmAuthor id="1" name="McKinnon, Robin" initials="RMcK" lastIdx="28" clrIdx="1"/>
  <p:cmAuthor id="2" name="Heintz, Kasey" initials="HK" lastIdx="23" clrIdx="2"/>
  <p:cmAuthor id="3" name="Schor, Danielle" initials="DS" lastIdx="18" clrIdx="3"/>
  <p:cmAuthor id="4" name="Heintz, Kasey" initials="HKasey" lastIdx="16" clrIdx="4"/>
  <p:cmAuthor id="5" name="Claudine Kavanaugh" initials="CJK"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02" autoAdjust="0"/>
  </p:normalViewPr>
  <p:slideViewPr>
    <p:cSldViewPr>
      <p:cViewPr>
        <p:scale>
          <a:sx n="70" d="100"/>
          <a:sy n="70" d="100"/>
        </p:scale>
        <p:origin x="-1666" y="-211"/>
      </p:cViewPr>
      <p:guideLst>
        <p:guide orient="horz" pos="2160"/>
        <p:guide pos="2880"/>
      </p:guideLst>
    </p:cSldViewPr>
  </p:slideViewPr>
  <p:outlineViewPr>
    <p:cViewPr>
      <p:scale>
        <a:sx n="33" d="100"/>
        <a:sy n="33" d="100"/>
      </p:scale>
      <p:origin x="0" y="11304"/>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262" y="3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28916818090044E-2"/>
          <c:y val="0.1725603186202658"/>
          <c:w val="0.89369756237501308"/>
          <c:h val="0.65973977635719805"/>
        </c:manualLayout>
      </c:layout>
      <c:barChart>
        <c:barDir val="col"/>
        <c:grouping val="clustered"/>
        <c:varyColors val="0"/>
        <c:ser>
          <c:idx val="0"/>
          <c:order val="0"/>
          <c:spPr>
            <a:ln>
              <a:solidFill>
                <a:schemeClr val="tx1"/>
              </a:solidFill>
            </a:ln>
          </c:spPr>
          <c:invertIfNegative val="0"/>
          <c:dPt>
            <c:idx val="6"/>
            <c:invertIfNegative val="0"/>
            <c:bubble3D val="0"/>
            <c:spPr>
              <a:solidFill>
                <a:srgbClr val="00B050">
                  <a:alpha val="50000"/>
                </a:srgbClr>
              </a:solidFill>
              <a:ln>
                <a:solidFill>
                  <a:schemeClr val="tx1"/>
                </a:solidFill>
              </a:ln>
            </c:spPr>
          </c:dPt>
          <c:dPt>
            <c:idx val="8"/>
            <c:invertIfNegative val="0"/>
            <c:bubble3D val="0"/>
            <c:spPr>
              <a:solidFill>
                <a:srgbClr val="FFFF00">
                  <a:alpha val="50000"/>
                </a:srgbClr>
              </a:solidFill>
              <a:ln>
                <a:solidFill>
                  <a:schemeClr val="tx1"/>
                </a:solidFill>
              </a:ln>
            </c:spPr>
          </c:dPt>
          <c:dPt>
            <c:idx val="9"/>
            <c:invertIfNegative val="0"/>
            <c:bubble3D val="0"/>
            <c:spPr>
              <a:solidFill>
                <a:schemeClr val="accent1"/>
              </a:solidFill>
              <a:ln w="12700">
                <a:solidFill>
                  <a:schemeClr val="tx1"/>
                </a:solidFill>
              </a:ln>
            </c:spPr>
          </c:dPt>
          <c:dPt>
            <c:idx val="10"/>
            <c:invertIfNegative val="0"/>
            <c:bubble3D val="0"/>
            <c:spPr>
              <a:solidFill>
                <a:srgbClr val="FF0000">
                  <a:alpha val="50000"/>
                </a:srgbClr>
              </a:solidFill>
              <a:ln>
                <a:solidFill>
                  <a:schemeClr val="tx1"/>
                </a:solidFill>
              </a:ln>
            </c:spPr>
          </c:dPt>
          <c:dLbls>
            <c:dLbl>
              <c:idx val="6"/>
              <c:layout>
                <c:manualLayout>
                  <c:x val="-3.205128205128205E-3"/>
                  <c:y val="0.29329561872239235"/>
                </c:manualLayout>
              </c:layout>
              <c:tx>
                <c:rich>
                  <a:bodyPr/>
                  <a:lstStyle/>
                  <a:p>
                    <a:r>
                      <a:rPr lang="en-US" sz="1100" baseline="0"/>
                      <a:t>Long-Term Goal (750)</a:t>
                    </a:r>
                    <a:endParaRPr lang="en-US"/>
                  </a:p>
                </c:rich>
              </c:tx>
              <c:dLblPos val="outEnd"/>
              <c:showLegendKey val="0"/>
              <c:showVal val="1"/>
              <c:showCatName val="0"/>
              <c:showSerName val="0"/>
              <c:showPercent val="0"/>
              <c:showBubbleSize val="0"/>
            </c:dLbl>
            <c:dLbl>
              <c:idx val="8"/>
              <c:layout>
                <c:manualLayout>
                  <c:x val="-1.6025641025641025E-3"/>
                  <c:y val="0.2972462342995002"/>
                </c:manualLayout>
              </c:layout>
              <c:tx>
                <c:rich>
                  <a:bodyPr/>
                  <a:lstStyle/>
                  <a:p>
                    <a:r>
                      <a:rPr lang="en-US" sz="1100" baseline="0"/>
                      <a:t>Short-Term Goal (850)</a:t>
                    </a:r>
                    <a:endParaRPr lang="en-US"/>
                  </a:p>
                </c:rich>
              </c:tx>
              <c:dLblPos val="outEnd"/>
              <c:showLegendKey val="0"/>
              <c:showVal val="1"/>
              <c:showCatName val="0"/>
              <c:showSerName val="0"/>
              <c:showPercent val="0"/>
              <c:showBubbleSize val="0"/>
            </c:dLbl>
            <c:dLbl>
              <c:idx val="9"/>
              <c:layout>
                <c:manualLayout>
                  <c:x val="3.5203538259640621E-2"/>
                  <c:y val="0.50528736148650988"/>
                </c:manualLayout>
              </c:layout>
              <c:tx>
                <c:rich>
                  <a:bodyPr/>
                  <a:lstStyle/>
                  <a:p>
                    <a:r>
                      <a:rPr lang="en-US" sz="1100" baseline="0" dirty="0" smtClean="0"/>
                      <a:t>2010 </a:t>
                    </a:r>
                    <a:r>
                      <a:rPr lang="en-US" sz="1100" baseline="0" dirty="0"/>
                      <a:t>Baseline (936)</a:t>
                    </a:r>
                    <a:endParaRPr lang="en-US" baseline="0" dirty="0"/>
                  </a:p>
                </c:rich>
              </c:tx>
              <c:dLblPos val="outEnd"/>
              <c:showLegendKey val="0"/>
              <c:showVal val="1"/>
              <c:showCatName val="0"/>
              <c:showSerName val="0"/>
              <c:showPercent val="0"/>
              <c:showBubbleSize val="0"/>
            </c:dLbl>
            <c:txPr>
              <a:bodyPr rot="-5400000" vert="horz" anchor="t" anchorCtr="0"/>
              <a:lstStyle/>
              <a:p>
                <a:pPr>
                  <a:defRPr sz="1100" b="1" i="0" normalizeH="0" baseline="0"/>
                </a:pPr>
                <a:endParaRPr lang="en-US"/>
              </a:p>
            </c:txPr>
            <c:dLblPos val="ctr"/>
            <c:showLegendKey val="0"/>
            <c:showVal val="0"/>
            <c:showCatName val="0"/>
            <c:showSerName val="0"/>
            <c:showPercent val="0"/>
            <c:showBubbleSize val="0"/>
          </c:dLbls>
          <c:cat>
            <c:strRef>
              <c:f>'Distribution Chart'!$C$2:$C$24</c:f>
              <c:strCache>
                <c:ptCount val="23"/>
                <c:pt idx="0">
                  <c:v>401-450</c:v>
                </c:pt>
                <c:pt idx="1">
                  <c:v>451-500</c:v>
                </c:pt>
                <c:pt idx="2">
                  <c:v>501-550</c:v>
                </c:pt>
                <c:pt idx="3">
                  <c:v>551-600</c:v>
                </c:pt>
                <c:pt idx="4">
                  <c:v>601-650</c:v>
                </c:pt>
                <c:pt idx="5">
                  <c:v>651-700</c:v>
                </c:pt>
                <c:pt idx="6">
                  <c:v>701-750</c:v>
                </c:pt>
                <c:pt idx="7">
                  <c:v>751-800</c:v>
                </c:pt>
                <c:pt idx="8">
                  <c:v>801-850</c:v>
                </c:pt>
                <c:pt idx="9">
                  <c:v>851-900</c:v>
                </c:pt>
                <c:pt idx="10">
                  <c:v>901-950</c:v>
                </c:pt>
                <c:pt idx="11">
                  <c:v>951-1000</c:v>
                </c:pt>
                <c:pt idx="12">
                  <c:v>1001-1050</c:v>
                </c:pt>
                <c:pt idx="13">
                  <c:v>1051-1100</c:v>
                </c:pt>
                <c:pt idx="14">
                  <c:v>1101-1150</c:v>
                </c:pt>
                <c:pt idx="15">
                  <c:v>1151-1200</c:v>
                </c:pt>
                <c:pt idx="16">
                  <c:v>1201-1250</c:v>
                </c:pt>
                <c:pt idx="17">
                  <c:v>1251-1300</c:v>
                </c:pt>
                <c:pt idx="18">
                  <c:v>1301-1350</c:v>
                </c:pt>
                <c:pt idx="19">
                  <c:v>1351-1400</c:v>
                </c:pt>
                <c:pt idx="20">
                  <c:v>1401-1450</c:v>
                </c:pt>
                <c:pt idx="21">
                  <c:v>1451-1500</c:v>
                </c:pt>
                <c:pt idx="22">
                  <c:v>More</c:v>
                </c:pt>
              </c:strCache>
            </c:strRef>
          </c:cat>
          <c:val>
            <c:numRef>
              <c:f>'Distribution Chart'!$B$2:$B$24</c:f>
              <c:numCache>
                <c:formatCode>General</c:formatCode>
                <c:ptCount val="23"/>
                <c:pt idx="0">
                  <c:v>0</c:v>
                </c:pt>
                <c:pt idx="1">
                  <c:v>1</c:v>
                </c:pt>
                <c:pt idx="2">
                  <c:v>1</c:v>
                </c:pt>
                <c:pt idx="3">
                  <c:v>12</c:v>
                </c:pt>
                <c:pt idx="4">
                  <c:v>3</c:v>
                </c:pt>
                <c:pt idx="5">
                  <c:v>10</c:v>
                </c:pt>
                <c:pt idx="6">
                  <c:v>20</c:v>
                </c:pt>
                <c:pt idx="7">
                  <c:v>13</c:v>
                </c:pt>
                <c:pt idx="8">
                  <c:v>23</c:v>
                </c:pt>
                <c:pt idx="9">
                  <c:v>35</c:v>
                </c:pt>
                <c:pt idx="10">
                  <c:v>20</c:v>
                </c:pt>
                <c:pt idx="11">
                  <c:v>29</c:v>
                </c:pt>
                <c:pt idx="12">
                  <c:v>18</c:v>
                </c:pt>
                <c:pt idx="13">
                  <c:v>14</c:v>
                </c:pt>
                <c:pt idx="14">
                  <c:v>6</c:v>
                </c:pt>
                <c:pt idx="15">
                  <c:v>25</c:v>
                </c:pt>
                <c:pt idx="16">
                  <c:v>4</c:v>
                </c:pt>
                <c:pt idx="17">
                  <c:v>7</c:v>
                </c:pt>
                <c:pt idx="18">
                  <c:v>4</c:v>
                </c:pt>
                <c:pt idx="19">
                  <c:v>4</c:v>
                </c:pt>
                <c:pt idx="20">
                  <c:v>3</c:v>
                </c:pt>
                <c:pt idx="21">
                  <c:v>0</c:v>
                </c:pt>
                <c:pt idx="22">
                  <c:v>2</c:v>
                </c:pt>
              </c:numCache>
            </c:numRef>
          </c:val>
        </c:ser>
        <c:dLbls>
          <c:showLegendKey val="0"/>
          <c:showVal val="1"/>
          <c:showCatName val="0"/>
          <c:showSerName val="0"/>
          <c:showPercent val="0"/>
          <c:showBubbleSize val="0"/>
        </c:dLbls>
        <c:gapWidth val="10"/>
        <c:axId val="81245312"/>
        <c:axId val="81247232"/>
      </c:barChart>
      <c:catAx>
        <c:axId val="81245312"/>
        <c:scaling>
          <c:orientation val="minMax"/>
        </c:scaling>
        <c:delete val="0"/>
        <c:axPos val="b"/>
        <c:title>
          <c:tx>
            <c:rich>
              <a:bodyPr/>
              <a:lstStyle/>
              <a:p>
                <a:pPr>
                  <a:defRPr sz="1200"/>
                </a:pPr>
                <a:r>
                  <a:rPr lang="en-US" sz="1600" dirty="0"/>
                  <a:t>Sodium Concentration (mg Na/100g)                 </a:t>
                </a:r>
                <a:r>
                  <a:rPr lang="en-US" sz="1600" dirty="0" smtClean="0"/>
                  <a:t>n </a:t>
                </a:r>
                <a:r>
                  <a:rPr lang="en-US" sz="1600" dirty="0"/>
                  <a:t>= 254</a:t>
                </a:r>
                <a:r>
                  <a:rPr lang="en-US" sz="1600" baseline="0" dirty="0"/>
                  <a:t> </a:t>
                </a:r>
                <a:r>
                  <a:rPr lang="en-US" sz="1600" baseline="0" dirty="0" smtClean="0"/>
                  <a:t>products; 65 brands</a:t>
                </a:r>
                <a:endParaRPr lang="en-US" sz="1600" dirty="0"/>
              </a:p>
            </c:rich>
          </c:tx>
          <c:layout>
            <c:manualLayout>
              <c:xMode val="edge"/>
              <c:yMode val="edge"/>
              <c:x val="0.14341081162931557"/>
              <c:y val="0.93778295875467232"/>
            </c:manualLayout>
          </c:layout>
          <c:overlay val="0"/>
        </c:title>
        <c:majorTickMark val="out"/>
        <c:minorTickMark val="none"/>
        <c:tickLblPos val="nextTo"/>
        <c:crossAx val="81247232"/>
        <c:crosses val="autoZero"/>
        <c:auto val="1"/>
        <c:lblAlgn val="ctr"/>
        <c:lblOffset val="100"/>
        <c:noMultiLvlLbl val="0"/>
      </c:catAx>
      <c:valAx>
        <c:axId val="81247232"/>
        <c:scaling>
          <c:orientation val="minMax"/>
          <c:max val="40"/>
        </c:scaling>
        <c:delete val="0"/>
        <c:axPos val="l"/>
        <c:title>
          <c:tx>
            <c:rich>
              <a:bodyPr/>
              <a:lstStyle/>
              <a:p>
                <a:pPr>
                  <a:defRPr sz="1400"/>
                </a:pPr>
                <a:r>
                  <a:rPr lang="en-US" sz="1400" dirty="0"/>
                  <a:t>Number</a:t>
                </a:r>
                <a:r>
                  <a:rPr lang="en-US" sz="1400" baseline="0" dirty="0"/>
                  <a:t> of Products</a:t>
                </a:r>
                <a:endParaRPr lang="en-US" sz="1400" dirty="0"/>
              </a:p>
            </c:rich>
          </c:tx>
          <c:layout/>
          <c:overlay val="0"/>
        </c:title>
        <c:numFmt formatCode="General" sourceLinked="1"/>
        <c:majorTickMark val="out"/>
        <c:minorTickMark val="none"/>
        <c:tickLblPos val="nextTo"/>
        <c:crossAx val="81245312"/>
        <c:crosses val="autoZero"/>
        <c:crossBetween val="between"/>
      </c:val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Frequency</c:v>
          </c:tx>
          <c:spPr>
            <a:ln>
              <a:solidFill>
                <a:schemeClr val="tx1"/>
              </a:solidFill>
            </a:ln>
          </c:spPr>
          <c:invertIfNegative val="0"/>
          <c:dPt>
            <c:idx val="2"/>
            <c:invertIfNegative val="0"/>
            <c:bubble3D val="0"/>
            <c:spPr>
              <a:solidFill>
                <a:srgbClr val="00B050">
                  <a:alpha val="50000"/>
                </a:srgbClr>
              </a:solidFill>
              <a:ln>
                <a:solidFill>
                  <a:schemeClr val="tx1"/>
                </a:solidFill>
              </a:ln>
            </c:spPr>
          </c:dPt>
          <c:dPt>
            <c:idx val="4"/>
            <c:invertIfNegative val="0"/>
            <c:bubble3D val="0"/>
            <c:spPr>
              <a:gradFill flip="none" rotWithShape="1">
                <a:gsLst>
                  <a:gs pos="0">
                    <a:srgbClr val="FFF200">
                      <a:alpha val="50000"/>
                    </a:srgbClr>
                  </a:gs>
                  <a:gs pos="50000">
                    <a:srgbClr val="FF7A00">
                      <a:alpha val="50000"/>
                    </a:srgbClr>
                  </a:gs>
                  <a:gs pos="100000">
                    <a:srgbClr val="C00000">
                      <a:alpha val="50000"/>
                    </a:srgbClr>
                  </a:gs>
                  <a:gs pos="100000">
                    <a:srgbClr val="4D0808">
                      <a:alpha val="50000"/>
                    </a:srgbClr>
                  </a:gs>
                </a:gsLst>
                <a:lin ang="0" scaled="1"/>
                <a:tileRect/>
              </a:gradFill>
              <a:ln>
                <a:solidFill>
                  <a:schemeClr val="tx1"/>
                </a:solidFill>
              </a:ln>
            </c:spPr>
          </c:dPt>
          <c:dLbls>
            <c:dLbl>
              <c:idx val="2"/>
              <c:layout/>
              <c:tx>
                <c:rich>
                  <a:bodyPr rot="-5400000" vert="horz"/>
                  <a:lstStyle/>
                  <a:p>
                    <a:pPr algn="ctr">
                      <a:defRPr sz="2000" b="1" i="0" u="none" strike="noStrike" baseline="0">
                        <a:solidFill>
                          <a:srgbClr val="000000"/>
                        </a:solidFill>
                        <a:latin typeface="Calibri"/>
                        <a:ea typeface="Calibri"/>
                        <a:cs typeface="Calibri"/>
                      </a:defRPr>
                    </a:pPr>
                    <a:r>
                      <a:rPr lang="en-US" sz="2000"/>
                      <a:t>Long-Term Goal (540)</a:t>
                    </a:r>
                    <a:endParaRPr lang="en-US"/>
                  </a:p>
                </c:rich>
              </c:tx>
              <c:spPr/>
              <c:showLegendKey val="0"/>
              <c:showVal val="0"/>
              <c:showCatName val="0"/>
              <c:showSerName val="0"/>
              <c:showPercent val="0"/>
              <c:showBubbleSize val="0"/>
            </c:dLbl>
            <c:dLbl>
              <c:idx val="4"/>
              <c:layout>
                <c:manualLayout>
                  <c:x val="0"/>
                  <c:y val="0.30897352014379292"/>
                </c:manualLayout>
              </c:layout>
              <c:tx>
                <c:rich>
                  <a:bodyPr rot="-5400000" vert="horz"/>
                  <a:lstStyle/>
                  <a:p>
                    <a:pPr algn="ctr">
                      <a:defRPr sz="2000" b="1" i="0" u="none" strike="noStrike" baseline="0">
                        <a:solidFill>
                          <a:srgbClr val="000000"/>
                        </a:solidFill>
                        <a:latin typeface="Calibri"/>
                        <a:ea typeface="Calibri"/>
                        <a:cs typeface="Calibri"/>
                      </a:defRPr>
                    </a:pPr>
                    <a:r>
                      <a:rPr lang="en-US" sz="1900" dirty="0"/>
                      <a:t>Short-Term</a:t>
                    </a:r>
                    <a:r>
                      <a:rPr lang="en-US" sz="1900" baseline="0" dirty="0"/>
                      <a:t> </a:t>
                    </a:r>
                    <a:r>
                      <a:rPr lang="en-US" sz="1900" dirty="0"/>
                      <a:t>Goal</a:t>
                    </a:r>
                  </a:p>
                  <a:p>
                    <a:pPr algn="ctr">
                      <a:defRPr sz="2000" b="1" i="0" u="none" strike="noStrike" baseline="0">
                        <a:solidFill>
                          <a:srgbClr val="000000"/>
                        </a:solidFill>
                        <a:latin typeface="Calibri"/>
                        <a:ea typeface="Calibri"/>
                        <a:cs typeface="Calibri"/>
                      </a:defRPr>
                    </a:pPr>
                    <a:r>
                      <a:rPr lang="en-US" sz="1900" dirty="0"/>
                      <a:t>(610)
</a:t>
                    </a:r>
                    <a:r>
                      <a:rPr lang="en-US" sz="1850" dirty="0"/>
                      <a:t>2010 Baseline (636)</a:t>
                    </a:r>
                  </a:p>
                </c:rich>
              </c:tx>
              <c:spPr/>
              <c:dLblPos val="outEnd"/>
              <c:showLegendKey val="0"/>
              <c:showVal val="0"/>
              <c:showCatName val="0"/>
              <c:showSerName val="0"/>
              <c:showPercent val="0"/>
              <c:showBubbleSize val="0"/>
            </c:dLbl>
            <c:txPr>
              <a:bodyPr/>
              <a:lstStyle/>
              <a:p>
                <a:pPr>
                  <a:defRPr sz="2000"/>
                </a:pPr>
                <a:endParaRPr lang="en-US"/>
              </a:p>
            </c:txPr>
            <c:showLegendKey val="0"/>
            <c:showVal val="0"/>
            <c:showCatName val="0"/>
            <c:showSerName val="0"/>
            <c:showPercent val="0"/>
            <c:showBubbleSize val="0"/>
          </c:dLbls>
          <c:cat>
            <c:strRef>
              <c:f>'Distribution Chart'!$C$2:$C$10</c:f>
              <c:strCache>
                <c:ptCount val="9"/>
                <c:pt idx="0">
                  <c:v>401-450</c:v>
                </c:pt>
                <c:pt idx="1">
                  <c:v>451-500</c:v>
                </c:pt>
                <c:pt idx="2">
                  <c:v>501-550</c:v>
                </c:pt>
                <c:pt idx="3">
                  <c:v>551-600</c:v>
                </c:pt>
                <c:pt idx="4">
                  <c:v>601-650</c:v>
                </c:pt>
                <c:pt idx="5">
                  <c:v>651-700</c:v>
                </c:pt>
                <c:pt idx="6">
                  <c:v>701-750</c:v>
                </c:pt>
                <c:pt idx="7">
                  <c:v>751-800</c:v>
                </c:pt>
                <c:pt idx="8">
                  <c:v>801-850</c:v>
                </c:pt>
              </c:strCache>
            </c:strRef>
          </c:cat>
          <c:val>
            <c:numRef>
              <c:f>'Distribution Chart'!$B$2:$B$10</c:f>
              <c:numCache>
                <c:formatCode>General</c:formatCode>
                <c:ptCount val="9"/>
                <c:pt idx="0">
                  <c:v>1</c:v>
                </c:pt>
                <c:pt idx="1">
                  <c:v>1</c:v>
                </c:pt>
                <c:pt idx="2">
                  <c:v>1</c:v>
                </c:pt>
                <c:pt idx="3">
                  <c:v>16</c:v>
                </c:pt>
                <c:pt idx="4">
                  <c:v>15</c:v>
                </c:pt>
                <c:pt idx="5">
                  <c:v>11</c:v>
                </c:pt>
                <c:pt idx="6">
                  <c:v>8</c:v>
                </c:pt>
                <c:pt idx="7">
                  <c:v>1</c:v>
                </c:pt>
                <c:pt idx="8">
                  <c:v>2</c:v>
                </c:pt>
              </c:numCache>
            </c:numRef>
          </c:val>
        </c:ser>
        <c:dLbls>
          <c:showLegendKey val="0"/>
          <c:showVal val="0"/>
          <c:showCatName val="0"/>
          <c:showSerName val="0"/>
          <c:showPercent val="0"/>
          <c:showBubbleSize val="0"/>
        </c:dLbls>
        <c:gapWidth val="10"/>
        <c:axId val="150805120"/>
        <c:axId val="150815488"/>
      </c:barChart>
      <c:catAx>
        <c:axId val="150805120"/>
        <c:scaling>
          <c:orientation val="minMax"/>
        </c:scaling>
        <c:delete val="0"/>
        <c:axPos val="b"/>
        <c:title>
          <c:tx>
            <c:rich>
              <a:bodyPr/>
              <a:lstStyle/>
              <a:p>
                <a:pPr>
                  <a:defRPr sz="2000" b="1" i="0" u="none" strike="noStrike" baseline="0">
                    <a:solidFill>
                      <a:srgbClr val="000000"/>
                    </a:solidFill>
                    <a:latin typeface="Calibri"/>
                    <a:ea typeface="Calibri"/>
                    <a:cs typeface="Calibri"/>
                  </a:defRPr>
                </a:pPr>
                <a:r>
                  <a:rPr lang="en-US" sz="2000" dirty="0"/>
                  <a:t>Sodium Concentration (mg Na/</a:t>
                </a:r>
                <a:r>
                  <a:rPr lang="en-US" sz="2000" dirty="0" err="1"/>
                  <a:t>100g</a:t>
                </a:r>
                <a:r>
                  <a:rPr lang="en-US" sz="2000" dirty="0"/>
                  <a:t>)    n = 56 products, 25 brands</a:t>
                </a:r>
              </a:p>
            </c:rich>
          </c:tx>
          <c:layout/>
          <c:overlay val="0"/>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150815488"/>
        <c:crosses val="autoZero"/>
        <c:auto val="1"/>
        <c:lblAlgn val="ctr"/>
        <c:lblOffset val="100"/>
        <c:noMultiLvlLbl val="0"/>
      </c:catAx>
      <c:valAx>
        <c:axId val="150815488"/>
        <c:scaling>
          <c:orientation val="minMax"/>
        </c:scaling>
        <c:delete val="0"/>
        <c:axPos val="l"/>
        <c:title>
          <c:tx>
            <c:rich>
              <a:bodyPr/>
              <a:lstStyle/>
              <a:p>
                <a:pPr>
                  <a:defRPr sz="1800" b="1" i="0" u="none" strike="noStrike" baseline="0">
                    <a:solidFill>
                      <a:srgbClr val="000000"/>
                    </a:solidFill>
                    <a:latin typeface="Calibri"/>
                    <a:ea typeface="Calibri"/>
                    <a:cs typeface="Calibri"/>
                  </a:defRPr>
                </a:pPr>
                <a:r>
                  <a:rPr lang="en-US" sz="1800"/>
                  <a:t>Number</a:t>
                </a:r>
                <a:r>
                  <a:rPr lang="en-US" sz="1800" baseline="0"/>
                  <a:t> of Products </a:t>
                </a:r>
                <a:endParaRPr lang="en-US" sz="1800"/>
              </a:p>
            </c:rich>
          </c:tx>
          <c:layout/>
          <c:overlay val="0"/>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150805120"/>
        <c:crosses val="autoZero"/>
        <c:crossBetween val="between"/>
      </c:valAx>
    </c:plotArea>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D79D848-9C75-4065-8078-FB178821EA6B}" type="datetimeFigureOut">
              <a:rPr lang="en-US" smtClean="0"/>
              <a:t>6/27/2016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81F0F8B-8190-44F7-A8C7-9CBB9C49F66F}" type="slidenum">
              <a:rPr lang="en-US" smtClean="0"/>
              <a:t>‹#›</a:t>
            </a:fld>
            <a:endParaRPr lang="en-US"/>
          </a:p>
        </p:txBody>
      </p:sp>
    </p:spTree>
    <p:extLst>
      <p:ext uri="{BB962C8B-B14F-4D97-AF65-F5344CB8AC3E}">
        <p14:creationId xmlns:p14="http://schemas.microsoft.com/office/powerpoint/2010/main" val="16412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1B4FC1-947F-49B7-81D1-00189E5285C0}" type="datetimeFigureOut">
              <a:rPr lang="en-US" smtClean="0"/>
              <a:t>6/27/2016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989A05-E1B9-494E-98A3-5064245C4E94}" type="slidenum">
              <a:rPr lang="en-US" smtClean="0"/>
              <a:t>‹#›</a:t>
            </a:fld>
            <a:endParaRPr lang="en-US"/>
          </a:p>
        </p:txBody>
      </p:sp>
    </p:spTree>
    <p:extLst>
      <p:ext uri="{BB962C8B-B14F-4D97-AF65-F5344CB8AC3E}">
        <p14:creationId xmlns:p14="http://schemas.microsoft.com/office/powerpoint/2010/main" val="121499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265238" y="66357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a:xfrm>
            <a:off x="3971927" y="8831265"/>
            <a:ext cx="3038475" cy="465137"/>
          </a:xfrm>
        </p:spPr>
        <p:txBody>
          <a:bodyPr/>
          <a:lstStyle/>
          <a:p>
            <a:pPr>
              <a:defRPr/>
            </a:pPr>
            <a:fld id="{B52727C2-9C6F-4EE4-BEAF-E2F1CB6FCD2D}" type="slidenum">
              <a:rPr lang="en-US" smtClean="0">
                <a:solidFill>
                  <a:prstClr val="black"/>
                </a:solidFill>
              </a:rPr>
              <a:pPr>
                <a:defRPr/>
              </a:pPr>
              <a:t>1</a:t>
            </a:fld>
            <a:endParaRPr lang="en-US" dirty="0">
              <a:solidFill>
                <a:prstClr val="black"/>
              </a:solidFill>
            </a:endParaRPr>
          </a:p>
        </p:txBody>
      </p:sp>
      <p:sp>
        <p:nvSpPr>
          <p:cNvPr id="5" name="Notes Placeholder 2"/>
          <p:cNvSpPr>
            <a:spLocks noGrp="1"/>
          </p:cNvSpPr>
          <p:nvPr>
            <p:ph type="body" idx="3"/>
          </p:nvPr>
        </p:nvSpPr>
        <p:spPr>
          <a:xfrm>
            <a:off x="868681" y="4274504"/>
            <a:ext cx="5547360" cy="4556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smtClean="0"/>
          </a:p>
        </p:txBody>
      </p:sp>
    </p:spTree>
    <p:extLst>
      <p:ext uri="{BB962C8B-B14F-4D97-AF65-F5344CB8AC3E}">
        <p14:creationId xmlns:p14="http://schemas.microsoft.com/office/powerpoint/2010/main" val="189351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0DCDB8D-CF3C-4091-9FB0-CB83F0FCC783}"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11</a:t>
            </a:fld>
            <a:endParaRPr lang="en-US"/>
          </a:p>
        </p:txBody>
      </p:sp>
    </p:spTree>
    <p:extLst>
      <p:ext uri="{BB962C8B-B14F-4D97-AF65-F5344CB8AC3E}">
        <p14:creationId xmlns:p14="http://schemas.microsoft.com/office/powerpoint/2010/main" val="1071420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endParaRPr lang="en-US" dirty="0" smtClean="0"/>
          </a:p>
          <a:p>
            <a:pPr eaLnBrk="1" hangingPunct="1">
              <a:spcBef>
                <a:spcPct val="0"/>
              </a:spcBef>
            </a:pPr>
            <a:endParaRPr lang="en-US" altLang="en-US" dirty="0" smtClean="0"/>
          </a:p>
        </p:txBody>
      </p:sp>
      <p:sp>
        <p:nvSpPr>
          <p:cNvPr id="195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F606D2-F352-44F5-AC08-3747E72FCAAC}"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Arial" panose="020B0604020202020204" pitchFamily="34" charset="0"/>
              <a:buNone/>
            </a:pPr>
            <a:endParaRPr lang="en-US" dirty="0" smtClean="0"/>
          </a:p>
          <a:p>
            <a:pPr marL="171450" lvl="0" indent="-171450">
              <a:buFont typeface="Arial" panose="020B0604020202020204" pitchFamily="34" charset="0"/>
              <a:buChar char="•"/>
            </a:pPr>
            <a:endParaRPr lang="en-US" dirty="0" smtClean="0"/>
          </a:p>
          <a:p>
            <a:pPr eaLnBrk="1" hangingPunct="1">
              <a:spcBef>
                <a:spcPct val="0"/>
              </a:spcBef>
            </a:pPr>
            <a:endParaRPr lang="en-US" altLang="en-US" dirty="0" smtClean="0"/>
          </a:p>
        </p:txBody>
      </p:sp>
      <p:sp>
        <p:nvSpPr>
          <p:cNvPr id="195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F606D2-F352-44F5-AC08-3747E72FCAAC}"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B0109016-586E-4F3F-AC7D-69252FDA0514}" type="slidenum">
              <a:rPr lang="en-US" smtClean="0"/>
              <a:pPr>
                <a:defRPr/>
              </a:pPr>
              <a:t>14</a:t>
            </a:fld>
            <a:endParaRPr lang="en-US" dirty="0"/>
          </a:p>
        </p:txBody>
      </p:sp>
    </p:spTree>
    <p:extLst>
      <p:ext uri="{BB962C8B-B14F-4D97-AF65-F5344CB8AC3E}">
        <p14:creationId xmlns:p14="http://schemas.microsoft.com/office/powerpoint/2010/main" val="70703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989A05-E1B9-494E-98A3-5064245C4E94}" type="slidenum">
              <a:rPr lang="en-US" smtClean="0"/>
              <a:t>15</a:t>
            </a:fld>
            <a:endParaRPr lang="en-US"/>
          </a:p>
        </p:txBody>
      </p:sp>
    </p:spTree>
    <p:extLst>
      <p:ext uri="{BB962C8B-B14F-4D97-AF65-F5344CB8AC3E}">
        <p14:creationId xmlns:p14="http://schemas.microsoft.com/office/powerpoint/2010/main" val="403561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16</a:t>
            </a:fld>
            <a:endParaRPr lang="en-US"/>
          </a:p>
        </p:txBody>
      </p:sp>
    </p:spTree>
    <p:extLst>
      <p:ext uri="{BB962C8B-B14F-4D97-AF65-F5344CB8AC3E}">
        <p14:creationId xmlns:p14="http://schemas.microsoft.com/office/powerpoint/2010/main" val="387804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86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09C0B-E6B4-4040-B565-8119BC702548}"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18</a:t>
            </a:fld>
            <a:endParaRPr lang="en-US"/>
          </a:p>
        </p:txBody>
      </p:sp>
    </p:spTree>
    <p:extLst>
      <p:ext uri="{BB962C8B-B14F-4D97-AF65-F5344CB8AC3E}">
        <p14:creationId xmlns:p14="http://schemas.microsoft.com/office/powerpoint/2010/main" val="2787457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19</a:t>
            </a:fld>
            <a:endParaRPr lang="en-US"/>
          </a:p>
        </p:txBody>
      </p:sp>
    </p:spTree>
    <p:extLst>
      <p:ext uri="{BB962C8B-B14F-4D97-AF65-F5344CB8AC3E}">
        <p14:creationId xmlns:p14="http://schemas.microsoft.com/office/powerpoint/2010/main" val="198422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08320" cy="4800600"/>
          </a:xfrm>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a:xfrm>
            <a:off x="4038600" y="8305800"/>
            <a:ext cx="3037840" cy="464820"/>
          </a:xfrm>
        </p:spPr>
        <p:txBody>
          <a:bodyPr/>
          <a:lstStyle/>
          <a:p>
            <a:r>
              <a:rPr lang="en-US" dirty="0" smtClean="0"/>
              <a:t>t</a:t>
            </a:r>
            <a:fld id="{D8989A05-E1B9-494E-98A3-5064245C4E94}" type="slidenum">
              <a:rPr lang="en-US" smtClean="0"/>
              <a:t>2</a:t>
            </a:fld>
            <a:endParaRPr lang="en-US" dirty="0"/>
          </a:p>
        </p:txBody>
      </p:sp>
    </p:spTree>
    <p:extLst>
      <p:ext uri="{BB962C8B-B14F-4D97-AF65-F5344CB8AC3E}">
        <p14:creationId xmlns:p14="http://schemas.microsoft.com/office/powerpoint/2010/main" val="347606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20</a:t>
            </a:fld>
            <a:endParaRPr lang="en-US"/>
          </a:p>
        </p:txBody>
      </p:sp>
    </p:spTree>
    <p:extLst>
      <p:ext uri="{BB962C8B-B14F-4D97-AF65-F5344CB8AC3E}">
        <p14:creationId xmlns:p14="http://schemas.microsoft.com/office/powerpoint/2010/main" val="4286496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24" indent="-291163">
              <a:defRPr>
                <a:solidFill>
                  <a:schemeClr val="tx1"/>
                </a:solidFill>
                <a:latin typeface="Calibri" pitchFamily="34" charset="0"/>
              </a:defRPr>
            </a:lvl2pPr>
            <a:lvl3pPr marL="1164653" indent="-232930">
              <a:defRPr>
                <a:solidFill>
                  <a:schemeClr val="tx1"/>
                </a:solidFill>
                <a:latin typeface="Calibri" pitchFamily="34" charset="0"/>
              </a:defRPr>
            </a:lvl3pPr>
            <a:lvl4pPr marL="1630514" indent="-232930">
              <a:defRPr>
                <a:solidFill>
                  <a:schemeClr val="tx1"/>
                </a:solidFill>
                <a:latin typeface="Calibri" pitchFamily="34" charset="0"/>
              </a:defRPr>
            </a:lvl4pPr>
            <a:lvl5pPr marL="2096375" indent="-232930">
              <a:defRPr>
                <a:solidFill>
                  <a:schemeClr val="tx1"/>
                </a:solidFill>
                <a:latin typeface="Calibri" pitchFamily="34" charset="0"/>
              </a:defRPr>
            </a:lvl5pPr>
            <a:lvl6pPr marL="2562236" indent="-232930" fontAlgn="base">
              <a:spcBef>
                <a:spcPct val="0"/>
              </a:spcBef>
              <a:spcAft>
                <a:spcPct val="0"/>
              </a:spcAft>
              <a:defRPr>
                <a:solidFill>
                  <a:schemeClr val="tx1"/>
                </a:solidFill>
                <a:latin typeface="Calibri" pitchFamily="34" charset="0"/>
              </a:defRPr>
            </a:lvl6pPr>
            <a:lvl7pPr marL="3028096" indent="-232930" fontAlgn="base">
              <a:spcBef>
                <a:spcPct val="0"/>
              </a:spcBef>
              <a:spcAft>
                <a:spcPct val="0"/>
              </a:spcAft>
              <a:defRPr>
                <a:solidFill>
                  <a:schemeClr val="tx1"/>
                </a:solidFill>
                <a:latin typeface="Calibri" pitchFamily="34" charset="0"/>
              </a:defRPr>
            </a:lvl7pPr>
            <a:lvl8pPr marL="3493957" indent="-232930" fontAlgn="base">
              <a:spcBef>
                <a:spcPct val="0"/>
              </a:spcBef>
              <a:spcAft>
                <a:spcPct val="0"/>
              </a:spcAft>
              <a:defRPr>
                <a:solidFill>
                  <a:schemeClr val="tx1"/>
                </a:solidFill>
                <a:latin typeface="Calibri" pitchFamily="34" charset="0"/>
              </a:defRPr>
            </a:lvl8pPr>
            <a:lvl9pPr marL="3959819" indent="-23293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Chicago District FDA</a:t>
            </a: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8989A05-E1B9-494E-98A3-5064245C4E94}" type="slidenum">
              <a:rPr lang="en-US" smtClean="0"/>
              <a:t>22</a:t>
            </a:fld>
            <a:endParaRPr lang="en-US"/>
          </a:p>
        </p:txBody>
      </p:sp>
    </p:spTree>
    <p:extLst>
      <p:ext uri="{BB962C8B-B14F-4D97-AF65-F5344CB8AC3E}">
        <p14:creationId xmlns:p14="http://schemas.microsoft.com/office/powerpoint/2010/main" val="2427407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23</a:t>
            </a:fld>
            <a:endParaRPr lang="en-US"/>
          </a:p>
        </p:txBody>
      </p:sp>
    </p:spTree>
    <p:extLst>
      <p:ext uri="{BB962C8B-B14F-4D97-AF65-F5344CB8AC3E}">
        <p14:creationId xmlns:p14="http://schemas.microsoft.com/office/powerpoint/2010/main" val="1968685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24</a:t>
            </a:fld>
            <a:endParaRPr lang="en-US"/>
          </a:p>
        </p:txBody>
      </p:sp>
    </p:spTree>
    <p:extLst>
      <p:ext uri="{BB962C8B-B14F-4D97-AF65-F5344CB8AC3E}">
        <p14:creationId xmlns:p14="http://schemas.microsoft.com/office/powerpoint/2010/main" val="2591949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25</a:t>
            </a:fld>
            <a:endParaRPr lang="en-US"/>
          </a:p>
        </p:txBody>
      </p:sp>
    </p:spTree>
    <p:extLst>
      <p:ext uri="{BB962C8B-B14F-4D97-AF65-F5344CB8AC3E}">
        <p14:creationId xmlns:p14="http://schemas.microsoft.com/office/powerpoint/2010/main" val="2591949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26</a:t>
            </a:fld>
            <a:endParaRPr lang="en-US"/>
          </a:p>
        </p:txBody>
      </p:sp>
    </p:spTree>
    <p:extLst>
      <p:ext uri="{BB962C8B-B14F-4D97-AF65-F5344CB8AC3E}">
        <p14:creationId xmlns:p14="http://schemas.microsoft.com/office/powerpoint/2010/main" val="2591949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27</a:t>
            </a:fld>
            <a:endParaRPr lang="en-US"/>
          </a:p>
        </p:txBody>
      </p:sp>
    </p:spTree>
    <p:extLst>
      <p:ext uri="{BB962C8B-B14F-4D97-AF65-F5344CB8AC3E}">
        <p14:creationId xmlns:p14="http://schemas.microsoft.com/office/powerpoint/2010/main" val="348220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a:xfrm>
            <a:off x="685800" y="4419600"/>
            <a:ext cx="5608320" cy="4183380"/>
          </a:xfrm>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8989A05-E1B9-494E-98A3-5064245C4E94}" type="slidenum">
              <a:rPr lang="en-US" smtClean="0"/>
              <a:t>3</a:t>
            </a:fld>
            <a:endParaRPr lang="en-US"/>
          </a:p>
        </p:txBody>
      </p:sp>
    </p:spTree>
    <p:extLst>
      <p:ext uri="{BB962C8B-B14F-4D97-AF65-F5344CB8AC3E}">
        <p14:creationId xmlns:p14="http://schemas.microsoft.com/office/powerpoint/2010/main" val="142999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8989A05-E1B9-494E-98A3-5064245C4E94}" type="slidenum">
              <a:rPr lang="en-US" smtClean="0"/>
              <a:t>4</a:t>
            </a:fld>
            <a:endParaRPr lang="en-US"/>
          </a:p>
        </p:txBody>
      </p:sp>
    </p:spTree>
    <p:extLst>
      <p:ext uri="{BB962C8B-B14F-4D97-AF65-F5344CB8AC3E}">
        <p14:creationId xmlns:p14="http://schemas.microsoft.com/office/powerpoint/2010/main" val="308402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8989A05-E1B9-494E-98A3-5064245C4E94}" type="slidenum">
              <a:rPr lang="en-US" smtClean="0"/>
              <a:t>5</a:t>
            </a:fld>
            <a:endParaRPr lang="en-US"/>
          </a:p>
        </p:txBody>
      </p:sp>
    </p:spTree>
    <p:extLst>
      <p:ext uri="{BB962C8B-B14F-4D97-AF65-F5344CB8AC3E}">
        <p14:creationId xmlns:p14="http://schemas.microsoft.com/office/powerpoint/2010/main" val="312748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6</a:t>
            </a:fld>
            <a:endParaRPr lang="en-US"/>
          </a:p>
        </p:txBody>
      </p:sp>
    </p:spTree>
    <p:extLst>
      <p:ext uri="{BB962C8B-B14F-4D97-AF65-F5344CB8AC3E}">
        <p14:creationId xmlns:p14="http://schemas.microsoft.com/office/powerpoint/2010/main" val="91904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89A05-E1B9-494E-98A3-5064245C4E94}" type="slidenum">
              <a:rPr lang="en-US" smtClean="0"/>
              <a:t>7</a:t>
            </a:fld>
            <a:endParaRPr lang="en-US"/>
          </a:p>
        </p:txBody>
      </p:sp>
    </p:spTree>
    <p:extLst>
      <p:ext uri="{BB962C8B-B14F-4D97-AF65-F5344CB8AC3E}">
        <p14:creationId xmlns:p14="http://schemas.microsoft.com/office/powerpoint/2010/main" val="58418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85800"/>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8989A05-E1B9-494E-98A3-5064245C4E94}" type="slidenum">
              <a:rPr lang="en-US" smtClean="0"/>
              <a:t>8</a:t>
            </a:fld>
            <a:endParaRPr lang="en-US"/>
          </a:p>
        </p:txBody>
      </p:sp>
    </p:spTree>
    <p:extLst>
      <p:ext uri="{BB962C8B-B14F-4D97-AF65-F5344CB8AC3E}">
        <p14:creationId xmlns:p14="http://schemas.microsoft.com/office/powerpoint/2010/main" val="175804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8989A05-E1B9-494E-98A3-5064245C4E94}" type="slidenum">
              <a:rPr lang="en-US" smtClean="0"/>
              <a:t>9</a:t>
            </a:fld>
            <a:endParaRPr lang="en-US"/>
          </a:p>
        </p:txBody>
      </p:sp>
    </p:spTree>
    <p:extLst>
      <p:ext uri="{BB962C8B-B14F-4D97-AF65-F5344CB8AC3E}">
        <p14:creationId xmlns:p14="http://schemas.microsoft.com/office/powerpoint/2010/main" val="343076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D7A133-AACE-4593-B40B-B1F07F935042}" type="datetime1">
              <a:rPr lang="en-US" smtClean="0">
                <a:solidFill>
                  <a:prstClr val="black">
                    <a:tint val="75000"/>
                  </a:prstClr>
                </a:solidFill>
              </a:rPr>
              <a:t>6/27/2016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38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B4DE1-1162-45C2-A0BB-5A4CFA727647}" type="datetime1">
              <a:rPr lang="en-US" smtClean="0">
                <a:solidFill>
                  <a:prstClr val="black">
                    <a:tint val="75000"/>
                  </a:prstClr>
                </a:solidFill>
              </a:rPr>
              <a:t>6/27/2016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00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E48BB-8054-48E4-946E-E8529DA98748}" type="datetime1">
              <a:rPr lang="en-US" smtClean="0">
                <a:solidFill>
                  <a:prstClr val="black">
                    <a:tint val="75000"/>
                  </a:prstClr>
                </a:solidFill>
              </a:rPr>
              <a:t>6/27/2016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776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F261E2-5616-441F-BA6F-CB1A30A60FB9}" type="datetimeFigureOut">
              <a:rPr lang="en-US"/>
              <a:pPr>
                <a:defRPr/>
              </a:pPr>
              <a:t>6/27/2016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CC2A02-7CB2-48E8-84F5-6363CF31B330}" type="slidenum">
              <a:rPr lang="en-US"/>
              <a:pPr>
                <a:defRPr/>
              </a:pPr>
              <a:t>‹#›</a:t>
            </a:fld>
            <a:endParaRPr lang="en-US"/>
          </a:p>
        </p:txBody>
      </p:sp>
    </p:spTree>
    <p:extLst>
      <p:ext uri="{BB962C8B-B14F-4D97-AF65-F5344CB8AC3E}">
        <p14:creationId xmlns:p14="http://schemas.microsoft.com/office/powerpoint/2010/main" val="303966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29668-CF6A-43E0-8335-1DFF3031CF0E}" type="datetime1">
              <a:rPr lang="en-US" smtClean="0">
                <a:solidFill>
                  <a:prstClr val="black">
                    <a:tint val="75000"/>
                  </a:prstClr>
                </a:solidFill>
              </a:rPr>
              <a:t>6/27/2016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403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F68DD-8E19-477A-A71A-45911A70F63E}" type="datetime1">
              <a:rPr lang="en-US" smtClean="0">
                <a:solidFill>
                  <a:prstClr val="black">
                    <a:tint val="75000"/>
                  </a:prstClr>
                </a:solidFill>
              </a:rPr>
              <a:t>6/27/2016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869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A30E91-234C-4300-9F8E-0C34BA70F700}" type="datetime1">
              <a:rPr lang="en-US" smtClean="0">
                <a:solidFill>
                  <a:prstClr val="black">
                    <a:tint val="75000"/>
                  </a:prstClr>
                </a:solidFill>
              </a:rPr>
              <a:t>6/27/2016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87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1D445-A2F4-4D63-94D5-A07D117DCE87}" type="datetime1">
              <a:rPr lang="en-US" smtClean="0">
                <a:solidFill>
                  <a:prstClr val="black">
                    <a:tint val="75000"/>
                  </a:prstClr>
                </a:solidFill>
              </a:rPr>
              <a:t>6/27/2016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6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A3C103-0CFE-4199-A5BD-043385BD5972}" type="datetime1">
              <a:rPr lang="en-US" smtClean="0">
                <a:solidFill>
                  <a:prstClr val="black">
                    <a:tint val="75000"/>
                  </a:prstClr>
                </a:solidFill>
              </a:rPr>
              <a:t>6/27/2016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524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83482-EF24-40CE-B04E-38AB42C85AA5}" type="datetime1">
              <a:rPr lang="en-US" smtClean="0">
                <a:solidFill>
                  <a:prstClr val="black">
                    <a:tint val="75000"/>
                  </a:prstClr>
                </a:solidFill>
              </a:rPr>
              <a:t>6/27/2016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35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28581-2247-4E58-833E-DA6EEA5A1C81}" type="datetime1">
              <a:rPr lang="en-US" smtClean="0">
                <a:solidFill>
                  <a:prstClr val="black">
                    <a:tint val="75000"/>
                  </a:prstClr>
                </a:solidFill>
              </a:rPr>
              <a:t>6/27/2016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947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DD9B0-D1E5-4FC8-9479-B12E488C20CE}" type="datetime1">
              <a:rPr lang="en-US" smtClean="0">
                <a:solidFill>
                  <a:prstClr val="black">
                    <a:tint val="75000"/>
                  </a:prstClr>
                </a:solidFill>
              </a:rPr>
              <a:t>6/27/2016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C0F751-E2BC-6044-99CB-3FD3E60B49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846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DA_Swish_052416.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6CC0FFD-48C5-4F91-909D-B9FC7408F948}" type="datetime1">
              <a:rPr lang="en-US" smtClean="0">
                <a:solidFill>
                  <a:prstClr val="black">
                    <a:tint val="75000"/>
                  </a:prstClr>
                </a:solidFill>
              </a:rPr>
              <a:t>6/27/2016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9C0F751-E2BC-6044-99CB-3FD3E60B492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258304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gulations.gov/#!docketDetail;D=FDA-2014-D-005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gulations.gov/#!documentDetail;D=FDA-2014-D-0055-022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egulations.gov/#!documentDetail;D=FDA-2014-D-0055-001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fda.gov/SodiumReduc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SodiumReduction@fda.hh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04800" y="1295400"/>
            <a:ext cx="8538359" cy="1828800"/>
          </a:xfrm>
        </p:spPr>
        <p:txBody>
          <a:bodyPr>
            <a:normAutofit fontScale="90000"/>
          </a:bodyPr>
          <a:lstStyle/>
          <a:p>
            <a:r>
              <a:rPr lang="en-US" altLang="en-US" sz="4900" b="1" dirty="0" smtClean="0"/>
              <a:t>Sodium Reduction: </a:t>
            </a:r>
            <a:br>
              <a:rPr lang="en-US" altLang="en-US" sz="4900" b="1" dirty="0" smtClean="0"/>
            </a:br>
            <a:r>
              <a:rPr lang="en-US" altLang="en-US" sz="4900" b="1" dirty="0" smtClean="0"/>
              <a:t>FDA’s Voluntary Initiative</a:t>
            </a:r>
            <a:r>
              <a:rPr lang="en-US" altLang="en-US" sz="4000" b="1" dirty="0" smtClean="0">
                <a:latin typeface="+mn-lt"/>
              </a:rPr>
              <a:t/>
            </a:r>
            <a:br>
              <a:rPr lang="en-US" altLang="en-US" sz="4000" b="1" dirty="0" smtClean="0">
                <a:latin typeface="+mn-lt"/>
              </a:rPr>
            </a:br>
            <a:endParaRPr lang="en-US" altLang="en-US" sz="3200" b="1" dirty="0" smtClean="0"/>
          </a:p>
        </p:txBody>
      </p:sp>
      <p:sp>
        <p:nvSpPr>
          <p:cNvPr id="2051" name="Subtitle 2"/>
          <p:cNvSpPr>
            <a:spLocks noGrp="1"/>
          </p:cNvSpPr>
          <p:nvPr>
            <p:ph type="subTitle" idx="1"/>
          </p:nvPr>
        </p:nvSpPr>
        <p:spPr>
          <a:xfrm>
            <a:off x="1066800" y="4572000"/>
            <a:ext cx="7024735" cy="1747425"/>
          </a:xfrm>
        </p:spPr>
        <p:txBody>
          <a:bodyPr>
            <a:noAutofit/>
          </a:bodyPr>
          <a:lstStyle/>
          <a:p>
            <a:pPr>
              <a:spcBef>
                <a:spcPts val="0"/>
              </a:spcBef>
            </a:pPr>
            <a:endParaRPr lang="en-US" sz="2400" b="1" dirty="0" smtClean="0">
              <a:solidFill>
                <a:schemeClr val="tx1"/>
              </a:solidFill>
            </a:endParaRPr>
          </a:p>
          <a:p>
            <a:pPr>
              <a:spcBef>
                <a:spcPts val="0"/>
              </a:spcBef>
            </a:pPr>
            <a:r>
              <a:rPr lang="en-US" sz="2400" b="1" dirty="0" smtClean="0">
                <a:solidFill>
                  <a:schemeClr val="tx1"/>
                </a:solidFill>
              </a:rPr>
              <a:t>Susan Mayne, Ph.D., Director</a:t>
            </a:r>
          </a:p>
          <a:p>
            <a:pPr>
              <a:spcBef>
                <a:spcPts val="0"/>
              </a:spcBef>
            </a:pPr>
            <a:r>
              <a:rPr lang="en-US" sz="2400" b="1" dirty="0" smtClean="0">
                <a:solidFill>
                  <a:schemeClr val="tx1"/>
                </a:solidFill>
              </a:rPr>
              <a:t>Kasey Heintz, MS, Interdisciplinary Scientist</a:t>
            </a:r>
          </a:p>
          <a:p>
            <a:pPr>
              <a:spcBef>
                <a:spcPts val="0"/>
              </a:spcBef>
            </a:pPr>
            <a:r>
              <a:rPr lang="en-US" sz="2400" b="1" dirty="0" smtClean="0">
                <a:solidFill>
                  <a:schemeClr val="tx1"/>
                </a:solidFill>
              </a:rPr>
              <a:t>Center for Food Safety and Applied Nutrition</a:t>
            </a:r>
          </a:p>
          <a:p>
            <a:pPr>
              <a:spcBef>
                <a:spcPts val="0"/>
              </a:spcBef>
            </a:pPr>
            <a:r>
              <a:rPr lang="en-US" sz="2400" b="1" dirty="0" smtClean="0">
                <a:solidFill>
                  <a:schemeClr val="tx1"/>
                </a:solidFill>
              </a:rPr>
              <a:t>Food and Drug Administration</a:t>
            </a:r>
            <a:endParaRPr lang="en-US" sz="2400" b="1" dirty="0">
              <a:solidFill>
                <a:schemeClr val="tx1"/>
              </a:solidFill>
            </a:endParaRPr>
          </a:p>
        </p:txBody>
      </p:sp>
      <p:sp>
        <p:nvSpPr>
          <p:cNvPr id="3" name="Slide Number Placeholder 2"/>
          <p:cNvSpPr>
            <a:spLocks noGrp="1"/>
          </p:cNvSpPr>
          <p:nvPr>
            <p:ph type="sldNum" sz="quarter" idx="12"/>
          </p:nvPr>
        </p:nvSpPr>
        <p:spPr/>
        <p:txBody>
          <a:bodyPr/>
          <a:lstStyle/>
          <a:p>
            <a:fld id="{79C0F751-E2BC-6044-99CB-3FD3E60B4921}" type="slidenum">
              <a:rPr lang="en-US" smtClean="0">
                <a:solidFill>
                  <a:prstClr val="black">
                    <a:tint val="75000"/>
                  </a:prstClr>
                </a:solidFill>
              </a:rPr>
              <a:pPr/>
              <a:t>1</a:t>
            </a:fld>
            <a:endParaRPr lang="en-US" dirty="0">
              <a:solidFill>
                <a:prstClr val="black">
                  <a:tint val="75000"/>
                </a:prstClr>
              </a:solidFill>
            </a:endParaRPr>
          </a:p>
        </p:txBody>
      </p:sp>
      <p:pic>
        <p:nvPicPr>
          <p:cNvPr id="3074" name="Picture 2" descr="Shopping cart full of food" title="Shopping C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124200"/>
            <a:ext cx="3864985" cy="162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285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0" y="762000"/>
            <a:ext cx="9144000" cy="1143000"/>
          </a:xfrm>
        </p:spPr>
        <p:txBody>
          <a:bodyPr>
            <a:noAutofit/>
          </a:bodyPr>
          <a:lstStyle/>
          <a:p>
            <a:pPr eaLnBrk="1" hangingPunct="1"/>
            <a:r>
              <a:rPr lang="en-US" altLang="en-US" b="1" dirty="0" smtClean="0"/>
              <a:t>Step 1: Developed Food Categories</a:t>
            </a:r>
          </a:p>
        </p:txBody>
      </p:sp>
      <p:sp>
        <p:nvSpPr>
          <p:cNvPr id="14339" name="Content Placeholder 2"/>
          <p:cNvSpPr>
            <a:spLocks noGrp="1"/>
          </p:cNvSpPr>
          <p:nvPr>
            <p:ph idx="1"/>
          </p:nvPr>
        </p:nvSpPr>
        <p:spPr>
          <a:xfrm>
            <a:off x="304800" y="1828800"/>
            <a:ext cx="8686800" cy="4953000"/>
          </a:xfrm>
        </p:spPr>
        <p:txBody>
          <a:bodyPr rtlCol="0">
            <a:normAutofit fontScale="47500" lnSpcReduction="20000"/>
          </a:bodyPr>
          <a:lstStyle/>
          <a:p>
            <a:pPr eaLnBrk="1" fontAlgn="auto" hangingPunct="1">
              <a:spcAft>
                <a:spcPts val="600"/>
              </a:spcAft>
              <a:buFont typeface="Arial" panose="020B0604020202020204" pitchFamily="34" charset="0"/>
              <a:buChar char="•"/>
              <a:defRPr/>
            </a:pPr>
            <a:r>
              <a:rPr lang="en-US" sz="4500" dirty="0" smtClean="0"/>
              <a:t>Reviewed various </a:t>
            </a:r>
            <a:r>
              <a:rPr lang="en-US" sz="4500" dirty="0"/>
              <a:t>food categorization </a:t>
            </a:r>
            <a:r>
              <a:rPr lang="en-US" sz="4500" dirty="0" smtClean="0"/>
              <a:t>systems</a:t>
            </a:r>
          </a:p>
          <a:p>
            <a:pPr lvl="1">
              <a:spcAft>
                <a:spcPts val="600"/>
              </a:spcAft>
              <a:defRPr/>
            </a:pPr>
            <a:r>
              <a:rPr lang="en-US" sz="3500" dirty="0" smtClean="0"/>
              <a:t>Government </a:t>
            </a:r>
          </a:p>
          <a:p>
            <a:pPr lvl="1">
              <a:spcAft>
                <a:spcPts val="600"/>
              </a:spcAft>
              <a:defRPr/>
            </a:pPr>
            <a:r>
              <a:rPr lang="en-US" sz="3500" dirty="0" smtClean="0"/>
              <a:t>Private-sector </a:t>
            </a:r>
            <a:endParaRPr lang="en-US" sz="3500" dirty="0"/>
          </a:p>
          <a:p>
            <a:pPr lvl="1">
              <a:spcAft>
                <a:spcPts val="600"/>
              </a:spcAft>
              <a:defRPr/>
            </a:pPr>
            <a:r>
              <a:rPr lang="en-US" sz="3500" dirty="0" smtClean="0"/>
              <a:t>Sodium reduction initiatives </a:t>
            </a:r>
          </a:p>
          <a:p>
            <a:pPr eaLnBrk="1" fontAlgn="auto" hangingPunct="1">
              <a:spcAft>
                <a:spcPts val="600"/>
              </a:spcAft>
              <a:buFont typeface="Arial" panose="020B0604020202020204" pitchFamily="34" charset="0"/>
              <a:buChar char="•"/>
              <a:defRPr/>
            </a:pPr>
            <a:r>
              <a:rPr lang="en-US" sz="4500" dirty="0" smtClean="0"/>
              <a:t>Captured USDA food codes </a:t>
            </a:r>
          </a:p>
          <a:p>
            <a:pPr eaLnBrk="1" fontAlgn="auto" hangingPunct="1">
              <a:spcAft>
                <a:spcPts val="600"/>
              </a:spcAft>
              <a:buFont typeface="Arial" panose="020B0604020202020204" pitchFamily="34" charset="0"/>
              <a:buChar char="•"/>
              <a:defRPr/>
            </a:pPr>
            <a:r>
              <a:rPr lang="en-US" sz="4500" dirty="0" smtClean="0"/>
              <a:t>Grouped </a:t>
            </a:r>
            <a:r>
              <a:rPr lang="en-US" sz="4500" dirty="0"/>
              <a:t>foods with similar technical feasibility of </a:t>
            </a:r>
            <a:r>
              <a:rPr lang="en-US" sz="4500" dirty="0" smtClean="0"/>
              <a:t>sodium </a:t>
            </a:r>
            <a:r>
              <a:rPr lang="en-US" sz="4500" dirty="0"/>
              <a:t>reduction using food technology </a:t>
            </a:r>
            <a:r>
              <a:rPr lang="en-US" sz="4500" dirty="0" smtClean="0"/>
              <a:t>literature/data </a:t>
            </a:r>
          </a:p>
          <a:p>
            <a:pPr eaLnBrk="1" fontAlgn="auto" hangingPunct="1">
              <a:spcAft>
                <a:spcPts val="600"/>
              </a:spcAft>
              <a:buFont typeface="Arial" panose="020B0604020202020204" pitchFamily="34" charset="0"/>
              <a:buChar char="•"/>
              <a:defRPr/>
            </a:pPr>
            <a:r>
              <a:rPr lang="en-US" sz="4500" dirty="0" smtClean="0"/>
              <a:t>Assessed </a:t>
            </a:r>
            <a:r>
              <a:rPr lang="en-US" sz="4500" dirty="0"/>
              <a:t>contribution to sodium </a:t>
            </a:r>
            <a:r>
              <a:rPr lang="en-US" sz="4500" dirty="0" smtClean="0"/>
              <a:t>intake</a:t>
            </a:r>
          </a:p>
          <a:p>
            <a:pPr eaLnBrk="1" fontAlgn="auto" hangingPunct="1">
              <a:spcAft>
                <a:spcPts val="600"/>
              </a:spcAft>
              <a:buFont typeface="Arial" panose="020B0604020202020204" pitchFamily="34" charset="0"/>
              <a:buChar char="•"/>
              <a:defRPr/>
            </a:pPr>
            <a:r>
              <a:rPr lang="en-US" sz="4500" dirty="0" smtClean="0"/>
              <a:t>Revised </a:t>
            </a:r>
            <a:r>
              <a:rPr lang="en-US" sz="4500" dirty="0"/>
              <a:t>based on technical </a:t>
            </a:r>
            <a:r>
              <a:rPr lang="en-US" sz="4500" dirty="0" smtClean="0"/>
              <a:t>input</a:t>
            </a:r>
            <a:endParaRPr lang="en-US" sz="4500" dirty="0"/>
          </a:p>
          <a:p>
            <a:pPr eaLnBrk="1" fontAlgn="auto" hangingPunct="1">
              <a:spcAft>
                <a:spcPts val="600"/>
              </a:spcAft>
              <a:buFont typeface="Arial" panose="020B0604020202020204" pitchFamily="34" charset="0"/>
              <a:buChar char="•"/>
              <a:defRPr/>
            </a:pPr>
            <a:r>
              <a:rPr lang="en-US" sz="4500" dirty="0" smtClean="0"/>
              <a:t>Includes</a:t>
            </a:r>
          </a:p>
          <a:p>
            <a:pPr lvl="1" eaLnBrk="1" fontAlgn="auto" hangingPunct="1">
              <a:spcAft>
                <a:spcPts val="600"/>
              </a:spcAft>
              <a:buFont typeface="Arial" panose="020B0604020202020204" pitchFamily="34" charset="0"/>
              <a:buChar char="–"/>
              <a:defRPr/>
            </a:pPr>
            <a:r>
              <a:rPr lang="en-US" sz="3500" dirty="0" smtClean="0"/>
              <a:t>Processed foods (e.g., breads, marinated meats) </a:t>
            </a:r>
          </a:p>
          <a:p>
            <a:pPr lvl="1" eaLnBrk="1" fontAlgn="auto" hangingPunct="1">
              <a:spcAft>
                <a:spcPts val="600"/>
              </a:spcAft>
              <a:buFont typeface="Arial" panose="020B0604020202020204" pitchFamily="34" charset="0"/>
              <a:buChar char="–"/>
              <a:defRPr/>
            </a:pPr>
            <a:r>
              <a:rPr lang="en-US" sz="3500" dirty="0" smtClean="0"/>
              <a:t>Foods prepared at retail (e.g., sandwiches, salads, mixed ingredient entrees)</a:t>
            </a:r>
          </a:p>
          <a:p>
            <a:pPr lvl="1" eaLnBrk="1" fontAlgn="auto" hangingPunct="1">
              <a:spcAft>
                <a:spcPts val="600"/>
              </a:spcAft>
              <a:buFont typeface="Arial" panose="020B0604020202020204" pitchFamily="34" charset="0"/>
              <a:buChar char="–"/>
              <a:defRPr/>
            </a:pPr>
            <a:r>
              <a:rPr lang="en-US" sz="3500" dirty="0" smtClean="0"/>
              <a:t>Those  available </a:t>
            </a:r>
            <a:r>
              <a:rPr lang="en-US" sz="3500" dirty="0"/>
              <a:t> </a:t>
            </a:r>
            <a:r>
              <a:rPr lang="en-US" sz="3500" dirty="0" smtClean="0"/>
              <a:t>at both (e.g., pizza, soups)</a:t>
            </a:r>
            <a:endParaRPr lang="en-US" dirty="0" smtClean="0"/>
          </a:p>
        </p:txBody>
      </p:sp>
      <p:sp>
        <p:nvSpPr>
          <p:cNvPr id="3" name="Slide Number Placeholder 2"/>
          <p:cNvSpPr>
            <a:spLocks noGrp="1"/>
          </p:cNvSpPr>
          <p:nvPr>
            <p:ph type="sldNum" sz="quarter" idx="12"/>
          </p:nvPr>
        </p:nvSpPr>
        <p:spPr/>
        <p:txBody>
          <a:bodyPr/>
          <a:lstStyle/>
          <a:p>
            <a:pPr>
              <a:defRPr/>
            </a:pPr>
            <a:fld id="{FE490CAB-3D3A-4315-A708-DD9FE11E441D}" type="slidenum">
              <a:rPr lang="en-US"/>
              <a:pPr>
                <a:defRPr/>
              </a:pPr>
              <a:t>10</a:t>
            </a:fld>
            <a:endParaRPr lang="en-US"/>
          </a:p>
        </p:txBody>
      </p:sp>
      <p:pic>
        <p:nvPicPr>
          <p:cNvPr id="95237" name="Picture 3" descr="This is a picture of a hamburger, marinated meat, and loafs of b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419" y="4114800"/>
            <a:ext cx="286258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30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is is a chart that shows the percentage of sodium intake by sodium guidance targeted foods.  " title="Contribution of Foods to US Sodium Intake by Sodium Guidance Targeted Food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02894"/>
            <a:ext cx="8153400" cy="47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p:cNvSpPr>
            <a:spLocks noGrp="1"/>
          </p:cNvSpPr>
          <p:nvPr>
            <p:ph type="title"/>
          </p:nvPr>
        </p:nvSpPr>
        <p:spPr>
          <a:xfrm>
            <a:off x="457200" y="990600"/>
            <a:ext cx="8077200" cy="914400"/>
          </a:xfrm>
        </p:spPr>
        <p:txBody>
          <a:bodyPr>
            <a:noAutofit/>
          </a:bodyPr>
          <a:lstStyle/>
          <a:p>
            <a:r>
              <a:rPr lang="en-US" altLang="en-US" sz="2800" b="1" dirty="0" smtClean="0"/>
              <a:t>Contribution of Foods to U.S. Sodium Intake </a:t>
            </a:r>
            <a:br>
              <a:rPr lang="en-US" altLang="en-US" sz="2800" b="1" dirty="0" smtClean="0"/>
            </a:br>
            <a:r>
              <a:rPr lang="en-US" altLang="en-US" sz="2800" b="1" dirty="0" smtClean="0"/>
              <a:t>by Sodium Guidance Targeted Foods</a:t>
            </a:r>
          </a:p>
        </p:txBody>
      </p:sp>
      <p:sp>
        <p:nvSpPr>
          <p:cNvPr id="3" name="Text Placeholder 2"/>
          <p:cNvSpPr>
            <a:spLocks noGrp="1"/>
          </p:cNvSpPr>
          <p:nvPr>
            <p:ph type="body" sz="half" idx="2"/>
          </p:nvPr>
        </p:nvSpPr>
        <p:spPr>
          <a:xfrm>
            <a:off x="304800" y="6384925"/>
            <a:ext cx="1752600" cy="393700"/>
          </a:xfrm>
        </p:spPr>
        <p:txBody>
          <a:bodyPr/>
          <a:lstStyle/>
          <a:p>
            <a:r>
              <a:rPr lang="en-US" altLang="en-US" dirty="0"/>
              <a:t>FDA Analysis, 2016</a:t>
            </a:r>
          </a:p>
          <a:p>
            <a:endParaRPr lang="en-US" dirty="0"/>
          </a:p>
        </p:txBody>
      </p:sp>
    </p:spTree>
    <p:extLst>
      <p:ext uri="{BB962C8B-B14F-4D97-AF65-F5344CB8AC3E}">
        <p14:creationId xmlns:p14="http://schemas.microsoft.com/office/powerpoint/2010/main" val="247709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1143000"/>
            <a:ext cx="9143999" cy="1143000"/>
          </a:xfrm>
        </p:spPr>
        <p:txBody>
          <a:bodyPr>
            <a:noAutofit/>
          </a:bodyPr>
          <a:lstStyle/>
          <a:p>
            <a:pPr eaLnBrk="1" hangingPunct="1"/>
            <a:r>
              <a:rPr lang="en-US" altLang="en-US" b="1" dirty="0" smtClean="0"/>
              <a:t>Step 2: Determined Baseline Sodium Concentrations </a:t>
            </a:r>
          </a:p>
        </p:txBody>
      </p:sp>
      <p:sp>
        <p:nvSpPr>
          <p:cNvPr id="15363" name="Content Placeholder 2"/>
          <p:cNvSpPr>
            <a:spLocks noGrp="1"/>
          </p:cNvSpPr>
          <p:nvPr>
            <p:ph idx="1"/>
          </p:nvPr>
        </p:nvSpPr>
        <p:spPr>
          <a:xfrm>
            <a:off x="152400" y="2362200"/>
            <a:ext cx="8524875" cy="4068763"/>
          </a:xfrm>
        </p:spPr>
        <p:txBody>
          <a:bodyPr rtlCol="0">
            <a:normAutofit/>
          </a:bodyPr>
          <a:lstStyle/>
          <a:p>
            <a:pPr eaLnBrk="1" fontAlgn="auto" hangingPunct="1">
              <a:spcAft>
                <a:spcPts val="0"/>
              </a:spcAft>
              <a:buFont typeface="Arial" panose="020B0604020202020204" pitchFamily="34" charset="0"/>
              <a:buChar char="•"/>
              <a:defRPr/>
            </a:pPr>
            <a:r>
              <a:rPr lang="en-US" sz="2200" dirty="0" smtClean="0"/>
              <a:t>Baseline concentrations </a:t>
            </a:r>
          </a:p>
          <a:p>
            <a:pPr lvl="1" eaLnBrk="1" fontAlgn="auto" hangingPunct="1">
              <a:spcAft>
                <a:spcPts val="0"/>
              </a:spcAft>
              <a:buFont typeface="Arial" panose="020B0604020202020204" pitchFamily="34" charset="0"/>
              <a:buChar char="–"/>
              <a:defRPr/>
            </a:pPr>
            <a:r>
              <a:rPr lang="en-US" sz="1800" dirty="0" smtClean="0"/>
              <a:t>Point of reference for reduction goals</a:t>
            </a:r>
            <a:endParaRPr lang="en-US" sz="1800" dirty="0"/>
          </a:p>
          <a:p>
            <a:pPr lvl="1" eaLnBrk="1" fontAlgn="auto" hangingPunct="1">
              <a:spcAft>
                <a:spcPts val="0"/>
              </a:spcAft>
              <a:buFont typeface="Arial" panose="020B0604020202020204" pitchFamily="34" charset="0"/>
              <a:buChar char="–"/>
              <a:defRPr/>
            </a:pPr>
            <a:r>
              <a:rPr lang="en-US" sz="1800" dirty="0" smtClean="0"/>
              <a:t>Expressed as the concentration of sodium in a   </a:t>
            </a:r>
          </a:p>
          <a:p>
            <a:pPr marL="457200" lvl="1" indent="0" eaLnBrk="1" fontAlgn="auto" hangingPunct="1">
              <a:spcAft>
                <a:spcPts val="0"/>
              </a:spcAft>
              <a:buFont typeface="Arial" panose="020B0604020202020204" pitchFamily="34" charset="0"/>
              <a:buNone/>
              <a:defRPr/>
            </a:pPr>
            <a:r>
              <a:rPr lang="en-US" sz="1800" dirty="0"/>
              <a:t> </a:t>
            </a:r>
            <a:r>
              <a:rPr lang="en-US" sz="1800" dirty="0" smtClean="0"/>
              <a:t>    food product (mg/100g)</a:t>
            </a:r>
          </a:p>
          <a:p>
            <a:pPr lvl="1">
              <a:defRPr/>
            </a:pPr>
            <a:r>
              <a:rPr lang="en-US" sz="1800" dirty="0" smtClean="0"/>
              <a:t>Different amounts of data and levels of detail available for </a:t>
            </a:r>
          </a:p>
          <a:p>
            <a:pPr marL="457200" lvl="1" indent="0">
              <a:buNone/>
              <a:defRPr/>
            </a:pPr>
            <a:r>
              <a:rPr lang="en-US" sz="1800" dirty="0"/>
              <a:t> </a:t>
            </a:r>
            <a:r>
              <a:rPr lang="en-US" sz="1800" dirty="0" smtClean="0"/>
              <a:t>     packaged and restaurant foods (e.g. sandwich data better for restaurants)</a:t>
            </a:r>
          </a:p>
          <a:p>
            <a:pPr marL="0" indent="0" eaLnBrk="1" fontAlgn="auto" hangingPunct="1">
              <a:spcAft>
                <a:spcPts val="0"/>
              </a:spcAft>
              <a:buFont typeface="Arial" panose="020B0604020202020204" pitchFamily="34" charset="0"/>
              <a:buNone/>
              <a:defRPr/>
            </a:pPr>
            <a:endParaRPr lang="en-US" sz="1000" dirty="0" smtClean="0"/>
          </a:p>
          <a:p>
            <a:pPr eaLnBrk="1" fontAlgn="auto" hangingPunct="1">
              <a:spcAft>
                <a:spcPts val="0"/>
              </a:spcAft>
              <a:buFont typeface="Arial" panose="020B0604020202020204" pitchFamily="34" charset="0"/>
              <a:buChar char="•"/>
              <a:defRPr/>
            </a:pPr>
            <a:r>
              <a:rPr lang="en-US" sz="2200" dirty="0" smtClean="0"/>
              <a:t>Sources of data used combine the following</a:t>
            </a:r>
          </a:p>
          <a:p>
            <a:pPr lvl="1" eaLnBrk="1" fontAlgn="auto" hangingPunct="1">
              <a:spcAft>
                <a:spcPts val="0"/>
              </a:spcAft>
              <a:buFont typeface="Arial" panose="020B0604020202020204" pitchFamily="34" charset="0"/>
              <a:buChar char="–"/>
              <a:defRPr/>
            </a:pPr>
            <a:r>
              <a:rPr lang="en-US" sz="1800" dirty="0" smtClean="0"/>
              <a:t>Sodium data from food package labels (2010) or restaurant menu data (2010-11)</a:t>
            </a:r>
          </a:p>
          <a:p>
            <a:pPr lvl="1" eaLnBrk="1" fontAlgn="auto" hangingPunct="1">
              <a:spcAft>
                <a:spcPts val="0"/>
              </a:spcAft>
              <a:buFont typeface="Arial" panose="020B0604020202020204" pitchFamily="34" charset="0"/>
              <a:buChar char="–"/>
              <a:defRPr/>
            </a:pPr>
            <a:r>
              <a:rPr lang="en-US" sz="1800" dirty="0" smtClean="0"/>
              <a:t>Sales data (2010)</a:t>
            </a:r>
          </a:p>
          <a:p>
            <a:pPr marL="457200" lvl="1" indent="0" eaLnBrk="1" fontAlgn="auto" hangingPunct="1">
              <a:spcAft>
                <a:spcPts val="0"/>
              </a:spcAft>
              <a:buFont typeface="Arial" panose="020B0604020202020204" pitchFamily="34" charset="0"/>
              <a:buNone/>
              <a:defRPr/>
            </a:pPr>
            <a:endParaRPr lang="en-US" sz="1000" dirty="0" smtClean="0"/>
          </a:p>
          <a:p>
            <a:pPr eaLnBrk="1" fontAlgn="auto" hangingPunct="1">
              <a:spcAft>
                <a:spcPts val="0"/>
              </a:spcAft>
              <a:buFont typeface="Arial" panose="020B0604020202020204" pitchFamily="34" charset="0"/>
              <a:buChar char="•"/>
              <a:defRPr/>
            </a:pPr>
            <a:r>
              <a:rPr lang="en-US" sz="2200" dirty="0" smtClean="0"/>
              <a:t>Processed food/restaurant data are weighted by sales data </a:t>
            </a:r>
            <a:endParaRPr lang="en-US" dirty="0" smtClean="0"/>
          </a:p>
        </p:txBody>
      </p:sp>
      <p:sp>
        <p:nvSpPr>
          <p:cNvPr id="3" name="Slide Number Placeholder 2"/>
          <p:cNvSpPr>
            <a:spLocks noGrp="1"/>
          </p:cNvSpPr>
          <p:nvPr>
            <p:ph type="sldNum" sz="quarter" idx="12"/>
          </p:nvPr>
        </p:nvSpPr>
        <p:spPr/>
        <p:txBody>
          <a:bodyPr/>
          <a:lstStyle/>
          <a:p>
            <a:pPr>
              <a:defRPr/>
            </a:pPr>
            <a:fld id="{5BBBC902-4C7C-4224-AF86-4E5E9A0F1FF4}" type="slidenum">
              <a:rPr lang="en-US"/>
              <a:pPr>
                <a:defRPr/>
              </a:pPr>
              <a:t>12</a:t>
            </a:fld>
            <a:endParaRPr lang="en-US" dirty="0"/>
          </a:p>
        </p:txBody>
      </p:sp>
      <p:grpSp>
        <p:nvGrpSpPr>
          <p:cNvPr id="5" name="Group 4" descr="This is an example picture of the nutrition facts label."/>
          <p:cNvGrpSpPr/>
          <p:nvPr/>
        </p:nvGrpSpPr>
        <p:grpSpPr>
          <a:xfrm>
            <a:off x="5486400" y="1905000"/>
            <a:ext cx="3124200" cy="2116168"/>
            <a:chOff x="5486400" y="1905000"/>
            <a:chExt cx="3124200" cy="211616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438400"/>
              <a:ext cx="2717723" cy="1143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1663" y="1905000"/>
              <a:ext cx="1088937" cy="2116168"/>
            </a:xfrm>
            <a:prstGeom prst="rect">
              <a:avLst/>
            </a:prstGeom>
          </p:spPr>
        </p:pic>
      </p:grpSp>
    </p:spTree>
    <p:extLst>
      <p:ext uri="{BB962C8B-B14F-4D97-AF65-F5344CB8AC3E}">
        <p14:creationId xmlns:p14="http://schemas.microsoft.com/office/powerpoint/2010/main" val="2015971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1143000"/>
            <a:ext cx="9143999" cy="1143000"/>
          </a:xfrm>
        </p:spPr>
        <p:txBody>
          <a:bodyPr>
            <a:noAutofit/>
          </a:bodyPr>
          <a:lstStyle/>
          <a:p>
            <a:pPr eaLnBrk="1" hangingPunct="1"/>
            <a:r>
              <a:rPr lang="en-US" altLang="en-US" b="1" dirty="0" smtClean="0"/>
              <a:t>Step 3: Set Quantitative Goals</a:t>
            </a:r>
          </a:p>
        </p:txBody>
      </p:sp>
      <p:sp>
        <p:nvSpPr>
          <p:cNvPr id="3" name="Slide Number Placeholder 2"/>
          <p:cNvSpPr>
            <a:spLocks noGrp="1"/>
          </p:cNvSpPr>
          <p:nvPr>
            <p:ph type="sldNum" sz="quarter" idx="12"/>
          </p:nvPr>
        </p:nvSpPr>
        <p:spPr/>
        <p:txBody>
          <a:bodyPr/>
          <a:lstStyle/>
          <a:p>
            <a:pPr>
              <a:defRPr/>
            </a:pPr>
            <a:fld id="{5BBBC902-4C7C-4224-AF86-4E5E9A0F1FF4}" type="slidenum">
              <a:rPr lang="en-US"/>
              <a:pPr>
                <a:defRPr/>
              </a:pPr>
              <a:t>13</a:t>
            </a:fld>
            <a:endParaRPr lang="en-US" dirty="0"/>
          </a:p>
        </p:txBody>
      </p:sp>
      <p:sp>
        <p:nvSpPr>
          <p:cNvPr id="12" name="Content Placeholder 2"/>
          <p:cNvSpPr>
            <a:spLocks noGrp="1"/>
          </p:cNvSpPr>
          <p:nvPr>
            <p:ph idx="1"/>
          </p:nvPr>
        </p:nvSpPr>
        <p:spPr>
          <a:xfrm>
            <a:off x="314325" y="2362200"/>
            <a:ext cx="8524875" cy="4068763"/>
          </a:xfrm>
        </p:spPr>
        <p:txBody>
          <a:bodyPr rtlCol="0">
            <a:normAutofit lnSpcReduction="10000"/>
          </a:bodyPr>
          <a:lstStyle/>
          <a:p>
            <a:pPr lvl="1">
              <a:buFont typeface="Arial" panose="020B0604020202020204" pitchFamily="34" charset="0"/>
              <a:buChar char="•"/>
            </a:pPr>
            <a:r>
              <a:rPr lang="en-US" dirty="0" smtClean="0"/>
              <a:t>Assessed options for types of goals – selected hybrid of sales-weighted mean and upper bound</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Target </a:t>
            </a:r>
            <a:r>
              <a:rPr lang="en-US" dirty="0"/>
              <a:t>mean levels:  apply to</a:t>
            </a:r>
            <a:r>
              <a:rPr lang="en-US" b="1" dirty="0"/>
              <a:t> </a:t>
            </a:r>
            <a:r>
              <a:rPr lang="en-US" dirty="0"/>
              <a:t>average sodium levels of foods in a </a:t>
            </a:r>
            <a:r>
              <a:rPr lang="en-US" u="sng" dirty="0"/>
              <a:t>category</a:t>
            </a:r>
            <a:r>
              <a:rPr lang="en-US" dirty="0"/>
              <a:t>, not individual </a:t>
            </a:r>
            <a:r>
              <a:rPr lang="en-US" dirty="0" smtClean="0"/>
              <a:t>products</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Recommended </a:t>
            </a:r>
            <a:r>
              <a:rPr lang="en-US" dirty="0"/>
              <a:t>upper bounds:  apply to all </a:t>
            </a:r>
            <a:r>
              <a:rPr lang="en-US" u="sng" dirty="0"/>
              <a:t>individual products </a:t>
            </a:r>
            <a:r>
              <a:rPr lang="en-US" dirty="0"/>
              <a:t>and discourage products with excessive </a:t>
            </a:r>
            <a:r>
              <a:rPr lang="en-US" dirty="0" smtClean="0"/>
              <a:t>sodium</a:t>
            </a:r>
          </a:p>
        </p:txBody>
      </p:sp>
    </p:spTree>
    <p:extLst>
      <p:ext uri="{BB962C8B-B14F-4D97-AF65-F5344CB8AC3E}">
        <p14:creationId xmlns:p14="http://schemas.microsoft.com/office/powerpoint/2010/main" val="243811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6467" cy="989176"/>
          </a:xfrm>
        </p:spPr>
        <p:txBody>
          <a:bodyPr>
            <a:normAutofit/>
          </a:bodyPr>
          <a:lstStyle/>
          <a:p>
            <a:r>
              <a:rPr lang="en-US" b="1" dirty="0" smtClean="0"/>
              <a:t>Sales Weighting</a:t>
            </a:r>
            <a:endParaRPr lang="en-US" dirty="0"/>
          </a:p>
        </p:txBody>
      </p:sp>
      <p:sp>
        <p:nvSpPr>
          <p:cNvPr id="3" name="Content Placeholder 2"/>
          <p:cNvSpPr>
            <a:spLocks noGrp="1"/>
          </p:cNvSpPr>
          <p:nvPr>
            <p:ph idx="1"/>
          </p:nvPr>
        </p:nvSpPr>
        <p:spPr>
          <a:xfrm>
            <a:off x="304800" y="1752600"/>
            <a:ext cx="8610600" cy="4876800"/>
          </a:xfrm>
        </p:spPr>
        <p:txBody>
          <a:bodyPr>
            <a:normAutofit fontScale="47500" lnSpcReduction="20000"/>
          </a:bodyPr>
          <a:lstStyle/>
          <a:p>
            <a:r>
              <a:rPr lang="en-US" sz="5500" dirty="0" smtClean="0"/>
              <a:t>Focus is on:</a:t>
            </a:r>
          </a:p>
          <a:p>
            <a:pPr lvl="1"/>
            <a:r>
              <a:rPr lang="en-US" sz="5500" dirty="0"/>
              <a:t>M</a:t>
            </a:r>
            <a:r>
              <a:rPr lang="en-US" sz="5500" dirty="0" smtClean="0">
                <a:solidFill>
                  <a:srgbClr val="000000"/>
                </a:solidFill>
                <a:ea typeface="Times New Roman"/>
              </a:rPr>
              <a:t>anufacturers </a:t>
            </a:r>
            <a:r>
              <a:rPr lang="en-US" sz="5500" dirty="0">
                <a:solidFill>
                  <a:srgbClr val="000000"/>
                </a:solidFill>
                <a:ea typeface="Times New Roman"/>
              </a:rPr>
              <a:t>whose products make up a significant proportion of national sales in one or more </a:t>
            </a:r>
            <a:r>
              <a:rPr lang="en-US" sz="5500" dirty="0" smtClean="0">
                <a:solidFill>
                  <a:srgbClr val="000000"/>
                </a:solidFill>
                <a:ea typeface="Times New Roman"/>
              </a:rPr>
              <a:t>categories</a:t>
            </a:r>
          </a:p>
          <a:p>
            <a:pPr lvl="1"/>
            <a:r>
              <a:rPr lang="en-US" sz="5500" dirty="0" smtClean="0">
                <a:solidFill>
                  <a:srgbClr val="000000"/>
                </a:solidFill>
                <a:ea typeface="Times New Roman"/>
              </a:rPr>
              <a:t>Restaurant </a:t>
            </a:r>
            <a:r>
              <a:rPr lang="en-US" sz="5500" dirty="0">
                <a:solidFill>
                  <a:srgbClr val="000000"/>
                </a:solidFill>
                <a:ea typeface="Times New Roman"/>
              </a:rPr>
              <a:t>and similar retail food chains that are national or regional in </a:t>
            </a:r>
            <a:r>
              <a:rPr lang="en-US" sz="5500" dirty="0" smtClean="0">
                <a:solidFill>
                  <a:srgbClr val="000000"/>
                </a:solidFill>
                <a:ea typeface="Times New Roman"/>
              </a:rPr>
              <a:t>scope</a:t>
            </a:r>
          </a:p>
          <a:p>
            <a:r>
              <a:rPr lang="en-US" sz="5500" dirty="0" smtClean="0"/>
              <a:t>Intended to provide more weight </a:t>
            </a:r>
            <a:r>
              <a:rPr lang="en-US" sz="5500" dirty="0"/>
              <a:t>to commonly consumed </a:t>
            </a:r>
            <a:r>
              <a:rPr lang="en-US" sz="5500" dirty="0" smtClean="0"/>
              <a:t>products—the </a:t>
            </a:r>
            <a:r>
              <a:rPr lang="en-US" sz="5500" dirty="0"/>
              <a:t>dominant sellers in each </a:t>
            </a:r>
            <a:r>
              <a:rPr lang="en-US" sz="5500" dirty="0" smtClean="0"/>
              <a:t>category</a:t>
            </a:r>
          </a:p>
          <a:p>
            <a:r>
              <a:rPr lang="en-US" sz="5500" dirty="0" smtClean="0"/>
              <a:t>More </a:t>
            </a:r>
            <a:r>
              <a:rPr lang="en-US" sz="5500" dirty="0"/>
              <a:t>reflective of the </a:t>
            </a:r>
            <a:r>
              <a:rPr lang="en-US" sz="5500" dirty="0" smtClean="0"/>
              <a:t>sodium intake from the U.S. </a:t>
            </a:r>
            <a:r>
              <a:rPr lang="en-US" sz="5500" dirty="0"/>
              <a:t>food </a:t>
            </a:r>
            <a:r>
              <a:rPr lang="en-US" sz="5500" dirty="0" smtClean="0"/>
              <a:t>supply (10% of products account for top 80% of sales)</a:t>
            </a:r>
          </a:p>
          <a:p>
            <a:r>
              <a:rPr lang="en-US" sz="5500" dirty="0" smtClean="0"/>
              <a:t>Company could assess own portfolio </a:t>
            </a:r>
            <a:r>
              <a:rPr lang="en-US" sz="5500" dirty="0"/>
              <a:t>of </a:t>
            </a:r>
            <a:r>
              <a:rPr lang="en-US" sz="5500" dirty="0" smtClean="0"/>
              <a:t>products </a:t>
            </a:r>
            <a:r>
              <a:rPr lang="en-US" sz="5500" dirty="0"/>
              <a:t>against </a:t>
            </a:r>
            <a:r>
              <a:rPr lang="en-US" sz="5500" dirty="0" smtClean="0"/>
              <a:t>category targets </a:t>
            </a:r>
            <a:r>
              <a:rPr lang="en-US" sz="5500" dirty="0"/>
              <a:t>by </a:t>
            </a:r>
            <a:r>
              <a:rPr lang="en-US" sz="5500" dirty="0" smtClean="0"/>
              <a:t>determining sales-weighted mean for products in a category</a:t>
            </a:r>
            <a:endParaRPr lang="en-US" sz="2000" dirty="0" smtClean="0"/>
          </a:p>
        </p:txBody>
      </p:sp>
      <p:sp>
        <p:nvSpPr>
          <p:cNvPr id="5" name="Slide Number Placeholder 4"/>
          <p:cNvSpPr>
            <a:spLocks noGrp="1"/>
          </p:cNvSpPr>
          <p:nvPr>
            <p:ph type="sldNum" sz="quarter" idx="12"/>
          </p:nvPr>
        </p:nvSpPr>
        <p:spPr/>
        <p:txBody>
          <a:bodyPr/>
          <a:lstStyle/>
          <a:p>
            <a:fld id="{79C0F751-E2BC-6044-99CB-3FD3E60B4921}"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655901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1"/>
          <p:cNvSpPr>
            <a:spLocks noGrp="1"/>
          </p:cNvSpPr>
          <p:nvPr>
            <p:ph type="title"/>
          </p:nvPr>
        </p:nvSpPr>
        <p:spPr>
          <a:xfrm>
            <a:off x="479534" y="1066800"/>
            <a:ext cx="8229600" cy="1143000"/>
          </a:xfrm>
        </p:spPr>
        <p:txBody>
          <a:bodyPr>
            <a:normAutofit fontScale="90000"/>
          </a:bodyPr>
          <a:lstStyle/>
          <a:p>
            <a:r>
              <a:rPr lang="en-US" altLang="en-US" b="1" dirty="0" smtClean="0"/>
              <a:t>Calculating Upper </a:t>
            </a:r>
            <a:r>
              <a:rPr lang="en-US" altLang="en-US" b="1" dirty="0"/>
              <a:t>Bounds</a:t>
            </a:r>
            <a:br>
              <a:rPr lang="en-US" altLang="en-US" b="1" dirty="0"/>
            </a:br>
            <a:r>
              <a:rPr lang="en-US" altLang="en-US" sz="2700" b="1" i="1" dirty="0"/>
              <a:t>What was taken into account? </a:t>
            </a:r>
            <a:endParaRPr lang="en-US" altLang="en-US" sz="2700" b="1" i="1" dirty="0" smtClean="0"/>
          </a:p>
        </p:txBody>
      </p:sp>
      <p:sp>
        <p:nvSpPr>
          <p:cNvPr id="3" name="Text Placeholder 2"/>
          <p:cNvSpPr>
            <a:spLocks noGrp="1"/>
          </p:cNvSpPr>
          <p:nvPr>
            <p:ph idx="1"/>
          </p:nvPr>
        </p:nvSpPr>
        <p:spPr/>
        <p:txBody>
          <a:bodyPr/>
          <a:lstStyle/>
          <a:p>
            <a:pPr marL="0" indent="0">
              <a:buNone/>
              <a:defRPr/>
            </a:pPr>
            <a:endParaRPr lang="en-US" altLang="en-US" dirty="0" smtClean="0"/>
          </a:p>
          <a:p>
            <a:pPr>
              <a:defRPr/>
            </a:pPr>
            <a:endParaRPr lang="en-US" altLang="en-US" dirty="0" smtClean="0"/>
          </a:p>
        </p:txBody>
      </p:sp>
      <p:grpSp>
        <p:nvGrpSpPr>
          <p:cNvPr id="9" name="Group 8" descr="This is a picture of how to calculate upper bounds.  The general calculation is the percentile of 2010 baseline distribution plus the percentage of target mean and divide by 2.  To calculate the short-term upper bound you take the 80th percentile of baseline distribution add 130 percent of the short term mean and divide 2.  To calculate the long-term upper bound you take the 60th percentile of baseline distribution and add the 130 percent of the long-term mean and divide by 2. " title="Calculating Upper Bounds - What was taken into account?"/>
          <p:cNvGrpSpPr/>
          <p:nvPr/>
        </p:nvGrpSpPr>
        <p:grpSpPr>
          <a:xfrm>
            <a:off x="623119" y="2566315"/>
            <a:ext cx="7542654" cy="3608855"/>
            <a:chOff x="495300" y="2653750"/>
            <a:chExt cx="7542654" cy="3608855"/>
          </a:xfrm>
        </p:grpSpPr>
        <p:sp>
          <p:nvSpPr>
            <p:cNvPr id="2" name="Rectangle 1"/>
            <p:cNvSpPr/>
            <p:nvPr/>
          </p:nvSpPr>
          <p:spPr>
            <a:xfrm>
              <a:off x="1981200" y="2683489"/>
              <a:ext cx="1790700" cy="82296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t>Percentile  of 2010 baseline distribution</a:t>
              </a:r>
              <a:endParaRPr lang="en-US" b="1" dirty="0"/>
            </a:p>
          </p:txBody>
        </p:sp>
        <p:sp>
          <p:nvSpPr>
            <p:cNvPr id="6" name="Rectangle 5"/>
            <p:cNvSpPr/>
            <p:nvPr/>
          </p:nvSpPr>
          <p:spPr>
            <a:xfrm>
              <a:off x="4795258" y="2653750"/>
              <a:ext cx="1765300" cy="82296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t>Percentage </a:t>
              </a:r>
              <a:r>
                <a:rPr lang="en-US" b="1" dirty="0"/>
                <a:t>of target </a:t>
              </a:r>
              <a:r>
                <a:rPr lang="en-US" b="1" dirty="0" smtClean="0"/>
                <a:t>mean</a:t>
              </a:r>
              <a:endParaRPr lang="en-US" b="1" dirty="0"/>
            </a:p>
          </p:txBody>
        </p:sp>
        <p:sp>
          <p:nvSpPr>
            <p:cNvPr id="7" name="Rectangle 6"/>
            <p:cNvSpPr/>
            <p:nvPr/>
          </p:nvSpPr>
          <p:spPr>
            <a:xfrm>
              <a:off x="4795257" y="3824205"/>
              <a:ext cx="1765300" cy="99060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130% of </a:t>
              </a:r>
              <a:r>
                <a:rPr lang="en-US" b="1" dirty="0" smtClean="0"/>
                <a:t>Short-term mean</a:t>
              </a:r>
              <a:endParaRPr lang="en-US" b="1" dirty="0"/>
            </a:p>
          </p:txBody>
        </p:sp>
        <p:sp>
          <p:nvSpPr>
            <p:cNvPr id="8" name="Rectangle 7"/>
            <p:cNvSpPr/>
            <p:nvPr/>
          </p:nvSpPr>
          <p:spPr>
            <a:xfrm>
              <a:off x="1981200" y="3810000"/>
              <a:ext cx="1790700" cy="99060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80th percentile </a:t>
              </a:r>
              <a:r>
                <a:rPr lang="en-US" b="1" dirty="0" smtClean="0"/>
                <a:t>of baseline distribution</a:t>
              </a:r>
              <a:endParaRPr lang="en-US" b="1" dirty="0"/>
            </a:p>
          </p:txBody>
        </p:sp>
        <p:sp>
          <p:nvSpPr>
            <p:cNvPr id="10" name="Rectangle 9"/>
            <p:cNvSpPr/>
            <p:nvPr/>
          </p:nvSpPr>
          <p:spPr>
            <a:xfrm>
              <a:off x="2000250" y="5202238"/>
              <a:ext cx="1771650" cy="99060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b="1" dirty="0"/>
                <a:t>60th percentile </a:t>
              </a:r>
              <a:r>
                <a:rPr lang="en-US" b="1" dirty="0" smtClean="0"/>
                <a:t>of baseline distribution</a:t>
              </a:r>
              <a:endParaRPr lang="en-US" b="1" dirty="0"/>
            </a:p>
          </p:txBody>
        </p:sp>
        <p:sp>
          <p:nvSpPr>
            <p:cNvPr id="11" name="Rectangle 10"/>
            <p:cNvSpPr/>
            <p:nvPr/>
          </p:nvSpPr>
          <p:spPr>
            <a:xfrm>
              <a:off x="4795257" y="5272005"/>
              <a:ext cx="1765300" cy="99060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b="1" dirty="0"/>
                <a:t>130% of </a:t>
              </a:r>
              <a:r>
                <a:rPr lang="en-US" b="1" dirty="0" smtClean="0"/>
                <a:t>long-term</a:t>
              </a:r>
            </a:p>
            <a:p>
              <a:pPr algn="ctr">
                <a:defRPr/>
              </a:pPr>
              <a:r>
                <a:rPr lang="en-US" b="1" dirty="0" smtClean="0"/>
                <a:t>mean</a:t>
              </a:r>
              <a:endParaRPr lang="en-US" b="1" dirty="0"/>
            </a:p>
          </p:txBody>
        </p:sp>
        <p:sp>
          <p:nvSpPr>
            <p:cNvPr id="22" name="Rounded Rectangle 21"/>
            <p:cNvSpPr/>
            <p:nvPr/>
          </p:nvSpPr>
          <p:spPr>
            <a:xfrm>
              <a:off x="495300" y="3909848"/>
              <a:ext cx="1371600"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b="1" dirty="0" smtClean="0"/>
                <a:t>Short-term Upper Bound</a:t>
              </a:r>
              <a:endParaRPr lang="en-US" b="1" dirty="0"/>
            </a:p>
          </p:txBody>
        </p:sp>
        <p:sp>
          <p:nvSpPr>
            <p:cNvPr id="24" name="Rounded Rectangle 23"/>
            <p:cNvSpPr/>
            <p:nvPr/>
          </p:nvSpPr>
          <p:spPr>
            <a:xfrm>
              <a:off x="495300" y="5281448"/>
              <a:ext cx="1371600"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b="1" dirty="0" smtClean="0"/>
                <a:t>Long-term Upper Bound</a:t>
              </a:r>
              <a:endParaRPr lang="en-US" b="1" dirty="0"/>
            </a:p>
          </p:txBody>
        </p:sp>
        <p:sp>
          <p:nvSpPr>
            <p:cNvPr id="25" name="Cross 24"/>
            <p:cNvSpPr/>
            <p:nvPr/>
          </p:nvSpPr>
          <p:spPr>
            <a:xfrm>
              <a:off x="4144196" y="2991116"/>
              <a:ext cx="274320" cy="274320"/>
            </a:xfrm>
            <a:prstGeom prst="plus">
              <a:avLst>
                <a:gd name="adj" fmla="val 425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4120126" y="4206240"/>
              <a:ext cx="274320" cy="274320"/>
            </a:xfrm>
            <a:prstGeom prst="plus">
              <a:avLst>
                <a:gd name="adj" fmla="val 425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4120126" y="5585855"/>
              <a:ext cx="274320" cy="274320"/>
            </a:xfrm>
            <a:prstGeom prst="plus">
              <a:avLst>
                <a:gd name="adj" fmla="val 425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381056" y="2908242"/>
              <a:ext cx="609600" cy="584775"/>
            </a:xfrm>
            <a:prstGeom prst="rect">
              <a:avLst/>
            </a:prstGeom>
            <a:noFill/>
          </p:spPr>
          <p:txBody>
            <a:bodyPr wrap="square" rtlCol="0">
              <a:spAutoFit/>
            </a:bodyPr>
            <a:lstStyle/>
            <a:p>
              <a:r>
                <a:rPr lang="en-US" sz="3200" b="1" dirty="0" smtClean="0"/>
                <a:t>2</a:t>
              </a:r>
              <a:endParaRPr lang="en-US" sz="3200" b="1" dirty="0"/>
            </a:p>
          </p:txBody>
        </p:sp>
        <p:sp>
          <p:nvSpPr>
            <p:cNvPr id="33" name="TextBox 32"/>
            <p:cNvSpPr txBox="1"/>
            <p:nvPr/>
          </p:nvSpPr>
          <p:spPr>
            <a:xfrm>
              <a:off x="7381056" y="4067319"/>
              <a:ext cx="609600" cy="584775"/>
            </a:xfrm>
            <a:prstGeom prst="rect">
              <a:avLst/>
            </a:prstGeom>
            <a:noFill/>
          </p:spPr>
          <p:txBody>
            <a:bodyPr wrap="square" rtlCol="0">
              <a:spAutoFit/>
            </a:bodyPr>
            <a:lstStyle/>
            <a:p>
              <a:r>
                <a:rPr lang="en-US" sz="3200" b="1" dirty="0" smtClean="0"/>
                <a:t>2</a:t>
              </a:r>
              <a:endParaRPr lang="en-US" sz="3200" b="1" dirty="0"/>
            </a:p>
          </p:txBody>
        </p:sp>
        <p:sp>
          <p:nvSpPr>
            <p:cNvPr id="34" name="TextBox 33"/>
            <p:cNvSpPr txBox="1"/>
            <p:nvPr/>
          </p:nvSpPr>
          <p:spPr>
            <a:xfrm>
              <a:off x="7428354" y="5472540"/>
              <a:ext cx="609600" cy="584775"/>
            </a:xfrm>
            <a:prstGeom prst="rect">
              <a:avLst/>
            </a:prstGeom>
            <a:noFill/>
          </p:spPr>
          <p:txBody>
            <a:bodyPr wrap="square" rtlCol="0">
              <a:spAutoFit/>
            </a:bodyPr>
            <a:lstStyle/>
            <a:p>
              <a:r>
                <a:rPr lang="en-US" sz="3200" b="1" dirty="0" smtClean="0"/>
                <a:t>2</a:t>
              </a:r>
              <a:endParaRPr lang="en-US" sz="3200" b="1" dirty="0"/>
            </a:p>
          </p:txBody>
        </p:sp>
        <p:sp>
          <p:nvSpPr>
            <p:cNvPr id="4" name="TextBox 3"/>
            <p:cNvSpPr txBox="1"/>
            <p:nvPr/>
          </p:nvSpPr>
          <p:spPr>
            <a:xfrm>
              <a:off x="6816299" y="2737832"/>
              <a:ext cx="490840" cy="830997"/>
            </a:xfrm>
            <a:prstGeom prst="rect">
              <a:avLst/>
            </a:prstGeom>
            <a:noFill/>
          </p:spPr>
          <p:txBody>
            <a:bodyPr wrap="none" rtlCol="0">
              <a:spAutoFit/>
            </a:bodyPr>
            <a:lstStyle/>
            <a:p>
              <a:r>
                <a:rPr lang="en-US" sz="4800" b="1" dirty="0" smtClean="0"/>
                <a:t>÷</a:t>
              </a:r>
              <a:endParaRPr lang="en-US" sz="4800" b="1" dirty="0"/>
            </a:p>
          </p:txBody>
        </p:sp>
        <p:sp>
          <p:nvSpPr>
            <p:cNvPr id="23" name="TextBox 22"/>
            <p:cNvSpPr txBox="1"/>
            <p:nvPr/>
          </p:nvSpPr>
          <p:spPr>
            <a:xfrm>
              <a:off x="6855536" y="4009558"/>
              <a:ext cx="490840" cy="830997"/>
            </a:xfrm>
            <a:prstGeom prst="rect">
              <a:avLst/>
            </a:prstGeom>
            <a:noFill/>
          </p:spPr>
          <p:txBody>
            <a:bodyPr wrap="none" rtlCol="0">
              <a:spAutoFit/>
            </a:bodyPr>
            <a:lstStyle/>
            <a:p>
              <a:r>
                <a:rPr lang="en-US" sz="4800" b="1" dirty="0" smtClean="0"/>
                <a:t>÷</a:t>
              </a:r>
              <a:endParaRPr lang="en-US" sz="4800" b="1" dirty="0"/>
            </a:p>
          </p:txBody>
        </p:sp>
        <p:sp>
          <p:nvSpPr>
            <p:cNvPr id="29" name="TextBox 28"/>
            <p:cNvSpPr txBox="1"/>
            <p:nvPr/>
          </p:nvSpPr>
          <p:spPr>
            <a:xfrm>
              <a:off x="6887068" y="5349428"/>
              <a:ext cx="490840" cy="830997"/>
            </a:xfrm>
            <a:prstGeom prst="rect">
              <a:avLst/>
            </a:prstGeom>
            <a:noFill/>
          </p:spPr>
          <p:txBody>
            <a:bodyPr wrap="none" rtlCol="0">
              <a:spAutoFit/>
            </a:bodyPr>
            <a:lstStyle/>
            <a:p>
              <a:r>
                <a:rPr lang="en-US" sz="4800" b="1" dirty="0" smtClean="0"/>
                <a:t>÷</a:t>
              </a:r>
              <a:endParaRPr lang="en-US" sz="4800" b="1" dirty="0"/>
            </a:p>
          </p:txBody>
        </p:sp>
        <p:sp>
          <p:nvSpPr>
            <p:cNvPr id="5" name="TextBox 4"/>
            <p:cNvSpPr txBox="1"/>
            <p:nvPr/>
          </p:nvSpPr>
          <p:spPr>
            <a:xfrm>
              <a:off x="495300" y="2737832"/>
              <a:ext cx="1371601" cy="646331"/>
            </a:xfrm>
            <a:prstGeom prst="rect">
              <a:avLst/>
            </a:prstGeom>
            <a:noFill/>
          </p:spPr>
          <p:txBody>
            <a:bodyPr wrap="square" rtlCol="0">
              <a:spAutoFit/>
            </a:bodyPr>
            <a:lstStyle/>
            <a:p>
              <a:pPr algn="ctr"/>
              <a:r>
                <a:rPr lang="en-US" b="1" dirty="0" smtClean="0"/>
                <a:t>General Calculation</a:t>
              </a:r>
              <a:endParaRPr lang="en-US" b="1" dirty="0"/>
            </a:p>
          </p:txBody>
        </p:sp>
      </p:grpSp>
      <p:cxnSp>
        <p:nvCxnSpPr>
          <p:cNvPr id="12" name="Straight Connector 11"/>
          <p:cNvCxnSpPr/>
          <p:nvPr/>
        </p:nvCxnSpPr>
        <p:spPr>
          <a:xfrm>
            <a:off x="495300" y="3694957"/>
            <a:ext cx="7810500" cy="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392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33400"/>
            <a:ext cx="3008313" cy="1162050"/>
          </a:xfrm>
        </p:spPr>
        <p:txBody>
          <a:bodyPr>
            <a:normAutofit/>
          </a:bodyPr>
          <a:lstStyle/>
          <a:p>
            <a:r>
              <a:rPr lang="en-US" sz="4400" b="1" dirty="0" smtClean="0"/>
              <a:t>Target Table</a:t>
            </a:r>
            <a:endParaRPr lang="en-US" sz="4400" b="1" dirty="0"/>
          </a:p>
        </p:txBody>
      </p:sp>
      <p:sp>
        <p:nvSpPr>
          <p:cNvPr id="8" name="Text Placeholder 7"/>
          <p:cNvSpPr>
            <a:spLocks noGrp="1"/>
          </p:cNvSpPr>
          <p:nvPr>
            <p:ph type="body" sz="half" idx="2"/>
          </p:nvPr>
        </p:nvSpPr>
        <p:spPr>
          <a:xfrm>
            <a:off x="838200" y="6007100"/>
            <a:ext cx="8458200" cy="774700"/>
          </a:xfrm>
        </p:spPr>
        <p:txBody>
          <a:bodyPr/>
          <a:lstStyle/>
          <a:p>
            <a:pPr lvl="0"/>
            <a:r>
              <a:rPr lang="en-US" dirty="0"/>
              <a:t>P = Packaged; R = Restaurant; both = P and R; (baseline values are based on data available for P and R)</a:t>
            </a:r>
          </a:p>
          <a:p>
            <a:pPr lvl="0"/>
            <a:r>
              <a:rPr lang="en-US" dirty="0"/>
              <a:t>All values are in milligrams (mg) per 100 grams (g)</a:t>
            </a:r>
          </a:p>
          <a:p>
            <a:endParaRPr lang="en-US" dirty="0"/>
          </a:p>
        </p:txBody>
      </p:sp>
      <p:sp>
        <p:nvSpPr>
          <p:cNvPr id="4" name="Slide Number Placeholder 3"/>
          <p:cNvSpPr>
            <a:spLocks noGrp="1"/>
          </p:cNvSpPr>
          <p:nvPr>
            <p:ph type="sldNum" sz="quarter" idx="12"/>
          </p:nvPr>
        </p:nvSpPr>
        <p:spPr/>
        <p:txBody>
          <a:bodyPr/>
          <a:lstStyle/>
          <a:p>
            <a:fld id="{79C0F751-E2BC-6044-99CB-3FD3E60B4921}" type="slidenum">
              <a:rPr lang="en-US" smtClean="0">
                <a:solidFill>
                  <a:prstClr val="black">
                    <a:tint val="75000"/>
                  </a:prstClr>
                </a:solidFill>
              </a:rPr>
              <a:pPr/>
              <a:t>16</a:t>
            </a:fld>
            <a:endParaRPr lang="en-US" dirty="0">
              <a:solidFill>
                <a:prstClr val="black">
                  <a:tint val="75000"/>
                </a:prstClr>
              </a:solidFill>
            </a:endParaRPr>
          </a:p>
        </p:txBody>
      </p:sp>
      <p:pic>
        <p:nvPicPr>
          <p:cNvPr id="10" name="Content Placeholder 7" descr="Target Table Screensh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1370"/>
            <a:ext cx="8534399" cy="4525963"/>
          </a:xfrm>
        </p:spPr>
      </p:pic>
    </p:spTree>
    <p:extLst>
      <p:ext uri="{BB962C8B-B14F-4D97-AF65-F5344CB8AC3E}">
        <p14:creationId xmlns:p14="http://schemas.microsoft.com/office/powerpoint/2010/main" val="2737254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descr="Bar graph of top selling products on market that shows how sodium concentrations compare (mg/100g). Baseline, FDA short- and long-term targets are overlaid. Many products already meeting short- and long-term targets. X-Axis=Number of products; Y-Axis=Sodium Concentration (mg Na/100g).&#10;" title="Sample Category: Precooked Sausage (Graph)"/>
          <p:cNvGraphicFramePr>
            <a:graphicFrameLocks noGrp="1"/>
          </p:cNvGraphicFramePr>
          <p:nvPr>
            <p:ph sz="half" idx="2"/>
            <p:extLst>
              <p:ext uri="{D42A27DB-BD31-4B8C-83A1-F6EECF244321}">
                <p14:modId xmlns:p14="http://schemas.microsoft.com/office/powerpoint/2010/main" val="2477982113"/>
              </p:ext>
            </p:extLst>
          </p:nvPr>
        </p:nvGraphicFramePr>
        <p:xfrm>
          <a:off x="152400" y="819418"/>
          <a:ext cx="8839200" cy="5287963"/>
        </p:xfrm>
        <a:graphic>
          <a:graphicData uri="http://schemas.openxmlformats.org/drawingml/2006/chart">
            <c:chart xmlns:c="http://schemas.openxmlformats.org/drawingml/2006/chart" xmlns:r="http://schemas.openxmlformats.org/officeDocument/2006/relationships" r:id="rId3"/>
          </a:graphicData>
        </a:graphic>
      </p:graphicFrame>
      <p:sp>
        <p:nvSpPr>
          <p:cNvPr id="99330" name="Title 1"/>
          <p:cNvSpPr>
            <a:spLocks noGrp="1"/>
          </p:cNvSpPr>
          <p:nvPr>
            <p:ph type="title"/>
          </p:nvPr>
        </p:nvSpPr>
        <p:spPr>
          <a:xfrm>
            <a:off x="457200" y="685800"/>
            <a:ext cx="8229600" cy="1143000"/>
          </a:xfrm>
        </p:spPr>
        <p:txBody>
          <a:bodyPr>
            <a:noAutofit/>
          </a:bodyPr>
          <a:lstStyle/>
          <a:p>
            <a:pPr eaLnBrk="1" hangingPunct="1"/>
            <a:r>
              <a:rPr lang="en-US" sz="3600" b="1" kern="1200" dirty="0" smtClean="0">
                <a:solidFill>
                  <a:schemeClr val="tx1"/>
                </a:solidFill>
                <a:effectLst/>
              </a:rPr>
              <a:t>Sample Category: Precooked Sausage</a:t>
            </a:r>
            <a:endParaRPr lang="en-US" altLang="en-US" sz="3600" b="1" i="1" dirty="0" smtClean="0">
              <a:solidFill>
                <a:srgbClr val="C00000"/>
              </a:solidFill>
            </a:endParaRPr>
          </a:p>
        </p:txBody>
      </p:sp>
      <p:sp>
        <p:nvSpPr>
          <p:cNvPr id="4" name="Text Placeholder 3"/>
          <p:cNvSpPr>
            <a:spLocks noGrp="1"/>
          </p:cNvSpPr>
          <p:nvPr>
            <p:ph type="body" idx="1"/>
          </p:nvPr>
        </p:nvSpPr>
        <p:spPr>
          <a:xfrm>
            <a:off x="4953000" y="1524000"/>
            <a:ext cx="4186052" cy="1371600"/>
          </a:xfrm>
          <a:solidFill>
            <a:srgbClr val="FFFF66"/>
          </a:solidFill>
        </p:spPr>
        <p:txBody>
          <a:bodyPr>
            <a:normAutofit fontScale="62500" lnSpcReduction="20000"/>
          </a:bodyPr>
          <a:lstStyle/>
          <a:p>
            <a:pPr marL="285750" indent="-285750">
              <a:lnSpc>
                <a:spcPct val="115000"/>
              </a:lnSpc>
              <a:spcBef>
                <a:spcPct val="0"/>
              </a:spcBef>
              <a:buFont typeface="Arial" panose="020B0604020202020204" pitchFamily="34" charset="0"/>
              <a:buChar char="•"/>
            </a:pPr>
            <a:r>
              <a:rPr lang="en-US" altLang="en-US" sz="2000" dirty="0">
                <a:ea typeface="Calibri" pitchFamily="34" charset="0"/>
                <a:cs typeface="Times New Roman" pitchFamily="18" charset="0"/>
              </a:rPr>
              <a:t>Top selling products on market</a:t>
            </a:r>
          </a:p>
          <a:p>
            <a:pPr marL="285750" indent="-285750">
              <a:lnSpc>
                <a:spcPct val="115000"/>
              </a:lnSpc>
              <a:spcBef>
                <a:spcPct val="0"/>
              </a:spcBef>
              <a:buFont typeface="Arial" panose="020B0604020202020204" pitchFamily="34" charset="0"/>
              <a:buChar char="•"/>
            </a:pPr>
            <a:r>
              <a:rPr lang="en-US" altLang="en-US" sz="2000" dirty="0">
                <a:ea typeface="Calibri" pitchFamily="34" charset="0"/>
                <a:cs typeface="Times New Roman" pitchFamily="18" charset="0"/>
              </a:rPr>
              <a:t>Shows how sodium concentrations compare (mg/100g)</a:t>
            </a:r>
          </a:p>
          <a:p>
            <a:pPr marL="285750" indent="-285750">
              <a:lnSpc>
                <a:spcPct val="115000"/>
              </a:lnSpc>
              <a:spcBef>
                <a:spcPct val="0"/>
              </a:spcBef>
              <a:buFont typeface="Arial" panose="020B0604020202020204" pitchFamily="34" charset="0"/>
              <a:buChar char="•"/>
            </a:pPr>
            <a:r>
              <a:rPr lang="en-US" altLang="en-US" sz="2000" dirty="0">
                <a:ea typeface="Calibri" pitchFamily="34" charset="0"/>
                <a:cs typeface="Times New Roman" pitchFamily="18" charset="0"/>
              </a:rPr>
              <a:t>Baseline, FDA short- and long-term targets overlaid</a:t>
            </a:r>
          </a:p>
          <a:p>
            <a:pPr marL="285750" indent="-285750">
              <a:lnSpc>
                <a:spcPct val="115000"/>
              </a:lnSpc>
              <a:spcBef>
                <a:spcPct val="0"/>
              </a:spcBef>
              <a:buFont typeface="Arial" panose="020B0604020202020204" pitchFamily="34" charset="0"/>
              <a:buChar char="•"/>
            </a:pPr>
            <a:r>
              <a:rPr lang="en-US" altLang="en-US" sz="2000" dirty="0">
                <a:ea typeface="Calibri" pitchFamily="34" charset="0"/>
                <a:cs typeface="Times New Roman" pitchFamily="18" charset="0"/>
              </a:rPr>
              <a:t>Many products already meeting short- and long-term </a:t>
            </a:r>
            <a:r>
              <a:rPr lang="en-US" altLang="en-US" sz="2000" dirty="0" smtClean="0">
                <a:ea typeface="Calibri" pitchFamily="34" charset="0"/>
                <a:cs typeface="Times New Roman" pitchFamily="18" charset="0"/>
              </a:rPr>
              <a:t>targets</a:t>
            </a:r>
          </a:p>
        </p:txBody>
      </p:sp>
      <p:sp>
        <p:nvSpPr>
          <p:cNvPr id="7" name="Text Placeholder 6"/>
          <p:cNvSpPr>
            <a:spLocks noGrp="1"/>
          </p:cNvSpPr>
          <p:nvPr>
            <p:ph type="body" sz="quarter" idx="3"/>
          </p:nvPr>
        </p:nvSpPr>
        <p:spPr>
          <a:xfrm>
            <a:off x="304800" y="6370638"/>
            <a:ext cx="8610600" cy="639762"/>
          </a:xfrm>
        </p:spPr>
        <p:txBody>
          <a:bodyPr>
            <a:normAutofit/>
          </a:bodyPr>
          <a:lstStyle/>
          <a:p>
            <a:r>
              <a:rPr lang="en-US" sz="1400" b="0" dirty="0"/>
              <a:t>Note: Data on the number of products was obtained from Nielsen. Sodium concentration values were calculated from sodium values on nutrition labels obtained from </a:t>
            </a:r>
            <a:r>
              <a:rPr lang="en-US" sz="1400" b="0" dirty="0" err="1"/>
              <a:t>Gladson</a:t>
            </a:r>
            <a:r>
              <a:rPr lang="en-US" sz="1400" b="0" dirty="0"/>
              <a:t> and Mintel.</a:t>
            </a:r>
          </a:p>
          <a:p>
            <a:endParaRPr lang="en-US" sz="1400" b="0" dirty="0"/>
          </a:p>
        </p:txBody>
      </p:sp>
      <p:sp>
        <p:nvSpPr>
          <p:cNvPr id="2" name="Slide Number Placeholder 1"/>
          <p:cNvSpPr>
            <a:spLocks noGrp="1"/>
          </p:cNvSpPr>
          <p:nvPr>
            <p:ph type="sldNum" sz="quarter" idx="12"/>
          </p:nvPr>
        </p:nvSpPr>
        <p:spPr/>
        <p:txBody>
          <a:bodyPr/>
          <a:lstStyle/>
          <a:p>
            <a:fld id="{79C0F751-E2BC-6044-99CB-3FD3E60B4921}" type="slidenum">
              <a:rPr lang="en-US" smtClean="0">
                <a:solidFill>
                  <a:prstClr val="black">
                    <a:tint val="75000"/>
                  </a:prstClr>
                </a:solidFill>
              </a:rPr>
              <a:pPr/>
              <a:t>17</a:t>
            </a:fld>
            <a:endParaRPr lang="en-US" dirty="0">
              <a:solidFill>
                <a:prstClr val="black">
                  <a:tint val="75000"/>
                </a:prstClr>
              </a:solidFill>
            </a:endParaRPr>
          </a:p>
        </p:txBody>
      </p:sp>
      <p:sp>
        <p:nvSpPr>
          <p:cNvPr id="11" name="Rounded Rectangle 10"/>
          <p:cNvSpPr/>
          <p:nvPr/>
        </p:nvSpPr>
        <p:spPr>
          <a:xfrm flipV="1">
            <a:off x="5198424" y="5819900"/>
            <a:ext cx="2521525" cy="2548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872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838200"/>
            <a:ext cx="8686800" cy="1066800"/>
          </a:xfrm>
        </p:spPr>
        <p:txBody>
          <a:bodyPr>
            <a:noAutofit/>
          </a:bodyPr>
          <a:lstStyle/>
          <a:p>
            <a:pPr algn="ctr"/>
            <a:r>
              <a:rPr lang="en-US" altLang="en-US" sz="3200" b="1" dirty="0"/>
              <a:t>Sample Category: </a:t>
            </a:r>
            <a:r>
              <a:rPr lang="en-US" altLang="en-US" sz="3200" b="1" dirty="0" smtClean="0"/>
              <a:t/>
            </a:r>
            <a:br>
              <a:rPr lang="en-US" altLang="en-US" sz="3200" b="1" dirty="0" smtClean="0"/>
            </a:br>
            <a:r>
              <a:rPr lang="en-US" sz="3200" b="1" dirty="0" smtClean="0"/>
              <a:t>Monterey Jack and Other Semi-Soft Cheese</a:t>
            </a:r>
            <a:endParaRPr lang="en-US" sz="3200" b="1" dirty="0"/>
          </a:p>
        </p:txBody>
      </p:sp>
      <p:graphicFrame>
        <p:nvGraphicFramePr>
          <p:cNvPr id="8" name="Content Placeholder 7" descr="Bar graph of top selling products on market that shows how sodium concentrations compare (mg/100g). Baseline, FDA short- and long-term targets are overlaid. Many products already meeting short- and long-term targets. X-Axis=Number of products; Y-Axis=Sodium Concentration (mg Na/100g)." title="Sample Category: Monterey Jack and Other Semi-Soft Cheese (Graph)"/>
          <p:cNvGraphicFramePr>
            <a:graphicFrameLocks noGrp="1"/>
          </p:cNvGraphicFramePr>
          <p:nvPr>
            <p:ph idx="1"/>
            <p:extLst>
              <p:ext uri="{D42A27DB-BD31-4B8C-83A1-F6EECF244321}">
                <p14:modId xmlns:p14="http://schemas.microsoft.com/office/powerpoint/2010/main" val="1217876835"/>
              </p:ext>
            </p:extLst>
          </p:nvPr>
        </p:nvGraphicFramePr>
        <p:xfrm>
          <a:off x="152400" y="1752600"/>
          <a:ext cx="8763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half" idx="2"/>
          </p:nvPr>
        </p:nvSpPr>
        <p:spPr>
          <a:xfrm>
            <a:off x="304800" y="6159500"/>
            <a:ext cx="8534400" cy="850900"/>
          </a:xfrm>
        </p:spPr>
        <p:txBody>
          <a:bodyPr/>
          <a:lstStyle/>
          <a:p>
            <a:r>
              <a:rPr lang="en-US" dirty="0"/>
              <a:t>Note: Data on the number of products was obtained from Nielsen. Sodium concentration values were calculated from sodium values on nutrition labels obtained from </a:t>
            </a:r>
            <a:r>
              <a:rPr lang="en-US" dirty="0" err="1"/>
              <a:t>Gladson</a:t>
            </a:r>
            <a:r>
              <a:rPr lang="en-US" dirty="0"/>
              <a:t> and Mintel.</a:t>
            </a:r>
          </a:p>
          <a:p>
            <a:endParaRPr lang="en-US" dirty="0"/>
          </a:p>
        </p:txBody>
      </p:sp>
      <p:sp>
        <p:nvSpPr>
          <p:cNvPr id="4" name="Slide Number Placeholder 3"/>
          <p:cNvSpPr>
            <a:spLocks noGrp="1"/>
          </p:cNvSpPr>
          <p:nvPr>
            <p:ph type="sldNum" sz="quarter" idx="12"/>
          </p:nvPr>
        </p:nvSpPr>
        <p:spPr/>
        <p:txBody>
          <a:bodyPr/>
          <a:lstStyle/>
          <a:p>
            <a:fld id="{79C0F751-E2BC-6044-99CB-3FD3E60B4921}" type="slidenum">
              <a:rPr lang="en-US" smtClean="0">
                <a:solidFill>
                  <a:prstClr val="black">
                    <a:tint val="75000"/>
                  </a:prstClr>
                </a:solidFill>
              </a:rPr>
              <a:pPr/>
              <a:t>18</a:t>
            </a:fld>
            <a:endParaRPr lang="en-US" dirty="0">
              <a:solidFill>
                <a:prstClr val="black">
                  <a:tint val="75000"/>
                </a:prstClr>
              </a:solidFill>
            </a:endParaRPr>
          </a:p>
        </p:txBody>
      </p:sp>
      <p:sp>
        <p:nvSpPr>
          <p:cNvPr id="10" name="Rounded Rectangle 9"/>
          <p:cNvSpPr/>
          <p:nvPr/>
        </p:nvSpPr>
        <p:spPr>
          <a:xfrm>
            <a:off x="5486400" y="5638800"/>
            <a:ext cx="2971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025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Bar graph of top selling products on market that shows how sodium concentrations compare (mg/100g). Baseline, FDA short- and long-term targets are overlaid. Many products already meeting short- and long-term targets. X-Axis=Number of products; Y-Axis=Sodium Concentration (mg Na/100g)." title="Sample Category: Wheat and Mixed Grain Br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828800"/>
            <a:ext cx="7964807" cy="3825094"/>
          </a:xfrm>
          <a:prstGeom prst="rect">
            <a:avLst/>
          </a:prstGeom>
        </p:spPr>
      </p:pic>
      <p:sp>
        <p:nvSpPr>
          <p:cNvPr id="2" name="Title 1"/>
          <p:cNvSpPr>
            <a:spLocks noGrp="1"/>
          </p:cNvSpPr>
          <p:nvPr>
            <p:ph type="title"/>
          </p:nvPr>
        </p:nvSpPr>
        <p:spPr>
          <a:xfrm>
            <a:off x="457200" y="914400"/>
            <a:ext cx="8534400" cy="1066800"/>
          </a:xfrm>
        </p:spPr>
        <p:txBody>
          <a:bodyPr>
            <a:noAutofit/>
          </a:bodyPr>
          <a:lstStyle/>
          <a:p>
            <a:pPr algn="ctr"/>
            <a:r>
              <a:rPr lang="en-US" altLang="en-US" sz="3200" b="1" dirty="0"/>
              <a:t>Sample Category: </a:t>
            </a:r>
            <a:r>
              <a:rPr lang="en-US" altLang="en-US" sz="3200" b="1" dirty="0" smtClean="0"/>
              <a:t/>
            </a:r>
            <a:br>
              <a:rPr lang="en-US" altLang="en-US" sz="3200" b="1" dirty="0" smtClean="0"/>
            </a:br>
            <a:r>
              <a:rPr lang="en-US" sz="3200" b="1" dirty="0" smtClean="0"/>
              <a:t>Wheat </a:t>
            </a:r>
            <a:r>
              <a:rPr lang="en-US" sz="3200" b="1" dirty="0"/>
              <a:t>and Mixed Grain Bread </a:t>
            </a:r>
          </a:p>
        </p:txBody>
      </p:sp>
      <p:sp>
        <p:nvSpPr>
          <p:cNvPr id="8" name="Text Placeholder 7"/>
          <p:cNvSpPr>
            <a:spLocks noGrp="1"/>
          </p:cNvSpPr>
          <p:nvPr>
            <p:ph type="body" sz="half" idx="2"/>
          </p:nvPr>
        </p:nvSpPr>
        <p:spPr>
          <a:xfrm>
            <a:off x="381000" y="5638801"/>
            <a:ext cx="8534399" cy="1096376"/>
          </a:xfrm>
        </p:spPr>
        <p:txBody>
          <a:bodyPr>
            <a:normAutofit fontScale="92500" lnSpcReduction="20000"/>
          </a:bodyPr>
          <a:lstStyle/>
          <a:p>
            <a:pPr algn="ctr"/>
            <a:r>
              <a:rPr lang="en-US" sz="2200" b="1" dirty="0"/>
              <a:t>Sodium Concentration (mg Na/100g)            n = 69 products; 35 brands</a:t>
            </a:r>
          </a:p>
          <a:p>
            <a:endParaRPr lang="en-US" dirty="0" smtClean="0"/>
          </a:p>
          <a:p>
            <a:endParaRPr lang="en-US" dirty="0"/>
          </a:p>
          <a:p>
            <a:r>
              <a:rPr lang="en-US" dirty="0" smtClean="0"/>
              <a:t>Note</a:t>
            </a:r>
            <a:r>
              <a:rPr lang="en-US" dirty="0"/>
              <a:t>: Data on the number of products was obtained from Nielsen. Sodium concentration values were calculated from sodium values on nutrition labels obtained from </a:t>
            </a:r>
            <a:r>
              <a:rPr lang="en-US" dirty="0" err="1"/>
              <a:t>Gladson</a:t>
            </a:r>
            <a:r>
              <a:rPr lang="en-US" dirty="0"/>
              <a:t> and Mintel.</a:t>
            </a:r>
          </a:p>
          <a:p>
            <a:endParaRPr lang="en-US" dirty="0"/>
          </a:p>
        </p:txBody>
      </p:sp>
      <p:sp>
        <p:nvSpPr>
          <p:cNvPr id="4" name="Slide Number Placeholder 3"/>
          <p:cNvSpPr>
            <a:spLocks noGrp="1"/>
          </p:cNvSpPr>
          <p:nvPr>
            <p:ph type="sldNum" sz="quarter" idx="12"/>
          </p:nvPr>
        </p:nvSpPr>
        <p:spPr/>
        <p:txBody>
          <a:bodyPr/>
          <a:lstStyle/>
          <a:p>
            <a:fld id="{79C0F751-E2BC-6044-99CB-3FD3E60B4921}" type="slidenum">
              <a:rPr lang="en-US" smtClean="0">
                <a:solidFill>
                  <a:prstClr val="black">
                    <a:tint val="75000"/>
                  </a:prstClr>
                </a:solidFill>
              </a:rPr>
              <a:pPr/>
              <a:t>19</a:t>
            </a:fld>
            <a:endParaRPr lang="en-US" dirty="0">
              <a:solidFill>
                <a:prstClr val="black">
                  <a:tint val="75000"/>
                </a:prstClr>
              </a:solidFill>
            </a:endParaRPr>
          </a:p>
        </p:txBody>
      </p:sp>
      <p:sp>
        <p:nvSpPr>
          <p:cNvPr id="7" name="Rounded Rectangle 6"/>
          <p:cNvSpPr/>
          <p:nvPr/>
        </p:nvSpPr>
        <p:spPr>
          <a:xfrm>
            <a:off x="5410200" y="5562600"/>
            <a:ext cx="3048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987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b="1" dirty="0" smtClean="0"/>
              <a:t>What did FDA Announce?</a:t>
            </a:r>
            <a:endParaRPr lang="en-US" b="1" dirty="0"/>
          </a:p>
        </p:txBody>
      </p:sp>
      <p:sp>
        <p:nvSpPr>
          <p:cNvPr id="3" name="Content Placeholder 2"/>
          <p:cNvSpPr>
            <a:spLocks noGrp="1"/>
          </p:cNvSpPr>
          <p:nvPr>
            <p:ph idx="1"/>
          </p:nvPr>
        </p:nvSpPr>
        <p:spPr>
          <a:xfrm>
            <a:off x="533400" y="1600200"/>
            <a:ext cx="8382000" cy="5029200"/>
          </a:xfrm>
        </p:spPr>
        <p:txBody>
          <a:bodyPr>
            <a:normAutofit fontScale="85000" lnSpcReduction="10000"/>
          </a:bodyPr>
          <a:lstStyle/>
          <a:p>
            <a:pPr lvl="0">
              <a:lnSpc>
                <a:spcPct val="110000"/>
              </a:lnSpc>
            </a:pPr>
            <a:r>
              <a:rPr lang="en-US" sz="3100" dirty="0" smtClean="0"/>
              <a:t>Draft, voluntary guidance on sodium reduction targets </a:t>
            </a:r>
          </a:p>
          <a:p>
            <a:pPr lvl="1">
              <a:lnSpc>
                <a:spcPct val="110000"/>
              </a:lnSpc>
            </a:pPr>
            <a:r>
              <a:rPr lang="en-US" sz="3100" dirty="0" smtClean="0"/>
              <a:t>Gradual approach: </a:t>
            </a:r>
          </a:p>
          <a:p>
            <a:pPr lvl="2">
              <a:lnSpc>
                <a:spcPct val="110000"/>
              </a:lnSpc>
            </a:pPr>
            <a:r>
              <a:rPr lang="en-US" sz="3100" dirty="0"/>
              <a:t>S</a:t>
            </a:r>
            <a:r>
              <a:rPr lang="en-US" sz="3100" dirty="0" smtClean="0"/>
              <a:t>hort-term targets (2 years, goal=3,000 mg/day) </a:t>
            </a:r>
          </a:p>
          <a:p>
            <a:pPr lvl="2">
              <a:lnSpc>
                <a:spcPct val="110000"/>
              </a:lnSpc>
            </a:pPr>
            <a:r>
              <a:rPr lang="en-US" sz="3100" dirty="0"/>
              <a:t>L</a:t>
            </a:r>
            <a:r>
              <a:rPr lang="en-US" sz="3100" dirty="0" smtClean="0"/>
              <a:t>ong-term targets (10 years, goal=2,300 mg/day) </a:t>
            </a:r>
          </a:p>
          <a:p>
            <a:pPr lvl="1">
              <a:lnSpc>
                <a:spcPct val="110000"/>
              </a:lnSpc>
            </a:pPr>
            <a:r>
              <a:rPr lang="en-US" sz="3100" dirty="0" smtClean="0"/>
              <a:t>Targets for 150 categories of food that are sales weighted to focus on dominant sellers in each category </a:t>
            </a:r>
          </a:p>
          <a:p>
            <a:pPr lvl="1">
              <a:lnSpc>
                <a:spcPct val="110000"/>
              </a:lnSpc>
            </a:pPr>
            <a:r>
              <a:rPr lang="en-US" sz="3100" dirty="0" smtClean="0"/>
              <a:t>Applies to food manufacturers, restaurants and food service operations</a:t>
            </a:r>
          </a:p>
          <a:p>
            <a:pPr>
              <a:lnSpc>
                <a:spcPct val="110000"/>
              </a:lnSpc>
            </a:pPr>
            <a:r>
              <a:rPr lang="en-US" sz="3100" dirty="0"/>
              <a:t>D</a:t>
            </a:r>
            <a:r>
              <a:rPr lang="en-US" sz="3100" dirty="0" smtClean="0"/>
              <a:t>raft targets serve as a basis for continued dialogue </a:t>
            </a:r>
          </a:p>
          <a:p>
            <a:pPr lvl="1">
              <a:lnSpc>
                <a:spcPct val="110000"/>
              </a:lnSpc>
            </a:pPr>
            <a:r>
              <a:rPr lang="en-US" sz="3100" dirty="0" smtClean="0"/>
              <a:t>Additional data and information will help refine</a:t>
            </a:r>
          </a:p>
        </p:txBody>
      </p:sp>
      <p:sp>
        <p:nvSpPr>
          <p:cNvPr id="4" name="Slide Number Placeholder 3"/>
          <p:cNvSpPr>
            <a:spLocks noGrp="1"/>
          </p:cNvSpPr>
          <p:nvPr>
            <p:ph type="sldNum" sz="quarter" idx="12"/>
          </p:nvPr>
        </p:nvSpPr>
        <p:spPr/>
        <p:txBody>
          <a:bodyPr/>
          <a:lstStyle/>
          <a:p>
            <a:fld id="{79C0F751-E2BC-6044-99CB-3FD3E60B4921}"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20926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862583"/>
            <a:ext cx="9144000" cy="1089991"/>
          </a:xfrm>
        </p:spPr>
        <p:txBody>
          <a:bodyPr/>
          <a:lstStyle/>
          <a:p>
            <a:r>
              <a:rPr lang="en-US" altLang="en-US" b="1" dirty="0" smtClean="0"/>
              <a:t>Monitoring Plans</a:t>
            </a:r>
          </a:p>
        </p:txBody>
      </p:sp>
      <p:sp>
        <p:nvSpPr>
          <p:cNvPr id="3" name="TextBox 2"/>
          <p:cNvSpPr txBox="1"/>
          <p:nvPr/>
        </p:nvSpPr>
        <p:spPr>
          <a:xfrm>
            <a:off x="457200" y="1942505"/>
            <a:ext cx="8458200" cy="4524315"/>
          </a:xfrm>
          <a:prstGeom prst="rect">
            <a:avLst/>
          </a:prstGeom>
          <a:noFill/>
        </p:spPr>
        <p:txBody>
          <a:bodyPr wrap="square" rtlCol="0">
            <a:spAutoFit/>
          </a:bodyPr>
          <a:lstStyle/>
          <a:p>
            <a:pPr>
              <a:spcAft>
                <a:spcPts val="1200"/>
              </a:spcAft>
            </a:pPr>
            <a:r>
              <a:rPr lang="en-US" sz="2800" dirty="0" smtClean="0"/>
              <a:t>FDA: </a:t>
            </a:r>
          </a:p>
          <a:p>
            <a:pPr marL="914400" lvl="1" indent="-457200">
              <a:spcAft>
                <a:spcPts val="1200"/>
              </a:spcAft>
              <a:buFont typeface="Arial" panose="020B0604020202020204" pitchFamily="34" charset="0"/>
              <a:buChar char="•"/>
            </a:pPr>
            <a:r>
              <a:rPr lang="en-US" sz="2400" dirty="0" smtClean="0"/>
              <a:t>Industry </a:t>
            </a:r>
            <a:r>
              <a:rPr lang="en-US" sz="2400" dirty="0"/>
              <a:t>progress in achieving the </a:t>
            </a:r>
            <a:r>
              <a:rPr lang="en-US" sz="2400" dirty="0" smtClean="0"/>
              <a:t>targets for each food category </a:t>
            </a:r>
          </a:p>
          <a:p>
            <a:pPr>
              <a:spcAft>
                <a:spcPts val="1200"/>
              </a:spcAft>
            </a:pPr>
            <a:r>
              <a:rPr lang="en-US" sz="2800" dirty="0" smtClean="0"/>
              <a:t>USDA</a:t>
            </a:r>
            <a:r>
              <a:rPr lang="en-US" sz="2800" dirty="0"/>
              <a:t>, </a:t>
            </a:r>
            <a:r>
              <a:rPr lang="en-US" sz="2800" dirty="0" smtClean="0"/>
              <a:t>CDC: </a:t>
            </a:r>
            <a:endParaRPr lang="en-US" sz="2800" dirty="0"/>
          </a:p>
          <a:p>
            <a:pPr marL="800100" lvl="1" indent="-342900">
              <a:spcAft>
                <a:spcPts val="1200"/>
              </a:spcAft>
              <a:buFont typeface="Arial" panose="020B0604020202020204" pitchFamily="34" charset="0"/>
              <a:buChar char="•"/>
            </a:pPr>
            <a:r>
              <a:rPr lang="en-US" sz="2400" dirty="0" smtClean="0"/>
              <a:t>Sentinel </a:t>
            </a:r>
            <a:r>
              <a:rPr lang="en-US" sz="2400" dirty="0"/>
              <a:t>surveillance </a:t>
            </a:r>
            <a:r>
              <a:rPr lang="en-US" sz="2400" dirty="0" smtClean="0"/>
              <a:t>of specific </a:t>
            </a:r>
            <a:r>
              <a:rPr lang="en-US" sz="2400" dirty="0"/>
              <a:t>foods over time that have high sodium levels or are significant contributors to sodium </a:t>
            </a:r>
            <a:r>
              <a:rPr lang="en-US" sz="2400" dirty="0" smtClean="0"/>
              <a:t>intake </a:t>
            </a:r>
          </a:p>
          <a:p>
            <a:pPr marL="800100" lvl="1" indent="-342900">
              <a:spcAft>
                <a:spcPts val="1200"/>
              </a:spcAft>
              <a:buFont typeface="Arial" panose="020B0604020202020204" pitchFamily="34" charset="0"/>
              <a:buChar char="•"/>
            </a:pPr>
            <a:r>
              <a:rPr lang="en-US" sz="2400" dirty="0" smtClean="0"/>
              <a:t>Sodium </a:t>
            </a:r>
            <a:r>
              <a:rPr lang="en-US" sz="2400" dirty="0"/>
              <a:t>intake through dietary recalls </a:t>
            </a:r>
            <a:r>
              <a:rPr lang="en-US" sz="2400" dirty="0" smtClean="0"/>
              <a:t>(USDA - What We Eat in America/NHANES) and through urinary data (CDC - NHANES)</a:t>
            </a:r>
            <a:endParaRPr lang="en-US" sz="2400" dirty="0"/>
          </a:p>
        </p:txBody>
      </p:sp>
    </p:spTree>
    <p:extLst>
      <p:ext uri="{BB962C8B-B14F-4D97-AF65-F5344CB8AC3E}">
        <p14:creationId xmlns:p14="http://schemas.microsoft.com/office/powerpoint/2010/main" val="2176681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990600"/>
            <a:ext cx="8077200" cy="762000"/>
          </a:xfrm>
        </p:spPr>
        <p:txBody>
          <a:bodyPr>
            <a:noAutofit/>
          </a:bodyPr>
          <a:lstStyle/>
          <a:p>
            <a:pPr algn="ctr" eaLnBrk="1" hangingPunct="1"/>
            <a:r>
              <a:rPr lang="en-US" altLang="en-US" sz="4000" b="1" dirty="0" smtClean="0"/>
              <a:t>Stakeholder Participation Important</a:t>
            </a:r>
          </a:p>
        </p:txBody>
      </p:sp>
      <p:sp>
        <p:nvSpPr>
          <p:cNvPr id="8" name="Text Placeholder 7" descr="All parties must work together to see success"/>
          <p:cNvSpPr>
            <a:spLocks noGrp="1"/>
          </p:cNvSpPr>
          <p:nvPr>
            <p:ph type="body" sz="half" idx="2"/>
          </p:nvPr>
        </p:nvSpPr>
        <p:spPr>
          <a:xfrm>
            <a:off x="304800" y="6172200"/>
            <a:ext cx="7848600" cy="469900"/>
          </a:xfrm>
        </p:spPr>
        <p:txBody>
          <a:bodyPr>
            <a:normAutofit/>
          </a:bodyPr>
          <a:lstStyle/>
          <a:p>
            <a:pPr algn="ctr"/>
            <a:r>
              <a:rPr lang="en-US" altLang="en-US" sz="2000" i="1" dirty="0"/>
              <a:t>All parties must work together to see success</a:t>
            </a:r>
          </a:p>
          <a:p>
            <a:pPr algn="ctr"/>
            <a:endParaRPr lang="en-US" sz="2000" dirty="0"/>
          </a:p>
        </p:txBody>
      </p:sp>
      <p:sp>
        <p:nvSpPr>
          <p:cNvPr id="2" name="Slide Number Placeholder 1"/>
          <p:cNvSpPr>
            <a:spLocks noGrp="1"/>
          </p:cNvSpPr>
          <p:nvPr>
            <p:ph type="sldNum" sz="quarter" idx="12"/>
          </p:nvPr>
        </p:nvSpPr>
        <p:spPr/>
        <p:txBody>
          <a:bodyPr/>
          <a:lstStyle/>
          <a:p>
            <a:pPr>
              <a:defRPr/>
            </a:pPr>
            <a:fld id="{EC9174BD-D60F-4F89-8723-B236ACCE6B5D}" type="slidenum">
              <a:rPr lang="en-US"/>
              <a:pPr>
                <a:defRPr/>
              </a:pPr>
              <a:t>21</a:t>
            </a:fld>
            <a:endParaRPr lang="en-US"/>
          </a:p>
        </p:txBody>
      </p:sp>
      <p:pic>
        <p:nvPicPr>
          <p:cNvPr id="1027" name="Picture 3" descr="Circle chart illustrating federal partners including: FDA, CDC, NIH, USDA/FSIS, USDA/CNPP, USDA/ARS.&#10;Rectangular chart illustrating external partners including: Retailers &amp; Wholesale, Food Manufacturers, Restaurant &amp; Food Service, and Public Health Organiza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458200" cy="430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2231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b="1" dirty="0" smtClean="0"/>
              <a:t>Comments</a:t>
            </a:r>
            <a:endParaRPr lang="en-US" b="1" dirty="0"/>
          </a:p>
        </p:txBody>
      </p:sp>
      <p:sp>
        <p:nvSpPr>
          <p:cNvPr id="3" name="Content Placeholder 2"/>
          <p:cNvSpPr>
            <a:spLocks noGrp="1"/>
          </p:cNvSpPr>
          <p:nvPr>
            <p:ph idx="1"/>
          </p:nvPr>
        </p:nvSpPr>
        <p:spPr>
          <a:xfrm>
            <a:off x="381000" y="1828800"/>
            <a:ext cx="8382000" cy="4572000"/>
          </a:xfrm>
        </p:spPr>
        <p:txBody>
          <a:bodyPr>
            <a:noAutofit/>
          </a:bodyPr>
          <a:lstStyle/>
          <a:p>
            <a:r>
              <a:rPr lang="en-US" sz="2600" dirty="0"/>
              <a:t>Separate comment periods for short- and long-term </a:t>
            </a:r>
            <a:r>
              <a:rPr lang="en-US" sz="2600" dirty="0" smtClean="0"/>
              <a:t>targets</a:t>
            </a:r>
          </a:p>
          <a:p>
            <a:pPr lvl="1"/>
            <a:r>
              <a:rPr lang="en-US" sz="2600" dirty="0" smtClean="0"/>
              <a:t>90 </a:t>
            </a:r>
            <a:r>
              <a:rPr lang="en-US" sz="2600" dirty="0"/>
              <a:t>days on issues outlined in the Notice of Availability regarding the short-term targets</a:t>
            </a:r>
          </a:p>
          <a:p>
            <a:pPr lvl="1"/>
            <a:r>
              <a:rPr lang="en-US" sz="2600" dirty="0" smtClean="0"/>
              <a:t>150 </a:t>
            </a:r>
            <a:r>
              <a:rPr lang="en-US" sz="2600" dirty="0"/>
              <a:t>days on issues outlined in the Notice of Availability regarding the long-term </a:t>
            </a:r>
            <a:r>
              <a:rPr lang="en-US" sz="2600" dirty="0" smtClean="0"/>
              <a:t>targets</a:t>
            </a:r>
          </a:p>
          <a:p>
            <a:pPr lvl="1"/>
            <a:r>
              <a:rPr lang="en-US" sz="2600" dirty="0" smtClean="0"/>
              <a:t>Link to docket: </a:t>
            </a:r>
            <a:r>
              <a:rPr lang="en-US" sz="2000" dirty="0" smtClean="0">
                <a:hlinkClick r:id="rId3"/>
              </a:rPr>
              <a:t>https</a:t>
            </a:r>
            <a:r>
              <a:rPr lang="en-US" sz="2000" dirty="0">
                <a:hlinkClick r:id="rId3"/>
              </a:rPr>
              <a:t>://www.regulations.gov/#!</a:t>
            </a:r>
            <a:r>
              <a:rPr lang="en-US" sz="2000" dirty="0" smtClean="0">
                <a:hlinkClick r:id="rId3"/>
              </a:rPr>
              <a:t>docketDetail;D=FDA-2014-D-0055</a:t>
            </a:r>
            <a:endParaRPr lang="en-US" sz="2600" dirty="0"/>
          </a:p>
        </p:txBody>
      </p:sp>
      <p:sp>
        <p:nvSpPr>
          <p:cNvPr id="4" name="Slide Number Placeholder 3"/>
          <p:cNvSpPr>
            <a:spLocks noGrp="1"/>
          </p:cNvSpPr>
          <p:nvPr>
            <p:ph type="sldNum" sz="quarter" idx="12"/>
          </p:nvPr>
        </p:nvSpPr>
        <p:spPr/>
        <p:txBody>
          <a:bodyPr/>
          <a:lstStyle/>
          <a:p>
            <a:fld id="{79C0F751-E2BC-6044-99CB-3FD3E60B4921}"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48543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990600" y="1066800"/>
            <a:ext cx="7315200" cy="762000"/>
          </a:xfrm>
        </p:spPr>
        <p:txBody>
          <a:bodyPr/>
          <a:lstStyle/>
          <a:p>
            <a:r>
              <a:rPr lang="en-US" altLang="en-US" b="1" dirty="0" smtClean="0"/>
              <a:t>Specific Feedback Requested… </a:t>
            </a:r>
          </a:p>
        </p:txBody>
      </p:sp>
      <p:sp>
        <p:nvSpPr>
          <p:cNvPr id="114691" name="Content Placeholder 2"/>
          <p:cNvSpPr>
            <a:spLocks noGrp="1"/>
          </p:cNvSpPr>
          <p:nvPr>
            <p:ph idx="1"/>
          </p:nvPr>
        </p:nvSpPr>
        <p:spPr>
          <a:xfrm>
            <a:off x="533400" y="1981200"/>
            <a:ext cx="8229600" cy="4525963"/>
          </a:xfrm>
        </p:spPr>
        <p:txBody>
          <a:bodyPr>
            <a:noAutofit/>
          </a:bodyPr>
          <a:lstStyle/>
          <a:p>
            <a:pPr marL="0" indent="0">
              <a:buNone/>
            </a:pPr>
            <a:r>
              <a:rPr lang="en-US" altLang="en-US" sz="2400" b="1" dirty="0" smtClean="0"/>
              <a:t>Categories</a:t>
            </a:r>
          </a:p>
          <a:p>
            <a:r>
              <a:rPr lang="en-US" altLang="en-US" sz="2400" dirty="0" smtClean="0"/>
              <a:t>Have we </a:t>
            </a:r>
            <a:r>
              <a:rPr lang="en-US" altLang="en-US" sz="2400" dirty="0" err="1" smtClean="0"/>
              <a:t>miscategorized</a:t>
            </a:r>
            <a:r>
              <a:rPr lang="en-US" altLang="en-US" sz="2400" dirty="0" smtClean="0"/>
              <a:t> products?</a:t>
            </a:r>
          </a:p>
          <a:p>
            <a:r>
              <a:rPr lang="en-US" altLang="en-US" sz="2400" dirty="0" smtClean="0"/>
              <a:t>Should categories be separated or merged?</a:t>
            </a:r>
          </a:p>
          <a:p>
            <a:r>
              <a:rPr lang="en-US" altLang="en-US" sz="2400" dirty="0" smtClean="0"/>
              <a:t>amenable </a:t>
            </a:r>
            <a:r>
              <a:rPr lang="en-US" altLang="en-US" sz="2400" dirty="0"/>
              <a:t>for use by restaurant chains </a:t>
            </a:r>
            <a:r>
              <a:rPr lang="en-US" altLang="en-US" sz="2400" dirty="0" smtClean="0"/>
              <a:t>?</a:t>
            </a:r>
          </a:p>
          <a:p>
            <a:pPr lvl="1"/>
            <a:endParaRPr lang="en-US" altLang="en-US" sz="1800" dirty="0"/>
          </a:p>
          <a:p>
            <a:pPr marL="0" indent="0">
              <a:buNone/>
            </a:pPr>
            <a:r>
              <a:rPr lang="en-US" altLang="en-US" sz="2400" b="1" dirty="0" smtClean="0"/>
              <a:t>Baselines</a:t>
            </a:r>
          </a:p>
          <a:p>
            <a:r>
              <a:rPr lang="en-US" altLang="en-US" sz="2400" dirty="0" smtClean="0"/>
              <a:t>Are they representative </a:t>
            </a:r>
            <a:r>
              <a:rPr lang="en-US" altLang="en-US" sz="2400" dirty="0"/>
              <a:t>of the state of the food supply in </a:t>
            </a:r>
            <a:r>
              <a:rPr lang="en-US" altLang="en-US" sz="2400" dirty="0" smtClean="0"/>
              <a:t>2010 for each category? </a:t>
            </a:r>
          </a:p>
          <a:p>
            <a:r>
              <a:rPr lang="en-US" altLang="en-US" sz="2400" dirty="0" smtClean="0"/>
              <a:t>Can our methods for </a:t>
            </a:r>
            <a:r>
              <a:rPr lang="en-US" altLang="en-US" sz="2400" dirty="0"/>
              <a:t>quantifying sodium </a:t>
            </a:r>
            <a:r>
              <a:rPr lang="en-US" altLang="en-US" sz="2400" dirty="0" smtClean="0"/>
              <a:t>content be improved and if so, how? </a:t>
            </a:r>
          </a:p>
          <a:p>
            <a:pPr marL="0" indent="0">
              <a:buNone/>
            </a:pPr>
            <a:r>
              <a:rPr lang="en-US" altLang="en-US" sz="1600" dirty="0"/>
              <a:t/>
            </a:r>
            <a:br>
              <a:rPr lang="en-US" altLang="en-US" sz="1600" dirty="0"/>
            </a:br>
            <a:r>
              <a:rPr lang="en-US" altLang="en-US" sz="2400" b="1" dirty="0" smtClean="0">
                <a:solidFill>
                  <a:srgbClr val="FF0000"/>
                </a:solidFill>
              </a:rPr>
              <a:t>Please submit comments to the docket!</a:t>
            </a:r>
          </a:p>
        </p:txBody>
      </p:sp>
      <p:sp>
        <p:nvSpPr>
          <p:cNvPr id="4" name="Slide Number Placeholder 3"/>
          <p:cNvSpPr>
            <a:spLocks noGrp="1"/>
          </p:cNvSpPr>
          <p:nvPr>
            <p:ph type="sldNum" sz="quarter" idx="12"/>
          </p:nvPr>
        </p:nvSpPr>
        <p:spPr/>
        <p:txBody>
          <a:bodyPr/>
          <a:lstStyle/>
          <a:p>
            <a:pPr>
              <a:defRPr/>
            </a:pPr>
            <a:fld id="{EAF3D943-9C11-41DD-8CA9-2CF9D4494406}" type="slidenum">
              <a:rPr lang="en-US" smtClean="0"/>
              <a:pPr>
                <a:defRPr/>
              </a:pPr>
              <a:t>23</a:t>
            </a:fld>
            <a:endParaRPr lang="en-US"/>
          </a:p>
        </p:txBody>
      </p:sp>
    </p:spTree>
    <p:extLst>
      <p:ext uri="{BB962C8B-B14F-4D97-AF65-F5344CB8AC3E}">
        <p14:creationId xmlns:p14="http://schemas.microsoft.com/office/powerpoint/2010/main" val="13666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990600" y="1066800"/>
            <a:ext cx="7315200" cy="762000"/>
          </a:xfrm>
        </p:spPr>
        <p:txBody>
          <a:bodyPr/>
          <a:lstStyle/>
          <a:p>
            <a:r>
              <a:rPr lang="en-US" altLang="en-US" b="1" dirty="0" smtClean="0"/>
              <a:t>Specific Feedback Requested… </a:t>
            </a:r>
          </a:p>
        </p:txBody>
      </p:sp>
      <p:sp>
        <p:nvSpPr>
          <p:cNvPr id="114691" name="Content Placeholder 2"/>
          <p:cNvSpPr>
            <a:spLocks noGrp="1"/>
          </p:cNvSpPr>
          <p:nvPr>
            <p:ph idx="1"/>
          </p:nvPr>
        </p:nvSpPr>
        <p:spPr>
          <a:xfrm>
            <a:off x="457200" y="2057400"/>
            <a:ext cx="8229600" cy="4525963"/>
          </a:xfrm>
        </p:spPr>
        <p:txBody>
          <a:bodyPr>
            <a:normAutofit fontScale="32500" lnSpcReduction="20000"/>
          </a:bodyPr>
          <a:lstStyle/>
          <a:p>
            <a:pPr marL="0" indent="0">
              <a:buNone/>
            </a:pPr>
            <a:r>
              <a:rPr lang="en-US" altLang="en-US" sz="8000" b="1" dirty="0" smtClean="0"/>
              <a:t>Targets</a:t>
            </a:r>
          </a:p>
          <a:p>
            <a:r>
              <a:rPr lang="en-US" altLang="en-US" sz="8000" dirty="0" smtClean="0"/>
              <a:t>Can our methods </a:t>
            </a:r>
            <a:r>
              <a:rPr lang="en-US" altLang="en-US" sz="8000" dirty="0"/>
              <a:t>for </a:t>
            </a:r>
            <a:r>
              <a:rPr lang="en-US" altLang="en-US" sz="8000" dirty="0" smtClean="0"/>
              <a:t>developing mean and recommended </a:t>
            </a:r>
            <a:r>
              <a:rPr lang="en-US" altLang="en-US" sz="8000" dirty="0"/>
              <a:t>upper bound </a:t>
            </a:r>
            <a:r>
              <a:rPr lang="en-US" altLang="en-US" sz="8000" dirty="0" smtClean="0"/>
              <a:t>targets be improved and if so, how?</a:t>
            </a:r>
          </a:p>
          <a:p>
            <a:r>
              <a:rPr lang="en-US" altLang="en-US" sz="8000" dirty="0" smtClean="0"/>
              <a:t>Are they feasible for 2 years and if not, why?</a:t>
            </a:r>
          </a:p>
          <a:p>
            <a:r>
              <a:rPr lang="en-US" altLang="en-US" sz="8000" dirty="0" smtClean="0"/>
              <a:t>Are they feasible for 10 years and if not, why?</a:t>
            </a:r>
          </a:p>
          <a:p>
            <a:r>
              <a:rPr lang="en-US" altLang="en-US" sz="8000" dirty="0" smtClean="0"/>
              <a:t>What timelines are appropriate for each food category?</a:t>
            </a:r>
          </a:p>
          <a:p>
            <a:r>
              <a:rPr lang="en-US" altLang="en-US" sz="8000" dirty="0" smtClean="0"/>
              <a:t>Are there research needs </a:t>
            </a:r>
            <a:r>
              <a:rPr lang="en-US" altLang="en-US" sz="8000" dirty="0"/>
              <a:t>or technological advances </a:t>
            </a:r>
            <a:r>
              <a:rPr lang="en-US" altLang="en-US" sz="8000" dirty="0" smtClean="0"/>
              <a:t>that could </a:t>
            </a:r>
            <a:r>
              <a:rPr lang="en-US" altLang="en-US" sz="8000" dirty="0"/>
              <a:t>enhance the </a:t>
            </a:r>
            <a:r>
              <a:rPr lang="en-US" altLang="en-US" sz="8000" dirty="0" smtClean="0"/>
              <a:t>ability </a:t>
            </a:r>
            <a:r>
              <a:rPr lang="en-US" altLang="en-US" sz="8000" dirty="0"/>
              <a:t>to meet these goals?  </a:t>
            </a:r>
            <a:endParaRPr lang="en-US" altLang="en-US" sz="8000" dirty="0" smtClean="0"/>
          </a:p>
          <a:p>
            <a:endParaRPr lang="en-US" altLang="en-US" sz="6200" dirty="0"/>
          </a:p>
          <a:p>
            <a:pPr marL="0" indent="0">
              <a:buNone/>
            </a:pPr>
            <a:endParaRPr lang="en-US" altLang="en-US" sz="2800" dirty="0"/>
          </a:p>
          <a:p>
            <a:pPr marL="0" indent="0">
              <a:buNone/>
            </a:pPr>
            <a:r>
              <a:rPr lang="en-US" altLang="en-US" sz="8000" b="1" dirty="0" smtClean="0">
                <a:solidFill>
                  <a:srgbClr val="FF0000"/>
                </a:solidFill>
              </a:rPr>
              <a:t>Please submit comments to the docket!</a:t>
            </a:r>
          </a:p>
        </p:txBody>
      </p:sp>
      <p:sp>
        <p:nvSpPr>
          <p:cNvPr id="4" name="Slide Number Placeholder 3"/>
          <p:cNvSpPr>
            <a:spLocks noGrp="1"/>
          </p:cNvSpPr>
          <p:nvPr>
            <p:ph type="sldNum" sz="quarter" idx="12"/>
          </p:nvPr>
        </p:nvSpPr>
        <p:spPr/>
        <p:txBody>
          <a:bodyPr/>
          <a:lstStyle/>
          <a:p>
            <a:pPr>
              <a:defRPr/>
            </a:pPr>
            <a:fld id="{EAF3D943-9C11-41DD-8CA9-2CF9D4494406}" type="slidenum">
              <a:rPr lang="en-US" smtClean="0"/>
              <a:pPr>
                <a:defRPr/>
              </a:pPr>
              <a:t>24</a:t>
            </a:fld>
            <a:endParaRPr lang="en-US"/>
          </a:p>
        </p:txBody>
      </p:sp>
    </p:spTree>
    <p:extLst>
      <p:ext uri="{BB962C8B-B14F-4D97-AF65-F5344CB8AC3E}">
        <p14:creationId xmlns:p14="http://schemas.microsoft.com/office/powerpoint/2010/main" val="179003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990600" y="1066800"/>
            <a:ext cx="7315200" cy="762000"/>
          </a:xfrm>
        </p:spPr>
        <p:txBody>
          <a:bodyPr/>
          <a:lstStyle/>
          <a:p>
            <a:r>
              <a:rPr lang="en-US" altLang="en-US" b="1" dirty="0" smtClean="0"/>
              <a:t>Specific Feedback Requested… </a:t>
            </a:r>
          </a:p>
        </p:txBody>
      </p:sp>
      <p:sp>
        <p:nvSpPr>
          <p:cNvPr id="114691" name="Content Placeholder 2"/>
          <p:cNvSpPr>
            <a:spLocks noGrp="1"/>
          </p:cNvSpPr>
          <p:nvPr>
            <p:ph idx="1"/>
          </p:nvPr>
        </p:nvSpPr>
        <p:spPr>
          <a:xfrm>
            <a:off x="457200" y="1905000"/>
            <a:ext cx="8458200" cy="4525963"/>
          </a:xfrm>
        </p:spPr>
        <p:txBody>
          <a:bodyPr>
            <a:noAutofit/>
          </a:bodyPr>
          <a:lstStyle/>
          <a:p>
            <a:pPr marL="0" indent="0">
              <a:buNone/>
            </a:pPr>
            <a:r>
              <a:rPr lang="en-US" altLang="en-US" sz="2400" b="1" dirty="0" smtClean="0"/>
              <a:t>Reformulation</a:t>
            </a:r>
          </a:p>
          <a:p>
            <a:r>
              <a:rPr lang="en-US" altLang="en-US" sz="2400" dirty="0" smtClean="0"/>
              <a:t>What are the possible </a:t>
            </a:r>
            <a:r>
              <a:rPr lang="en-US" altLang="en-US" sz="2400" dirty="0"/>
              <a:t>innovations in the area of sodium </a:t>
            </a:r>
            <a:r>
              <a:rPr lang="en-US" altLang="en-US" sz="2400" dirty="0" smtClean="0"/>
              <a:t>reduction? </a:t>
            </a:r>
          </a:p>
          <a:p>
            <a:r>
              <a:rPr lang="en-US" altLang="en-US" sz="2400" dirty="0" smtClean="0"/>
              <a:t>Are </a:t>
            </a:r>
            <a:r>
              <a:rPr lang="en-US" altLang="en-US" sz="2400" dirty="0"/>
              <a:t>there any unintended consequences associated with their use? </a:t>
            </a:r>
            <a:endParaRPr lang="en-US" altLang="en-US" sz="2400" dirty="0" smtClean="0"/>
          </a:p>
          <a:p>
            <a:endParaRPr lang="en-US" altLang="en-US" sz="1800" dirty="0"/>
          </a:p>
          <a:p>
            <a:pPr marL="0" indent="0">
              <a:buNone/>
            </a:pPr>
            <a:r>
              <a:rPr lang="en-US" altLang="en-US" sz="2400" b="1" dirty="0" smtClean="0"/>
              <a:t>Other Considerations</a:t>
            </a:r>
          </a:p>
          <a:p>
            <a:r>
              <a:rPr lang="en-US" altLang="en-US" sz="2400" dirty="0"/>
              <a:t>What amendments to FDA’s standard of identity regulations </a:t>
            </a:r>
            <a:r>
              <a:rPr lang="en-US" altLang="en-US" sz="2400" dirty="0" smtClean="0"/>
              <a:t>are </a:t>
            </a:r>
            <a:r>
              <a:rPr lang="en-US" altLang="en-US" sz="2400" dirty="0"/>
              <a:t>needed to facilitate sodium </a:t>
            </a:r>
            <a:r>
              <a:rPr lang="en-US" altLang="en-US" sz="2400" dirty="0" smtClean="0"/>
              <a:t>reduction? </a:t>
            </a:r>
          </a:p>
          <a:p>
            <a:r>
              <a:rPr lang="en-US" altLang="en-US" sz="2400" dirty="0" smtClean="0"/>
              <a:t>Are there other information gaps that we are overlooking?</a:t>
            </a:r>
          </a:p>
          <a:p>
            <a:pPr marL="0" indent="0">
              <a:buNone/>
            </a:pPr>
            <a:endParaRPr lang="en-US" altLang="en-US" sz="1800" dirty="0"/>
          </a:p>
          <a:p>
            <a:pPr marL="0" indent="0">
              <a:buNone/>
            </a:pPr>
            <a:r>
              <a:rPr lang="en-US" altLang="en-US" sz="2400" b="1" dirty="0" smtClean="0">
                <a:solidFill>
                  <a:srgbClr val="FF0000"/>
                </a:solidFill>
              </a:rPr>
              <a:t>Please submit comments to the docket!</a:t>
            </a:r>
          </a:p>
        </p:txBody>
      </p:sp>
      <p:sp>
        <p:nvSpPr>
          <p:cNvPr id="4" name="Slide Number Placeholder 3"/>
          <p:cNvSpPr>
            <a:spLocks noGrp="1"/>
          </p:cNvSpPr>
          <p:nvPr>
            <p:ph type="sldNum" sz="quarter" idx="12"/>
          </p:nvPr>
        </p:nvSpPr>
        <p:spPr/>
        <p:txBody>
          <a:bodyPr/>
          <a:lstStyle/>
          <a:p>
            <a:pPr>
              <a:defRPr/>
            </a:pPr>
            <a:fld id="{EAF3D943-9C11-41DD-8CA9-2CF9D4494406}" type="slidenum">
              <a:rPr lang="en-US" smtClean="0"/>
              <a:pPr>
                <a:defRPr/>
              </a:pPr>
              <a:t>25</a:t>
            </a:fld>
            <a:endParaRPr lang="en-US"/>
          </a:p>
        </p:txBody>
      </p:sp>
    </p:spTree>
    <p:extLst>
      <p:ext uri="{BB962C8B-B14F-4D97-AF65-F5344CB8AC3E}">
        <p14:creationId xmlns:p14="http://schemas.microsoft.com/office/powerpoint/2010/main" val="2140393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0" y="1219200"/>
            <a:ext cx="9144000" cy="762000"/>
          </a:xfrm>
        </p:spPr>
        <p:txBody>
          <a:bodyPr>
            <a:normAutofit fontScale="90000"/>
          </a:bodyPr>
          <a:lstStyle/>
          <a:p>
            <a:r>
              <a:rPr lang="en-US" altLang="en-US" b="1" dirty="0" smtClean="0"/>
              <a:t>Documentation on Methodology</a:t>
            </a:r>
            <a:br>
              <a:rPr lang="en-US" altLang="en-US" b="1" dirty="0" smtClean="0"/>
            </a:br>
            <a:r>
              <a:rPr lang="en-US" altLang="en-US" sz="2700" i="1" dirty="0" smtClean="0"/>
              <a:t>in the Docket</a:t>
            </a:r>
          </a:p>
        </p:txBody>
      </p:sp>
      <p:sp>
        <p:nvSpPr>
          <p:cNvPr id="114691" name="Content Placeholder 2"/>
          <p:cNvSpPr>
            <a:spLocks noGrp="1"/>
          </p:cNvSpPr>
          <p:nvPr>
            <p:ph idx="1"/>
          </p:nvPr>
        </p:nvSpPr>
        <p:spPr>
          <a:xfrm>
            <a:off x="152400" y="2297878"/>
            <a:ext cx="8991600" cy="4525963"/>
          </a:xfrm>
        </p:spPr>
        <p:txBody>
          <a:bodyPr>
            <a:noAutofit/>
          </a:bodyPr>
          <a:lstStyle/>
          <a:p>
            <a:pPr marL="0" indent="0">
              <a:buNone/>
            </a:pPr>
            <a:r>
              <a:rPr lang="en-US" sz="2400" b="1" u="sng" dirty="0"/>
              <a:t>Reference 07 </a:t>
            </a:r>
            <a:r>
              <a:rPr lang="en-US" sz="2400" b="1" u="sng" dirty="0" smtClean="0"/>
              <a:t>(to NOA) -</a:t>
            </a:r>
            <a:r>
              <a:rPr lang="en-US" sz="2400" b="1" dirty="0" smtClean="0"/>
              <a:t> </a:t>
            </a:r>
            <a:r>
              <a:rPr lang="en-US" sz="2400" dirty="0"/>
              <a:t>Supplementary Target Development Example</a:t>
            </a:r>
          </a:p>
          <a:p>
            <a:r>
              <a:rPr lang="en-US" sz="2000" u="sng" dirty="0">
                <a:hlinkClick r:id="rId3"/>
              </a:rPr>
              <a:t>https://www.regulations.gov/#!documentDetail;D=FDA-2014-D-0055-0221</a:t>
            </a:r>
            <a:endParaRPr lang="en-US" sz="2000" dirty="0"/>
          </a:p>
          <a:p>
            <a:pPr marL="0" indent="0">
              <a:buNone/>
            </a:pPr>
            <a:endParaRPr lang="en-US" sz="2400" b="1" u="sng" dirty="0" smtClean="0"/>
          </a:p>
          <a:p>
            <a:pPr marL="0" indent="0">
              <a:buNone/>
            </a:pPr>
            <a:r>
              <a:rPr lang="en-US" sz="2400" b="1" u="sng" dirty="0" smtClean="0"/>
              <a:t>Reference </a:t>
            </a:r>
            <a:r>
              <a:rPr lang="en-US" sz="2400" b="1" u="sng" dirty="0"/>
              <a:t>17 </a:t>
            </a:r>
            <a:r>
              <a:rPr lang="en-US" sz="2400" b="1" u="sng" dirty="0" smtClean="0"/>
              <a:t>(to Draft Guidance) </a:t>
            </a:r>
            <a:r>
              <a:rPr lang="en-US" sz="2400" b="1" dirty="0" smtClean="0"/>
              <a:t>- </a:t>
            </a:r>
            <a:r>
              <a:rPr lang="en-US" sz="2400" dirty="0"/>
              <a:t>Supplementary Materials </a:t>
            </a:r>
            <a:r>
              <a:rPr lang="en-US" sz="2400" dirty="0" smtClean="0"/>
              <a:t>Packet: Voluntary </a:t>
            </a:r>
            <a:r>
              <a:rPr lang="en-US" sz="2400" dirty="0"/>
              <a:t>Sodium Reduction Goals: Target Mean and Upper Bound Concentrations for Sodium in Commercially Processed, Packaged, and Prepared Foods; Draft Guidance for Industry; Availability</a:t>
            </a:r>
          </a:p>
          <a:p>
            <a:r>
              <a:rPr lang="en-US" sz="2000" u="sng" dirty="0">
                <a:hlinkClick r:id="rId4"/>
              </a:rPr>
              <a:t>https://www.regulations.gov/#!</a:t>
            </a:r>
            <a:r>
              <a:rPr lang="en-US" sz="2000" u="sng" dirty="0" smtClean="0">
                <a:hlinkClick r:id="rId4"/>
              </a:rPr>
              <a:t>documentDetail;D=FDA-2014-D-0055-0011</a:t>
            </a:r>
            <a:endParaRPr lang="en-US" altLang="en-US" sz="1800" dirty="0"/>
          </a:p>
        </p:txBody>
      </p:sp>
      <p:sp>
        <p:nvSpPr>
          <p:cNvPr id="4" name="Slide Number Placeholder 3"/>
          <p:cNvSpPr>
            <a:spLocks noGrp="1"/>
          </p:cNvSpPr>
          <p:nvPr>
            <p:ph type="sldNum" sz="quarter" idx="12"/>
          </p:nvPr>
        </p:nvSpPr>
        <p:spPr/>
        <p:txBody>
          <a:bodyPr/>
          <a:lstStyle/>
          <a:p>
            <a:pPr>
              <a:defRPr/>
            </a:pPr>
            <a:fld id="{EAF3D943-9C11-41DD-8CA9-2CF9D4494406}" type="slidenum">
              <a:rPr lang="en-US" smtClean="0"/>
              <a:pPr>
                <a:defRPr/>
              </a:pPr>
              <a:t>26</a:t>
            </a:fld>
            <a:endParaRPr lang="en-US"/>
          </a:p>
        </p:txBody>
      </p:sp>
    </p:spTree>
    <p:extLst>
      <p:ext uri="{BB962C8B-B14F-4D97-AF65-F5344CB8AC3E}">
        <p14:creationId xmlns:p14="http://schemas.microsoft.com/office/powerpoint/2010/main" val="3022333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914400"/>
            <a:ext cx="8229600" cy="1143000"/>
          </a:xfrm>
        </p:spPr>
        <p:txBody>
          <a:bodyPr/>
          <a:lstStyle/>
          <a:p>
            <a:r>
              <a:rPr lang="en-US" altLang="en-US" b="1" dirty="0" smtClean="0"/>
              <a:t>For More Information</a:t>
            </a:r>
          </a:p>
        </p:txBody>
      </p:sp>
      <p:sp>
        <p:nvSpPr>
          <p:cNvPr id="23555" name="Content Placeholder 2"/>
          <p:cNvSpPr>
            <a:spLocks noGrp="1"/>
          </p:cNvSpPr>
          <p:nvPr>
            <p:ph idx="1"/>
          </p:nvPr>
        </p:nvSpPr>
        <p:spPr>
          <a:xfrm>
            <a:off x="457200" y="2133600"/>
            <a:ext cx="8229600" cy="4525963"/>
          </a:xfrm>
        </p:spPr>
        <p:txBody>
          <a:bodyPr>
            <a:normAutofit/>
          </a:bodyPr>
          <a:lstStyle/>
          <a:p>
            <a:pPr marL="0" indent="0">
              <a:buNone/>
            </a:pPr>
            <a:r>
              <a:rPr lang="en-US" altLang="en-US" sz="2600" u="sng" dirty="0"/>
              <a:t>FDA </a:t>
            </a:r>
            <a:r>
              <a:rPr lang="en-US" altLang="en-US" sz="2600" u="sng" dirty="0" smtClean="0"/>
              <a:t>Website</a:t>
            </a:r>
            <a:r>
              <a:rPr lang="en-US" altLang="en-US" sz="2600" dirty="0" smtClean="0"/>
              <a:t>: </a:t>
            </a:r>
            <a:r>
              <a:rPr lang="en-US" altLang="en-US" sz="2600" dirty="0" smtClean="0">
                <a:hlinkClick r:id="rId3"/>
              </a:rPr>
              <a:t>www.fda.gov/SodiumReduction</a:t>
            </a:r>
            <a:endParaRPr lang="en-US" altLang="en-US" sz="2600" dirty="0" smtClean="0"/>
          </a:p>
          <a:p>
            <a:r>
              <a:rPr lang="en-US" altLang="en-US" sz="2600" dirty="0" smtClean="0"/>
              <a:t>Draft Guidance </a:t>
            </a:r>
            <a:endParaRPr lang="en-US" altLang="en-US" sz="2600" dirty="0"/>
          </a:p>
          <a:p>
            <a:r>
              <a:rPr lang="en-US" altLang="en-US" sz="2600" dirty="0" smtClean="0"/>
              <a:t>Notice of Availability (includes issues for comment)</a:t>
            </a:r>
          </a:p>
          <a:p>
            <a:r>
              <a:rPr lang="en-US" altLang="en-US" sz="2600" dirty="0" smtClean="0"/>
              <a:t>Draft sodium reduction targets (available in Excel or Word format)</a:t>
            </a:r>
          </a:p>
          <a:p>
            <a:r>
              <a:rPr lang="en-US" altLang="en-US" sz="2600" dirty="0" smtClean="0"/>
              <a:t>At a Glance fact sheet</a:t>
            </a:r>
          </a:p>
          <a:p>
            <a:r>
              <a:rPr lang="en-US" altLang="en-US" sz="2600" dirty="0" smtClean="0"/>
              <a:t>FAQ</a:t>
            </a:r>
          </a:p>
          <a:p>
            <a:pPr marL="0" indent="0">
              <a:buNone/>
            </a:pPr>
            <a:endParaRPr lang="en-US" altLang="en-US" sz="2600" u="sng" dirty="0" smtClean="0"/>
          </a:p>
          <a:p>
            <a:pPr marL="0" indent="0">
              <a:buNone/>
            </a:pPr>
            <a:r>
              <a:rPr lang="en-US" altLang="en-US" sz="2600" u="sng" dirty="0" smtClean="0"/>
              <a:t>Email</a:t>
            </a:r>
            <a:r>
              <a:rPr lang="en-US" altLang="en-US" sz="2600" dirty="0" smtClean="0"/>
              <a:t>: </a:t>
            </a:r>
            <a:r>
              <a:rPr lang="en-US" altLang="en-US" sz="2600" dirty="0" smtClean="0">
                <a:hlinkClick r:id="rId4"/>
              </a:rPr>
              <a:t>SodiumReduction@fda.hhs.gov</a:t>
            </a:r>
            <a:endParaRPr lang="en-US" altLang="en-US" sz="2600" dirty="0" smtClean="0"/>
          </a:p>
          <a:p>
            <a:endParaRPr lang="en-US" altLang="en-US" sz="2600" dirty="0" smtClean="0"/>
          </a:p>
        </p:txBody>
      </p:sp>
    </p:spTree>
    <p:extLst>
      <p:ext uri="{BB962C8B-B14F-4D97-AF65-F5344CB8AC3E}">
        <p14:creationId xmlns:p14="http://schemas.microsoft.com/office/powerpoint/2010/main" val="1205164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762000"/>
            <a:ext cx="8229600" cy="1143000"/>
          </a:xfrm>
        </p:spPr>
        <p:txBody>
          <a:bodyPr/>
          <a:lstStyle/>
          <a:p>
            <a:r>
              <a:rPr lang="en-US" altLang="en-US" b="1" dirty="0" smtClean="0"/>
              <a:t>Why Focus on Sodium?</a:t>
            </a:r>
          </a:p>
        </p:txBody>
      </p:sp>
      <p:sp>
        <p:nvSpPr>
          <p:cNvPr id="4099" name="Content Placeholder 2"/>
          <p:cNvSpPr>
            <a:spLocks noGrp="1"/>
          </p:cNvSpPr>
          <p:nvPr>
            <p:ph idx="1"/>
          </p:nvPr>
        </p:nvSpPr>
        <p:spPr>
          <a:xfrm>
            <a:off x="457200" y="1676400"/>
            <a:ext cx="8229600" cy="5181600"/>
          </a:xfrm>
        </p:spPr>
        <p:txBody>
          <a:bodyPr>
            <a:noAutofit/>
          </a:bodyPr>
          <a:lstStyle/>
          <a:p>
            <a:pPr>
              <a:defRPr/>
            </a:pPr>
            <a:r>
              <a:rPr lang="en-US" sz="2600" dirty="0" smtClean="0"/>
              <a:t>Americans consume almost 50 percent more sodium than what most experts recommend</a:t>
            </a:r>
          </a:p>
          <a:p>
            <a:pPr lvl="1">
              <a:defRPr/>
            </a:pPr>
            <a:r>
              <a:rPr lang="en-US" sz="2600" dirty="0" smtClean="0"/>
              <a:t>Current intake is about 3,400 mg/day</a:t>
            </a:r>
          </a:p>
          <a:p>
            <a:pPr lvl="1">
              <a:defRPr/>
            </a:pPr>
            <a:r>
              <a:rPr lang="en-US" sz="2600" dirty="0" smtClean="0"/>
              <a:t>Recommendation is 2,300 mg/day</a:t>
            </a:r>
          </a:p>
          <a:p>
            <a:pPr>
              <a:buClr>
                <a:schemeClr val="tx1"/>
              </a:buClr>
            </a:pPr>
            <a:r>
              <a:rPr lang="en-US" sz="2600" dirty="0"/>
              <a:t>Expert bodies agree on the need to reduce sodium consumption to 2,300 </a:t>
            </a:r>
            <a:r>
              <a:rPr lang="en-US" sz="2600" dirty="0" smtClean="0"/>
              <a:t>mg/day for public health gains</a:t>
            </a:r>
            <a:endParaRPr lang="en-US" sz="2600" dirty="0"/>
          </a:p>
          <a:p>
            <a:pPr lvl="1">
              <a:buClr>
                <a:schemeClr val="tx1"/>
              </a:buClr>
            </a:pPr>
            <a:r>
              <a:rPr lang="en-US" sz="2600" dirty="0"/>
              <a:t>Institute of Medicine </a:t>
            </a:r>
            <a:endParaRPr lang="en-US" sz="2600" dirty="0" smtClean="0"/>
          </a:p>
          <a:p>
            <a:pPr lvl="1">
              <a:buClr>
                <a:schemeClr val="tx1"/>
              </a:buClr>
            </a:pPr>
            <a:r>
              <a:rPr lang="en-US" sz="2600" dirty="0" smtClean="0"/>
              <a:t>Evidence </a:t>
            </a:r>
            <a:r>
              <a:rPr lang="en-US" sz="2600" dirty="0"/>
              <a:t>used for 2015-2020 Dietary Guidelines for Americans</a:t>
            </a:r>
          </a:p>
          <a:p>
            <a:pPr lvl="1">
              <a:buClr>
                <a:schemeClr val="tx1"/>
              </a:buClr>
            </a:pPr>
            <a:r>
              <a:rPr lang="en-US" sz="2600" dirty="0"/>
              <a:t>Healthy People </a:t>
            </a:r>
            <a:r>
              <a:rPr lang="en-US" sz="2600" dirty="0" smtClean="0"/>
              <a:t>2020</a:t>
            </a:r>
            <a:endParaRPr lang="en-US" sz="2600" dirty="0"/>
          </a:p>
        </p:txBody>
      </p:sp>
    </p:spTree>
    <p:extLst>
      <p:ext uri="{BB962C8B-B14F-4D97-AF65-F5344CB8AC3E}">
        <p14:creationId xmlns:p14="http://schemas.microsoft.com/office/powerpoint/2010/main" val="200840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990600"/>
          </a:xfrm>
        </p:spPr>
        <p:txBody>
          <a:bodyPr>
            <a:normAutofit/>
          </a:bodyPr>
          <a:lstStyle/>
          <a:p>
            <a:r>
              <a:rPr lang="en-US" b="1" dirty="0" smtClean="0">
                <a:ea typeface="ＭＳ Ｐゴシック" pitchFamily="34" charset="-128"/>
              </a:rPr>
              <a:t>Scientific Evidence</a:t>
            </a:r>
            <a:endParaRPr lang="en-US" dirty="0"/>
          </a:p>
        </p:txBody>
      </p:sp>
      <p:sp>
        <p:nvSpPr>
          <p:cNvPr id="3" name="Content Placeholder 2"/>
          <p:cNvSpPr>
            <a:spLocks noGrp="1"/>
          </p:cNvSpPr>
          <p:nvPr>
            <p:ph idx="1"/>
          </p:nvPr>
        </p:nvSpPr>
        <p:spPr>
          <a:xfrm>
            <a:off x="381000" y="1752600"/>
            <a:ext cx="8229600" cy="4876800"/>
          </a:xfrm>
        </p:spPr>
        <p:txBody>
          <a:bodyPr>
            <a:normAutofit/>
          </a:bodyPr>
          <a:lstStyle/>
          <a:p>
            <a:pPr>
              <a:buClr>
                <a:schemeClr val="tx1"/>
              </a:buClr>
            </a:pPr>
            <a:r>
              <a:rPr lang="en-US" sz="2600" dirty="0" smtClean="0"/>
              <a:t>Totality of evidence supports sodium reduction from current levels </a:t>
            </a:r>
          </a:p>
          <a:p>
            <a:pPr lvl="1"/>
            <a:r>
              <a:rPr lang="en-US" sz="2600" dirty="0" smtClean="0"/>
              <a:t>Diverse and strong body of evidence, including clinical trials, support link between sodium consumption and blood pressure </a:t>
            </a:r>
          </a:p>
          <a:p>
            <a:pPr marL="738188" lvl="2" indent="-280988">
              <a:buFont typeface="Calibri" panose="020F0502020204030204" pitchFamily="34" charset="0"/>
              <a:buChar char="−"/>
              <a:defRPr/>
            </a:pPr>
            <a:r>
              <a:rPr lang="en-US" sz="2600" dirty="0" smtClean="0"/>
              <a:t>High </a:t>
            </a:r>
            <a:r>
              <a:rPr lang="en-US" sz="2600" dirty="0"/>
              <a:t>blood pressure is a major risk factor for heart disease and </a:t>
            </a:r>
            <a:r>
              <a:rPr lang="en-US" sz="2600" dirty="0" smtClean="0"/>
              <a:t>stroke</a:t>
            </a:r>
          </a:p>
          <a:p>
            <a:pPr marL="514350" lvl="1" indent="-457200">
              <a:buFont typeface="Arial" panose="020B0604020202020204" pitchFamily="34" charset="0"/>
              <a:buChar char="•"/>
              <a:defRPr/>
            </a:pPr>
            <a:r>
              <a:rPr lang="en-US" sz="2600" dirty="0" smtClean="0"/>
              <a:t>Sodium reduction could prevent </a:t>
            </a:r>
            <a:r>
              <a:rPr lang="en-US" sz="2600" dirty="0"/>
              <a:t>hundreds of thousands of premature deaths and illnesses over a </a:t>
            </a:r>
            <a:r>
              <a:rPr lang="en-US" sz="2600" dirty="0" smtClean="0"/>
              <a:t>decade</a:t>
            </a:r>
          </a:p>
        </p:txBody>
      </p:sp>
      <p:sp>
        <p:nvSpPr>
          <p:cNvPr id="7" name="Slide Number Placeholder 6"/>
          <p:cNvSpPr>
            <a:spLocks noGrp="1"/>
          </p:cNvSpPr>
          <p:nvPr>
            <p:ph type="sldNum" sz="quarter" idx="12"/>
          </p:nvPr>
        </p:nvSpPr>
        <p:spPr/>
        <p:txBody>
          <a:bodyPr/>
          <a:lstStyle/>
          <a:p>
            <a:fld id="{79C0F751-E2BC-6044-99CB-3FD3E60B4921}"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819661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9150"/>
            <a:ext cx="7543799" cy="857250"/>
          </a:xfrm>
        </p:spPr>
        <p:txBody>
          <a:bodyPr>
            <a:normAutofit/>
          </a:bodyPr>
          <a:lstStyle/>
          <a:p>
            <a:pPr algn="ctr"/>
            <a:r>
              <a:rPr lang="en-US" sz="4400" dirty="0" smtClean="0"/>
              <a:t>Why are Targets Needed?</a:t>
            </a:r>
            <a:endParaRPr lang="en-US" sz="4400" dirty="0"/>
          </a:p>
        </p:txBody>
      </p:sp>
      <p:sp>
        <p:nvSpPr>
          <p:cNvPr id="9" name="Text Placeholder 8"/>
          <p:cNvSpPr>
            <a:spLocks noGrp="1"/>
          </p:cNvSpPr>
          <p:nvPr>
            <p:ph type="body" sz="half" idx="2"/>
          </p:nvPr>
        </p:nvSpPr>
        <p:spPr>
          <a:xfrm>
            <a:off x="228600" y="1752600"/>
            <a:ext cx="4243388" cy="5105400"/>
          </a:xfrm>
        </p:spPr>
        <p:txBody>
          <a:bodyPr>
            <a:normAutofit fontScale="92500" lnSpcReduction="20000"/>
          </a:bodyPr>
          <a:lstStyle/>
          <a:p>
            <a:pPr marL="285750" indent="-285750">
              <a:spcAft>
                <a:spcPts val="600"/>
              </a:spcAft>
              <a:buFont typeface="Arial" panose="020B0604020202020204" pitchFamily="34" charset="0"/>
              <a:buChar char="•"/>
            </a:pPr>
            <a:r>
              <a:rPr lang="en-US" sz="2800" dirty="0"/>
              <a:t>Most sodium comes from salt added to processed and restaurant foods</a:t>
            </a:r>
          </a:p>
          <a:p>
            <a:pPr marL="285750" indent="-285750">
              <a:spcAft>
                <a:spcPts val="600"/>
              </a:spcAft>
              <a:buFont typeface="Arial" panose="020B0604020202020204" pitchFamily="34" charset="0"/>
              <a:buChar char="•"/>
            </a:pPr>
            <a:r>
              <a:rPr lang="en-US" sz="2800" dirty="0"/>
              <a:t>It is </a:t>
            </a:r>
            <a:r>
              <a:rPr lang="en-US" sz="2800" dirty="0" smtClean="0"/>
              <a:t>difficult to meet recommended sodium intake with current food supply</a:t>
            </a:r>
          </a:p>
          <a:p>
            <a:pPr marL="285750" indent="-285750">
              <a:spcAft>
                <a:spcPts val="600"/>
              </a:spcAft>
              <a:buFont typeface="Arial" panose="020B0604020202020204" pitchFamily="34" charset="0"/>
              <a:buChar char="•"/>
            </a:pPr>
            <a:r>
              <a:rPr lang="en-US" sz="2800" dirty="0" smtClean="0"/>
              <a:t>Overall sodium content of food supply remains high, despite industry efforts</a:t>
            </a:r>
          </a:p>
          <a:p>
            <a:pPr marL="285750" indent="-285750">
              <a:spcAft>
                <a:spcPts val="600"/>
              </a:spcAft>
              <a:buFont typeface="Arial" panose="020B0604020202020204" pitchFamily="34" charset="0"/>
              <a:buChar char="•"/>
            </a:pPr>
            <a:r>
              <a:rPr lang="en-US" sz="2800" dirty="0" smtClean="0"/>
              <a:t>Variability in sodium across similar foods in food supply shows that reductions are possible</a:t>
            </a:r>
            <a:endParaRPr lang="en-US" sz="2600" dirty="0"/>
          </a:p>
        </p:txBody>
      </p:sp>
      <p:sp>
        <p:nvSpPr>
          <p:cNvPr id="4" name="Slide Number Placeholder 3"/>
          <p:cNvSpPr>
            <a:spLocks noGrp="1"/>
          </p:cNvSpPr>
          <p:nvPr>
            <p:ph type="sldNum" sz="quarter" idx="12"/>
          </p:nvPr>
        </p:nvSpPr>
        <p:spPr/>
        <p:txBody>
          <a:bodyPr/>
          <a:lstStyle/>
          <a:p>
            <a:fld id="{79C0F751-E2BC-6044-99CB-3FD3E60B4921}" type="slidenum">
              <a:rPr lang="en-US" smtClean="0">
                <a:solidFill>
                  <a:prstClr val="black">
                    <a:tint val="75000"/>
                  </a:prstClr>
                </a:solidFill>
              </a:rPr>
              <a:pPr/>
              <a:t>5</a:t>
            </a:fld>
            <a:endParaRPr lang="en-US" dirty="0">
              <a:solidFill>
                <a:prstClr val="black">
                  <a:tint val="75000"/>
                </a:prstClr>
              </a:solidFill>
            </a:endParaRPr>
          </a:p>
        </p:txBody>
      </p:sp>
      <p:pic>
        <p:nvPicPr>
          <p:cNvPr id="5" name="Picture 5" descr="Pie chart of sodium sources: Processed and restaurant foods (77%), Naturally occurring (12%), While eating (6%), and Home Cooking (5%). Graph information cited to Mattes and Donnelly, 1991." title="Pie chart of sodium sources"/>
          <p:cNvPicPr>
            <a:picLocks noChangeAspect="1" noChangeArrowheads="1"/>
          </p:cNvPicPr>
          <p:nvPr/>
        </p:nvPicPr>
        <p:blipFill>
          <a:blip r:embed="rId3">
            <a:extLst>
              <a:ext uri="{28A0092B-C50C-407E-A947-70E740481C1C}">
                <a14:useLocalDpi xmlns:a14="http://schemas.microsoft.com/office/drawing/2010/main" val="0"/>
              </a:ext>
            </a:extLst>
          </a:blip>
          <a:srcRect l="14737" t="25514" r="8421"/>
          <a:stretch>
            <a:fillRect/>
          </a:stretch>
        </p:blipFill>
        <p:spPr bwMode="auto">
          <a:xfrm>
            <a:off x="4311869" y="2075792"/>
            <a:ext cx="4800600" cy="3190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9800" y="5791200"/>
            <a:ext cx="2143792" cy="307777"/>
          </a:xfrm>
          <a:prstGeom prst="rect">
            <a:avLst/>
          </a:prstGeom>
          <a:noFill/>
        </p:spPr>
        <p:txBody>
          <a:bodyPr wrap="none" rtlCol="0">
            <a:spAutoFit/>
          </a:bodyPr>
          <a:lstStyle/>
          <a:p>
            <a:r>
              <a:rPr lang="en-US" sz="1400" dirty="0" smtClean="0"/>
              <a:t>Mattes and Donnelly, 1991</a:t>
            </a:r>
            <a:endParaRPr lang="en-US" sz="1400" dirty="0"/>
          </a:p>
        </p:txBody>
      </p:sp>
    </p:spTree>
    <p:extLst>
      <p:ext uri="{BB962C8B-B14F-4D97-AF65-F5344CB8AC3E}">
        <p14:creationId xmlns:p14="http://schemas.microsoft.com/office/powerpoint/2010/main" val="408928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381000" y="1447800"/>
            <a:ext cx="8534400" cy="914400"/>
          </a:xfrm>
        </p:spPr>
        <p:txBody>
          <a:bodyPr>
            <a:normAutofit fontScale="90000"/>
          </a:bodyPr>
          <a:lstStyle/>
          <a:p>
            <a:r>
              <a:rPr lang="en-US" altLang="en-US" sz="4900" b="1" dirty="0" smtClean="0"/>
              <a:t>Example of Variability:</a:t>
            </a:r>
            <a:br>
              <a:rPr lang="en-US" altLang="en-US" sz="4900" b="1" dirty="0" smtClean="0"/>
            </a:br>
            <a:r>
              <a:rPr lang="en-US" altLang="en-US" sz="3600" b="1" dirty="0" smtClean="0"/>
              <a:t>Cream Cheese</a:t>
            </a:r>
            <a:r>
              <a:rPr lang="en-US" altLang="en-US" sz="4900" b="1" dirty="0" smtClean="0">
                <a:solidFill>
                  <a:srgbClr val="C00000"/>
                </a:solidFill>
              </a:rPr>
              <a:t/>
            </a:r>
            <a:br>
              <a:rPr lang="en-US" altLang="en-US" sz="4900" b="1" dirty="0" smtClean="0">
                <a:solidFill>
                  <a:srgbClr val="C00000"/>
                </a:solidFill>
              </a:rPr>
            </a:br>
            <a:endParaRPr lang="en-US" altLang="en-US" sz="4900" b="1" dirty="0" smtClean="0">
              <a:solidFill>
                <a:srgbClr val="C00000"/>
              </a:solidFill>
            </a:endParaRPr>
          </a:p>
        </p:txBody>
      </p:sp>
      <p:graphicFrame>
        <p:nvGraphicFramePr>
          <p:cNvPr id="4" name="Content Placeholder 3" descr="Table displays the variability of the amount of sodium in spreadable cream cheese across countries including the U.S., U.K., Ireland, Australia, New Zealand, Canada, and Brazil." title="Example of Variability: Cream Cheese (table)"/>
          <p:cNvGraphicFramePr>
            <a:graphicFrameLocks noGrp="1"/>
          </p:cNvGraphicFramePr>
          <p:nvPr>
            <p:ph idx="1"/>
            <p:extLst>
              <p:ext uri="{D42A27DB-BD31-4B8C-83A1-F6EECF244321}">
                <p14:modId xmlns:p14="http://schemas.microsoft.com/office/powerpoint/2010/main" val="3890338578"/>
              </p:ext>
            </p:extLst>
          </p:nvPr>
        </p:nvGraphicFramePr>
        <p:xfrm>
          <a:off x="609600" y="2438400"/>
          <a:ext cx="7696200" cy="3625056"/>
        </p:xfrm>
        <a:graphic>
          <a:graphicData uri="http://schemas.openxmlformats.org/drawingml/2006/table">
            <a:tbl>
              <a:tblPr firstRow="1" bandRow="1">
                <a:tableStyleId>{5C22544A-7EE6-4342-B048-85BDC9FD1C3A}</a:tableStyleId>
              </a:tblPr>
              <a:tblGrid>
                <a:gridCol w="1924050"/>
                <a:gridCol w="1924050"/>
                <a:gridCol w="1924050"/>
                <a:gridCol w="1924050"/>
              </a:tblGrid>
              <a:tr h="796958">
                <a:tc>
                  <a:txBody>
                    <a:bodyPr/>
                    <a:lstStyle/>
                    <a:p>
                      <a:pPr marL="0" marR="0" algn="ctr">
                        <a:spcBef>
                          <a:spcPts val="0"/>
                        </a:spcBef>
                        <a:spcAft>
                          <a:spcPts val="0"/>
                        </a:spcAft>
                      </a:pPr>
                      <a:r>
                        <a:rPr lang="en-US" sz="1600" dirty="0">
                          <a:effectLst/>
                          <a:latin typeface="Arial"/>
                          <a:ea typeface="Calibri"/>
                          <a:cs typeface="Times New Roman"/>
                        </a:rPr>
                        <a:t>Country</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Arial"/>
                          <a:ea typeface="Calibri"/>
                          <a:cs typeface="Times New Roman"/>
                        </a:rPr>
                        <a:t>Sodium </a:t>
                      </a:r>
                      <a:r>
                        <a:rPr lang="en-US" sz="1400" dirty="0">
                          <a:effectLst/>
                          <a:latin typeface="Arial"/>
                          <a:ea typeface="Calibri"/>
                          <a:cs typeface="Times New Roman"/>
                        </a:rPr>
                        <a:t>(mg/100g)</a:t>
                      </a:r>
                      <a:endParaRPr lang="en-US" sz="105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Calibri"/>
                          <a:ea typeface="Calibri"/>
                          <a:cs typeface="Times New Roman"/>
                        </a:rPr>
                        <a:t>Short-Term Mean Target</a:t>
                      </a:r>
                    </a:p>
                    <a:p>
                      <a:pPr marL="0" marR="0" algn="ctr">
                        <a:spcBef>
                          <a:spcPts val="0"/>
                        </a:spcBef>
                        <a:spcAft>
                          <a:spcPts val="0"/>
                        </a:spcAft>
                      </a:pPr>
                      <a:r>
                        <a:rPr lang="en-US" sz="1600" dirty="0" smtClean="0">
                          <a:effectLst/>
                          <a:latin typeface="Calibri"/>
                          <a:ea typeface="Calibri"/>
                          <a:cs typeface="Times New Roman"/>
                        </a:rPr>
                        <a:t>(mg/100g)</a:t>
                      </a:r>
                    </a:p>
                  </a:txBody>
                  <a:tcPr marL="68580" marR="68580" marT="0" marB="0" anchor="ctr"/>
                </a:tc>
                <a:tc>
                  <a:txBody>
                    <a:bodyPr/>
                    <a:lstStyle/>
                    <a:p>
                      <a:pPr marL="0" marR="0" algn="ctr">
                        <a:spcBef>
                          <a:spcPts val="0"/>
                        </a:spcBef>
                        <a:spcAft>
                          <a:spcPts val="0"/>
                        </a:spcAft>
                      </a:pPr>
                      <a:r>
                        <a:rPr lang="en-US" sz="1600" dirty="0" smtClean="0">
                          <a:effectLst/>
                          <a:latin typeface="Calibri"/>
                          <a:ea typeface="Calibri"/>
                          <a:cs typeface="Times New Roman"/>
                        </a:rPr>
                        <a:t>Long-Term Mean Target</a:t>
                      </a:r>
                    </a:p>
                    <a:p>
                      <a:pPr marL="0" marR="0" algn="ctr">
                        <a:spcBef>
                          <a:spcPts val="0"/>
                        </a:spcBef>
                        <a:spcAft>
                          <a:spcPts val="0"/>
                        </a:spcAft>
                      </a:pPr>
                      <a:r>
                        <a:rPr lang="en-US" sz="1600" dirty="0" smtClean="0">
                          <a:effectLst/>
                          <a:latin typeface="Calibri"/>
                          <a:ea typeface="Calibri"/>
                          <a:cs typeface="Times New Roman"/>
                        </a:rPr>
                        <a:t>(mg/100g)</a:t>
                      </a:r>
                    </a:p>
                  </a:txBody>
                  <a:tcPr marL="68580" marR="68580" marT="0" marB="0" anchor="ctr"/>
                </a:tc>
              </a:tr>
              <a:tr h="404014">
                <a:tc>
                  <a:txBody>
                    <a:bodyPr/>
                    <a:lstStyle/>
                    <a:p>
                      <a:pPr marL="0" marR="0" algn="ctr">
                        <a:spcBef>
                          <a:spcPts val="0"/>
                        </a:spcBef>
                        <a:spcAft>
                          <a:spcPts val="0"/>
                        </a:spcAft>
                      </a:pPr>
                      <a:r>
                        <a:rPr lang="en-US" sz="1600" dirty="0">
                          <a:effectLst/>
                          <a:latin typeface="Arial"/>
                          <a:ea typeface="Calibri"/>
                          <a:cs typeface="Times New Roman"/>
                        </a:rPr>
                        <a:t>U.S.</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Arial"/>
                          <a:ea typeface="Calibri"/>
                          <a:cs typeface="Times New Roman"/>
                        </a:rPr>
                        <a:t>403</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smtClean="0">
                          <a:effectLst/>
                          <a:latin typeface="Calibri"/>
                          <a:ea typeface="Calibri"/>
                          <a:cs typeface="Times New Roman"/>
                        </a:rPr>
                        <a:t>380</a:t>
                      </a:r>
                      <a:endParaRPr lang="en-US" sz="1800" dirty="0">
                        <a:effectLst/>
                        <a:latin typeface="Calibri"/>
                        <a:ea typeface="Calibri"/>
                        <a:cs typeface="Times New Roman"/>
                      </a:endParaRPr>
                    </a:p>
                  </a:txBody>
                  <a:tcPr marL="68580" marR="68580" marT="0" marB="0" anchor="ctr">
                    <a:lnB w="12700" cmpd="sng">
                      <a:noFill/>
                    </a:lnB>
                  </a:tcPr>
                </a:tc>
                <a:tc>
                  <a:txBody>
                    <a:bodyPr/>
                    <a:lstStyle/>
                    <a:p>
                      <a:pPr marL="0" marR="0" algn="ctr">
                        <a:spcBef>
                          <a:spcPts val="0"/>
                        </a:spcBef>
                        <a:spcAft>
                          <a:spcPts val="0"/>
                        </a:spcAft>
                      </a:pPr>
                      <a:r>
                        <a:rPr lang="en-US" sz="1800" dirty="0" smtClean="0">
                          <a:effectLst/>
                          <a:latin typeface="Calibri"/>
                          <a:ea typeface="Calibri"/>
                          <a:cs typeface="Times New Roman"/>
                        </a:rPr>
                        <a:t>340</a:t>
                      </a:r>
                      <a:endParaRPr lang="en-US" sz="1800" dirty="0">
                        <a:effectLst/>
                        <a:latin typeface="Calibri"/>
                        <a:ea typeface="Calibri"/>
                        <a:cs typeface="Times New Roman"/>
                      </a:endParaRPr>
                    </a:p>
                  </a:txBody>
                  <a:tcPr marL="68580" marR="68580" marT="0" marB="0" anchor="ctr">
                    <a:lnB w="12700" cmpd="sng">
                      <a:noFill/>
                    </a:lnB>
                  </a:tcPr>
                </a:tc>
              </a:tr>
              <a:tr h="404014">
                <a:tc>
                  <a:txBody>
                    <a:bodyPr/>
                    <a:lstStyle/>
                    <a:p>
                      <a:pPr marL="0" marR="0" algn="ctr">
                        <a:spcBef>
                          <a:spcPts val="0"/>
                        </a:spcBef>
                        <a:spcAft>
                          <a:spcPts val="0"/>
                        </a:spcAft>
                      </a:pPr>
                      <a:r>
                        <a:rPr lang="en-US" sz="1600">
                          <a:effectLst/>
                          <a:latin typeface="Arial"/>
                          <a:ea typeface="Calibri"/>
                          <a:cs typeface="Times New Roman"/>
                        </a:rPr>
                        <a:t>U.K.</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Arial"/>
                          <a:ea typeface="Calibri"/>
                          <a:cs typeface="Times New Roman"/>
                        </a:rPr>
                        <a:t>300</a:t>
                      </a:r>
                      <a:endParaRPr lang="en-US" sz="1100" dirty="0">
                        <a:effectLst/>
                        <a:latin typeface="Calibri"/>
                        <a:ea typeface="Calibri"/>
                        <a:cs typeface="Times New Roman"/>
                      </a:endParaRPr>
                    </a:p>
                  </a:txBody>
                  <a:tcPr marL="68580" marR="68580" marT="0" marB="0" anchor="ctr">
                    <a:lnR w="12700" cmpd="sng">
                      <a:noFill/>
                    </a:lnR>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404014">
                <a:tc>
                  <a:txBody>
                    <a:bodyPr/>
                    <a:lstStyle/>
                    <a:p>
                      <a:pPr marL="0" marR="0" algn="ctr">
                        <a:spcBef>
                          <a:spcPts val="0"/>
                        </a:spcBef>
                        <a:spcAft>
                          <a:spcPts val="0"/>
                        </a:spcAft>
                      </a:pPr>
                      <a:r>
                        <a:rPr lang="en-US" sz="1600" dirty="0">
                          <a:effectLst/>
                          <a:latin typeface="Arial"/>
                          <a:ea typeface="Calibri"/>
                          <a:cs typeface="Times New Roman"/>
                        </a:rPr>
                        <a:t>Ireland</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Arial"/>
                          <a:ea typeface="Calibri"/>
                          <a:cs typeface="Times New Roman"/>
                        </a:rPr>
                        <a:t>300</a:t>
                      </a:r>
                      <a:endParaRPr lang="en-US" sz="1100" dirty="0">
                        <a:effectLst/>
                        <a:latin typeface="Calibri"/>
                        <a:ea typeface="Calibri"/>
                        <a:cs typeface="Times New Roman"/>
                      </a:endParaRPr>
                    </a:p>
                  </a:txBody>
                  <a:tcPr marL="68580" marR="68580" marT="0" marB="0" anchor="ctr">
                    <a:lnR w="12700" cmpd="sng">
                      <a:noFill/>
                    </a:lnR>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404014">
                <a:tc>
                  <a:txBody>
                    <a:bodyPr/>
                    <a:lstStyle/>
                    <a:p>
                      <a:pPr marL="0" marR="0" algn="ctr">
                        <a:spcBef>
                          <a:spcPts val="0"/>
                        </a:spcBef>
                        <a:spcAft>
                          <a:spcPts val="0"/>
                        </a:spcAft>
                      </a:pPr>
                      <a:r>
                        <a:rPr lang="en-US" sz="1600" dirty="0">
                          <a:effectLst/>
                          <a:latin typeface="Arial"/>
                          <a:ea typeface="Calibri"/>
                          <a:cs typeface="Times New Roman"/>
                        </a:rPr>
                        <a:t>Australia</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Arial"/>
                          <a:ea typeface="Calibri"/>
                          <a:cs typeface="Times New Roman"/>
                        </a:rPr>
                        <a:t>348</a:t>
                      </a:r>
                      <a:endParaRPr lang="en-US" sz="1100" dirty="0">
                        <a:effectLst/>
                        <a:latin typeface="Calibri"/>
                        <a:ea typeface="Calibri"/>
                        <a:cs typeface="Times New Roman"/>
                      </a:endParaRPr>
                    </a:p>
                  </a:txBody>
                  <a:tcPr marL="68580" marR="68580" marT="0" marB="0" anchor="ctr">
                    <a:lnR w="12700" cmpd="sng">
                      <a:noFill/>
                    </a:lnR>
                  </a:tcPr>
                </a:tc>
                <a:tc>
                  <a:txBody>
                    <a:bodyPr/>
                    <a:lstStyle/>
                    <a:p>
                      <a:pPr marL="0" marR="0" algn="ctr">
                        <a:spcBef>
                          <a:spcPts val="0"/>
                        </a:spcBef>
                        <a:spcAft>
                          <a:spcPts val="0"/>
                        </a:spcAft>
                      </a:pPr>
                      <a:r>
                        <a:rPr lang="en-US" sz="110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404014">
                <a:tc>
                  <a:txBody>
                    <a:bodyPr/>
                    <a:lstStyle/>
                    <a:p>
                      <a:pPr marL="0" marR="0" algn="ctr">
                        <a:spcBef>
                          <a:spcPts val="0"/>
                        </a:spcBef>
                        <a:spcAft>
                          <a:spcPts val="0"/>
                        </a:spcAft>
                      </a:pPr>
                      <a:r>
                        <a:rPr lang="en-US" sz="1600">
                          <a:effectLst/>
                          <a:latin typeface="Arial"/>
                          <a:ea typeface="Calibri"/>
                          <a:cs typeface="Times New Roman"/>
                        </a:rPr>
                        <a:t>New Zealand</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Arial"/>
                          <a:ea typeface="Calibri"/>
                          <a:cs typeface="Times New Roman"/>
                        </a:rPr>
                        <a:t>348</a:t>
                      </a:r>
                      <a:endParaRPr lang="en-US" sz="1100" dirty="0">
                        <a:effectLst/>
                        <a:latin typeface="Calibri"/>
                        <a:ea typeface="Calibri"/>
                        <a:cs typeface="Times New Roman"/>
                      </a:endParaRPr>
                    </a:p>
                  </a:txBody>
                  <a:tcPr marL="68580" marR="68580" marT="0" marB="0" anchor="ctr">
                    <a:lnR w="12700" cmpd="sng">
                      <a:noFill/>
                    </a:lnR>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404014">
                <a:tc>
                  <a:txBody>
                    <a:bodyPr/>
                    <a:lstStyle/>
                    <a:p>
                      <a:pPr marL="0" marR="0" algn="ctr">
                        <a:spcBef>
                          <a:spcPts val="0"/>
                        </a:spcBef>
                        <a:spcAft>
                          <a:spcPts val="0"/>
                        </a:spcAft>
                      </a:pPr>
                      <a:r>
                        <a:rPr lang="en-US" sz="1600">
                          <a:effectLst/>
                          <a:latin typeface="Arial"/>
                          <a:ea typeface="Calibri"/>
                          <a:cs typeface="Times New Roman"/>
                        </a:rPr>
                        <a:t>Canada</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Arial"/>
                          <a:ea typeface="Calibri"/>
                          <a:cs typeface="Times New Roman"/>
                        </a:rPr>
                        <a:t>400</a:t>
                      </a:r>
                      <a:endParaRPr lang="en-US" sz="1100" dirty="0">
                        <a:effectLst/>
                        <a:latin typeface="Calibri"/>
                        <a:ea typeface="Calibri"/>
                        <a:cs typeface="Times New Roman"/>
                      </a:endParaRPr>
                    </a:p>
                  </a:txBody>
                  <a:tcPr marL="68580" marR="68580" marT="0" marB="0" anchor="ctr">
                    <a:lnR w="12700" cmpd="sng">
                      <a:noFill/>
                    </a:lnR>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404014">
                <a:tc>
                  <a:txBody>
                    <a:bodyPr/>
                    <a:lstStyle/>
                    <a:p>
                      <a:pPr marL="0" marR="0" algn="ctr">
                        <a:spcBef>
                          <a:spcPts val="0"/>
                        </a:spcBef>
                        <a:spcAft>
                          <a:spcPts val="0"/>
                        </a:spcAft>
                      </a:pPr>
                      <a:r>
                        <a:rPr lang="en-US" sz="1600">
                          <a:effectLst/>
                          <a:latin typeface="Arial"/>
                          <a:ea typeface="Calibri"/>
                          <a:cs typeface="Times New Roman"/>
                        </a:rPr>
                        <a:t>Brazil</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Arial"/>
                          <a:ea typeface="Calibri"/>
                          <a:cs typeface="Times New Roman"/>
                        </a:rPr>
                        <a:t>410</a:t>
                      </a:r>
                      <a:endParaRPr lang="en-US" sz="1100" dirty="0">
                        <a:effectLst/>
                        <a:latin typeface="Calibri"/>
                        <a:ea typeface="Calibri"/>
                        <a:cs typeface="Times New Roman"/>
                      </a:endParaRPr>
                    </a:p>
                  </a:txBody>
                  <a:tcPr marL="68580" marR="68580" marT="0" marB="0" anchor="ctr">
                    <a:lnR w="12700" cmpd="sng">
                      <a:noFill/>
                    </a:lnR>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100" dirty="0" smtClean="0">
                          <a:solidFill>
                            <a:schemeClr val="bg1">
                              <a:lumMod val="85000"/>
                            </a:schemeClr>
                          </a:solidFill>
                          <a:effectLst/>
                          <a:latin typeface="Calibri"/>
                          <a:ea typeface="Calibri"/>
                          <a:cs typeface="Times New Roman"/>
                        </a:rPr>
                        <a:t>N/A</a:t>
                      </a:r>
                      <a:endParaRPr lang="en-US" sz="1100" dirty="0">
                        <a:solidFill>
                          <a:schemeClr val="bg1">
                            <a:lumMod val="8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2" name="Slide Number Placeholder 1"/>
          <p:cNvSpPr>
            <a:spLocks noGrp="1"/>
          </p:cNvSpPr>
          <p:nvPr>
            <p:ph type="sldNum" sz="quarter" idx="12"/>
          </p:nvPr>
        </p:nvSpPr>
        <p:spPr/>
        <p:txBody>
          <a:bodyPr/>
          <a:lstStyle/>
          <a:p>
            <a:fld id="{79C0F751-E2BC-6044-99CB-3FD3E60B4921}" type="slidenum">
              <a:rPr lang="en-US" smtClean="0">
                <a:solidFill>
                  <a:prstClr val="black">
                    <a:tint val="75000"/>
                  </a:prstClr>
                </a:solidFill>
              </a:rPr>
              <a:pPr/>
              <a:t>6</a:t>
            </a:fld>
            <a:endParaRPr lang="en-US" dirty="0">
              <a:solidFill>
                <a:prstClr val="black">
                  <a:tint val="75000"/>
                </a:prstClr>
              </a:solidFill>
            </a:endParaRPr>
          </a:p>
        </p:txBody>
      </p:sp>
      <p:sp>
        <p:nvSpPr>
          <p:cNvPr id="6" name="TextBox 6"/>
          <p:cNvSpPr txBox="1">
            <a:spLocks noChangeArrowheads="1"/>
          </p:cNvSpPr>
          <p:nvPr/>
        </p:nvSpPr>
        <p:spPr bwMode="auto">
          <a:xfrm>
            <a:off x="5701615" y="5356224"/>
            <a:ext cx="12380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smtClean="0">
                <a:solidFill>
                  <a:srgbClr val="FF0000"/>
                </a:solidFill>
              </a:rPr>
              <a:t>Spreadable</a:t>
            </a:r>
            <a:endParaRPr lang="en-US" altLang="en-US" sz="1800" dirty="0">
              <a:solidFill>
                <a:srgbClr val="FF0000"/>
              </a:solidFill>
            </a:endParaRPr>
          </a:p>
        </p:txBody>
      </p:sp>
      <p:pic>
        <p:nvPicPr>
          <p:cNvPr id="1026" name="Picture 2" descr="Image of a tub of cream cheese" title="Cream Chee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222" y="4184650"/>
            <a:ext cx="1846816" cy="117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939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41688" y="3322638"/>
            <a:ext cx="2057400"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b="1" dirty="0" smtClean="0"/>
              <a:t>Sodium/Salt</a:t>
            </a:r>
            <a:endParaRPr lang="en-US" b="1" dirty="0"/>
          </a:p>
        </p:txBody>
      </p:sp>
      <p:sp>
        <p:nvSpPr>
          <p:cNvPr id="6" name="Oval 5"/>
          <p:cNvSpPr/>
          <p:nvPr/>
        </p:nvSpPr>
        <p:spPr>
          <a:xfrm>
            <a:off x="903288" y="2640013"/>
            <a:ext cx="2154237" cy="136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Texture Development</a:t>
            </a:r>
          </a:p>
        </p:txBody>
      </p:sp>
      <p:sp>
        <p:nvSpPr>
          <p:cNvPr id="7" name="Oval 6"/>
          <p:cNvSpPr/>
          <p:nvPr/>
        </p:nvSpPr>
        <p:spPr>
          <a:xfrm>
            <a:off x="5715000" y="2565401"/>
            <a:ext cx="2168525" cy="136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Fermentation</a:t>
            </a:r>
          </a:p>
        </p:txBody>
      </p:sp>
      <p:sp>
        <p:nvSpPr>
          <p:cNvPr id="8" name="Oval 7"/>
          <p:cNvSpPr/>
          <p:nvPr/>
        </p:nvSpPr>
        <p:spPr>
          <a:xfrm>
            <a:off x="3241675" y="1106488"/>
            <a:ext cx="2133600" cy="1257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Food Safety</a:t>
            </a:r>
          </a:p>
        </p:txBody>
      </p:sp>
      <p:sp>
        <p:nvSpPr>
          <p:cNvPr id="9" name="Oval 8"/>
          <p:cNvSpPr/>
          <p:nvPr/>
        </p:nvSpPr>
        <p:spPr>
          <a:xfrm>
            <a:off x="1990725" y="4663440"/>
            <a:ext cx="2133600" cy="144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Color Development</a:t>
            </a:r>
          </a:p>
        </p:txBody>
      </p:sp>
      <p:sp>
        <p:nvSpPr>
          <p:cNvPr id="10" name="Oval 9"/>
          <p:cNvSpPr/>
          <p:nvPr/>
        </p:nvSpPr>
        <p:spPr>
          <a:xfrm>
            <a:off x="5181600" y="4572000"/>
            <a:ext cx="2320925" cy="144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Flavor</a:t>
            </a:r>
          </a:p>
        </p:txBody>
      </p:sp>
    </p:spTree>
    <p:extLst>
      <p:ext uri="{BB962C8B-B14F-4D97-AF65-F5344CB8AC3E}">
        <p14:creationId xmlns:p14="http://schemas.microsoft.com/office/powerpoint/2010/main" val="882861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b="1" dirty="0" smtClean="0"/>
              <a:t>Key Information Considered</a:t>
            </a:r>
            <a:endParaRPr lang="en-US" b="1" dirty="0"/>
          </a:p>
        </p:txBody>
      </p:sp>
      <p:sp>
        <p:nvSpPr>
          <p:cNvPr id="3" name="Content Placeholder 2"/>
          <p:cNvSpPr>
            <a:spLocks noGrp="1"/>
          </p:cNvSpPr>
          <p:nvPr>
            <p:ph idx="1"/>
          </p:nvPr>
        </p:nvSpPr>
        <p:spPr>
          <a:xfrm>
            <a:off x="457200" y="1752600"/>
            <a:ext cx="8382000" cy="5105400"/>
          </a:xfrm>
        </p:spPr>
        <p:txBody>
          <a:bodyPr>
            <a:noAutofit/>
          </a:bodyPr>
          <a:lstStyle/>
          <a:p>
            <a:pPr>
              <a:buClr>
                <a:schemeClr val="tx1"/>
              </a:buClr>
            </a:pPr>
            <a:r>
              <a:rPr lang="en-US" sz="2600" dirty="0"/>
              <a:t>Survey of available food technology literature</a:t>
            </a:r>
          </a:p>
          <a:p>
            <a:pPr lvl="1">
              <a:buClr>
                <a:schemeClr val="tx1"/>
              </a:buClr>
            </a:pPr>
            <a:r>
              <a:rPr lang="en-US" sz="2600" dirty="0"/>
              <a:t>Role of </a:t>
            </a:r>
            <a:r>
              <a:rPr lang="en-US" sz="2600" dirty="0" smtClean="0"/>
              <a:t>sodium (e.g., food safety, texture, fermentation)</a:t>
            </a:r>
            <a:endParaRPr lang="en-US" sz="2600" dirty="0"/>
          </a:p>
          <a:p>
            <a:pPr lvl="1">
              <a:buClr>
                <a:schemeClr val="tx1"/>
              </a:buClr>
            </a:pPr>
            <a:r>
              <a:rPr lang="en-US" sz="2600" dirty="0"/>
              <a:t>Sodium </a:t>
            </a:r>
            <a:r>
              <a:rPr lang="en-US" sz="2600" dirty="0" smtClean="0"/>
              <a:t>reduction potential </a:t>
            </a:r>
            <a:r>
              <a:rPr lang="en-US" sz="2600" dirty="0"/>
              <a:t>in food/food category</a:t>
            </a:r>
          </a:p>
          <a:p>
            <a:pPr lvl="1">
              <a:buClr>
                <a:schemeClr val="tx1"/>
              </a:buClr>
            </a:pPr>
            <a:r>
              <a:rPr lang="en-US" sz="2600" dirty="0" smtClean="0"/>
              <a:t>Comments</a:t>
            </a:r>
            <a:endParaRPr lang="en-US" sz="2600" dirty="0"/>
          </a:p>
          <a:p>
            <a:pPr>
              <a:buClr>
                <a:schemeClr val="tx1"/>
              </a:buClr>
            </a:pPr>
            <a:r>
              <a:rPr lang="en-US" sz="2600" dirty="0" smtClean="0"/>
              <a:t>Market surveys </a:t>
            </a:r>
          </a:p>
          <a:p>
            <a:pPr lvl="1">
              <a:buClr>
                <a:schemeClr val="tx1"/>
              </a:buClr>
            </a:pPr>
            <a:r>
              <a:rPr lang="en-US" sz="2600" dirty="0" smtClean="0"/>
              <a:t>Sodium content of high-selling products </a:t>
            </a:r>
          </a:p>
          <a:p>
            <a:pPr lvl="1">
              <a:buClr>
                <a:schemeClr val="tx1"/>
              </a:buClr>
            </a:pPr>
            <a:r>
              <a:rPr lang="en-US" sz="2600" dirty="0" smtClean="0"/>
              <a:t>Identified products in 2010 that had the lowest sodium concentrations</a:t>
            </a:r>
          </a:p>
          <a:p>
            <a:pPr>
              <a:buClr>
                <a:schemeClr val="tx1"/>
              </a:buClr>
            </a:pPr>
            <a:r>
              <a:rPr lang="en-US" sz="2600" dirty="0" smtClean="0"/>
              <a:t>Consultation with experts </a:t>
            </a:r>
          </a:p>
          <a:p>
            <a:pPr>
              <a:buClr>
                <a:schemeClr val="tx1"/>
              </a:buClr>
            </a:pPr>
            <a:r>
              <a:rPr lang="en-US" sz="2600" dirty="0" smtClean="0"/>
              <a:t>Reviewed </a:t>
            </a:r>
            <a:r>
              <a:rPr lang="en-US" sz="2600" dirty="0"/>
              <a:t>o</a:t>
            </a:r>
            <a:r>
              <a:rPr lang="en-US" sz="2600" dirty="0" smtClean="0"/>
              <a:t>ther </a:t>
            </a:r>
            <a:r>
              <a:rPr lang="en-US" sz="2600" dirty="0"/>
              <a:t>s</a:t>
            </a:r>
            <a:r>
              <a:rPr lang="en-US" sz="2600" dirty="0" smtClean="0"/>
              <a:t>odium </a:t>
            </a:r>
            <a:r>
              <a:rPr lang="en-US" sz="2600" dirty="0"/>
              <a:t>r</a:t>
            </a:r>
            <a:r>
              <a:rPr lang="en-US" sz="2600" dirty="0" smtClean="0"/>
              <a:t>eduction initiatives</a:t>
            </a:r>
          </a:p>
        </p:txBody>
      </p:sp>
      <p:sp>
        <p:nvSpPr>
          <p:cNvPr id="4" name="Slide Number Placeholder 3"/>
          <p:cNvSpPr>
            <a:spLocks noGrp="1"/>
          </p:cNvSpPr>
          <p:nvPr>
            <p:ph type="sldNum" sz="quarter" idx="12"/>
          </p:nvPr>
        </p:nvSpPr>
        <p:spPr/>
        <p:txBody>
          <a:bodyPr/>
          <a:lstStyle/>
          <a:p>
            <a:fld id="{79C0F751-E2BC-6044-99CB-3FD3E60B4921}"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795178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b="1" dirty="0" smtClean="0"/>
              <a:t>3-Step Process to Set Targets</a:t>
            </a:r>
            <a:endParaRPr lang="en-US" dirty="0"/>
          </a:p>
        </p:txBody>
      </p:sp>
      <p:sp>
        <p:nvSpPr>
          <p:cNvPr id="3" name="Content Placeholder 2"/>
          <p:cNvSpPr>
            <a:spLocks noGrp="1"/>
          </p:cNvSpPr>
          <p:nvPr>
            <p:ph idx="1"/>
          </p:nvPr>
        </p:nvSpPr>
        <p:spPr>
          <a:xfrm>
            <a:off x="1120010" y="2590800"/>
            <a:ext cx="7792149" cy="4114800"/>
          </a:xfrm>
        </p:spPr>
        <p:txBody>
          <a:bodyPr>
            <a:normAutofit/>
          </a:bodyPr>
          <a:lstStyle/>
          <a:p>
            <a:pPr marL="0" indent="0">
              <a:spcBef>
                <a:spcPts val="0"/>
              </a:spcBef>
              <a:buNone/>
            </a:pPr>
            <a:r>
              <a:rPr lang="en-US" sz="2600" dirty="0" smtClean="0"/>
              <a:t>Developed 150 food categories </a:t>
            </a:r>
            <a:endParaRPr lang="en-US" sz="2200" dirty="0" smtClean="0">
              <a:solidFill>
                <a:srgbClr val="FF0000"/>
              </a:solidFill>
            </a:endParaRPr>
          </a:p>
          <a:p>
            <a:pPr marL="457200" lvl="1" indent="0">
              <a:spcBef>
                <a:spcPts val="0"/>
              </a:spcBef>
              <a:buNone/>
            </a:pPr>
            <a:endParaRPr lang="en-US" sz="2600" dirty="0" smtClean="0"/>
          </a:p>
          <a:p>
            <a:pPr marL="457200" lvl="1" indent="0">
              <a:spcBef>
                <a:spcPts val="0"/>
              </a:spcBef>
              <a:buNone/>
            </a:pPr>
            <a:endParaRPr lang="en-US" sz="2600" dirty="0" smtClean="0"/>
          </a:p>
          <a:p>
            <a:pPr marL="0" indent="0">
              <a:spcBef>
                <a:spcPts val="0"/>
              </a:spcBef>
              <a:buNone/>
            </a:pPr>
            <a:r>
              <a:rPr lang="en-US" sz="2600" dirty="0" smtClean="0"/>
              <a:t>Determined baseline </a:t>
            </a:r>
            <a:r>
              <a:rPr lang="en-US" sz="2600" dirty="0"/>
              <a:t>s</a:t>
            </a:r>
            <a:r>
              <a:rPr lang="en-US" sz="2600" dirty="0" smtClean="0"/>
              <a:t>odium concentrations (mg/100g)</a:t>
            </a:r>
          </a:p>
          <a:p>
            <a:pPr marL="0" indent="0">
              <a:spcBef>
                <a:spcPts val="0"/>
              </a:spcBef>
              <a:buNone/>
            </a:pPr>
            <a:endParaRPr lang="en-US" sz="2600" dirty="0" smtClean="0"/>
          </a:p>
          <a:p>
            <a:pPr marL="0" indent="0">
              <a:spcBef>
                <a:spcPts val="0"/>
              </a:spcBef>
              <a:buNone/>
            </a:pPr>
            <a:endParaRPr lang="en-US" sz="2600" dirty="0" smtClean="0"/>
          </a:p>
          <a:p>
            <a:pPr marL="0" indent="0">
              <a:spcBef>
                <a:spcPts val="0"/>
              </a:spcBef>
              <a:buNone/>
            </a:pPr>
            <a:r>
              <a:rPr lang="en-US" sz="2600" dirty="0" smtClean="0"/>
              <a:t>Set quantitative goals (2 year and 10 year)</a:t>
            </a:r>
          </a:p>
        </p:txBody>
      </p:sp>
      <p:sp>
        <p:nvSpPr>
          <p:cNvPr id="5" name="Slide Number Placeholder 4"/>
          <p:cNvSpPr>
            <a:spLocks noGrp="1"/>
          </p:cNvSpPr>
          <p:nvPr>
            <p:ph type="sldNum" sz="quarter" idx="12"/>
          </p:nvPr>
        </p:nvSpPr>
        <p:spPr/>
        <p:txBody>
          <a:bodyPr/>
          <a:lstStyle/>
          <a:p>
            <a:fld id="{79C0F751-E2BC-6044-99CB-3FD3E60B4921}" type="slidenum">
              <a:rPr lang="en-US" smtClean="0">
                <a:solidFill>
                  <a:prstClr val="black">
                    <a:tint val="75000"/>
                  </a:prstClr>
                </a:solidFill>
              </a:rPr>
              <a:pPr/>
              <a:t>9</a:t>
            </a:fld>
            <a:endParaRPr lang="en-US" dirty="0">
              <a:solidFill>
                <a:prstClr val="black">
                  <a:tint val="75000"/>
                </a:prstClr>
              </a:solidFill>
            </a:endParaRPr>
          </a:p>
        </p:txBody>
      </p:sp>
      <p:grpSp>
        <p:nvGrpSpPr>
          <p:cNvPr id="4" name="Group 3" descr="Describes the 3-step process to set targets - Step 1, Step 2, and Step 3."/>
          <p:cNvGrpSpPr/>
          <p:nvPr/>
        </p:nvGrpSpPr>
        <p:grpSpPr>
          <a:xfrm>
            <a:off x="516884" y="2362200"/>
            <a:ext cx="807862" cy="3285530"/>
            <a:chOff x="516884" y="2362200"/>
            <a:chExt cx="807862" cy="3285530"/>
          </a:xfrm>
        </p:grpSpPr>
        <p:sp>
          <p:nvSpPr>
            <p:cNvPr id="9" name="Rectangle 8" descr="Number 1" title="1"/>
            <p:cNvSpPr/>
            <p:nvPr/>
          </p:nvSpPr>
          <p:spPr>
            <a:xfrm>
              <a:off x="516884" y="2362200"/>
              <a:ext cx="57419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Rectangle 9" descr="Number 2" title="2"/>
            <p:cNvSpPr/>
            <p:nvPr/>
          </p:nvSpPr>
          <p:spPr>
            <a:xfrm>
              <a:off x="516884" y="3555399"/>
              <a:ext cx="57419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descr="Number 3" title="3"/>
            <p:cNvSpPr/>
            <p:nvPr/>
          </p:nvSpPr>
          <p:spPr>
            <a:xfrm>
              <a:off x="554984" y="4724400"/>
              <a:ext cx="76976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spTree>
    <p:extLst>
      <p:ext uri="{BB962C8B-B14F-4D97-AF65-F5344CB8AC3E}">
        <p14:creationId xmlns:p14="http://schemas.microsoft.com/office/powerpoint/2010/main" val="3342201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3476</TotalTime>
  <Words>1511</Words>
  <Application>Microsoft Office PowerPoint</Application>
  <PresentationFormat>On-screen Show (4:3)</PresentationFormat>
  <Paragraphs>288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2_Office Theme</vt:lpstr>
      <vt:lpstr>Sodium Reduction:  FDA’s Voluntary Initiative </vt:lpstr>
      <vt:lpstr>What did FDA Announce?</vt:lpstr>
      <vt:lpstr>Why Focus on Sodium?</vt:lpstr>
      <vt:lpstr>Scientific Evidence</vt:lpstr>
      <vt:lpstr>Why are Targets Needed?</vt:lpstr>
      <vt:lpstr>Example of Variability: Cream Cheese </vt:lpstr>
      <vt:lpstr>PowerPoint Presentation</vt:lpstr>
      <vt:lpstr>Key Information Considered</vt:lpstr>
      <vt:lpstr>3-Step Process to Set Targets</vt:lpstr>
      <vt:lpstr>Step 1: Developed Food Categories</vt:lpstr>
      <vt:lpstr>Contribution of Foods to U.S. Sodium Intake  by Sodium Guidance Targeted Foods</vt:lpstr>
      <vt:lpstr>Step 2: Determined Baseline Sodium Concentrations </vt:lpstr>
      <vt:lpstr>Step 3: Set Quantitative Goals</vt:lpstr>
      <vt:lpstr>Sales Weighting</vt:lpstr>
      <vt:lpstr>Calculating Upper Bounds What was taken into account? </vt:lpstr>
      <vt:lpstr>Target Table</vt:lpstr>
      <vt:lpstr>Sample Category: Precooked Sausage</vt:lpstr>
      <vt:lpstr>Sample Category:  Monterey Jack and Other Semi-Soft Cheese</vt:lpstr>
      <vt:lpstr>Sample Category:  Wheat and Mixed Grain Bread </vt:lpstr>
      <vt:lpstr>Monitoring Plans</vt:lpstr>
      <vt:lpstr>Stakeholder Participation Important</vt:lpstr>
      <vt:lpstr>Comments</vt:lpstr>
      <vt:lpstr>Specific Feedback Requested… </vt:lpstr>
      <vt:lpstr>Specific Feedback Requested… </vt:lpstr>
      <vt:lpstr>Specific Feedback Requested… </vt:lpstr>
      <vt:lpstr>Documentation on Methodology in the Docket</vt:lpstr>
      <vt:lpstr>For More Information</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Nutrition Facts Label</dc:title>
  <dc:creator>Claudine Kavanaugh</dc:creator>
  <cp:lastModifiedBy>Ghaleb, Cathy</cp:lastModifiedBy>
  <cp:revision>383</cp:revision>
  <cp:lastPrinted>2016-06-16T17:05:24Z</cp:lastPrinted>
  <dcterms:created xsi:type="dcterms:W3CDTF">2016-05-07T13:52:53Z</dcterms:created>
  <dcterms:modified xsi:type="dcterms:W3CDTF">2016-06-27T14:26:01Z</dcterms:modified>
</cp:coreProperties>
</file>