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30"/>
  </p:notesMasterIdLst>
  <p:handoutMasterIdLst>
    <p:handoutMasterId r:id="rId31"/>
  </p:handoutMasterIdLst>
  <p:sldIdLst>
    <p:sldId id="377" r:id="rId6"/>
    <p:sldId id="378" r:id="rId7"/>
    <p:sldId id="396" r:id="rId8"/>
    <p:sldId id="379" r:id="rId9"/>
    <p:sldId id="387" r:id="rId10"/>
    <p:sldId id="399" r:id="rId11"/>
    <p:sldId id="380" r:id="rId12"/>
    <p:sldId id="400" r:id="rId13"/>
    <p:sldId id="381" r:id="rId14"/>
    <p:sldId id="393" r:id="rId15"/>
    <p:sldId id="382" r:id="rId16"/>
    <p:sldId id="398" r:id="rId17"/>
    <p:sldId id="383" r:id="rId18"/>
    <p:sldId id="384" r:id="rId19"/>
    <p:sldId id="385" r:id="rId20"/>
    <p:sldId id="386" r:id="rId21"/>
    <p:sldId id="397" r:id="rId22"/>
    <p:sldId id="395" r:id="rId23"/>
    <p:sldId id="394" r:id="rId24"/>
    <p:sldId id="388" r:id="rId25"/>
    <p:sldId id="389" r:id="rId26"/>
    <p:sldId id="390" r:id="rId27"/>
    <p:sldId id="391" r:id="rId28"/>
    <p:sldId id="392" r:id="rId29"/>
  </p:sldIdLst>
  <p:sldSz cx="9144000" cy="6858000" type="screen4x3"/>
  <p:notesSz cx="7053263" cy="9309100"/>
  <p:defaultTextStyle>
    <a:defPPr>
      <a:defRPr lang="en-US"/>
    </a:defPPr>
    <a:lvl1pPr algn="l" defTabSz="457200" rtl="0" fontAlgn="base">
      <a:spcBef>
        <a:spcPct val="0"/>
      </a:spcBef>
      <a:spcAft>
        <a:spcPct val="0"/>
      </a:spcAft>
      <a:defRPr kern="1200">
        <a:solidFill>
          <a:schemeClr val="tx1"/>
        </a:solidFill>
        <a:latin typeface="Arial" charset="0"/>
        <a:ea typeface="MS PGothic" charset="0"/>
        <a:cs typeface="MS PGothic" charset="0"/>
      </a:defRPr>
    </a:lvl1pPr>
    <a:lvl2pPr marL="457200" algn="l" defTabSz="457200" rtl="0" fontAlgn="base">
      <a:spcBef>
        <a:spcPct val="0"/>
      </a:spcBef>
      <a:spcAft>
        <a:spcPct val="0"/>
      </a:spcAft>
      <a:defRPr kern="1200">
        <a:solidFill>
          <a:schemeClr val="tx1"/>
        </a:solidFill>
        <a:latin typeface="Arial" charset="0"/>
        <a:ea typeface="MS PGothic" charset="0"/>
        <a:cs typeface="MS PGothic" charset="0"/>
      </a:defRPr>
    </a:lvl2pPr>
    <a:lvl3pPr marL="914400" algn="l" defTabSz="457200" rtl="0" fontAlgn="base">
      <a:spcBef>
        <a:spcPct val="0"/>
      </a:spcBef>
      <a:spcAft>
        <a:spcPct val="0"/>
      </a:spcAft>
      <a:defRPr kern="1200">
        <a:solidFill>
          <a:schemeClr val="tx1"/>
        </a:solidFill>
        <a:latin typeface="Arial" charset="0"/>
        <a:ea typeface="MS PGothic" charset="0"/>
        <a:cs typeface="MS PGothic" charset="0"/>
      </a:defRPr>
    </a:lvl3pPr>
    <a:lvl4pPr marL="1371600" algn="l" defTabSz="457200" rtl="0" fontAlgn="base">
      <a:spcBef>
        <a:spcPct val="0"/>
      </a:spcBef>
      <a:spcAft>
        <a:spcPct val="0"/>
      </a:spcAft>
      <a:defRPr kern="1200">
        <a:solidFill>
          <a:schemeClr val="tx1"/>
        </a:solidFill>
        <a:latin typeface="Arial" charset="0"/>
        <a:ea typeface="MS PGothic" charset="0"/>
        <a:cs typeface="MS PGothic" charset="0"/>
      </a:defRPr>
    </a:lvl4pPr>
    <a:lvl5pPr marL="1828800" algn="l" defTabSz="457200" rtl="0" fontAlgn="base">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GC" initials="OGC" lastIdx="3" clrIdx="0"/>
  <p:cmAuthor id="1" name="Ryan Newkirk" initials="RN" lastIdx="5" clrIdx="1"/>
  <p:cmAuthor id="2" name="Newkirk, Ryan" initials="R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19"/>
    <a:srgbClr val="FF00FF"/>
    <a:srgbClr val="000099"/>
    <a:srgbClr val="174A7C"/>
    <a:srgbClr val="0092D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94647" autoAdjust="0"/>
  </p:normalViewPr>
  <p:slideViewPr>
    <p:cSldViewPr snapToGrid="0" snapToObjects="1">
      <p:cViewPr>
        <p:scale>
          <a:sx n="70" d="100"/>
          <a:sy n="70" d="100"/>
        </p:scale>
        <p:origin x="-758" y="-403"/>
      </p:cViewPr>
      <p:guideLst>
        <p:guide orient="horz" pos="2160"/>
        <p:guide pos="2880"/>
      </p:guideLst>
    </p:cSldViewPr>
  </p:slideViewPr>
  <p:outlineViewPr>
    <p:cViewPr>
      <p:scale>
        <a:sx n="33" d="100"/>
        <a:sy n="33" d="100"/>
      </p:scale>
      <p:origin x="0" y="0"/>
    </p:cViewPr>
  </p:outlineViewPr>
  <p:notesTextViewPr>
    <p:cViewPr>
      <p:scale>
        <a:sx n="80" d="100"/>
        <a:sy n="80" d="100"/>
      </p:scale>
      <p:origin x="0" y="0"/>
    </p:cViewPr>
  </p:notesTextViewPr>
  <p:sorterViewPr>
    <p:cViewPr>
      <p:scale>
        <a:sx n="149" d="100"/>
        <a:sy n="149" d="100"/>
      </p:scale>
      <p:origin x="0" y="0"/>
    </p:cViewPr>
  </p:sorterViewPr>
  <p:notesViewPr>
    <p:cSldViewPr snapToGrid="0" snapToObjects="1">
      <p:cViewPr>
        <p:scale>
          <a:sx n="100" d="100"/>
          <a:sy n="100" d="100"/>
        </p:scale>
        <p:origin x="-1830" y="834"/>
      </p:cViewPr>
      <p:guideLst>
        <p:guide orient="horz" pos="2932"/>
        <p:guide pos="22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525" cy="465138"/>
          </a:xfrm>
          <a:prstGeom prst="rect">
            <a:avLst/>
          </a:prstGeom>
        </p:spPr>
        <p:txBody>
          <a:bodyPr vert="horz" lIns="93494" tIns="46747" rIns="93494" bIns="46747"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94150" y="0"/>
            <a:ext cx="3057525" cy="465138"/>
          </a:xfrm>
          <a:prstGeom prst="rect">
            <a:avLst/>
          </a:prstGeom>
        </p:spPr>
        <p:txBody>
          <a:bodyPr vert="horz" wrap="square" lIns="93494" tIns="46747" rIns="93494" bIns="46747" numCol="1" anchor="t" anchorCtr="0" compatLnSpc="1">
            <a:prstTxWarp prst="textNoShape">
              <a:avLst/>
            </a:prstTxWarp>
          </a:bodyPr>
          <a:lstStyle>
            <a:lvl1pPr algn="r">
              <a:defRPr sz="1200">
                <a:latin typeface="Calibri" charset="0"/>
              </a:defRPr>
            </a:lvl1pPr>
          </a:lstStyle>
          <a:p>
            <a:fld id="{BA4EA305-964F-8A4A-9AE7-8CD11EBA6163}" type="datetimeFigureOut">
              <a:rPr lang="en-US"/>
              <a:pPr/>
              <a:t>6/21/2016</a:t>
            </a:fld>
            <a:endParaRPr lang="en-US" dirty="0"/>
          </a:p>
        </p:txBody>
      </p:sp>
      <p:sp>
        <p:nvSpPr>
          <p:cNvPr id="4" name="Footer Placeholder 3"/>
          <p:cNvSpPr>
            <a:spLocks noGrp="1"/>
          </p:cNvSpPr>
          <p:nvPr>
            <p:ph type="ftr" sz="quarter" idx="2"/>
          </p:nvPr>
        </p:nvSpPr>
        <p:spPr>
          <a:xfrm>
            <a:off x="0" y="8842375"/>
            <a:ext cx="3057525" cy="465138"/>
          </a:xfrm>
          <a:prstGeom prst="rect">
            <a:avLst/>
          </a:prstGeom>
        </p:spPr>
        <p:txBody>
          <a:bodyPr vert="horz" lIns="93494" tIns="46747" rIns="93494" bIns="46747"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94150" y="8842375"/>
            <a:ext cx="3057525" cy="465138"/>
          </a:xfrm>
          <a:prstGeom prst="rect">
            <a:avLst/>
          </a:prstGeom>
        </p:spPr>
        <p:txBody>
          <a:bodyPr vert="horz" wrap="square" lIns="93494" tIns="46747" rIns="93494" bIns="46747" numCol="1" anchor="b" anchorCtr="0" compatLnSpc="1">
            <a:prstTxWarp prst="textNoShape">
              <a:avLst/>
            </a:prstTxWarp>
          </a:bodyPr>
          <a:lstStyle>
            <a:lvl1pPr algn="r">
              <a:defRPr sz="1200">
                <a:latin typeface="Calibri" charset="0"/>
              </a:defRPr>
            </a:lvl1pPr>
          </a:lstStyle>
          <a:p>
            <a:fld id="{86BE1578-4FF6-3F44-9F4B-0CE0E8EE9EB6}" type="slidenum">
              <a:rPr lang="en-US"/>
              <a:pPr/>
              <a:t>‹#›</a:t>
            </a:fld>
            <a:endParaRPr lang="en-US" dirty="0"/>
          </a:p>
        </p:txBody>
      </p:sp>
    </p:spTree>
    <p:extLst>
      <p:ext uri="{BB962C8B-B14F-4D97-AF65-F5344CB8AC3E}">
        <p14:creationId xmlns:p14="http://schemas.microsoft.com/office/powerpoint/2010/main" val="5931075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525" cy="465138"/>
          </a:xfrm>
          <a:prstGeom prst="rect">
            <a:avLst/>
          </a:prstGeom>
        </p:spPr>
        <p:txBody>
          <a:bodyPr vert="horz" lIns="93494" tIns="46747" rIns="93494" bIns="46747" rtlCol="0"/>
          <a:lstStyle>
            <a:lvl1pPr algn="l">
              <a:defRPr sz="1200">
                <a:latin typeface="Arial" charset="0"/>
                <a:ea typeface="Geneva" charset="0"/>
                <a:cs typeface="Geneva" charset="0"/>
              </a:defRPr>
            </a:lvl1pPr>
          </a:lstStyle>
          <a:p>
            <a:pPr>
              <a:defRPr/>
            </a:pPr>
            <a:endParaRPr lang="en-US" dirty="0"/>
          </a:p>
        </p:txBody>
      </p:sp>
      <p:sp>
        <p:nvSpPr>
          <p:cNvPr id="3" name="Date Placeholder 2"/>
          <p:cNvSpPr>
            <a:spLocks noGrp="1"/>
          </p:cNvSpPr>
          <p:nvPr>
            <p:ph type="dt" idx="1"/>
          </p:nvPr>
        </p:nvSpPr>
        <p:spPr>
          <a:xfrm>
            <a:off x="3994150" y="0"/>
            <a:ext cx="3057525" cy="465138"/>
          </a:xfrm>
          <a:prstGeom prst="rect">
            <a:avLst/>
          </a:prstGeom>
        </p:spPr>
        <p:txBody>
          <a:bodyPr vert="horz" wrap="square" lIns="93494" tIns="46747" rIns="93494" bIns="46747" numCol="1" anchor="t" anchorCtr="0" compatLnSpc="1">
            <a:prstTxWarp prst="textNoShape">
              <a:avLst/>
            </a:prstTxWarp>
          </a:bodyPr>
          <a:lstStyle>
            <a:lvl1pPr algn="r">
              <a:defRPr sz="1200"/>
            </a:lvl1pPr>
          </a:lstStyle>
          <a:p>
            <a:fld id="{54508F25-17FA-E646-AAAE-21ADC93E8949}" type="datetimeFigureOut">
              <a:rPr lang="en-US"/>
              <a:pPr/>
              <a:t>6/21/2016</a:t>
            </a:fld>
            <a:endParaRPr lang="en-US" dirty="0"/>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3494" tIns="46747" rIns="93494" bIns="46747" rtlCol="0" anchor="ctr"/>
          <a:lstStyle/>
          <a:p>
            <a:pPr lvl="0"/>
            <a:endParaRPr lang="en-US" noProof="0" dirty="0" smtClean="0"/>
          </a:p>
        </p:txBody>
      </p:sp>
      <p:sp>
        <p:nvSpPr>
          <p:cNvPr id="5" name="Notes Placeholder 4"/>
          <p:cNvSpPr>
            <a:spLocks noGrp="1"/>
          </p:cNvSpPr>
          <p:nvPr>
            <p:ph type="body" sz="quarter" idx="3"/>
          </p:nvPr>
        </p:nvSpPr>
        <p:spPr>
          <a:xfrm>
            <a:off x="706438" y="4422775"/>
            <a:ext cx="5640387" cy="4187825"/>
          </a:xfrm>
          <a:prstGeom prst="rect">
            <a:avLst/>
          </a:prstGeom>
        </p:spPr>
        <p:txBody>
          <a:bodyPr vert="horz" lIns="93494" tIns="46747" rIns="93494" bIns="4674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 name="Slide Number Placeholder 13"/>
          <p:cNvSpPr>
            <a:spLocks noGrp="1"/>
          </p:cNvSpPr>
          <p:nvPr>
            <p:ph type="sldNum" sz="quarter" idx="5"/>
          </p:nvPr>
        </p:nvSpPr>
        <p:spPr>
          <a:xfrm>
            <a:off x="3994150" y="8842375"/>
            <a:ext cx="3057525" cy="465138"/>
          </a:xfrm>
          <a:prstGeom prst="rect">
            <a:avLst/>
          </a:prstGeom>
        </p:spPr>
        <p:txBody>
          <a:bodyPr vert="horz" wrap="square" lIns="91751" tIns="45875" rIns="91751" bIns="45875" numCol="1" anchor="b" anchorCtr="0" compatLnSpc="1">
            <a:prstTxWarp prst="textNoShape">
              <a:avLst/>
            </a:prstTxWarp>
          </a:bodyPr>
          <a:lstStyle>
            <a:lvl1pPr algn="r">
              <a:buFont typeface="+mj-lt" charset="0"/>
              <a:buNone/>
              <a:defRPr sz="1200"/>
            </a:lvl1pPr>
          </a:lstStyle>
          <a:p>
            <a:fld id="{DA03FC24-C136-6F41-B3E9-89F113B3A7B8}" type="slidenum">
              <a:rPr lang="en-US"/>
              <a:pPr/>
              <a:t>‹#›</a:t>
            </a:fld>
            <a:endParaRPr lang="en-US" dirty="0"/>
          </a:p>
        </p:txBody>
      </p:sp>
    </p:spTree>
    <p:extLst>
      <p:ext uri="{BB962C8B-B14F-4D97-AF65-F5344CB8AC3E}">
        <p14:creationId xmlns:p14="http://schemas.microsoft.com/office/powerpoint/2010/main" val="390782191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Geneva" charset="0"/>
      </a:defRPr>
    </a:lvl1pPr>
    <a:lvl2pPr marL="457200" algn="l" defTabSz="457200" rtl="0" eaLnBrk="0" fontAlgn="base" hangingPunct="0">
      <a:spcBef>
        <a:spcPct val="30000"/>
      </a:spcBef>
      <a:spcAft>
        <a:spcPct val="0"/>
      </a:spcAft>
      <a:defRPr sz="1200" kern="1200">
        <a:solidFill>
          <a:schemeClr val="tx1"/>
        </a:solidFill>
        <a:latin typeface="+mn-lt"/>
        <a:ea typeface="Geneva" charset="0"/>
        <a:cs typeface="Geneva" charset="0"/>
      </a:defRPr>
    </a:lvl2pPr>
    <a:lvl3pPr marL="914400" algn="l" defTabSz="457200" rtl="0" eaLnBrk="0" fontAlgn="base" hangingPunct="0">
      <a:spcBef>
        <a:spcPct val="30000"/>
      </a:spcBef>
      <a:spcAft>
        <a:spcPct val="0"/>
      </a:spcAft>
      <a:defRPr sz="1200" kern="1200">
        <a:solidFill>
          <a:schemeClr val="tx1"/>
        </a:solidFill>
        <a:latin typeface="+mn-lt"/>
        <a:ea typeface="Geneva" charset="0"/>
        <a:cs typeface="Geneva" charset="0"/>
      </a:defRPr>
    </a:lvl3pPr>
    <a:lvl4pPr marL="1371600" algn="l" defTabSz="457200" rtl="0" eaLnBrk="0" fontAlgn="base" hangingPunct="0">
      <a:spcBef>
        <a:spcPct val="30000"/>
      </a:spcBef>
      <a:spcAft>
        <a:spcPct val="0"/>
      </a:spcAft>
      <a:defRPr sz="1200" kern="1200">
        <a:solidFill>
          <a:schemeClr val="tx1"/>
        </a:solidFill>
        <a:latin typeface="+mn-lt"/>
        <a:ea typeface="Geneva" charset="0"/>
        <a:cs typeface="Geneva" charset="0"/>
      </a:defRPr>
    </a:lvl4pPr>
    <a:lvl5pPr marL="1828800" algn="l" defTabSz="457200" rtl="0" eaLnBrk="0" fontAlgn="base" hangingPunct="0">
      <a:spcBef>
        <a:spcPct val="30000"/>
      </a:spcBef>
      <a:spcAft>
        <a:spcPct val="0"/>
      </a:spcAft>
      <a:defRPr sz="1200" kern="1200">
        <a:solidFill>
          <a:schemeClr val="tx1"/>
        </a:solidFill>
        <a:latin typeface="+mn-lt"/>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cs typeface="Arial" pitchFamily="34" charset="0"/>
              </a:rPr>
              <a:t>Actionable process steps</a:t>
            </a:r>
          </a:p>
          <a:p>
            <a:pPr lvl="1"/>
            <a:r>
              <a:rPr lang="en-US" dirty="0" smtClean="0"/>
              <a:t>a point, step, or procedure in a food process where a significant vulnerability exists and at which mitigation strategies can be applied and are essential to significantly minimize or prevent the significant vulnerability. </a:t>
            </a:r>
            <a:endParaRPr lang="en-US" altLang="en-US" dirty="0" smtClean="0">
              <a:cs typeface="Arial" pitchFamily="34" charset="0"/>
            </a:endParaRPr>
          </a:p>
          <a:p>
            <a:r>
              <a:rPr lang="en-US" altLang="en-US" dirty="0" smtClean="0">
                <a:cs typeface="Arial" pitchFamily="34" charset="0"/>
              </a:rPr>
              <a:t>Mitigation strategies</a:t>
            </a:r>
          </a:p>
          <a:p>
            <a:pPr lvl="1"/>
            <a:r>
              <a:rPr lang="en-US" dirty="0" smtClean="0"/>
              <a:t>risk-based, reasonably appropriate</a:t>
            </a:r>
            <a:r>
              <a:rPr lang="en-US" b="1" dirty="0" smtClean="0"/>
              <a:t> </a:t>
            </a:r>
            <a:r>
              <a:rPr lang="en-US" dirty="0" smtClean="0"/>
              <a:t>measures that a person knowledgeable about food defense would employ to significantly minimize or prevent significant vulnerabilities identified at actionable process steps, and that are consistent with the current scientific understanding of food defense at the time of the analysis.</a:t>
            </a:r>
            <a:endParaRPr lang="en-US" altLang="en-US" dirty="0" smtClean="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DA03FC24-C136-6F41-B3E9-89F113B3A7B8}" type="slidenum">
              <a:rPr lang="en-US" smtClean="0"/>
              <a:pPr/>
              <a:t>8</a:t>
            </a:fld>
            <a:endParaRPr lang="en-US" dirty="0"/>
          </a:p>
        </p:txBody>
      </p:sp>
    </p:spTree>
    <p:extLst>
      <p:ext uri="{BB962C8B-B14F-4D97-AF65-F5344CB8AC3E}">
        <p14:creationId xmlns:p14="http://schemas.microsoft.com/office/powerpoint/2010/main" val="56420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Individuals</a:t>
            </a:r>
            <a:r>
              <a:rPr lang="en-US" baseline="0" dirty="0" smtClean="0"/>
              <a:t> working at actionable process steps, and their supervisors, are required to undergo food defense awareness training and training to ensure they will properly implement the mitigation strategies at that actionable process steps.</a:t>
            </a:r>
            <a:endParaRPr lang="en-US" dirty="0"/>
          </a:p>
        </p:txBody>
      </p:sp>
      <p:sp>
        <p:nvSpPr>
          <p:cNvPr id="4" name="Slide Number Placeholder 3"/>
          <p:cNvSpPr>
            <a:spLocks noGrp="1"/>
          </p:cNvSpPr>
          <p:nvPr>
            <p:ph type="sldNum" sz="quarter" idx="10"/>
          </p:nvPr>
        </p:nvSpPr>
        <p:spPr/>
        <p:txBody>
          <a:bodyPr/>
          <a:lstStyle/>
          <a:p>
            <a:fld id="{DA03FC24-C136-6F41-B3E9-89F113B3A7B8}" type="slidenum">
              <a:rPr lang="en-US" smtClean="0"/>
              <a:pPr/>
              <a:t>18</a:t>
            </a:fld>
            <a:endParaRPr lang="en-US" dirty="0"/>
          </a:p>
        </p:txBody>
      </p:sp>
    </p:spTree>
    <p:extLst>
      <p:ext uri="{BB962C8B-B14F-4D97-AF65-F5344CB8AC3E}">
        <p14:creationId xmlns:p14="http://schemas.microsoft.com/office/powerpoint/2010/main" val="35653296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4" name="Picture 3" descr="CornerTabs_04082016_IAfin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85429" y="0"/>
            <a:ext cx="2358571" cy="2377440"/>
          </a:xfrm>
          <a:prstGeom prst="rect">
            <a:avLst/>
          </a:prstGeom>
        </p:spPr>
      </p:pic>
    </p:spTree>
    <p:extLst>
      <p:ext uri="{BB962C8B-B14F-4D97-AF65-F5344CB8AC3E}">
        <p14:creationId xmlns:p14="http://schemas.microsoft.com/office/powerpoint/2010/main" val="55342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4" name="Picture 3" descr="CornerTabs_04082016_IAfin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85429" y="0"/>
            <a:ext cx="2358571" cy="2377440"/>
          </a:xfrm>
          <a:prstGeom prst="rect">
            <a:avLst/>
          </a:prstGeom>
        </p:spPr>
      </p:pic>
    </p:spTree>
    <p:extLst>
      <p:ext uri="{BB962C8B-B14F-4D97-AF65-F5344CB8AC3E}">
        <p14:creationId xmlns:p14="http://schemas.microsoft.com/office/powerpoint/2010/main" val="395454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06713"/>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406526"/>
            <a:ext cx="7772400" cy="1500187"/>
          </a:xfrm>
        </p:spPr>
        <p:txBody>
          <a:bodyPr anchor="b"/>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65130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6145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96557"/>
            <a:ext cx="4038600" cy="3954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96557"/>
            <a:ext cx="4038600" cy="3954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683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597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46669"/>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46669"/>
            <a:ext cx="5111750" cy="5114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08719"/>
            <a:ext cx="3008313" cy="39523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03342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89438"/>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62577"/>
            <a:ext cx="5486400" cy="372686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95617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6987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762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857375"/>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5" descr="15b copy.pn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5943600"/>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ornerTabs_04082016_IAfinal.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6785429" y="0"/>
            <a:ext cx="2358571" cy="2377440"/>
          </a:xfrm>
          <a:prstGeom prst="rect">
            <a:avLst/>
          </a:prstGeom>
        </p:spPr>
      </p:pic>
    </p:spTree>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Lst>
  <p:hf hdr="0" ftr="0" dt="0"/>
  <p:txStyles>
    <p:titleStyle>
      <a:lvl1pPr algn="ctr" defTabSz="457200" rtl="0" eaLnBrk="0" fontAlgn="base" hangingPunct="0">
        <a:spcBef>
          <a:spcPct val="0"/>
        </a:spcBef>
        <a:spcAft>
          <a:spcPct val="0"/>
        </a:spcAft>
        <a:defRPr sz="4400" kern="1200">
          <a:solidFill>
            <a:schemeClr val="bg1"/>
          </a:solidFill>
          <a:latin typeface="+mj-lt"/>
          <a:ea typeface="MS PGothic" pitchFamily="34" charset="-128"/>
          <a:cs typeface="Geneva" charset="0"/>
        </a:defRPr>
      </a:lvl1pPr>
      <a:lvl2pPr algn="ctr" defTabSz="457200" rtl="0" eaLnBrk="0" fontAlgn="base" hangingPunct="0">
        <a:spcBef>
          <a:spcPct val="0"/>
        </a:spcBef>
        <a:spcAft>
          <a:spcPct val="0"/>
        </a:spcAft>
        <a:defRPr sz="4400">
          <a:solidFill>
            <a:schemeClr val="bg1"/>
          </a:solidFill>
          <a:latin typeface="Arial" charset="0"/>
          <a:ea typeface="MS PGothic" pitchFamily="34" charset="-128"/>
          <a:cs typeface="Geneva" charset="0"/>
        </a:defRPr>
      </a:lvl2pPr>
      <a:lvl3pPr algn="ctr" defTabSz="457200" rtl="0" eaLnBrk="0" fontAlgn="base" hangingPunct="0">
        <a:spcBef>
          <a:spcPct val="0"/>
        </a:spcBef>
        <a:spcAft>
          <a:spcPct val="0"/>
        </a:spcAft>
        <a:defRPr sz="4400">
          <a:solidFill>
            <a:schemeClr val="bg1"/>
          </a:solidFill>
          <a:latin typeface="Arial" charset="0"/>
          <a:ea typeface="MS PGothic" pitchFamily="34" charset="-128"/>
          <a:cs typeface="Geneva" charset="0"/>
        </a:defRPr>
      </a:lvl3pPr>
      <a:lvl4pPr algn="ctr" defTabSz="457200" rtl="0" eaLnBrk="0" fontAlgn="base" hangingPunct="0">
        <a:spcBef>
          <a:spcPct val="0"/>
        </a:spcBef>
        <a:spcAft>
          <a:spcPct val="0"/>
        </a:spcAft>
        <a:defRPr sz="4400">
          <a:solidFill>
            <a:schemeClr val="bg1"/>
          </a:solidFill>
          <a:latin typeface="Arial" charset="0"/>
          <a:ea typeface="MS PGothic" pitchFamily="34" charset="-128"/>
          <a:cs typeface="Geneva" charset="0"/>
        </a:defRPr>
      </a:lvl4pPr>
      <a:lvl5pPr algn="ctr" defTabSz="457200" rtl="0" eaLnBrk="0" fontAlgn="base" hangingPunct="0">
        <a:spcBef>
          <a:spcPct val="0"/>
        </a:spcBef>
        <a:spcAft>
          <a:spcPct val="0"/>
        </a:spcAft>
        <a:defRPr sz="4400">
          <a:solidFill>
            <a:schemeClr val="bg1"/>
          </a:solidFill>
          <a:latin typeface="Arial" charset="0"/>
          <a:ea typeface="MS PGothic" pitchFamily="34" charset="-128"/>
          <a:cs typeface="Geneva" charset="0"/>
        </a:defRPr>
      </a:lvl5pPr>
      <a:lvl6pPr marL="457200" algn="ctr" defTabSz="457200" rtl="0" fontAlgn="base">
        <a:spcBef>
          <a:spcPct val="0"/>
        </a:spcBef>
        <a:spcAft>
          <a:spcPct val="0"/>
        </a:spcAft>
        <a:defRPr sz="4400">
          <a:solidFill>
            <a:schemeClr val="bg1"/>
          </a:solidFill>
          <a:latin typeface="Arial" charset="0"/>
          <a:ea typeface="Geneva" charset="0"/>
          <a:cs typeface="Geneva" charset="0"/>
        </a:defRPr>
      </a:lvl6pPr>
      <a:lvl7pPr marL="914400" algn="ctr" defTabSz="457200" rtl="0" fontAlgn="base">
        <a:spcBef>
          <a:spcPct val="0"/>
        </a:spcBef>
        <a:spcAft>
          <a:spcPct val="0"/>
        </a:spcAft>
        <a:defRPr sz="4400">
          <a:solidFill>
            <a:schemeClr val="bg1"/>
          </a:solidFill>
          <a:latin typeface="Arial" charset="0"/>
          <a:ea typeface="Geneva" charset="0"/>
          <a:cs typeface="Geneva" charset="0"/>
        </a:defRPr>
      </a:lvl7pPr>
      <a:lvl8pPr marL="1371600" algn="ctr" defTabSz="457200" rtl="0" fontAlgn="base">
        <a:spcBef>
          <a:spcPct val="0"/>
        </a:spcBef>
        <a:spcAft>
          <a:spcPct val="0"/>
        </a:spcAft>
        <a:defRPr sz="4400">
          <a:solidFill>
            <a:schemeClr val="bg1"/>
          </a:solidFill>
          <a:latin typeface="Arial" charset="0"/>
          <a:ea typeface="Geneva" charset="0"/>
          <a:cs typeface="Geneva" charset="0"/>
        </a:defRPr>
      </a:lvl8pPr>
      <a:lvl9pPr marL="1828800" algn="ctr" defTabSz="457200" rtl="0" fontAlgn="base">
        <a:spcBef>
          <a:spcPct val="0"/>
        </a:spcBef>
        <a:spcAft>
          <a:spcPct val="0"/>
        </a:spcAft>
        <a:defRPr sz="4400">
          <a:solidFill>
            <a:schemeClr val="bg1"/>
          </a:solidFill>
          <a:latin typeface="Arial" charset="0"/>
          <a:ea typeface="Geneva" charset="0"/>
          <a:cs typeface="Geneva"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bg1"/>
          </a:solidFill>
          <a:latin typeface="+mn-lt"/>
          <a:ea typeface="MS PGothic" pitchFamily="34" charset="-128"/>
          <a:cs typeface="Geneva" charset="0"/>
        </a:defRPr>
      </a:lvl1pPr>
      <a:lvl2pPr marL="742950" indent="-285750" algn="l" defTabSz="457200" rtl="0" eaLnBrk="0" fontAlgn="base" hangingPunct="0">
        <a:spcBef>
          <a:spcPct val="20000"/>
        </a:spcBef>
        <a:spcAft>
          <a:spcPct val="0"/>
        </a:spcAft>
        <a:buFont typeface="Arial" charset="0"/>
        <a:buChar char="–"/>
        <a:defRPr sz="2800" kern="1200">
          <a:solidFill>
            <a:schemeClr val="bg1"/>
          </a:solidFill>
          <a:latin typeface="+mn-lt"/>
          <a:ea typeface="Geneva" charset="0"/>
          <a:cs typeface="Geneva" charset="0"/>
        </a:defRPr>
      </a:lvl2pPr>
      <a:lvl3pPr marL="1143000" indent="-228600" algn="l" defTabSz="457200" rtl="0" eaLnBrk="0" fontAlgn="base" hangingPunct="0">
        <a:spcBef>
          <a:spcPct val="20000"/>
        </a:spcBef>
        <a:spcAft>
          <a:spcPct val="0"/>
        </a:spcAft>
        <a:buFont typeface="Arial" charset="0"/>
        <a:buChar char="•"/>
        <a:defRPr sz="2400" kern="1200">
          <a:solidFill>
            <a:schemeClr val="bg1"/>
          </a:solidFill>
          <a:latin typeface="+mn-lt"/>
          <a:ea typeface="Geneva" charset="0"/>
          <a:cs typeface="Geneva" charset="0"/>
        </a:defRPr>
      </a:lvl3pPr>
      <a:lvl4pPr marL="1600200" indent="-228600" algn="l" defTabSz="457200" rtl="0" eaLnBrk="0" fontAlgn="base" hangingPunct="0">
        <a:spcBef>
          <a:spcPct val="20000"/>
        </a:spcBef>
        <a:spcAft>
          <a:spcPct val="0"/>
        </a:spcAft>
        <a:buFont typeface="Arial" charset="0"/>
        <a:buChar char="–"/>
        <a:defRPr sz="2000" kern="1200">
          <a:solidFill>
            <a:schemeClr val="bg1"/>
          </a:solidFill>
          <a:latin typeface="+mn-lt"/>
          <a:ea typeface="Geneva" charset="0"/>
          <a:cs typeface="Geneva" charset="0"/>
        </a:defRPr>
      </a:lvl4pPr>
      <a:lvl5pPr marL="2057400" indent="-228600" algn="l" defTabSz="457200" rtl="0" eaLnBrk="0" fontAlgn="base" hangingPunct="0">
        <a:spcBef>
          <a:spcPct val="20000"/>
        </a:spcBef>
        <a:spcAft>
          <a:spcPct val="0"/>
        </a:spcAft>
        <a:buFont typeface="Arial" charset="0"/>
        <a:buChar char="»"/>
        <a:defRPr sz="2000" kern="1200">
          <a:solidFill>
            <a:schemeClr val="bg1"/>
          </a:solidFill>
          <a:latin typeface="+mn-lt"/>
          <a:ea typeface="Geneva" charset="0"/>
          <a:cs typeface="Geneva"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9775" y="5883275"/>
            <a:ext cx="2452688" cy="338138"/>
          </a:xfrm>
          <a:prstGeom prst="rect">
            <a:avLst/>
          </a:prstGeom>
          <a:noFill/>
        </p:spPr>
        <p:txBody>
          <a:bodyPr>
            <a:spAutoFit/>
          </a:bodyPr>
          <a:lstStyle/>
          <a:p>
            <a:pPr algn="r">
              <a:defRPr/>
            </a:pPr>
            <a:r>
              <a:rPr lang="en-US" sz="1600" b="1" dirty="0">
                <a:solidFill>
                  <a:schemeClr val="accent4">
                    <a:lumMod val="60000"/>
                    <a:lumOff val="40000"/>
                  </a:schemeClr>
                </a:solidFill>
              </a:rPr>
              <a:t>THE FUTURE IS NOW</a:t>
            </a:r>
          </a:p>
        </p:txBody>
      </p:sp>
      <p:pic>
        <p:nvPicPr>
          <p:cNvPr id="6" name="Picture 2" descr="FSMA-logoColor-01.png" title="FDA Food Safety Modernization Act"/>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957763"/>
            <a:ext cx="9144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ubtitle 13"/>
          <p:cNvSpPr>
            <a:spLocks noGrp="1"/>
          </p:cNvSpPr>
          <p:nvPr>
            <p:ph type="subTitle" idx="1"/>
          </p:nvPr>
        </p:nvSpPr>
        <p:spPr/>
        <p:txBody>
          <a:bodyPr/>
          <a:lstStyle/>
          <a:p>
            <a:r>
              <a:rPr lang="en-US" dirty="0">
                <a:solidFill>
                  <a:srgbClr val="FFFF19"/>
                </a:solidFill>
                <a:cs typeface="Arial" pitchFamily="34" charset="0"/>
              </a:rPr>
              <a:t>http://www.fda.gov/fsma   </a:t>
            </a:r>
          </a:p>
          <a:p>
            <a:endParaRPr lang="en-US" dirty="0"/>
          </a:p>
        </p:txBody>
      </p:sp>
      <p:sp>
        <p:nvSpPr>
          <p:cNvPr id="13" name="Title 12"/>
          <p:cNvSpPr>
            <a:spLocks noGrp="1"/>
          </p:cNvSpPr>
          <p:nvPr>
            <p:ph type="ctrTitle"/>
          </p:nvPr>
        </p:nvSpPr>
        <p:spPr>
          <a:xfrm>
            <a:off x="478971" y="2130425"/>
            <a:ext cx="8164286" cy="1470025"/>
          </a:xfrm>
        </p:spPr>
        <p:txBody>
          <a:bodyPr/>
          <a:lstStyle/>
          <a:p>
            <a:r>
              <a:rPr lang="en-US" dirty="0"/>
              <a:t>Final Rule: Protecting Food  Against Intentional </a:t>
            </a:r>
            <a:r>
              <a:rPr lang="en-US" dirty="0" smtClean="0"/>
              <a:t>Adulteration</a:t>
            </a:r>
            <a:endParaRPr lang="en-US" dirty="0"/>
          </a:p>
        </p:txBody>
      </p:sp>
    </p:spTree>
    <p:extLst>
      <p:ext uri="{BB962C8B-B14F-4D97-AF65-F5344CB8AC3E}">
        <p14:creationId xmlns:p14="http://schemas.microsoft.com/office/powerpoint/2010/main" val="2957033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Defense Plan – Vulnerability Assessment</a:t>
            </a:r>
            <a:endParaRPr lang="en-US" dirty="0"/>
          </a:p>
        </p:txBody>
      </p:sp>
      <p:sp>
        <p:nvSpPr>
          <p:cNvPr id="3" name="Content Placeholder 2"/>
          <p:cNvSpPr>
            <a:spLocks noGrp="1"/>
          </p:cNvSpPr>
          <p:nvPr>
            <p:ph idx="1"/>
          </p:nvPr>
        </p:nvSpPr>
        <p:spPr>
          <a:xfrm>
            <a:off x="457200" y="2377440"/>
            <a:ext cx="8229600" cy="3396298"/>
          </a:xfrm>
        </p:spPr>
        <p:txBody>
          <a:bodyPr/>
          <a:lstStyle/>
          <a:p>
            <a:r>
              <a:rPr lang="en-US" altLang="en-US" dirty="0" smtClean="0">
                <a:cs typeface="Arial" pitchFamily="34" charset="0"/>
              </a:rPr>
              <a:t>Must consider the possibility of an inside attacker</a:t>
            </a:r>
          </a:p>
          <a:p>
            <a:r>
              <a:rPr lang="en-US" altLang="en-US" dirty="0" smtClean="0">
                <a:cs typeface="Arial" pitchFamily="34" charset="0"/>
              </a:rPr>
              <a:t>Outcome of assessment must be written</a:t>
            </a:r>
          </a:p>
          <a:p>
            <a:r>
              <a:rPr lang="en-US" altLang="en-US" dirty="0" smtClean="0">
                <a:cs typeface="Arial" pitchFamily="34" charset="0"/>
              </a:rPr>
              <a:t>Key Activity Types are considered an appropriate method to conduct a vulnerability assessment</a:t>
            </a:r>
            <a:endParaRPr lang="en-US" altLang="en-US" dirty="0">
              <a:cs typeface="Arial" pitchFamily="34" charset="0"/>
            </a:endParaRPr>
          </a:p>
          <a:p>
            <a:endParaRPr lang="en-US" dirty="0"/>
          </a:p>
        </p:txBody>
      </p:sp>
    </p:spTree>
    <p:extLst>
      <p:ext uri="{BB962C8B-B14F-4D97-AF65-F5344CB8AC3E}">
        <p14:creationId xmlns:p14="http://schemas.microsoft.com/office/powerpoint/2010/main" val="2818535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761"/>
            <a:ext cx="8229600" cy="1415514"/>
          </a:xfrm>
        </p:spPr>
        <p:txBody>
          <a:bodyPr/>
          <a:lstStyle/>
          <a:p>
            <a:r>
              <a:rPr lang="en-US" dirty="0" smtClean="0"/>
              <a:t>Food Defense Plan – </a:t>
            </a:r>
            <a:br>
              <a:rPr lang="en-US" dirty="0" smtClean="0"/>
            </a:br>
            <a:r>
              <a:rPr lang="en-US" dirty="0" smtClean="0"/>
              <a:t>Mitigation Strategies</a:t>
            </a:r>
            <a:endParaRPr lang="en-US" dirty="0"/>
          </a:p>
        </p:txBody>
      </p:sp>
      <p:sp>
        <p:nvSpPr>
          <p:cNvPr id="3" name="Content Placeholder 2"/>
          <p:cNvSpPr>
            <a:spLocks noGrp="1"/>
          </p:cNvSpPr>
          <p:nvPr>
            <p:ph idx="1"/>
          </p:nvPr>
        </p:nvSpPr>
        <p:spPr/>
        <p:txBody>
          <a:bodyPr/>
          <a:lstStyle/>
          <a:p>
            <a:r>
              <a:rPr lang="en-US" altLang="en-US" sz="2800" dirty="0" smtClean="0">
                <a:cs typeface="Arial" pitchFamily="34" charset="0"/>
              </a:rPr>
              <a:t>Measures to ensure significant vulnerabilities at actionable process steps are significantly minimized or prevented</a:t>
            </a:r>
          </a:p>
          <a:p>
            <a:r>
              <a:rPr lang="en-US" altLang="en-US" sz="2800" dirty="0" smtClean="0">
                <a:cs typeface="Arial" pitchFamily="34" charset="0"/>
              </a:rPr>
              <a:t>Must be implemented for each actionable process step</a:t>
            </a:r>
          </a:p>
          <a:p>
            <a:r>
              <a:rPr lang="en-US" sz="2800" dirty="0"/>
              <a:t>Must include written explanation for how strategy minimizes vulnerability</a:t>
            </a:r>
          </a:p>
          <a:p>
            <a:r>
              <a:rPr lang="en-US" altLang="en-US" sz="2800" dirty="0" smtClean="0">
                <a:cs typeface="Arial" pitchFamily="34" charset="0"/>
              </a:rPr>
              <a:t>Removed </a:t>
            </a:r>
            <a:r>
              <a:rPr lang="en-US" altLang="en-US" sz="2800" dirty="0">
                <a:cs typeface="Arial" pitchFamily="34" charset="0"/>
              </a:rPr>
              <a:t>distinction between “broad” and “focused</a:t>
            </a:r>
            <a:r>
              <a:rPr lang="en-US" altLang="en-US" sz="2800" dirty="0" smtClean="0">
                <a:cs typeface="Arial" pitchFamily="34" charset="0"/>
              </a:rPr>
              <a:t>”</a:t>
            </a:r>
          </a:p>
        </p:txBody>
      </p:sp>
    </p:spTree>
    <p:extLst>
      <p:ext uri="{BB962C8B-B14F-4D97-AF65-F5344CB8AC3E}">
        <p14:creationId xmlns:p14="http://schemas.microsoft.com/office/powerpoint/2010/main" val="2123401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Food Defense Plan – Mitigation Strategy Management Components </a:t>
            </a:r>
            <a:endParaRPr lang="en-US" sz="4000" dirty="0"/>
          </a:p>
        </p:txBody>
      </p:sp>
      <p:sp>
        <p:nvSpPr>
          <p:cNvPr id="3" name="Content Placeholder 2"/>
          <p:cNvSpPr>
            <a:spLocks noGrp="1"/>
          </p:cNvSpPr>
          <p:nvPr>
            <p:ph idx="1"/>
          </p:nvPr>
        </p:nvSpPr>
        <p:spPr>
          <a:xfrm>
            <a:off x="457200" y="2078182"/>
            <a:ext cx="8229600" cy="3695556"/>
          </a:xfrm>
        </p:spPr>
        <p:txBody>
          <a:bodyPr/>
          <a:lstStyle/>
          <a:p>
            <a:r>
              <a:rPr lang="en-US" altLang="en-US" dirty="0" smtClean="0">
                <a:cs typeface="Arial" pitchFamily="34" charset="0"/>
              </a:rPr>
              <a:t>Food defense monitoring</a:t>
            </a:r>
          </a:p>
          <a:p>
            <a:r>
              <a:rPr lang="en-US" dirty="0" smtClean="0">
                <a:cs typeface="Arial" pitchFamily="34" charset="0"/>
              </a:rPr>
              <a:t>Food defense corrective actions</a:t>
            </a:r>
          </a:p>
          <a:p>
            <a:r>
              <a:rPr lang="en-US" dirty="0" smtClean="0">
                <a:cs typeface="Arial" pitchFamily="34" charset="0"/>
              </a:rPr>
              <a:t>Food defense verification</a:t>
            </a:r>
          </a:p>
          <a:p>
            <a:pPr marL="857250" lvl="1" indent="-457200">
              <a:buFont typeface="Arial" panose="020B0604020202020204" pitchFamily="34" charset="0"/>
              <a:buChar char="−"/>
            </a:pPr>
            <a:r>
              <a:rPr lang="en-US" dirty="0" smtClean="0">
                <a:cs typeface="Arial" pitchFamily="34" charset="0"/>
              </a:rPr>
              <a:t>As appropriate to ensure the proper implementation of the mitigation strategies, taking into account the nature of the mitigation strategy and its role in the facility’s food defense system</a:t>
            </a:r>
            <a:endParaRPr lang="en-US" dirty="0"/>
          </a:p>
        </p:txBody>
      </p:sp>
    </p:spTree>
    <p:extLst>
      <p:ext uri="{BB962C8B-B14F-4D97-AF65-F5344CB8AC3E}">
        <p14:creationId xmlns:p14="http://schemas.microsoft.com/office/powerpoint/2010/main" val="1811285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Defense Plan – Food Defense Monitoring</a:t>
            </a:r>
            <a:endParaRPr lang="en-US" dirty="0"/>
          </a:p>
        </p:txBody>
      </p:sp>
      <p:sp>
        <p:nvSpPr>
          <p:cNvPr id="3" name="Content Placeholder 2"/>
          <p:cNvSpPr>
            <a:spLocks noGrp="1"/>
          </p:cNvSpPr>
          <p:nvPr>
            <p:ph idx="1"/>
          </p:nvPr>
        </p:nvSpPr>
        <p:spPr>
          <a:xfrm>
            <a:off x="457200" y="2161309"/>
            <a:ext cx="8229600" cy="3612429"/>
          </a:xfrm>
        </p:spPr>
        <p:txBody>
          <a:bodyPr/>
          <a:lstStyle/>
          <a:p>
            <a:r>
              <a:rPr lang="en-US" altLang="en-US" dirty="0">
                <a:cs typeface="Geneva" pitchFamily="-84" charset="0"/>
              </a:rPr>
              <a:t>Facility must have written procedures, including the frequency they are to be performed, for monitoring the </a:t>
            </a:r>
            <a:r>
              <a:rPr lang="en-US" altLang="en-US" dirty="0" smtClean="0">
                <a:cs typeface="Geneva" pitchFamily="-84" charset="0"/>
              </a:rPr>
              <a:t>mitigation strategies </a:t>
            </a:r>
            <a:r>
              <a:rPr lang="en-US" altLang="en-US" dirty="0">
                <a:cs typeface="Geneva" pitchFamily="-84" charset="0"/>
              </a:rPr>
              <a:t>(as appropriate to the nature of the mitigation strategies</a:t>
            </a:r>
            <a:r>
              <a:rPr lang="en-US" altLang="en-US" dirty="0" smtClean="0">
                <a:cs typeface="Geneva" pitchFamily="-84" charset="0"/>
              </a:rPr>
              <a:t>)</a:t>
            </a:r>
            <a:endParaRPr lang="en-US" altLang="en-US" dirty="0">
              <a:cs typeface="Geneva" pitchFamily="-84" charset="0"/>
            </a:endParaRPr>
          </a:p>
          <a:p>
            <a:r>
              <a:rPr lang="en-US" altLang="en-US" dirty="0">
                <a:cs typeface="Geneva" pitchFamily="-84" charset="0"/>
              </a:rPr>
              <a:t>Monitoring must be documented in records subject to </a:t>
            </a:r>
            <a:r>
              <a:rPr lang="en-US" altLang="en-US" dirty="0" smtClean="0">
                <a:cs typeface="Geneva" pitchFamily="-84" charset="0"/>
              </a:rPr>
              <a:t>verification</a:t>
            </a:r>
            <a:endParaRPr lang="en-US" altLang="en-US" dirty="0">
              <a:cs typeface="Geneva" pitchFamily="-84" charset="0"/>
            </a:endParaRPr>
          </a:p>
        </p:txBody>
      </p:sp>
    </p:spTree>
    <p:extLst>
      <p:ext uri="{BB962C8B-B14F-4D97-AF65-F5344CB8AC3E}">
        <p14:creationId xmlns:p14="http://schemas.microsoft.com/office/powerpoint/2010/main" val="2200144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636"/>
            <a:ext cx="8229600" cy="1403639"/>
          </a:xfrm>
        </p:spPr>
        <p:txBody>
          <a:bodyPr/>
          <a:lstStyle/>
          <a:p>
            <a:r>
              <a:rPr lang="en-US" dirty="0" smtClean="0"/>
              <a:t>Food Defense Plan – Food Defense Corrective Actions</a:t>
            </a:r>
            <a:endParaRPr lang="en-US" dirty="0"/>
          </a:p>
        </p:txBody>
      </p:sp>
      <p:sp>
        <p:nvSpPr>
          <p:cNvPr id="3" name="Content Placeholder 2"/>
          <p:cNvSpPr>
            <a:spLocks noGrp="1"/>
          </p:cNvSpPr>
          <p:nvPr>
            <p:ph idx="1"/>
          </p:nvPr>
        </p:nvSpPr>
        <p:spPr>
          <a:xfrm>
            <a:off x="457200" y="1947553"/>
            <a:ext cx="8229600" cy="3826185"/>
          </a:xfrm>
        </p:spPr>
        <p:txBody>
          <a:bodyPr/>
          <a:lstStyle/>
          <a:p>
            <a:r>
              <a:rPr lang="en-US" altLang="en-US" sz="2800" dirty="0">
                <a:cs typeface="Geneva" pitchFamily="-84" charset="0"/>
              </a:rPr>
              <a:t>Facility must have written procedures for steps to be taken when </a:t>
            </a:r>
            <a:r>
              <a:rPr lang="en-US" altLang="en-US" sz="2800" dirty="0" smtClean="0">
                <a:cs typeface="Geneva" pitchFamily="-84" charset="0"/>
              </a:rPr>
              <a:t>mitigation strategies </a:t>
            </a:r>
            <a:r>
              <a:rPr lang="en-US" altLang="en-US" sz="2800" dirty="0">
                <a:cs typeface="Geneva" pitchFamily="-84" charset="0"/>
              </a:rPr>
              <a:t>are not properly </a:t>
            </a:r>
            <a:r>
              <a:rPr lang="en-US" altLang="en-US" sz="2800" dirty="0" smtClean="0">
                <a:cs typeface="Geneva" pitchFamily="-84" charset="0"/>
              </a:rPr>
              <a:t>implemented (</a:t>
            </a:r>
            <a:r>
              <a:rPr lang="en-US" sz="2800" dirty="0" smtClean="0"/>
              <a:t>as </a:t>
            </a:r>
            <a:r>
              <a:rPr lang="en-US" sz="2800" dirty="0"/>
              <a:t>appropriate to the nature of the actionable process step and the nature of the mitigation </a:t>
            </a:r>
            <a:r>
              <a:rPr lang="en-US" sz="2800" dirty="0" smtClean="0"/>
              <a:t>strategy)</a:t>
            </a:r>
            <a:endParaRPr lang="en-US" altLang="en-US" sz="2800" dirty="0">
              <a:cs typeface="Geneva" pitchFamily="-84" charset="0"/>
            </a:endParaRPr>
          </a:p>
          <a:p>
            <a:pPr lvl="1"/>
            <a:r>
              <a:rPr lang="en-US" altLang="en-US" sz="2400" dirty="0">
                <a:ea typeface="Geneva" pitchFamily="-84" charset="0"/>
                <a:cs typeface="Geneva" pitchFamily="-84" charset="0"/>
              </a:rPr>
              <a:t>Identify and correct a problem</a:t>
            </a:r>
          </a:p>
          <a:p>
            <a:pPr lvl="1"/>
            <a:r>
              <a:rPr lang="en-US" altLang="en-US" sz="2400" dirty="0">
                <a:ea typeface="Geneva" pitchFamily="-84" charset="0"/>
                <a:cs typeface="Geneva" pitchFamily="-84" charset="0"/>
              </a:rPr>
              <a:t>Reduce likelihood of </a:t>
            </a:r>
            <a:r>
              <a:rPr lang="en-US" altLang="en-US" sz="2400" dirty="0" smtClean="0">
                <a:ea typeface="Geneva" pitchFamily="-84" charset="0"/>
                <a:cs typeface="Geneva" pitchFamily="-84" charset="0"/>
              </a:rPr>
              <a:t>recurrence</a:t>
            </a:r>
          </a:p>
          <a:p>
            <a:r>
              <a:rPr lang="en-US" altLang="en-US" sz="2800" dirty="0" smtClean="0">
                <a:ea typeface="Geneva" pitchFamily="-84" charset="0"/>
                <a:cs typeface="Geneva" pitchFamily="-84" charset="0"/>
              </a:rPr>
              <a:t>Corrective actions must be documented in records subject to verification</a:t>
            </a:r>
            <a:endParaRPr lang="en-US" altLang="en-US" sz="2800" dirty="0">
              <a:ea typeface="Geneva" pitchFamily="-84" charset="0"/>
              <a:cs typeface="Geneva" pitchFamily="-84" charset="0"/>
            </a:endParaRPr>
          </a:p>
        </p:txBody>
      </p:sp>
    </p:spTree>
    <p:extLst>
      <p:ext uri="{BB962C8B-B14F-4D97-AF65-F5344CB8AC3E}">
        <p14:creationId xmlns:p14="http://schemas.microsoft.com/office/powerpoint/2010/main" val="4174661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010"/>
            <a:ext cx="8229600" cy="1223159"/>
          </a:xfrm>
        </p:spPr>
        <p:txBody>
          <a:bodyPr/>
          <a:lstStyle/>
          <a:p>
            <a:r>
              <a:rPr lang="en-US" dirty="0" smtClean="0"/>
              <a:t>Food Defense Plan – Food  Defense Verification</a:t>
            </a:r>
            <a:endParaRPr lang="en-US" dirty="0"/>
          </a:p>
        </p:txBody>
      </p:sp>
      <p:sp>
        <p:nvSpPr>
          <p:cNvPr id="3" name="Content Placeholder 2"/>
          <p:cNvSpPr>
            <a:spLocks noGrp="1"/>
          </p:cNvSpPr>
          <p:nvPr>
            <p:ph idx="1"/>
          </p:nvPr>
        </p:nvSpPr>
        <p:spPr>
          <a:xfrm>
            <a:off x="249382" y="1733797"/>
            <a:ext cx="8437418" cy="4039941"/>
          </a:xfrm>
        </p:spPr>
        <p:txBody>
          <a:bodyPr/>
          <a:lstStyle/>
          <a:p>
            <a:r>
              <a:rPr lang="en-US" altLang="en-US" dirty="0">
                <a:cs typeface="Geneva" pitchFamily="-84" charset="0"/>
              </a:rPr>
              <a:t>Includes (as appropriate to the </a:t>
            </a:r>
            <a:r>
              <a:rPr lang="en-US" altLang="en-US" dirty="0" smtClean="0">
                <a:cs typeface="Geneva" pitchFamily="-84" charset="0"/>
              </a:rPr>
              <a:t>nature </a:t>
            </a:r>
            <a:r>
              <a:rPr lang="en-US" altLang="en-US" dirty="0">
                <a:cs typeface="Geneva" pitchFamily="-84" charset="0"/>
              </a:rPr>
              <a:t>of the </a:t>
            </a:r>
            <a:r>
              <a:rPr lang="en-US" altLang="en-US" dirty="0" smtClean="0">
                <a:cs typeface="Geneva" pitchFamily="-84" charset="0"/>
              </a:rPr>
              <a:t>mitigation strategy and its role in the facility’s food defense system):</a:t>
            </a:r>
            <a:endParaRPr lang="en-US" altLang="en-US" dirty="0">
              <a:cs typeface="Geneva" pitchFamily="-84" charset="0"/>
            </a:endParaRPr>
          </a:p>
          <a:p>
            <a:pPr lvl="1"/>
            <a:r>
              <a:rPr lang="en-US" altLang="en-US" dirty="0" smtClean="0">
                <a:ea typeface="Geneva" pitchFamily="-84" charset="0"/>
                <a:cs typeface="Geneva" pitchFamily="-84" charset="0"/>
              </a:rPr>
              <a:t>Verification </a:t>
            </a:r>
            <a:r>
              <a:rPr lang="en-US" altLang="en-US" dirty="0">
                <a:ea typeface="Geneva" pitchFamily="-84" charset="0"/>
                <a:cs typeface="Geneva" pitchFamily="-84" charset="0"/>
              </a:rPr>
              <a:t>of monitoring and corrective actions </a:t>
            </a:r>
          </a:p>
          <a:p>
            <a:pPr lvl="1"/>
            <a:r>
              <a:rPr lang="en-US" altLang="en-US" dirty="0" smtClean="0">
                <a:ea typeface="Geneva" pitchFamily="-84" charset="0"/>
                <a:cs typeface="Geneva" pitchFamily="-84" charset="0"/>
              </a:rPr>
              <a:t>Verification that mitigation strategies are properly implemented through records review or other activities</a:t>
            </a:r>
          </a:p>
          <a:p>
            <a:r>
              <a:rPr lang="en-US" altLang="en-US" dirty="0" smtClean="0">
                <a:ea typeface="Geneva" pitchFamily="-84" charset="0"/>
                <a:cs typeface="Geneva" pitchFamily="-84" charset="0"/>
              </a:rPr>
              <a:t>Verification must be documented in records</a:t>
            </a:r>
            <a:endParaRPr lang="en-US" altLang="en-US" dirty="0">
              <a:ea typeface="Geneva" pitchFamily="-84" charset="0"/>
              <a:cs typeface="Geneva" pitchFamily="-84" charset="0"/>
            </a:endParaRPr>
          </a:p>
        </p:txBody>
      </p:sp>
    </p:spTree>
    <p:extLst>
      <p:ext uri="{BB962C8B-B14F-4D97-AF65-F5344CB8AC3E}">
        <p14:creationId xmlns:p14="http://schemas.microsoft.com/office/powerpoint/2010/main" val="708712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883"/>
            <a:ext cx="8229600" cy="1522392"/>
          </a:xfrm>
        </p:spPr>
        <p:txBody>
          <a:bodyPr/>
          <a:lstStyle/>
          <a:p>
            <a:r>
              <a:rPr lang="en-US" dirty="0" smtClean="0"/>
              <a:t>Reanalysis of </a:t>
            </a:r>
            <a:br>
              <a:rPr lang="en-US" dirty="0" smtClean="0"/>
            </a:br>
            <a:r>
              <a:rPr lang="en-US" dirty="0" smtClean="0"/>
              <a:t>Food Defense Plan</a:t>
            </a:r>
            <a:endParaRPr lang="en-US" dirty="0"/>
          </a:p>
        </p:txBody>
      </p:sp>
      <p:sp>
        <p:nvSpPr>
          <p:cNvPr id="3" name="Content Placeholder 2"/>
          <p:cNvSpPr>
            <a:spLocks noGrp="1"/>
          </p:cNvSpPr>
          <p:nvPr>
            <p:ph idx="1"/>
          </p:nvPr>
        </p:nvSpPr>
        <p:spPr/>
        <p:txBody>
          <a:bodyPr/>
          <a:lstStyle/>
          <a:p>
            <a:r>
              <a:rPr lang="en-US" altLang="en-US" dirty="0">
                <a:cs typeface="Geneva" pitchFamily="-84" charset="0"/>
              </a:rPr>
              <a:t>At least every three years</a:t>
            </a:r>
          </a:p>
          <a:p>
            <a:r>
              <a:rPr lang="en-US" altLang="en-US" dirty="0">
                <a:cs typeface="Geneva" pitchFamily="-84" charset="0"/>
              </a:rPr>
              <a:t>Whenever there is a significant change that creates the potential for a new </a:t>
            </a:r>
            <a:r>
              <a:rPr lang="en-US" altLang="en-US" dirty="0" smtClean="0">
                <a:cs typeface="Geneva" pitchFamily="-84" charset="0"/>
              </a:rPr>
              <a:t>vulnerability or </a:t>
            </a:r>
            <a:r>
              <a:rPr lang="en-US" altLang="en-US" dirty="0">
                <a:cs typeface="Geneva" pitchFamily="-84" charset="0"/>
              </a:rPr>
              <a:t>a significant increase in one previously identified</a:t>
            </a:r>
          </a:p>
          <a:p>
            <a:r>
              <a:rPr lang="en-US" altLang="en-US" dirty="0">
                <a:cs typeface="Geneva" pitchFamily="-84" charset="0"/>
              </a:rPr>
              <a:t>When there is new information about potential </a:t>
            </a:r>
            <a:r>
              <a:rPr lang="en-US" altLang="en-US" dirty="0" smtClean="0">
                <a:cs typeface="Geneva" pitchFamily="-84" charset="0"/>
              </a:rPr>
              <a:t>vulnerabilities associated </a:t>
            </a:r>
            <a:r>
              <a:rPr lang="en-US" altLang="en-US" dirty="0">
                <a:cs typeface="Geneva" pitchFamily="-84" charset="0"/>
              </a:rPr>
              <a:t>with a </a:t>
            </a:r>
            <a:r>
              <a:rPr lang="en-US" altLang="en-US" dirty="0" smtClean="0">
                <a:cs typeface="Geneva" pitchFamily="-84" charset="0"/>
              </a:rPr>
              <a:t>food operation or facility</a:t>
            </a:r>
            <a:endParaRPr lang="en-US" altLang="en-US" dirty="0">
              <a:cs typeface="Geneva" pitchFamily="-84" charset="0"/>
            </a:endParaRPr>
          </a:p>
        </p:txBody>
      </p:sp>
    </p:spTree>
    <p:extLst>
      <p:ext uri="{BB962C8B-B14F-4D97-AF65-F5344CB8AC3E}">
        <p14:creationId xmlns:p14="http://schemas.microsoft.com/office/powerpoint/2010/main" val="412274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Reanalysis of </a:t>
            </a:r>
            <a:br>
              <a:rPr lang="en-US" dirty="0" smtClean="0"/>
            </a:br>
            <a:r>
              <a:rPr lang="en-US" dirty="0" smtClean="0"/>
              <a:t>Food Defense Plan</a:t>
            </a:r>
            <a:endParaRPr lang="en-US" dirty="0"/>
          </a:p>
        </p:txBody>
      </p:sp>
      <p:sp>
        <p:nvSpPr>
          <p:cNvPr id="3" name="Content Placeholder 2"/>
          <p:cNvSpPr>
            <a:spLocks noGrp="1"/>
          </p:cNvSpPr>
          <p:nvPr>
            <p:ph idx="1"/>
          </p:nvPr>
        </p:nvSpPr>
        <p:spPr>
          <a:xfrm>
            <a:off x="457200" y="2268187"/>
            <a:ext cx="8229600" cy="3505551"/>
          </a:xfrm>
        </p:spPr>
        <p:txBody>
          <a:bodyPr/>
          <a:lstStyle/>
          <a:p>
            <a:r>
              <a:rPr lang="en-US" altLang="en-US" dirty="0" smtClean="0">
                <a:cs typeface="Geneva" pitchFamily="-84" charset="0"/>
              </a:rPr>
              <a:t>When </a:t>
            </a:r>
            <a:r>
              <a:rPr lang="en-US" altLang="en-US" dirty="0">
                <a:cs typeface="Geneva" pitchFamily="-84" charset="0"/>
              </a:rPr>
              <a:t>a </a:t>
            </a:r>
            <a:r>
              <a:rPr lang="en-US" altLang="en-US" dirty="0" smtClean="0">
                <a:cs typeface="Geneva" pitchFamily="-84" charset="0"/>
              </a:rPr>
              <a:t>mitigation strategy is not properly implemented</a:t>
            </a:r>
          </a:p>
          <a:p>
            <a:r>
              <a:rPr lang="en-US" altLang="en-US" dirty="0" smtClean="0">
                <a:cs typeface="Geneva" pitchFamily="-84" charset="0"/>
              </a:rPr>
              <a:t>Whenever FDA requires reanalysis to respond to new vulnerabilities, credible threats, or developments in scientific understanding</a:t>
            </a:r>
            <a:endParaRPr lang="en-US" altLang="en-US" dirty="0">
              <a:cs typeface="Geneva" pitchFamily="-84" charset="0"/>
            </a:endParaRPr>
          </a:p>
        </p:txBody>
      </p:sp>
    </p:spTree>
    <p:extLst>
      <p:ext uri="{BB962C8B-B14F-4D97-AF65-F5344CB8AC3E}">
        <p14:creationId xmlns:p14="http://schemas.microsoft.com/office/powerpoint/2010/main" val="3199029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65677" y="5355780"/>
            <a:ext cx="6970808" cy="369332"/>
          </a:xfrm>
          <a:prstGeom prst="rect">
            <a:avLst/>
          </a:prstGeom>
          <a:noFill/>
        </p:spPr>
        <p:txBody>
          <a:bodyPr wrap="square" rtlCol="0">
            <a:spAutoFit/>
          </a:bodyPr>
          <a:lstStyle/>
          <a:p>
            <a:r>
              <a:rPr lang="en-US" dirty="0" smtClean="0">
                <a:solidFill>
                  <a:schemeClr val="bg1"/>
                </a:solidFill>
              </a:rPr>
              <a:t>*Individuals </a:t>
            </a:r>
            <a:r>
              <a:rPr lang="en-US" dirty="0">
                <a:solidFill>
                  <a:schemeClr val="bg1"/>
                </a:solidFill>
              </a:rPr>
              <a:t>may also be qualified by education or experience</a:t>
            </a:r>
          </a:p>
        </p:txBody>
      </p:sp>
      <p:sp>
        <p:nvSpPr>
          <p:cNvPr id="3" name="Content Placeholder 2"/>
          <p:cNvSpPr>
            <a:spLocks noGrp="1"/>
          </p:cNvSpPr>
          <p:nvPr>
            <p:ph idx="1"/>
          </p:nvPr>
        </p:nvSpPr>
        <p:spPr/>
        <p:txBody>
          <a:bodyPr/>
          <a:lstStyle/>
          <a:p>
            <a:r>
              <a:rPr lang="en-US" dirty="0"/>
              <a:t>Food defense awareness</a:t>
            </a:r>
          </a:p>
          <a:p>
            <a:r>
              <a:rPr lang="en-US" dirty="0" smtClean="0"/>
              <a:t>Proper implementation of mitigation strategies at actionable process steps*</a:t>
            </a:r>
          </a:p>
          <a:p>
            <a:r>
              <a:rPr lang="en-US" dirty="0" smtClean="0"/>
              <a:t>Certain components of the food defense plan* </a:t>
            </a:r>
            <a:endParaRPr lang="en-US" altLang="en-US" dirty="0">
              <a:solidFill>
                <a:schemeClr val="accent6"/>
              </a:solidFill>
              <a:cs typeface="Geneva" pitchFamily="-84" charset="0"/>
            </a:endParaRPr>
          </a:p>
        </p:txBody>
      </p:sp>
      <p:sp>
        <p:nvSpPr>
          <p:cNvPr id="2" name="Title 1"/>
          <p:cNvSpPr>
            <a:spLocks noGrp="1"/>
          </p:cNvSpPr>
          <p:nvPr>
            <p:ph type="title"/>
          </p:nvPr>
        </p:nvSpPr>
        <p:spPr/>
        <p:txBody>
          <a:bodyPr/>
          <a:lstStyle/>
          <a:p>
            <a:r>
              <a:rPr lang="en-US" dirty="0" smtClean="0"/>
              <a:t>Training</a:t>
            </a:r>
            <a:endParaRPr lang="en-US" dirty="0"/>
          </a:p>
        </p:txBody>
      </p:sp>
    </p:spTree>
    <p:extLst>
      <p:ext uri="{BB962C8B-B14F-4D97-AF65-F5344CB8AC3E}">
        <p14:creationId xmlns:p14="http://schemas.microsoft.com/office/powerpoint/2010/main" val="3036764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Records</a:t>
            </a:r>
            <a:endParaRPr lang="en-US" dirty="0"/>
          </a:p>
        </p:txBody>
      </p:sp>
      <p:sp>
        <p:nvSpPr>
          <p:cNvPr id="3" name="Content Placeholder 2"/>
          <p:cNvSpPr>
            <a:spLocks noGrp="1"/>
          </p:cNvSpPr>
          <p:nvPr>
            <p:ph idx="1"/>
          </p:nvPr>
        </p:nvSpPr>
        <p:spPr>
          <a:xfrm>
            <a:off x="457200" y="1857375"/>
            <a:ext cx="8229600" cy="4101465"/>
          </a:xfrm>
        </p:spPr>
        <p:txBody>
          <a:bodyPr/>
          <a:lstStyle/>
          <a:p>
            <a:r>
              <a:rPr lang="en-US" dirty="0"/>
              <a:t>Establish and maintain certain records, including </a:t>
            </a:r>
            <a:endParaRPr lang="en-US" dirty="0" smtClean="0"/>
          </a:p>
          <a:p>
            <a:pPr lvl="1"/>
            <a:r>
              <a:rPr lang="en-US" dirty="0"/>
              <a:t>F</a:t>
            </a:r>
            <a:r>
              <a:rPr lang="en-US" dirty="0" smtClean="0"/>
              <a:t>ood </a:t>
            </a:r>
            <a:r>
              <a:rPr lang="en-US" dirty="0"/>
              <a:t>defense plan </a:t>
            </a:r>
            <a:endParaRPr lang="en-US" dirty="0" smtClean="0"/>
          </a:p>
          <a:p>
            <a:pPr lvl="1"/>
            <a:r>
              <a:rPr lang="en-US" dirty="0" smtClean="0"/>
              <a:t>Food defense monitoring, corrective action, and verification records</a:t>
            </a:r>
          </a:p>
          <a:p>
            <a:pPr lvl="1"/>
            <a:r>
              <a:rPr lang="en-US" dirty="0" smtClean="0"/>
              <a:t>Documentation </a:t>
            </a:r>
            <a:r>
              <a:rPr lang="en-US" dirty="0"/>
              <a:t>related to training of </a:t>
            </a:r>
            <a:r>
              <a:rPr lang="en-US" dirty="0" smtClean="0"/>
              <a:t>personnel</a:t>
            </a:r>
          </a:p>
          <a:p>
            <a:r>
              <a:rPr lang="en-US" altLang="en-US" dirty="0" smtClean="0">
                <a:cs typeface="Geneva" pitchFamily="-84" charset="0"/>
              </a:rPr>
              <a:t>Use of existing records</a:t>
            </a:r>
            <a:endParaRPr lang="en-US" altLang="en-US" dirty="0">
              <a:cs typeface="Geneva" pitchFamily="-84" charset="0"/>
            </a:endParaRPr>
          </a:p>
        </p:txBody>
      </p:sp>
    </p:spTree>
    <p:extLst>
      <p:ext uri="{BB962C8B-B14F-4D97-AF65-F5344CB8AC3E}">
        <p14:creationId xmlns:p14="http://schemas.microsoft.com/office/powerpoint/2010/main" val="2605340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6275"/>
            <a:ext cx="8229600" cy="725013"/>
          </a:xfrm>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lgn="ctr">
              <a:buNone/>
            </a:pPr>
            <a:r>
              <a:rPr lang="en-US" i="1" dirty="0" smtClean="0"/>
              <a:t>Mitigation Strategies to Protect Food Against Intentional Adulteration</a:t>
            </a:r>
          </a:p>
          <a:p>
            <a:r>
              <a:rPr lang="en-US" dirty="0" smtClean="0"/>
              <a:t>Proposed on December 24, 2013</a:t>
            </a:r>
          </a:p>
          <a:p>
            <a:pPr>
              <a:buFont typeface="Arial" panose="020B0604020202020204" pitchFamily="34" charset="0"/>
              <a:buChar char="•"/>
              <a:defRPr/>
            </a:pPr>
            <a:r>
              <a:rPr lang="en-US" dirty="0"/>
              <a:t>Public comments: More than </a:t>
            </a:r>
            <a:r>
              <a:rPr lang="en-US" dirty="0" smtClean="0"/>
              <a:t>200 </a:t>
            </a:r>
            <a:r>
              <a:rPr lang="en-US" dirty="0"/>
              <a:t>for the original </a:t>
            </a:r>
            <a:r>
              <a:rPr lang="en-US" dirty="0" smtClean="0"/>
              <a:t>proposal</a:t>
            </a:r>
          </a:p>
          <a:p>
            <a:pPr>
              <a:buFont typeface="Arial" panose="020B0604020202020204" pitchFamily="34" charset="0"/>
              <a:buChar char="•"/>
              <a:defRPr/>
            </a:pPr>
            <a:r>
              <a:rPr lang="en-US" dirty="0" smtClean="0"/>
              <a:t>Final rule publication date: May 27, 2016</a:t>
            </a:r>
            <a:endParaRPr lang="en-US" dirty="0"/>
          </a:p>
          <a:p>
            <a:endParaRPr lang="en-US" dirty="0"/>
          </a:p>
        </p:txBody>
      </p:sp>
    </p:spTree>
    <p:extLst>
      <p:ext uri="{BB962C8B-B14F-4D97-AF65-F5344CB8AC3E}">
        <p14:creationId xmlns:p14="http://schemas.microsoft.com/office/powerpoint/2010/main" val="2408306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Geneva" pitchFamily="-84" charset="0"/>
              </a:rPr>
              <a:t>Compliance </a:t>
            </a:r>
            <a:r>
              <a:rPr lang="en-US" altLang="en-US" dirty="0" smtClean="0">
                <a:cs typeface="Geneva" pitchFamily="-84" charset="0"/>
              </a:rPr>
              <a:t>Dates</a:t>
            </a:r>
            <a:endParaRPr lang="en-US" dirty="0"/>
          </a:p>
        </p:txBody>
      </p:sp>
      <p:sp>
        <p:nvSpPr>
          <p:cNvPr id="3" name="Content Placeholder 2"/>
          <p:cNvSpPr>
            <a:spLocks noGrp="1"/>
          </p:cNvSpPr>
          <p:nvPr>
            <p:ph idx="1"/>
          </p:nvPr>
        </p:nvSpPr>
        <p:spPr>
          <a:xfrm>
            <a:off x="457200" y="1857375"/>
            <a:ext cx="8229600" cy="3916363"/>
          </a:xfrm>
        </p:spPr>
        <p:txBody>
          <a:bodyPr/>
          <a:lstStyle/>
          <a:p>
            <a:r>
              <a:rPr lang="en-US" altLang="en-US" b="1" dirty="0">
                <a:cs typeface="Geneva" pitchFamily="-84" charset="0"/>
              </a:rPr>
              <a:t>Very small businesses</a:t>
            </a:r>
            <a:r>
              <a:rPr lang="en-US" altLang="en-US" dirty="0">
                <a:cs typeface="Geneva" pitchFamily="-84" charset="0"/>
              </a:rPr>
              <a:t> </a:t>
            </a:r>
            <a:r>
              <a:rPr lang="en-US" altLang="en-US" dirty="0" smtClean="0">
                <a:cs typeface="Geneva" pitchFamily="-84" charset="0"/>
              </a:rPr>
              <a:t>(see slide 6): Five years (July 26, 2021)</a:t>
            </a:r>
            <a:endParaRPr lang="en-US" altLang="en-US" dirty="0">
              <a:cs typeface="Geneva" pitchFamily="-84" charset="0"/>
            </a:endParaRPr>
          </a:p>
          <a:p>
            <a:r>
              <a:rPr lang="en-US" altLang="en-US" b="1" dirty="0" smtClean="0">
                <a:cs typeface="Geneva" pitchFamily="-84" charset="0"/>
              </a:rPr>
              <a:t>Small </a:t>
            </a:r>
            <a:r>
              <a:rPr lang="en-US" altLang="en-US" b="1" dirty="0">
                <a:cs typeface="Geneva" pitchFamily="-84" charset="0"/>
              </a:rPr>
              <a:t>businesses</a:t>
            </a:r>
            <a:r>
              <a:rPr lang="en-US" altLang="en-US" dirty="0">
                <a:cs typeface="Geneva" pitchFamily="-84" charset="0"/>
              </a:rPr>
              <a:t> (a business with fewer than 500 full-time equivalent employees): </a:t>
            </a:r>
            <a:r>
              <a:rPr lang="en-US" altLang="en-US" dirty="0" smtClean="0">
                <a:cs typeface="Geneva" pitchFamily="-84" charset="0"/>
              </a:rPr>
              <a:t>Four years </a:t>
            </a:r>
            <a:r>
              <a:rPr lang="en-US" altLang="en-US" dirty="0">
                <a:cs typeface="Geneva" pitchFamily="-84" charset="0"/>
              </a:rPr>
              <a:t>(July </a:t>
            </a:r>
            <a:r>
              <a:rPr lang="en-US" altLang="en-US" dirty="0" smtClean="0">
                <a:cs typeface="Geneva" pitchFamily="-84" charset="0"/>
              </a:rPr>
              <a:t>27, 2020)</a:t>
            </a:r>
            <a:endParaRPr lang="en-US" altLang="en-US" dirty="0">
              <a:cs typeface="Geneva" pitchFamily="-84" charset="0"/>
            </a:endParaRPr>
          </a:p>
          <a:p>
            <a:r>
              <a:rPr lang="en-US" altLang="en-US" b="1" dirty="0">
                <a:cs typeface="Geneva" pitchFamily="-84" charset="0"/>
              </a:rPr>
              <a:t>All other businesses</a:t>
            </a:r>
            <a:r>
              <a:rPr lang="en-US" altLang="en-US" dirty="0">
                <a:cs typeface="Geneva" pitchFamily="-84" charset="0"/>
              </a:rPr>
              <a:t>: </a:t>
            </a:r>
            <a:r>
              <a:rPr lang="en-US" altLang="en-US" dirty="0" smtClean="0">
                <a:cs typeface="Geneva" pitchFamily="-84" charset="0"/>
              </a:rPr>
              <a:t>Three </a:t>
            </a:r>
            <a:r>
              <a:rPr lang="en-US" altLang="en-US" dirty="0">
                <a:cs typeface="Geneva" pitchFamily="-84" charset="0"/>
              </a:rPr>
              <a:t>years (July 26, </a:t>
            </a:r>
            <a:r>
              <a:rPr lang="en-US" altLang="en-US" dirty="0" smtClean="0">
                <a:cs typeface="Geneva" pitchFamily="-84" charset="0"/>
              </a:rPr>
              <a:t>2019)</a:t>
            </a:r>
            <a:endParaRPr lang="en-US" altLang="en-US" dirty="0">
              <a:cs typeface="Geneva" pitchFamily="-84" charset="0"/>
            </a:endParaRPr>
          </a:p>
          <a:p>
            <a:endParaRPr lang="en-US" altLang="en-US" dirty="0">
              <a:cs typeface="Geneva" pitchFamily="-84" charset="0"/>
            </a:endParaRPr>
          </a:p>
        </p:txBody>
      </p:sp>
    </p:spTree>
    <p:extLst>
      <p:ext uri="{BB962C8B-B14F-4D97-AF65-F5344CB8AC3E}">
        <p14:creationId xmlns:p14="http://schemas.microsoft.com/office/powerpoint/2010/main" val="1843636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1886"/>
            <a:ext cx="8229600" cy="1270659"/>
          </a:xfrm>
        </p:spPr>
        <p:txBody>
          <a:bodyPr/>
          <a:lstStyle/>
          <a:p>
            <a:r>
              <a:rPr lang="en-US" altLang="en-US" dirty="0" smtClean="0">
                <a:cs typeface="Geneva" pitchFamily="-84" charset="0"/>
              </a:rPr>
              <a:t>Planned Guidance</a:t>
            </a:r>
            <a:endParaRPr lang="en-US" dirty="0"/>
          </a:p>
        </p:txBody>
      </p:sp>
      <p:sp>
        <p:nvSpPr>
          <p:cNvPr id="3" name="Content Placeholder 2"/>
          <p:cNvSpPr>
            <a:spLocks noGrp="1"/>
          </p:cNvSpPr>
          <p:nvPr>
            <p:ph idx="1"/>
          </p:nvPr>
        </p:nvSpPr>
        <p:spPr>
          <a:xfrm>
            <a:off x="457200" y="1555669"/>
            <a:ext cx="8229600" cy="4218070"/>
          </a:xfrm>
        </p:spPr>
        <p:txBody>
          <a:bodyPr/>
          <a:lstStyle/>
          <a:p>
            <a:r>
              <a:rPr lang="en-US" altLang="en-US" dirty="0" smtClean="0">
                <a:cs typeface="Geneva" pitchFamily="-84" charset="0"/>
              </a:rPr>
              <a:t>Vulnerability assessment</a:t>
            </a:r>
          </a:p>
          <a:p>
            <a:r>
              <a:rPr lang="en-US" altLang="en-US" dirty="0" smtClean="0">
                <a:cs typeface="Geneva" pitchFamily="-84" charset="0"/>
              </a:rPr>
              <a:t>Mitigation strategies</a:t>
            </a:r>
          </a:p>
          <a:p>
            <a:r>
              <a:rPr lang="en-US" altLang="en-US" dirty="0" smtClean="0">
                <a:cs typeface="Geneva" pitchFamily="-84" charset="0"/>
              </a:rPr>
              <a:t>Food defense monitoring, corrective actions, and verification</a:t>
            </a:r>
            <a:endParaRPr lang="en-US" altLang="en-US" dirty="0">
              <a:cs typeface="Geneva" pitchFamily="-84" charset="0"/>
            </a:endParaRPr>
          </a:p>
          <a:p>
            <a:r>
              <a:rPr lang="en-US" altLang="en-US" dirty="0" smtClean="0">
                <a:cs typeface="Geneva" pitchFamily="-84" charset="0"/>
              </a:rPr>
              <a:t>Recordkeeping</a:t>
            </a:r>
            <a:endParaRPr lang="en-US" altLang="en-US" dirty="0">
              <a:cs typeface="Geneva" pitchFamily="-84" charset="0"/>
            </a:endParaRPr>
          </a:p>
          <a:p>
            <a:r>
              <a:rPr lang="en-US" altLang="en-US" dirty="0">
                <a:cs typeface="Geneva" pitchFamily="-84" charset="0"/>
              </a:rPr>
              <a:t>A Small Entity Compliance Guide </a:t>
            </a:r>
            <a:r>
              <a:rPr lang="en-US" altLang="en-US" dirty="0" smtClean="0">
                <a:cs typeface="Geneva" pitchFamily="-84" charset="0"/>
              </a:rPr>
              <a:t>to assist  </a:t>
            </a:r>
            <a:r>
              <a:rPr lang="en-US" altLang="en-US" dirty="0">
                <a:cs typeface="Geneva" pitchFamily="-84" charset="0"/>
              </a:rPr>
              <a:t>small </a:t>
            </a:r>
            <a:r>
              <a:rPr lang="en-US" altLang="en-US" dirty="0" smtClean="0">
                <a:cs typeface="Geneva" pitchFamily="-84" charset="0"/>
              </a:rPr>
              <a:t>and very </a:t>
            </a:r>
            <a:r>
              <a:rPr lang="en-US" altLang="en-US" dirty="0">
                <a:cs typeface="Geneva" pitchFamily="-84" charset="0"/>
              </a:rPr>
              <a:t>small </a:t>
            </a:r>
            <a:r>
              <a:rPr lang="en-US" altLang="en-US" dirty="0" smtClean="0">
                <a:cs typeface="Geneva" pitchFamily="-84" charset="0"/>
              </a:rPr>
              <a:t>businesses to </a:t>
            </a:r>
            <a:r>
              <a:rPr lang="en-US" altLang="en-US" dirty="0">
                <a:cs typeface="Geneva" pitchFamily="-84" charset="0"/>
              </a:rPr>
              <a:t>comply with the </a:t>
            </a:r>
            <a:r>
              <a:rPr lang="en-US" altLang="en-US" dirty="0" smtClean="0">
                <a:cs typeface="Geneva" pitchFamily="-84" charset="0"/>
              </a:rPr>
              <a:t>rule</a:t>
            </a:r>
            <a:endParaRPr lang="en-US" altLang="en-US" dirty="0">
              <a:cs typeface="Geneva" pitchFamily="-84" charset="0"/>
            </a:endParaRPr>
          </a:p>
        </p:txBody>
      </p:sp>
    </p:spTree>
    <p:extLst>
      <p:ext uri="{BB962C8B-B14F-4D97-AF65-F5344CB8AC3E}">
        <p14:creationId xmlns:p14="http://schemas.microsoft.com/office/powerpoint/2010/main" val="3867847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Geneva" pitchFamily="-84" charset="0"/>
              </a:rPr>
              <a:t>Training and Technical Assistance - Domestic</a:t>
            </a:r>
            <a:endParaRPr lang="en-US" dirty="0"/>
          </a:p>
        </p:txBody>
      </p:sp>
      <p:sp>
        <p:nvSpPr>
          <p:cNvPr id="3" name="Content Placeholder 2"/>
          <p:cNvSpPr>
            <a:spLocks noGrp="1"/>
          </p:cNvSpPr>
          <p:nvPr>
            <p:ph idx="1"/>
          </p:nvPr>
        </p:nvSpPr>
        <p:spPr>
          <a:xfrm>
            <a:off x="457200" y="2196935"/>
            <a:ext cx="8229600" cy="3576803"/>
          </a:xfrm>
        </p:spPr>
        <p:txBody>
          <a:bodyPr/>
          <a:lstStyle/>
          <a:p>
            <a:r>
              <a:rPr lang="en-US" altLang="en-US" dirty="0" smtClean="0">
                <a:ea typeface="Geneva" pitchFamily="-84" charset="0"/>
                <a:cs typeface="Geneva" pitchFamily="-84" charset="0"/>
              </a:rPr>
              <a:t>Established the Intentional Adulteration Subcommittee within </a:t>
            </a:r>
            <a:r>
              <a:rPr lang="en-US" altLang="en-US" dirty="0">
                <a:ea typeface="Geneva" pitchFamily="-84" charset="0"/>
                <a:cs typeface="Geneva" pitchFamily="-84" charset="0"/>
              </a:rPr>
              <a:t>the Food Safety Preventive Controls Alliance </a:t>
            </a:r>
            <a:r>
              <a:rPr lang="en-US" altLang="en-US" dirty="0" smtClean="0">
                <a:ea typeface="Geneva" pitchFamily="-84" charset="0"/>
                <a:cs typeface="Geneva" pitchFamily="-84" charset="0"/>
              </a:rPr>
              <a:t>to create training </a:t>
            </a:r>
            <a:r>
              <a:rPr lang="en-US" altLang="en-US" dirty="0">
                <a:ea typeface="Geneva" pitchFamily="-84" charset="0"/>
                <a:cs typeface="Geneva" pitchFamily="-84" charset="0"/>
              </a:rPr>
              <a:t>and technical assistance </a:t>
            </a:r>
            <a:r>
              <a:rPr lang="en-US" altLang="en-US" dirty="0" smtClean="0">
                <a:ea typeface="Geneva" pitchFamily="-84" charset="0"/>
                <a:cs typeface="Geneva" pitchFamily="-84" charset="0"/>
              </a:rPr>
              <a:t>programs</a:t>
            </a:r>
            <a:endParaRPr lang="en-US" altLang="en-US" dirty="0">
              <a:ea typeface="Geneva" pitchFamily="-84" charset="0"/>
              <a:cs typeface="Geneva" pitchFamily="-84" charset="0"/>
            </a:endParaRPr>
          </a:p>
          <a:p>
            <a:r>
              <a:rPr lang="en-US" altLang="en-US" dirty="0" smtClean="0">
                <a:ea typeface="Geneva" pitchFamily="-84" charset="0"/>
                <a:cs typeface="Geneva" pitchFamily="-84" charset="0"/>
              </a:rPr>
              <a:t>The </a:t>
            </a:r>
            <a:r>
              <a:rPr lang="en-US" altLang="en-US" dirty="0">
                <a:ea typeface="Geneva" pitchFamily="-84" charset="0"/>
                <a:cs typeface="Geneva" pitchFamily="-84" charset="0"/>
              </a:rPr>
              <a:t>FDA FSMA Technical Assistance </a:t>
            </a:r>
            <a:r>
              <a:rPr lang="en-US" altLang="en-US" dirty="0" smtClean="0">
                <a:ea typeface="Geneva" pitchFamily="-84" charset="0"/>
                <a:cs typeface="Geneva" pitchFamily="-84" charset="0"/>
              </a:rPr>
              <a:t>Network has been established</a:t>
            </a:r>
            <a:endParaRPr lang="en-US" altLang="en-US" dirty="0">
              <a:ea typeface="Geneva" pitchFamily="-84" charset="0"/>
              <a:cs typeface="Geneva" pitchFamily="-84" charset="0"/>
            </a:endParaRPr>
          </a:p>
        </p:txBody>
      </p:sp>
    </p:spTree>
    <p:extLst>
      <p:ext uri="{BB962C8B-B14F-4D97-AF65-F5344CB8AC3E}">
        <p14:creationId xmlns:p14="http://schemas.microsoft.com/office/powerpoint/2010/main" val="1462784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008"/>
            <a:ext cx="8229600" cy="1534268"/>
          </a:xfrm>
        </p:spPr>
        <p:txBody>
          <a:bodyPr/>
          <a:lstStyle/>
          <a:p>
            <a:r>
              <a:rPr lang="en-US" altLang="en-US" dirty="0">
                <a:cs typeface="Geneva" pitchFamily="-84" charset="0"/>
              </a:rPr>
              <a:t>Training and Technical Assistance - International</a:t>
            </a:r>
            <a:endParaRPr lang="en-US" dirty="0"/>
          </a:p>
        </p:txBody>
      </p:sp>
      <p:sp>
        <p:nvSpPr>
          <p:cNvPr id="3" name="Content Placeholder 2"/>
          <p:cNvSpPr>
            <a:spLocks noGrp="1"/>
          </p:cNvSpPr>
          <p:nvPr>
            <p:ph idx="1"/>
          </p:nvPr>
        </p:nvSpPr>
        <p:spPr/>
        <p:txBody>
          <a:bodyPr/>
          <a:lstStyle/>
          <a:p>
            <a:r>
              <a:rPr lang="en-US" altLang="en-US" dirty="0">
                <a:cs typeface="Geneva" pitchFamily="-84" charset="0"/>
              </a:rPr>
              <a:t>Plans include</a:t>
            </a:r>
          </a:p>
          <a:p>
            <a:pPr lvl="1"/>
            <a:r>
              <a:rPr lang="en-US" altLang="en-US" sz="2400" dirty="0">
                <a:ea typeface="Geneva" pitchFamily="-84" charset="0"/>
                <a:cs typeface="Geneva" pitchFamily="-84" charset="0"/>
              </a:rPr>
              <a:t>Collaborating with the Food Safety Preventive Controls Alliance on capacity building through its International Subcommittee </a:t>
            </a:r>
          </a:p>
          <a:p>
            <a:pPr lvl="1"/>
            <a:r>
              <a:rPr lang="en-US" altLang="en-US" sz="2400" dirty="0">
                <a:ea typeface="Geneva" pitchFamily="-84" charset="0"/>
                <a:cs typeface="Geneva" pitchFamily="-84" charset="0"/>
              </a:rPr>
              <a:t>Working with regulatory counterparts and multinational organizations</a:t>
            </a:r>
          </a:p>
          <a:p>
            <a:pPr lvl="1"/>
            <a:r>
              <a:rPr lang="en-US" altLang="en-US" sz="2400" dirty="0">
                <a:ea typeface="Geneva" pitchFamily="-84" charset="0"/>
                <a:cs typeface="Geneva" pitchFamily="-84" charset="0"/>
              </a:rPr>
              <a:t>Developing and disseminating outreach, education, and technical materials </a:t>
            </a:r>
          </a:p>
          <a:p>
            <a:pPr lvl="1"/>
            <a:r>
              <a:rPr lang="en-US" altLang="en-US" sz="2400" dirty="0">
                <a:ea typeface="Geneva" pitchFamily="-84" charset="0"/>
                <a:cs typeface="Geneva" pitchFamily="-84" charset="0"/>
              </a:rPr>
              <a:t>Establishing training and technical assistance networks</a:t>
            </a:r>
            <a:endParaRPr lang="en-US" altLang="en-US" sz="2000" dirty="0">
              <a:ea typeface="Geneva" pitchFamily="-84" charset="0"/>
              <a:cs typeface="Geneva" pitchFamily="-84" charset="0"/>
            </a:endParaRPr>
          </a:p>
        </p:txBody>
      </p:sp>
    </p:spTree>
    <p:extLst>
      <p:ext uri="{BB962C8B-B14F-4D97-AF65-F5344CB8AC3E}">
        <p14:creationId xmlns:p14="http://schemas.microsoft.com/office/powerpoint/2010/main" val="28938954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Geneva" pitchFamily="-84" charset="0"/>
              </a:rPr>
              <a:t>For More Information</a:t>
            </a:r>
            <a:endParaRPr lang="en-US" dirty="0"/>
          </a:p>
        </p:txBody>
      </p:sp>
      <p:sp>
        <p:nvSpPr>
          <p:cNvPr id="3" name="Content Placeholder 2"/>
          <p:cNvSpPr>
            <a:spLocks noGrp="1"/>
          </p:cNvSpPr>
          <p:nvPr>
            <p:ph idx="1"/>
          </p:nvPr>
        </p:nvSpPr>
        <p:spPr/>
        <p:txBody>
          <a:bodyPr/>
          <a:lstStyle/>
          <a:p>
            <a:r>
              <a:rPr lang="en-US" altLang="en-US" dirty="0">
                <a:cs typeface="Arial" pitchFamily="34" charset="0"/>
              </a:rPr>
              <a:t>Web site: </a:t>
            </a:r>
            <a:br>
              <a:rPr lang="en-US" altLang="en-US" dirty="0">
                <a:cs typeface="Arial" pitchFamily="34" charset="0"/>
              </a:rPr>
            </a:br>
            <a:r>
              <a:rPr lang="en-US" altLang="en-US" u="sng" dirty="0">
                <a:solidFill>
                  <a:srgbClr val="FFFF19"/>
                </a:solidFill>
                <a:cs typeface="Arial" pitchFamily="34" charset="0"/>
              </a:rPr>
              <a:t>http://www.fda.gov/fsma  </a:t>
            </a:r>
          </a:p>
          <a:p>
            <a:r>
              <a:rPr lang="en-US" altLang="en-US" dirty="0">
                <a:cs typeface="Arial" pitchFamily="34" charset="0"/>
              </a:rPr>
              <a:t>Subscription feature available</a:t>
            </a:r>
          </a:p>
          <a:p>
            <a:r>
              <a:rPr lang="en-US" altLang="en-US" dirty="0">
                <a:cs typeface="Arial" pitchFamily="34" charset="0"/>
              </a:rPr>
              <a:t>To contact FDA about FSMA and find the </a:t>
            </a:r>
            <a:r>
              <a:rPr lang="en-US" altLang="en-US" dirty="0" smtClean="0">
                <a:cs typeface="Arial" pitchFamily="34" charset="0"/>
              </a:rPr>
              <a:t>online </a:t>
            </a:r>
            <a:r>
              <a:rPr lang="en-US" altLang="en-US" dirty="0">
                <a:cs typeface="Arial" pitchFamily="34" charset="0"/>
              </a:rPr>
              <a:t>form for submitting questions: </a:t>
            </a:r>
            <a:r>
              <a:rPr lang="en-US" altLang="en-US" sz="2800" u="sng" dirty="0">
                <a:solidFill>
                  <a:srgbClr val="FFFF00"/>
                </a:solidFill>
                <a:cs typeface="Arial" pitchFamily="34" charset="0"/>
              </a:rPr>
              <a:t>http://www.fda.gov/Food/GuidanceRegulation/FSMA/ucm459719.htm </a:t>
            </a:r>
            <a:endParaRPr lang="en-US" altLang="en-US" sz="2800" u="sng" dirty="0">
              <a:solidFill>
                <a:srgbClr val="FFFF00"/>
              </a:solidFill>
              <a:cs typeface="Geneva" pitchFamily="-84" charset="0"/>
            </a:endParaRPr>
          </a:p>
        </p:txBody>
      </p:sp>
    </p:spTree>
    <p:extLst>
      <p:ext uri="{BB962C8B-B14F-4D97-AF65-F5344CB8AC3E}">
        <p14:creationId xmlns:p14="http://schemas.microsoft.com/office/powerpoint/2010/main" val="892093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dirty="0"/>
              <a:t>D</a:t>
            </a:r>
            <a:r>
              <a:rPr lang="en-US" dirty="0" smtClean="0"/>
              <a:t>oes the IA Rule Do?</a:t>
            </a:r>
            <a:endParaRPr lang="en-US" dirty="0"/>
          </a:p>
        </p:txBody>
      </p:sp>
      <p:sp>
        <p:nvSpPr>
          <p:cNvPr id="3" name="Content Placeholder 2"/>
          <p:cNvSpPr>
            <a:spLocks noGrp="1"/>
          </p:cNvSpPr>
          <p:nvPr>
            <p:ph idx="1"/>
          </p:nvPr>
        </p:nvSpPr>
        <p:spPr/>
        <p:txBody>
          <a:bodyPr/>
          <a:lstStyle/>
          <a:p>
            <a:r>
              <a:rPr lang="en-US" dirty="0" smtClean="0"/>
              <a:t>Establishes requirements to prevent or significantly minimize acts intended to cause wide-scale public health harm</a:t>
            </a:r>
          </a:p>
          <a:p>
            <a:pPr>
              <a:buFont typeface="Arial" panose="020B0604020202020204" pitchFamily="34" charset="0"/>
              <a:buChar char="•"/>
              <a:defRPr/>
            </a:pPr>
            <a:r>
              <a:rPr lang="en-US" dirty="0" smtClean="0"/>
              <a:t>Uses a HACCP-type approach, with important differences from the Preventive Controls for Human Food rule</a:t>
            </a:r>
            <a:endParaRPr lang="en-US" dirty="0"/>
          </a:p>
          <a:p>
            <a:r>
              <a:rPr lang="en-US" dirty="0" smtClean="0"/>
              <a:t>Is risk-based and flexible</a:t>
            </a:r>
            <a:endParaRPr lang="en-US" dirty="0"/>
          </a:p>
        </p:txBody>
      </p:sp>
    </p:spTree>
    <p:extLst>
      <p:ext uri="{BB962C8B-B14F-4D97-AF65-F5344CB8AC3E}">
        <p14:creationId xmlns:p14="http://schemas.microsoft.com/office/powerpoint/2010/main" val="2327933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0043"/>
            <a:ext cx="8229600" cy="4253695"/>
          </a:xfrm>
        </p:spPr>
        <p:txBody>
          <a:bodyPr/>
          <a:lstStyle/>
          <a:p>
            <a:r>
              <a:rPr lang="en-US" altLang="en-US" dirty="0">
                <a:cs typeface="Arial" pitchFamily="34" charset="0"/>
              </a:rPr>
              <a:t>Facilities that manufacture, process, pack or hold human food</a:t>
            </a:r>
          </a:p>
          <a:p>
            <a:r>
              <a:rPr lang="en-US" altLang="en-US" dirty="0">
                <a:cs typeface="Arial" pitchFamily="34" charset="0"/>
              </a:rPr>
              <a:t>In general, facilities required to register with FDA under sec. 415 of the FD&amp;C Act</a:t>
            </a:r>
          </a:p>
          <a:p>
            <a:pPr lvl="1"/>
            <a:r>
              <a:rPr lang="en-US" altLang="en-US" dirty="0">
                <a:ea typeface="Geneva" pitchFamily="-84" charset="0"/>
                <a:cs typeface="Arial" pitchFamily="34" charset="0"/>
              </a:rPr>
              <a:t>Not farms or retail food establishments</a:t>
            </a:r>
          </a:p>
          <a:p>
            <a:r>
              <a:rPr lang="en-US" altLang="en-US" dirty="0">
                <a:cs typeface="Arial" pitchFamily="34" charset="0"/>
              </a:rPr>
              <a:t>Applies to domestic and imported food</a:t>
            </a:r>
          </a:p>
          <a:p>
            <a:r>
              <a:rPr lang="en-US" altLang="en-US" dirty="0">
                <a:cs typeface="Arial" pitchFamily="34" charset="0"/>
              </a:rPr>
              <a:t>Some exemptions and modified requirements </a:t>
            </a:r>
            <a:r>
              <a:rPr lang="en-US" altLang="en-US" dirty="0" smtClean="0">
                <a:cs typeface="Arial" pitchFamily="34" charset="0"/>
              </a:rPr>
              <a:t>apply</a:t>
            </a:r>
            <a:endParaRPr lang="en-US" altLang="en-US" dirty="0">
              <a:cs typeface="Arial" pitchFamily="34" charset="0"/>
            </a:endParaRPr>
          </a:p>
          <a:p>
            <a:endParaRPr lang="en-US" dirty="0"/>
          </a:p>
        </p:txBody>
      </p:sp>
      <p:sp>
        <p:nvSpPr>
          <p:cNvPr id="2" name="Title 1"/>
          <p:cNvSpPr>
            <a:spLocks noGrp="1"/>
          </p:cNvSpPr>
          <p:nvPr>
            <p:ph type="title"/>
          </p:nvPr>
        </p:nvSpPr>
        <p:spPr>
          <a:xfrm>
            <a:off x="1" y="427513"/>
            <a:ext cx="8686800" cy="1092530"/>
          </a:xfrm>
        </p:spPr>
        <p:txBody>
          <a:bodyPr/>
          <a:lstStyle/>
          <a:p>
            <a:r>
              <a:rPr lang="en-US" dirty="0" smtClean="0"/>
              <a:t>Who Is </a:t>
            </a:r>
            <a:r>
              <a:rPr lang="en-US" dirty="0"/>
              <a:t>C</a:t>
            </a:r>
            <a:r>
              <a:rPr lang="en-US" dirty="0" smtClean="0"/>
              <a:t>overed by the IA Rule?</a:t>
            </a:r>
            <a:endParaRPr lang="en-US" dirty="0"/>
          </a:p>
        </p:txBody>
      </p:sp>
    </p:spTree>
    <p:extLst>
      <p:ext uri="{BB962C8B-B14F-4D97-AF65-F5344CB8AC3E}">
        <p14:creationId xmlns:p14="http://schemas.microsoft.com/office/powerpoint/2010/main" val="850517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Exemptions</a:t>
            </a:r>
            <a:endParaRPr lang="en-US" dirty="0"/>
          </a:p>
        </p:txBody>
      </p:sp>
      <p:sp>
        <p:nvSpPr>
          <p:cNvPr id="3" name="Content Placeholder 2"/>
          <p:cNvSpPr>
            <a:spLocks noGrp="1"/>
          </p:cNvSpPr>
          <p:nvPr>
            <p:ph idx="1"/>
          </p:nvPr>
        </p:nvSpPr>
        <p:spPr/>
        <p:txBody>
          <a:bodyPr/>
          <a:lstStyle/>
          <a:p>
            <a:pPr>
              <a:defRPr/>
            </a:pPr>
            <a:r>
              <a:rPr lang="en-US" altLang="en-US" sz="2000" dirty="0" smtClean="0">
                <a:cs typeface="Geneva" pitchFamily="-84" charset="0"/>
              </a:rPr>
              <a:t>Very small businesses*</a:t>
            </a:r>
          </a:p>
          <a:p>
            <a:pPr>
              <a:defRPr/>
            </a:pPr>
            <a:r>
              <a:rPr lang="en-US" altLang="en-US" sz="2000" dirty="0" smtClean="0">
                <a:cs typeface="Geneva" pitchFamily="-84" charset="0"/>
              </a:rPr>
              <a:t>Holding </a:t>
            </a:r>
            <a:r>
              <a:rPr lang="en-US" altLang="en-US" sz="2000" dirty="0">
                <a:cs typeface="Geneva" pitchFamily="-84" charset="0"/>
              </a:rPr>
              <a:t>of food, except </a:t>
            </a:r>
            <a:r>
              <a:rPr lang="en-US" altLang="en-US" sz="2000" dirty="0" smtClean="0">
                <a:cs typeface="Geneva" pitchFamily="-84" charset="0"/>
              </a:rPr>
              <a:t>holding of food in liquid storage tanks</a:t>
            </a:r>
            <a:endParaRPr lang="en-US" altLang="en-US" sz="2000" dirty="0">
              <a:cs typeface="Geneva" pitchFamily="-84" charset="0"/>
            </a:endParaRPr>
          </a:p>
          <a:p>
            <a:pPr>
              <a:defRPr/>
            </a:pPr>
            <a:r>
              <a:rPr lang="en-US" altLang="en-US" sz="2000" dirty="0">
                <a:cs typeface="Geneva" pitchFamily="-84" charset="0"/>
              </a:rPr>
              <a:t>Packing, repacking, labeling, or relabeling of food </a:t>
            </a:r>
            <a:r>
              <a:rPr lang="en-US" sz="2000" dirty="0"/>
              <a:t>where the container that directly contacts the food remains intact</a:t>
            </a:r>
          </a:p>
          <a:p>
            <a:pPr>
              <a:defRPr/>
            </a:pPr>
            <a:r>
              <a:rPr lang="en-US" altLang="en-US" sz="2000" dirty="0">
                <a:cs typeface="Geneva" pitchFamily="-84" charset="0"/>
              </a:rPr>
              <a:t>Activities </a:t>
            </a:r>
            <a:r>
              <a:rPr lang="en-US" altLang="en-US" sz="2000" dirty="0" smtClean="0">
                <a:cs typeface="Geneva" pitchFamily="-84" charset="0"/>
              </a:rPr>
              <a:t>of a farm </a:t>
            </a:r>
            <a:r>
              <a:rPr lang="en-US" altLang="en-US" sz="2000" dirty="0">
                <a:cs typeface="Geneva" pitchFamily="-84" charset="0"/>
              </a:rPr>
              <a:t>subject to the Produce Safety Rule</a:t>
            </a:r>
          </a:p>
          <a:p>
            <a:pPr>
              <a:defRPr/>
            </a:pPr>
            <a:r>
              <a:rPr lang="en-US" altLang="en-US" sz="2000" dirty="0" smtClean="0">
                <a:cs typeface="Geneva" pitchFamily="-84" charset="0"/>
              </a:rPr>
              <a:t>Manufacturing</a:t>
            </a:r>
            <a:r>
              <a:rPr lang="en-US" altLang="en-US" sz="2000" dirty="0">
                <a:cs typeface="Geneva" pitchFamily="-84" charset="0"/>
              </a:rPr>
              <a:t>, processing, packing, or holding food for animals</a:t>
            </a:r>
          </a:p>
          <a:p>
            <a:pPr>
              <a:defRPr/>
            </a:pPr>
            <a:r>
              <a:rPr lang="en-US" altLang="en-US" sz="2000" dirty="0" smtClean="0">
                <a:cs typeface="Geneva" pitchFamily="-84" charset="0"/>
              </a:rPr>
              <a:t>Alcoholic </a:t>
            </a:r>
            <a:r>
              <a:rPr lang="en-US" altLang="en-US" sz="2000" dirty="0">
                <a:cs typeface="Geneva" pitchFamily="-84" charset="0"/>
              </a:rPr>
              <a:t>beverages at certain facilities (under specified conditions</a:t>
            </a:r>
            <a:r>
              <a:rPr lang="en-US" altLang="en-US" sz="2000" dirty="0" smtClean="0">
                <a:cs typeface="Geneva" pitchFamily="-84" charset="0"/>
              </a:rPr>
              <a:t>)</a:t>
            </a:r>
          </a:p>
          <a:p>
            <a:pPr lvl="0">
              <a:defRPr/>
            </a:pPr>
            <a:r>
              <a:rPr lang="en-US" sz="2000" dirty="0" smtClean="0"/>
              <a:t>On-farm manufacturing/processing, packing, or holding by </a:t>
            </a:r>
            <a:r>
              <a:rPr lang="en-US" sz="2000" dirty="0"/>
              <a:t>a small or very small </a:t>
            </a:r>
            <a:r>
              <a:rPr lang="en-US" sz="2000" dirty="0" smtClean="0"/>
              <a:t>business, </a:t>
            </a:r>
            <a:r>
              <a:rPr lang="en-US" sz="2000" dirty="0"/>
              <a:t>of </a:t>
            </a:r>
            <a:r>
              <a:rPr lang="en-US" sz="2000" dirty="0" smtClean="0"/>
              <a:t>eggs (in-shell, other than RACs) or certain types of game meats, if such activities </a:t>
            </a:r>
            <a:r>
              <a:rPr lang="en-US" sz="2000" dirty="0"/>
              <a:t>are the only activities conducted by the business subject to section 418 of the FD&amp;C </a:t>
            </a:r>
            <a:r>
              <a:rPr lang="en-US" sz="2000" dirty="0" smtClean="0"/>
              <a:t>Act </a:t>
            </a:r>
            <a:endParaRPr lang="en-US" sz="2000" dirty="0"/>
          </a:p>
          <a:p>
            <a:pPr>
              <a:defRPr/>
            </a:pPr>
            <a:endParaRPr lang="en-US" altLang="en-US" sz="2400" dirty="0">
              <a:cs typeface="Geneva" pitchFamily="-84" charset="0"/>
            </a:endParaRPr>
          </a:p>
          <a:p>
            <a:endParaRPr lang="en-US" dirty="0"/>
          </a:p>
        </p:txBody>
      </p:sp>
    </p:spTree>
    <p:extLst>
      <p:ext uri="{BB962C8B-B14F-4D97-AF65-F5344CB8AC3E}">
        <p14:creationId xmlns:p14="http://schemas.microsoft.com/office/powerpoint/2010/main" val="127387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Very Small Businesses</a:t>
            </a:r>
            <a:endParaRPr lang="en-US" dirty="0"/>
          </a:p>
        </p:txBody>
      </p:sp>
      <p:sp>
        <p:nvSpPr>
          <p:cNvPr id="3" name="Content Placeholder 2"/>
          <p:cNvSpPr>
            <a:spLocks noGrp="1"/>
          </p:cNvSpPr>
          <p:nvPr>
            <p:ph idx="1"/>
          </p:nvPr>
        </p:nvSpPr>
        <p:spPr>
          <a:xfrm>
            <a:off x="457200" y="2377440"/>
            <a:ext cx="8229600" cy="2942705"/>
          </a:xfrm>
        </p:spPr>
        <p:txBody>
          <a:bodyPr/>
          <a:lstStyle/>
          <a:p>
            <a:pPr lvl="0"/>
            <a:r>
              <a:rPr lang="en-US" sz="2000" dirty="0"/>
              <a:t>The rule does not apply to </a:t>
            </a:r>
            <a:r>
              <a:rPr lang="en-US" sz="2000" dirty="0" smtClean="0"/>
              <a:t>very </a:t>
            </a:r>
            <a:r>
              <a:rPr lang="en-US" sz="2000" dirty="0"/>
              <a:t>small </a:t>
            </a:r>
            <a:r>
              <a:rPr lang="en-US" sz="2000" dirty="0" smtClean="0"/>
              <a:t>businesses (VSBs)</a:t>
            </a:r>
          </a:p>
          <a:p>
            <a:pPr lvl="1"/>
            <a:r>
              <a:rPr lang="en-US" sz="1600" dirty="0" smtClean="0"/>
              <a:t>Averaging less than $10,000,000 per year, in both sales of human food plus the market value of human food manufactured, processed, packed, or held without sale, e.g., held for a fee</a:t>
            </a:r>
          </a:p>
          <a:p>
            <a:pPr lvl="1"/>
            <a:endParaRPr lang="en-US" sz="1600" dirty="0" smtClean="0"/>
          </a:p>
          <a:p>
            <a:pPr lvl="0"/>
            <a:r>
              <a:rPr lang="en-US" sz="2000" dirty="0" smtClean="0"/>
              <a:t>VSBs are </a:t>
            </a:r>
            <a:r>
              <a:rPr lang="en-US" sz="2000" dirty="0"/>
              <a:t>required to provide for official review, upon request, documentation sufficient to show that the facility qualifies for this </a:t>
            </a:r>
            <a:r>
              <a:rPr lang="en-US" sz="2000" dirty="0" smtClean="0"/>
              <a:t>exemption</a:t>
            </a:r>
            <a:endParaRPr lang="en-US" sz="2000" dirty="0"/>
          </a:p>
          <a:p>
            <a:pPr>
              <a:defRPr/>
            </a:pPr>
            <a:endParaRPr lang="en-US" altLang="en-US" sz="2400" dirty="0">
              <a:cs typeface="Geneva" pitchFamily="-84" charset="0"/>
            </a:endParaRPr>
          </a:p>
          <a:p>
            <a:endParaRPr lang="en-US" dirty="0"/>
          </a:p>
        </p:txBody>
      </p:sp>
    </p:spTree>
    <p:extLst>
      <p:ext uri="{BB962C8B-B14F-4D97-AF65-F5344CB8AC3E}">
        <p14:creationId xmlns:p14="http://schemas.microsoft.com/office/powerpoint/2010/main" val="1038176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509"/>
            <a:ext cx="8229600" cy="1199408"/>
          </a:xfrm>
        </p:spPr>
        <p:txBody>
          <a:bodyPr/>
          <a:lstStyle/>
          <a:p>
            <a:r>
              <a:rPr lang="en-US" dirty="0" smtClean="0"/>
              <a:t>What Is </a:t>
            </a:r>
            <a:r>
              <a:rPr lang="en-US" dirty="0"/>
              <a:t>R</a:t>
            </a:r>
            <a:r>
              <a:rPr lang="en-US" dirty="0" smtClean="0"/>
              <a:t>equired?</a:t>
            </a:r>
            <a:endParaRPr lang="en-US" dirty="0"/>
          </a:p>
        </p:txBody>
      </p:sp>
      <p:sp>
        <p:nvSpPr>
          <p:cNvPr id="3" name="Content Placeholder 2"/>
          <p:cNvSpPr>
            <a:spLocks noGrp="1"/>
          </p:cNvSpPr>
          <p:nvPr>
            <p:ph idx="1"/>
          </p:nvPr>
        </p:nvSpPr>
        <p:spPr>
          <a:xfrm>
            <a:off x="457200" y="1531917"/>
            <a:ext cx="8229600" cy="4241821"/>
          </a:xfrm>
        </p:spPr>
        <p:txBody>
          <a:bodyPr/>
          <a:lstStyle/>
          <a:p>
            <a:r>
              <a:rPr lang="en-US" altLang="en-US" dirty="0" smtClean="0">
                <a:cs typeface="Arial" pitchFamily="34" charset="0"/>
              </a:rPr>
              <a:t>Food defense plan</a:t>
            </a:r>
          </a:p>
          <a:p>
            <a:pPr lvl="1"/>
            <a:r>
              <a:rPr lang="en-US" altLang="en-US" dirty="0" smtClean="0">
                <a:cs typeface="Arial" pitchFamily="34" charset="0"/>
              </a:rPr>
              <a:t>Vulnerability assessment</a:t>
            </a:r>
          </a:p>
          <a:p>
            <a:pPr lvl="1"/>
            <a:r>
              <a:rPr lang="en-US" altLang="en-US" dirty="0" smtClean="0">
                <a:cs typeface="Arial" pitchFamily="34" charset="0"/>
              </a:rPr>
              <a:t>Mitigation strategies</a:t>
            </a:r>
          </a:p>
          <a:p>
            <a:pPr lvl="1"/>
            <a:r>
              <a:rPr lang="en-US" altLang="en-US" dirty="0" smtClean="0">
                <a:cs typeface="Arial" pitchFamily="34" charset="0"/>
              </a:rPr>
              <a:t>Procedures for food defense monitoring</a:t>
            </a:r>
          </a:p>
          <a:p>
            <a:pPr lvl="1"/>
            <a:r>
              <a:rPr lang="en-US" altLang="en-US" dirty="0" smtClean="0">
                <a:cs typeface="Arial" pitchFamily="34" charset="0"/>
              </a:rPr>
              <a:t>Food defense corrective action procedures</a:t>
            </a:r>
          </a:p>
          <a:p>
            <a:pPr lvl="1"/>
            <a:r>
              <a:rPr lang="en-US" altLang="en-US" dirty="0" smtClean="0">
                <a:cs typeface="Arial" pitchFamily="34" charset="0"/>
              </a:rPr>
              <a:t>Food defense verification procedures</a:t>
            </a:r>
          </a:p>
          <a:p>
            <a:pPr lvl="1"/>
            <a:r>
              <a:rPr lang="en-US" altLang="en-US" dirty="0" smtClean="0">
                <a:cs typeface="Arial" pitchFamily="34" charset="0"/>
              </a:rPr>
              <a:t>Records</a:t>
            </a:r>
          </a:p>
          <a:p>
            <a:r>
              <a:rPr lang="en-US" altLang="en-US" dirty="0" smtClean="0">
                <a:cs typeface="Arial" pitchFamily="34" charset="0"/>
              </a:rPr>
              <a:t>Training</a:t>
            </a:r>
            <a:endParaRPr lang="en-US" altLang="en-US" dirty="0">
              <a:cs typeface="Arial" pitchFamily="34" charset="0"/>
            </a:endParaRPr>
          </a:p>
          <a:p>
            <a:endParaRPr lang="en-US" dirty="0"/>
          </a:p>
        </p:txBody>
      </p:sp>
    </p:spTree>
    <p:extLst>
      <p:ext uri="{BB962C8B-B14F-4D97-AF65-F5344CB8AC3E}">
        <p14:creationId xmlns:p14="http://schemas.microsoft.com/office/powerpoint/2010/main" val="2201978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509"/>
            <a:ext cx="8229600" cy="1199408"/>
          </a:xfrm>
        </p:spPr>
        <p:txBody>
          <a:bodyPr/>
          <a:lstStyle/>
          <a:p>
            <a:r>
              <a:rPr lang="en-US" dirty="0" smtClean="0"/>
              <a:t>Key Terms</a:t>
            </a:r>
            <a:endParaRPr lang="en-US" dirty="0"/>
          </a:p>
        </p:txBody>
      </p:sp>
      <p:sp>
        <p:nvSpPr>
          <p:cNvPr id="3" name="Content Placeholder 2"/>
          <p:cNvSpPr>
            <a:spLocks noGrp="1"/>
          </p:cNvSpPr>
          <p:nvPr>
            <p:ph idx="1"/>
          </p:nvPr>
        </p:nvSpPr>
        <p:spPr>
          <a:xfrm>
            <a:off x="457200" y="1531917"/>
            <a:ext cx="8229600" cy="4241821"/>
          </a:xfrm>
        </p:spPr>
        <p:txBody>
          <a:bodyPr/>
          <a:lstStyle/>
          <a:p>
            <a:r>
              <a:rPr lang="en-US" altLang="en-US" dirty="0" smtClean="0">
                <a:cs typeface="Arial" pitchFamily="34" charset="0"/>
              </a:rPr>
              <a:t>Actionable process steps</a:t>
            </a:r>
          </a:p>
          <a:p>
            <a:r>
              <a:rPr lang="en-US" altLang="en-US" dirty="0" smtClean="0">
                <a:cs typeface="Arial" pitchFamily="34" charset="0"/>
              </a:rPr>
              <a:t>Mitigation strategies</a:t>
            </a:r>
          </a:p>
          <a:p>
            <a:endParaRPr lang="en-US" dirty="0"/>
          </a:p>
        </p:txBody>
      </p:sp>
    </p:spTree>
    <p:extLst>
      <p:ext uri="{BB962C8B-B14F-4D97-AF65-F5344CB8AC3E}">
        <p14:creationId xmlns:p14="http://schemas.microsoft.com/office/powerpoint/2010/main" val="2809063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Defense Plan – Vulnerability Assessment</a:t>
            </a:r>
            <a:endParaRPr lang="en-US" dirty="0"/>
          </a:p>
        </p:txBody>
      </p:sp>
      <p:sp>
        <p:nvSpPr>
          <p:cNvPr id="3" name="Content Placeholder 2"/>
          <p:cNvSpPr>
            <a:spLocks noGrp="1"/>
          </p:cNvSpPr>
          <p:nvPr>
            <p:ph idx="1"/>
          </p:nvPr>
        </p:nvSpPr>
        <p:spPr>
          <a:xfrm>
            <a:off x="457200" y="2377440"/>
            <a:ext cx="8229600" cy="3396298"/>
          </a:xfrm>
        </p:spPr>
        <p:txBody>
          <a:bodyPr/>
          <a:lstStyle/>
          <a:p>
            <a:r>
              <a:rPr lang="en-US" altLang="en-US" dirty="0" smtClean="0">
                <a:cs typeface="Arial" pitchFamily="34" charset="0"/>
              </a:rPr>
              <a:t>Identification of those points at highest risk, i.e., actionable process steps</a:t>
            </a:r>
          </a:p>
          <a:p>
            <a:r>
              <a:rPr lang="en-US" altLang="en-US" dirty="0" smtClean="0">
                <a:cs typeface="Arial" pitchFamily="34" charset="0"/>
              </a:rPr>
              <a:t>For each point, step, or procedure, a facility must consider, at a minimum:</a:t>
            </a:r>
          </a:p>
          <a:p>
            <a:pPr lvl="1"/>
            <a:r>
              <a:rPr lang="en-US" altLang="en-US" sz="2400" dirty="0" smtClean="0">
                <a:cs typeface="Arial" pitchFamily="34" charset="0"/>
              </a:rPr>
              <a:t>Potential public health impact </a:t>
            </a:r>
          </a:p>
          <a:p>
            <a:pPr lvl="1"/>
            <a:r>
              <a:rPr lang="en-US" altLang="en-US" sz="2400" dirty="0" smtClean="0">
                <a:cs typeface="Arial" pitchFamily="34" charset="0"/>
              </a:rPr>
              <a:t>Degree of physical access to product</a:t>
            </a:r>
          </a:p>
          <a:p>
            <a:pPr lvl="1"/>
            <a:r>
              <a:rPr lang="en-US" altLang="en-US" sz="2400" dirty="0" smtClean="0">
                <a:cs typeface="Arial" pitchFamily="34" charset="0"/>
              </a:rPr>
              <a:t>Ability of an attacker to successfully contaminate the product</a:t>
            </a:r>
          </a:p>
          <a:p>
            <a:endParaRPr lang="en-US" dirty="0"/>
          </a:p>
        </p:txBody>
      </p:sp>
    </p:spTree>
    <p:extLst>
      <p:ext uri="{BB962C8B-B14F-4D97-AF65-F5344CB8AC3E}">
        <p14:creationId xmlns:p14="http://schemas.microsoft.com/office/powerpoint/2010/main" val="1417012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0f7de9cb-6cad-44c8-9862-d29c1bc6ecdf">F75DHXWFKYVP-68-342</_dlc_DocId>
    <_dlc_DocIdUrl xmlns="0f7de9cb-6cad-44c8-9862-d29c1bc6ecdf">
      <Url>http://sharepoint.fda.gov/orgs/CFSAN-OAO/OAO-DEOI/webteam/_layouts/DocIdRedir.aspx?ID=F75DHXWFKYVP-68-342</Url>
      <Description>F75DHXWFKYVP-68-342</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08309BA77063648A9D8A7888A57C82A" ma:contentTypeVersion="2" ma:contentTypeDescription="Create a new document." ma:contentTypeScope="" ma:versionID="ffd696429a3ef82145d683465368297e">
  <xsd:schema xmlns:xsd="http://www.w3.org/2001/XMLSchema" xmlns:xs="http://www.w3.org/2001/XMLSchema" xmlns:p="http://schemas.microsoft.com/office/2006/metadata/properties" xmlns:ns1="http://schemas.microsoft.com/sharepoint/v3" xmlns:ns2="0f7de9cb-6cad-44c8-9862-d29c1bc6ecdf" targetNamespace="http://schemas.microsoft.com/office/2006/metadata/properties" ma:root="true" ma:fieldsID="6065905397b1b3b69334a05e3343f962" ns1:_="" ns2:_="">
    <xsd:import namespace="http://schemas.microsoft.com/sharepoint/v3"/>
    <xsd:import namespace="0f7de9cb-6cad-44c8-9862-d29c1bc6ecdf"/>
    <xsd:element name="properties">
      <xsd:complexType>
        <xsd:sequence>
          <xsd:element name="documentManagement">
            <xsd:complexType>
              <xsd:all>
                <xsd:element ref="ns2:_dlc_DocId" minOccurs="0"/>
                <xsd:element ref="ns2:_dlc_DocIdUrl" minOccurs="0"/>
                <xsd:element ref="ns2:_dlc_DocIdPersistId"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1" nillable="true" ma:displayName="Rating (0-5)" ma:decimals="2" ma:description="Average value of all the ratings that have been submitted" ma:internalName="AverageRating" ma:readOnly="true">
      <xsd:simpleType>
        <xsd:restriction base="dms:Number"/>
      </xsd:simpleType>
    </xsd:element>
    <xsd:element name="RatingCount" ma:index="12"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0f7de9cb-6cad-44c8-9862-d29c1bc6ecd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file>

<file path=customXml/itemProps2.xml><?xml version="1.0" encoding="utf-8"?>
<ds:datastoreItem xmlns:ds="http://schemas.openxmlformats.org/officeDocument/2006/customXml" ds:itemID="{14E4F304-89A9-42D2-BD98-4A7D5F0D328D}"/>
</file>

<file path=customXml/itemProps3.xml><?xml version="1.0" encoding="utf-8"?>
<ds:datastoreItem xmlns:ds="http://schemas.openxmlformats.org/officeDocument/2006/customXml" ds:itemID="{3182D7B4-55DC-46F9-8758-94734347467E}"/>
</file>

<file path=customXml/itemProps4.xml><?xml version="1.0" encoding="utf-8"?>
<ds:datastoreItem xmlns:ds="http://schemas.openxmlformats.org/officeDocument/2006/customXml" ds:itemID="{EFA0CC8B-1E3B-4C2B-BB55-3B074BEA4FA2}"/>
</file>

<file path=docProps/app.xml><?xml version="1.0" encoding="utf-8"?>
<Properties xmlns="http://schemas.openxmlformats.org/officeDocument/2006/extended-properties" xmlns:vt="http://schemas.openxmlformats.org/officeDocument/2006/docPropsVTypes">
  <Template>FNEMasterTemplateForThemePreview.pptx</Template>
  <TotalTime>5195</TotalTime>
  <Words>1150</Words>
  <Application>Microsoft Office PowerPoint</Application>
  <PresentationFormat>On-screen Show (4:3)</PresentationFormat>
  <Paragraphs>124</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Final Rule: Protecting Food  Against Intentional Adulteration</vt:lpstr>
      <vt:lpstr>Background</vt:lpstr>
      <vt:lpstr>What Does the IA Rule Do?</vt:lpstr>
      <vt:lpstr>Who Is Covered by the IA Rule?</vt:lpstr>
      <vt:lpstr>Exemptions</vt:lpstr>
      <vt:lpstr>Exemption: Very Small Businesses</vt:lpstr>
      <vt:lpstr>What Is Required?</vt:lpstr>
      <vt:lpstr>Key Terms</vt:lpstr>
      <vt:lpstr>Food Defense Plan – Vulnerability Assessment</vt:lpstr>
      <vt:lpstr>Food Defense Plan – Vulnerability Assessment</vt:lpstr>
      <vt:lpstr>Food Defense Plan –  Mitigation Strategies</vt:lpstr>
      <vt:lpstr>Food Defense Plan – Mitigation Strategy Management Components </vt:lpstr>
      <vt:lpstr>Food Defense Plan – Food Defense Monitoring</vt:lpstr>
      <vt:lpstr>Food Defense Plan – Food Defense Corrective Actions</vt:lpstr>
      <vt:lpstr>Food Defense Plan – Food  Defense Verification</vt:lpstr>
      <vt:lpstr>Reanalysis of  Food Defense Plan</vt:lpstr>
      <vt:lpstr>Reanalysis of  Food Defense Plan</vt:lpstr>
      <vt:lpstr>Training</vt:lpstr>
      <vt:lpstr>Records</vt:lpstr>
      <vt:lpstr>Compliance Dates</vt:lpstr>
      <vt:lpstr>Planned Guidance</vt:lpstr>
      <vt:lpstr>Training and Technical Assistance - Domestic</vt:lpstr>
      <vt:lpstr>Training and Technical Assistance - International</vt:lpstr>
      <vt:lpstr>For More Information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Kristen K Lehman</cp:lastModifiedBy>
  <cp:revision>343</cp:revision>
  <cp:lastPrinted>2013-01-16T22:05:29Z</cp:lastPrinted>
  <dcterms:created xsi:type="dcterms:W3CDTF">2010-04-12T23:12:02Z</dcterms:created>
  <dcterms:modified xsi:type="dcterms:W3CDTF">2016-06-21T16:42:14Z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0x010100B08309BA77063648A9D8A7888A57C82A</vt:lpwstr>
  </property>
  <property fmtid="{D5CDD505-2E9C-101B-9397-08002B2CF9AE}" pid="3" name="_Version">
    <vt:lpwstr/>
  </property>
  <property fmtid="{D5CDD505-2E9C-101B-9397-08002B2CF9AE}" pid="4" name="_Status">
    <vt:lpwstr>Not Started</vt:lpwstr>
  </property>
  <property fmtid="{D5CDD505-2E9C-101B-9397-08002B2CF9AE}" pid="5" name="_dlc_DocIdItemGuid">
    <vt:lpwstr>bf8a97d1-35f8-4f1c-bd4b-40a5a7235b34</vt:lpwstr>
  </property>
</Properties>
</file>